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7" r:id="rId2"/>
    <p:sldId id="258" r:id="rId3"/>
    <p:sldId id="259" r:id="rId4"/>
    <p:sldId id="260" r:id="rId5"/>
    <p:sldId id="261" r:id="rId6"/>
    <p:sldId id="284"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C7C7C-DB84-40CB-8CB3-6AD760ED3513}">
          <p14:sldIdLst>
            <p14:sldId id="257"/>
            <p14:sldId id="258"/>
            <p14:sldId id="259"/>
            <p14:sldId id="260"/>
            <p14:sldId id="261"/>
            <p14:sldId id="284"/>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379827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214950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873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57204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5583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87369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67571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397507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405147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12055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095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199117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389607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F5910-56B7-4675-9D9D-D40B2640368D}" type="datetimeFigureOut">
              <a:rPr lang="en-US" smtClean="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61B0D3-001B-4F6C-AA32-6D9DDEFE4A8C}" type="slidenum">
              <a:rPr lang="en-US" smtClean="0"/>
              <a:t>‹#›</a:t>
            </a:fld>
            <a:endParaRPr lang="en-US" dirty="0"/>
          </a:p>
        </p:txBody>
      </p:sp>
    </p:spTree>
    <p:extLst>
      <p:ext uri="{BB962C8B-B14F-4D97-AF65-F5344CB8AC3E}">
        <p14:creationId xmlns:p14="http://schemas.microsoft.com/office/powerpoint/2010/main" val="64753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E8B67-A90B-4306-A512-A3C6F906253A}"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214446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8D850-2D19-46D1-818F-5129AB72A956}" type="slidenum">
              <a:rPr lang="en-US" smtClean="0"/>
              <a:t>‹#›</a:t>
            </a:fld>
            <a:endParaRPr lang="en-US" dirty="0"/>
          </a:p>
        </p:txBody>
      </p:sp>
    </p:spTree>
    <p:extLst>
      <p:ext uri="{BB962C8B-B14F-4D97-AF65-F5344CB8AC3E}">
        <p14:creationId xmlns:p14="http://schemas.microsoft.com/office/powerpoint/2010/main" val="201676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DE8B67-A90B-4306-A512-A3C6F906253A}" type="datetimeFigureOut">
              <a:rPr lang="en-US" smtClean="0"/>
              <a:t>9/28/2023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18D850-2D19-46D1-818F-5129AB72A956}" type="slidenum">
              <a:rPr lang="en-US" smtClean="0"/>
              <a:t>‹#›</a:t>
            </a:fld>
            <a:endParaRPr lang="en-US" dirty="0"/>
          </a:p>
        </p:txBody>
      </p:sp>
    </p:spTree>
    <p:extLst>
      <p:ext uri="{BB962C8B-B14F-4D97-AF65-F5344CB8AC3E}">
        <p14:creationId xmlns:p14="http://schemas.microsoft.com/office/powerpoint/2010/main" val="327866709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07294A-1B29-2E78-2900-97434B6756D5}"/>
              </a:ext>
            </a:extLst>
          </p:cNvPr>
          <p:cNvSpPr/>
          <p:nvPr/>
        </p:nvSpPr>
        <p:spPr>
          <a:xfrm>
            <a:off x="523461" y="410816"/>
            <a:ext cx="4426226" cy="7686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1">
                    <a:lumMod val="50000"/>
                  </a:schemeClr>
                </a:solidFill>
                <a:latin typeface="Arial" panose="020B0604020202020204" pitchFamily="34" charset="0"/>
                <a:cs typeface="Arial" panose="020B0604020202020204" pitchFamily="34" charset="0"/>
              </a:rPr>
              <a:t>Capstone Project 3</a:t>
            </a:r>
          </a:p>
        </p:txBody>
      </p:sp>
      <p:sp>
        <p:nvSpPr>
          <p:cNvPr id="5" name="Rectangle 4">
            <a:extLst>
              <a:ext uri="{FF2B5EF4-FFF2-40B4-BE49-F238E27FC236}">
                <a16:creationId xmlns:a16="http://schemas.microsoft.com/office/drawing/2014/main" id="{27C7A1D8-0674-CCF3-57DC-87827ACD6CDE}"/>
              </a:ext>
            </a:extLst>
          </p:cNvPr>
          <p:cNvSpPr/>
          <p:nvPr/>
        </p:nvSpPr>
        <p:spPr>
          <a:xfrm>
            <a:off x="5244548" y="2438401"/>
            <a:ext cx="3803374" cy="5300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By: </a:t>
            </a:r>
            <a:r>
              <a:rPr lang="en-US" b="1" i="1" dirty="0">
                <a:solidFill>
                  <a:schemeClr val="accent4"/>
                </a:solidFill>
                <a:latin typeface="Arial" panose="020B0604020202020204" pitchFamily="34" charset="0"/>
                <a:cs typeface="Arial" panose="020B0604020202020204" pitchFamily="34" charset="0"/>
              </a:rPr>
              <a:t>Prabhat Rajput</a:t>
            </a:r>
          </a:p>
        </p:txBody>
      </p:sp>
      <p:sp>
        <p:nvSpPr>
          <p:cNvPr id="6" name="Rectangle 5">
            <a:extLst>
              <a:ext uri="{FF2B5EF4-FFF2-40B4-BE49-F238E27FC236}">
                <a16:creationId xmlns:a16="http://schemas.microsoft.com/office/drawing/2014/main" id="{A3EA5B8A-6DC1-C794-B232-CC742C200A63}"/>
              </a:ext>
            </a:extLst>
          </p:cNvPr>
          <p:cNvSpPr/>
          <p:nvPr/>
        </p:nvSpPr>
        <p:spPr>
          <a:xfrm>
            <a:off x="2736574" y="927652"/>
            <a:ext cx="6751983"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l" rtl="0">
              <a:spcBef>
                <a:spcPts val="0"/>
              </a:spcBef>
              <a:spcAft>
                <a:spcPts val="0"/>
              </a:spcAft>
              <a:buNone/>
            </a:pPr>
            <a:r>
              <a:rPr lang="en-US" sz="3600" b="1" dirty="0">
                <a:solidFill>
                  <a:schemeClr val="accent4"/>
                </a:solidFill>
                <a:latin typeface="Oswald SemiBold"/>
                <a:ea typeface="Oswald SemiBold"/>
                <a:cs typeface="Oswald SemiBold"/>
                <a:sym typeface="Oswald SemiBold"/>
              </a:rPr>
              <a:t>Mobile Price Range Prediction</a:t>
            </a:r>
          </a:p>
          <a:p>
            <a:pPr marL="0" lvl="0" indent="0" algn="l" rtl="0">
              <a:spcBef>
                <a:spcPts val="0"/>
              </a:spcBef>
              <a:spcAft>
                <a:spcPts val="0"/>
              </a:spcAft>
              <a:buNone/>
            </a:pPr>
            <a:r>
              <a:rPr lang="en-US" sz="3600" b="1" dirty="0">
                <a:solidFill>
                  <a:schemeClr val="accent4"/>
                </a:solidFill>
                <a:latin typeface="Oswald Medium"/>
                <a:ea typeface="Oswald Medium"/>
                <a:cs typeface="Oswald Medium"/>
                <a:sym typeface="Oswald Medium"/>
              </a:rPr>
              <a:t>( Classification Project )</a:t>
            </a:r>
            <a:endParaRPr lang="en-US" sz="3600" b="1" dirty="0">
              <a:solidFill>
                <a:schemeClr val="accent4"/>
              </a:solidFill>
            </a:endParaRPr>
          </a:p>
        </p:txBody>
      </p:sp>
      <p:pic>
        <p:nvPicPr>
          <p:cNvPr id="8" name="Picture 7">
            <a:extLst>
              <a:ext uri="{FF2B5EF4-FFF2-40B4-BE49-F238E27FC236}">
                <a16:creationId xmlns:a16="http://schemas.microsoft.com/office/drawing/2014/main" id="{1467982B-E9BC-7332-0F4E-01EF3D3FC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28" y="3138901"/>
            <a:ext cx="5175646" cy="3155882"/>
          </a:xfrm>
          <a:prstGeom prst="rect">
            <a:avLst/>
          </a:prstGeom>
          <a:ln>
            <a:noFill/>
          </a:ln>
        </p:spPr>
      </p:pic>
      <p:pic>
        <p:nvPicPr>
          <p:cNvPr id="10" name="Picture 9">
            <a:extLst>
              <a:ext uri="{FF2B5EF4-FFF2-40B4-BE49-F238E27FC236}">
                <a16:creationId xmlns:a16="http://schemas.microsoft.com/office/drawing/2014/main" id="{F3BB7103-2253-8BFF-A6F6-9ECAD218B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246" y="56736"/>
            <a:ext cx="2143125" cy="2143125"/>
          </a:xfrm>
          <a:prstGeom prst="rect">
            <a:avLst/>
          </a:prstGeom>
        </p:spPr>
      </p:pic>
    </p:spTree>
    <p:extLst>
      <p:ext uri="{BB962C8B-B14F-4D97-AF65-F5344CB8AC3E}">
        <p14:creationId xmlns:p14="http://schemas.microsoft.com/office/powerpoint/2010/main" val="165697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B6CDC10C-3081-D2A3-2EE5-B1034A262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114"/>
            <a:ext cx="3709988" cy="265588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8F2E2E-929E-E45A-A806-3250F335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088" y="265114"/>
            <a:ext cx="4151312" cy="256983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BB2404A-85A7-6C3C-1F10-164232C6E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2112" y="351167"/>
            <a:ext cx="4026230" cy="248378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91C3EA0-E0C6-E894-EEC9-B75E0FA83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3014548"/>
            <a:ext cx="3709988" cy="253694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A3FF48B8-6728-63ED-FB58-C73373094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788" y="3019196"/>
            <a:ext cx="4138612" cy="253229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BA01420B-1BE1-6FB9-D06A-373F32B0D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2112" y="3014548"/>
            <a:ext cx="4026230" cy="256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2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3FD9F4-511B-890C-BCDA-9DCEA15DE804}"/>
              </a:ext>
            </a:extLst>
          </p:cNvPr>
          <p:cNvSpPr/>
          <p:nvPr/>
        </p:nvSpPr>
        <p:spPr>
          <a:xfrm>
            <a:off x="495300" y="0"/>
            <a:ext cx="10223500" cy="5588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2800" dirty="0">
                <a:solidFill>
                  <a:schemeClr val="accent4"/>
                </a:solidFill>
                <a:latin typeface="Oswald SemiBold"/>
                <a:ea typeface="Oswald SemiBold"/>
                <a:cs typeface="Oswald SemiBold"/>
                <a:sym typeface="Oswald SemiBold"/>
              </a:rPr>
              <a:t>Charts to show the mean and median value of all numeric columns:</a:t>
            </a:r>
            <a:endParaRPr lang="en-US" sz="2800" dirty="0">
              <a:solidFill>
                <a:schemeClr val="accent4"/>
              </a:solidFill>
            </a:endParaRPr>
          </a:p>
        </p:txBody>
      </p:sp>
      <p:pic>
        <p:nvPicPr>
          <p:cNvPr id="6146" name="Picture 2">
            <a:extLst>
              <a:ext uri="{FF2B5EF4-FFF2-40B4-BE49-F238E27FC236}">
                <a16:creationId xmlns:a16="http://schemas.microsoft.com/office/drawing/2014/main" id="{F0435458-29E3-1311-A505-3E2953520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1000"/>
            <a:ext cx="2740999" cy="2349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C4DFB1A-E0BC-CD24-19B0-F13545A4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362" y="558800"/>
            <a:ext cx="323476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5401005-0009-0663-655B-DB9793E63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884" y="599698"/>
            <a:ext cx="2928827" cy="25118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5DF299A1-679A-71E0-9454-418132C3C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3711" y="634681"/>
            <a:ext cx="3070446" cy="247681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48319E31-E12F-6C8B-A87B-FFDE4C5A5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80" y="3400098"/>
            <a:ext cx="2740999" cy="231322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3D05A323-05C0-D705-05B0-E6EA29A651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119" y="3429000"/>
            <a:ext cx="323476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307172CC-0457-129D-24AE-03F97DAC48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4127" y="3400098"/>
            <a:ext cx="2928827" cy="2391102"/>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7567D7CD-BC8E-2B4C-5DEA-C7367166E3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2954" y="3335381"/>
            <a:ext cx="3070446" cy="24768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70ABF2-16C7-A755-D737-CA2A91CE66EC}"/>
              </a:ext>
            </a:extLst>
          </p:cNvPr>
          <p:cNvSpPr/>
          <p:nvPr/>
        </p:nvSpPr>
        <p:spPr>
          <a:xfrm>
            <a:off x="228600" y="5853097"/>
            <a:ext cx="11963400" cy="7763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l" rtl="0">
              <a:spcBef>
                <a:spcPts val="0"/>
              </a:spcBef>
              <a:spcAft>
                <a:spcPts val="0"/>
              </a:spcAft>
              <a:buNone/>
            </a:pPr>
            <a:r>
              <a:rPr lang="en-US" sz="1800" b="1" dirty="0">
                <a:solidFill>
                  <a:schemeClr val="accent2">
                    <a:lumMod val="50000"/>
                  </a:schemeClr>
                </a:solidFill>
                <a:latin typeface="Oswald"/>
                <a:ea typeface="Oswald"/>
                <a:cs typeface="Oswald"/>
                <a:sym typeface="Oswald"/>
              </a:rPr>
              <a:t>Median </a:t>
            </a:r>
            <a:r>
              <a:rPr lang="en-US" sz="1800" dirty="0">
                <a:solidFill>
                  <a:schemeClr val="accent2">
                    <a:lumMod val="50000"/>
                  </a:schemeClr>
                </a:solidFill>
                <a:latin typeface="Oswald"/>
                <a:ea typeface="Oswald"/>
                <a:cs typeface="Oswald"/>
                <a:sym typeface="Oswald"/>
              </a:rPr>
              <a:t>is the value in the middle of the category, the half quartile or middle value by which half values are up and half values are down.</a:t>
            </a:r>
          </a:p>
          <a:p>
            <a:pPr marL="0" lvl="0" indent="0" algn="l" rtl="0">
              <a:spcBef>
                <a:spcPts val="0"/>
              </a:spcBef>
              <a:spcAft>
                <a:spcPts val="0"/>
              </a:spcAft>
              <a:buNone/>
            </a:pPr>
            <a:r>
              <a:rPr lang="en-US" sz="1800" b="1" dirty="0">
                <a:solidFill>
                  <a:schemeClr val="accent2">
                    <a:lumMod val="50000"/>
                  </a:schemeClr>
                </a:solidFill>
                <a:latin typeface="Oswald"/>
                <a:ea typeface="Oswald"/>
                <a:cs typeface="Oswald"/>
                <a:sym typeface="Oswald"/>
              </a:rPr>
              <a:t>Mean </a:t>
            </a:r>
            <a:r>
              <a:rPr lang="en-US" sz="1800" dirty="0">
                <a:solidFill>
                  <a:schemeClr val="accent2">
                    <a:lumMod val="50000"/>
                  </a:schemeClr>
                </a:solidFill>
                <a:latin typeface="Oswald"/>
                <a:ea typeface="Oswald"/>
                <a:cs typeface="Oswald"/>
                <a:sym typeface="Oswald"/>
              </a:rPr>
              <a:t>is the average of set of  values of a category</a:t>
            </a:r>
          </a:p>
        </p:txBody>
      </p:sp>
    </p:spTree>
    <p:extLst>
      <p:ext uri="{BB962C8B-B14F-4D97-AF65-F5344CB8AC3E}">
        <p14:creationId xmlns:p14="http://schemas.microsoft.com/office/powerpoint/2010/main" val="418552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C750AEE-5F02-E30D-6043-8EB5CF38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1583"/>
            <a:ext cx="2870199" cy="26856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B456C39-ABC9-135C-6624-C9F49476D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698" y="325308"/>
            <a:ext cx="2870199" cy="265816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0B8F149-504C-CA13-7F70-D4E4AA1C1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145" y="325308"/>
            <a:ext cx="2949204" cy="255535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DD3C385-678C-79ED-FFA7-D9B92BF63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1597" y="414393"/>
            <a:ext cx="2949203" cy="255535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C767947D-8105-634D-0793-16164CB820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73147"/>
            <a:ext cx="2870199" cy="289057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F2C6354F-752E-3071-97E2-683997EEDF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328" y="3459422"/>
            <a:ext cx="3026569" cy="2890578"/>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72C3FF56-44CB-650F-B581-401A051CA6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9145" y="3429000"/>
            <a:ext cx="3010511" cy="2921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5D9C3451-E06A-5DDD-D5A2-5E1C6961ED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68962" y="3455425"/>
            <a:ext cx="3026569" cy="289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5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C57B54A-A49B-D274-2340-BA50CC44B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039"/>
            <a:ext cx="3657600" cy="29765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1BE06B3-0886-0FD4-A9C4-6E7B9A6FD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0039"/>
            <a:ext cx="3657600" cy="305188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0101DAD-4775-6F80-431F-A4078D52E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06116"/>
            <a:ext cx="3657601" cy="305188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C787B9D-5AA8-814A-17B8-19AEAD728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0300" y="3806117"/>
            <a:ext cx="3657600" cy="305188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89F26AC2-28F1-E092-2AC1-428EC6B3FC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6295" y="367506"/>
            <a:ext cx="3436505" cy="291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41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30254-A042-8E4F-EEDA-25C96B336AF9}"/>
              </a:ext>
            </a:extLst>
          </p:cNvPr>
          <p:cNvSpPr/>
          <p:nvPr/>
        </p:nvSpPr>
        <p:spPr>
          <a:xfrm>
            <a:off x="2298700" y="279400"/>
            <a:ext cx="6121400" cy="533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accent4"/>
                </a:solidFill>
                <a:latin typeface="Arial" panose="020B0604020202020204" pitchFamily="34" charset="0"/>
                <a:cs typeface="Arial" panose="020B0604020202020204" pitchFamily="34" charset="0"/>
              </a:rPr>
              <a:t>Multiclonality of the Dataset</a:t>
            </a:r>
          </a:p>
        </p:txBody>
      </p:sp>
      <p:pic>
        <p:nvPicPr>
          <p:cNvPr id="10242" name="Picture 2">
            <a:extLst>
              <a:ext uri="{FF2B5EF4-FFF2-40B4-BE49-F238E27FC236}">
                <a16:creationId xmlns:a16="http://schemas.microsoft.com/office/drawing/2014/main" id="{3D4F4073-C615-528C-C09F-2D6EF0031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952500"/>
            <a:ext cx="8754927" cy="535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53AC4F-4064-7712-1980-8C9AB92454F3}"/>
              </a:ext>
            </a:extLst>
          </p:cNvPr>
          <p:cNvSpPr/>
          <p:nvPr/>
        </p:nvSpPr>
        <p:spPr>
          <a:xfrm>
            <a:off x="9067800" y="812800"/>
            <a:ext cx="2933700" cy="56261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l" rtl="0">
              <a:spcBef>
                <a:spcPts val="0"/>
              </a:spcBef>
              <a:spcAft>
                <a:spcPts val="0"/>
              </a:spcAft>
              <a:buNone/>
            </a:pPr>
            <a:r>
              <a:rPr lang="en-US" sz="2000" b="1" i="1" dirty="0">
                <a:solidFill>
                  <a:schemeClr val="tx1">
                    <a:lumMod val="95000"/>
                    <a:lumOff val="5000"/>
                  </a:schemeClr>
                </a:solidFill>
                <a:latin typeface="Arial" panose="020B0604020202020204" pitchFamily="34" charset="0"/>
                <a:ea typeface="Oswald"/>
                <a:cs typeface="Arial" panose="020B0604020202020204" pitchFamily="34" charset="0"/>
                <a:sym typeface="Oswald"/>
              </a:rPr>
              <a:t>Variable “pc” and “fc” is moderately correlated.</a:t>
            </a:r>
          </a:p>
          <a:p>
            <a:pPr marL="0" lvl="0" indent="0" algn="l" rtl="0">
              <a:spcBef>
                <a:spcPts val="0"/>
              </a:spcBef>
              <a:spcAft>
                <a:spcPts val="0"/>
              </a:spcAft>
              <a:buNone/>
            </a:pPr>
            <a:r>
              <a:rPr lang="en-US" sz="2000" b="1" i="1" dirty="0">
                <a:solidFill>
                  <a:schemeClr val="tx1">
                    <a:lumMod val="95000"/>
                    <a:lumOff val="5000"/>
                  </a:schemeClr>
                </a:solidFill>
                <a:latin typeface="Arial" panose="020B0604020202020204" pitchFamily="34" charset="0"/>
                <a:ea typeface="Oswald"/>
                <a:cs typeface="Arial" panose="020B0604020202020204" pitchFamily="34" charset="0"/>
                <a:sym typeface="Oswald"/>
              </a:rPr>
              <a:t>Variable “three_g” and “four_g” is moderately correlated</a:t>
            </a:r>
          </a:p>
          <a:p>
            <a:pPr marL="0" lvl="0" indent="0" algn="l" rtl="0">
              <a:spcBef>
                <a:spcPts val="0"/>
              </a:spcBef>
              <a:spcAft>
                <a:spcPts val="0"/>
              </a:spcAft>
              <a:buNone/>
            </a:pPr>
            <a:r>
              <a:rPr lang="en-US" sz="2000" b="1" i="1" dirty="0">
                <a:solidFill>
                  <a:schemeClr val="tx1">
                    <a:lumMod val="95000"/>
                    <a:lumOff val="5000"/>
                  </a:schemeClr>
                </a:solidFill>
                <a:latin typeface="Arial" panose="020B0604020202020204" pitchFamily="34" charset="0"/>
                <a:ea typeface="Oswald"/>
                <a:cs typeface="Arial" panose="020B0604020202020204" pitchFamily="34" charset="0"/>
                <a:sym typeface="Oswald"/>
              </a:rPr>
              <a:t> Variable “ram” and “price_rane” has the highest correlation.</a:t>
            </a:r>
          </a:p>
          <a:p>
            <a:pPr marL="0" lvl="0" indent="0" algn="l" rtl="0">
              <a:spcBef>
                <a:spcPts val="0"/>
              </a:spcBef>
              <a:spcAft>
                <a:spcPts val="0"/>
              </a:spcAft>
              <a:buNone/>
            </a:pPr>
            <a:r>
              <a:rPr lang="en-US" sz="2000" b="1" i="1" dirty="0">
                <a:solidFill>
                  <a:schemeClr val="tx1">
                    <a:lumMod val="95000"/>
                    <a:lumOff val="5000"/>
                  </a:schemeClr>
                </a:solidFill>
                <a:latin typeface="Arial" panose="020B0604020202020204" pitchFamily="34" charset="0"/>
                <a:ea typeface="Oswald"/>
                <a:cs typeface="Arial" panose="020B0604020202020204" pitchFamily="34" charset="0"/>
                <a:sym typeface="Oswald"/>
              </a:rPr>
              <a:t>“Px_width” and “px_height”  has also very moderately correlated.</a:t>
            </a:r>
          </a:p>
        </p:txBody>
      </p:sp>
    </p:spTree>
    <p:extLst>
      <p:ext uri="{BB962C8B-B14F-4D97-AF65-F5344CB8AC3E}">
        <p14:creationId xmlns:p14="http://schemas.microsoft.com/office/powerpoint/2010/main" val="179385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964FA2-55D1-27D6-AA52-4885E0742F48}"/>
              </a:ext>
            </a:extLst>
          </p:cNvPr>
          <p:cNvSpPr/>
          <p:nvPr/>
        </p:nvSpPr>
        <p:spPr>
          <a:xfrm>
            <a:off x="2070100" y="330200"/>
            <a:ext cx="7251700" cy="609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2400" b="1" i="1" dirty="0">
                <a:solidFill>
                  <a:schemeClr val="accent4"/>
                </a:solidFill>
                <a:latin typeface="Arial" panose="020B0604020202020204" pitchFamily="34" charset="0"/>
                <a:ea typeface="Oswald SemiBold"/>
                <a:cs typeface="Arial" panose="020B0604020202020204" pitchFamily="34" charset="0"/>
                <a:sym typeface="Oswald SemiBold"/>
              </a:rPr>
              <a:t>FEATURE Engineering and DATA Preprocessing</a:t>
            </a:r>
            <a:endParaRPr lang="en-US" sz="2400" b="1" i="1" dirty="0">
              <a:solidFill>
                <a:schemeClr val="accent4"/>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6E11C8E-6287-7887-B3BD-1D954FC7D88D}"/>
              </a:ext>
            </a:extLst>
          </p:cNvPr>
          <p:cNvSpPr/>
          <p:nvPr/>
        </p:nvSpPr>
        <p:spPr>
          <a:xfrm>
            <a:off x="901700" y="1041400"/>
            <a:ext cx="974090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l" rtl="0">
              <a:spcBef>
                <a:spcPts val="0"/>
              </a:spcBef>
              <a:spcAft>
                <a:spcPts val="0"/>
              </a:spcAft>
              <a:buNone/>
            </a:pPr>
            <a:r>
              <a:rPr lang="en-US" sz="1800" b="1" i="1" dirty="0">
                <a:solidFill>
                  <a:srgbClr val="212121"/>
                </a:solidFill>
                <a:latin typeface="Arial" panose="020B0604020202020204" pitchFamily="34" charset="0"/>
                <a:ea typeface="Oswald"/>
                <a:cs typeface="Arial" panose="020B0604020202020204" pitchFamily="34" charset="0"/>
                <a:sym typeface="Oswald"/>
              </a:rPr>
              <a:t>Feature engineering can help data scientists by accelerating the time it takes to extract variables from data, allowing for the extraction of more variables. We use to do this to reduce multicollinearity among the variables</a:t>
            </a:r>
            <a:r>
              <a:rPr lang="en-US" sz="1800" dirty="0">
                <a:solidFill>
                  <a:srgbClr val="212121"/>
                </a:solidFill>
                <a:latin typeface="Arial" panose="020B0604020202020204" pitchFamily="34" charset="0"/>
                <a:ea typeface="Oswald"/>
                <a:cs typeface="Arial" panose="020B0604020202020204" pitchFamily="34" charset="0"/>
                <a:sym typeface="Oswald"/>
              </a:rPr>
              <a:t>.</a:t>
            </a:r>
          </a:p>
        </p:txBody>
      </p:sp>
      <p:sp>
        <p:nvSpPr>
          <p:cNvPr id="4" name="Rectangle 3">
            <a:extLst>
              <a:ext uri="{FF2B5EF4-FFF2-40B4-BE49-F238E27FC236}">
                <a16:creationId xmlns:a16="http://schemas.microsoft.com/office/drawing/2014/main" id="{5104CC0A-FCC4-9CDB-102B-8EEFF67B74D1}"/>
              </a:ext>
            </a:extLst>
          </p:cNvPr>
          <p:cNvSpPr/>
          <p:nvPr/>
        </p:nvSpPr>
        <p:spPr>
          <a:xfrm>
            <a:off x="901700" y="2372139"/>
            <a:ext cx="9434996" cy="37636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b="0" dirty="0">
                <a:solidFill>
                  <a:srgbClr val="008000"/>
                </a:solidFill>
                <a:effectLst/>
                <a:latin typeface="Arial" panose="020B0604020202020204" pitchFamily="34" charset="0"/>
                <a:cs typeface="Arial" panose="020B0604020202020204" pitchFamily="34" charset="0"/>
              </a:rPr>
              <a:t>#To </a:t>
            </a:r>
            <a:r>
              <a:rPr lang="en-US" sz="1400" b="0" dirty="0">
                <a:solidFill>
                  <a:srgbClr val="008000"/>
                </a:solidFill>
                <a:effectLst/>
                <a:latin typeface="Arial" panose="020B0604020202020204" pitchFamily="34" charset="0"/>
                <a:cs typeface="Arial" panose="020B0604020202020204" pitchFamily="34" charset="0"/>
              </a:rPr>
              <a:t>avoid multiculanity we drop some function as well as concatenate some function.</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8000"/>
                </a:solidFill>
                <a:effectLst/>
                <a:latin typeface="Arial" panose="020B0604020202020204" pitchFamily="34" charset="0"/>
                <a:cs typeface="Arial" panose="020B0604020202020204" pitchFamily="34" charset="0"/>
              </a:rPr>
              <a:t># Calculate the total camera pixels by adding Front Camera and Primary Camera</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0000"/>
                </a:solidFill>
                <a:effectLst/>
                <a:latin typeface="Arial" panose="020B0604020202020204" pitchFamily="34" charset="0"/>
                <a:cs typeface="Arial" panose="020B0604020202020204" pitchFamily="34" charset="0"/>
              </a:rPr>
              <a:t>df1[</a:t>
            </a:r>
            <a:r>
              <a:rPr lang="en-US" sz="1400" b="0" dirty="0">
                <a:solidFill>
                  <a:srgbClr val="A31515"/>
                </a:solidFill>
                <a:effectLst/>
                <a:latin typeface="Arial" panose="020B0604020202020204" pitchFamily="34" charset="0"/>
                <a:cs typeface="Arial" panose="020B0604020202020204" pitchFamily="34" charset="0"/>
              </a:rPr>
              <a:t>'Camera_pixels'</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'Front Camera'</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'Primary Camera'</a:t>
            </a:r>
            <a:r>
              <a:rPr lang="en-US" sz="1400" b="0" dirty="0">
                <a:solidFill>
                  <a:srgbClr val="000000"/>
                </a:solidFill>
                <a:effectLst/>
                <a:latin typeface="Arial" panose="020B0604020202020204" pitchFamily="34" charset="0"/>
                <a:cs typeface="Arial" panose="020B0604020202020204" pitchFamily="34" charset="0"/>
              </a:rPr>
              <a:t>]</a:t>
            </a:r>
          </a:p>
          <a:p>
            <a:br>
              <a:rPr lang="en-US" sz="1400" b="0" dirty="0">
                <a:solidFill>
                  <a:srgbClr val="000000"/>
                </a:solidFill>
                <a:effectLst/>
                <a:latin typeface="Arial" panose="020B0604020202020204" pitchFamily="34" charset="0"/>
                <a:cs typeface="Arial" panose="020B0604020202020204" pitchFamily="34" charset="0"/>
              </a:rPr>
            </a:br>
            <a:r>
              <a:rPr lang="en-US" sz="1400" b="0" dirty="0">
                <a:solidFill>
                  <a:srgbClr val="008000"/>
                </a:solidFill>
                <a:effectLst/>
                <a:latin typeface="Arial" panose="020B0604020202020204" pitchFamily="34" charset="0"/>
                <a:cs typeface="Arial" panose="020B0604020202020204" pitchFamily="34" charset="0"/>
              </a:rPr>
              <a:t># Calculate the total pixels by multiplying Pixel_Height and Pixel Width</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0000"/>
                </a:solidFill>
                <a:effectLst/>
                <a:latin typeface="Arial" panose="020B0604020202020204" pitchFamily="34" charset="0"/>
                <a:cs typeface="Arial" panose="020B0604020202020204" pitchFamily="34" charset="0"/>
              </a:rPr>
              <a:t>df1[</a:t>
            </a:r>
            <a:r>
              <a:rPr lang="en-US" sz="1400" b="0" dirty="0">
                <a:solidFill>
                  <a:srgbClr val="A31515"/>
                </a:solidFill>
                <a:effectLst/>
                <a:latin typeface="Arial" panose="020B0604020202020204" pitchFamily="34" charset="0"/>
                <a:cs typeface="Arial" panose="020B0604020202020204" pitchFamily="34" charset="0"/>
              </a:rPr>
              <a:t>'Screen Pixels'</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'Pixel Height'</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'Pixel Width'</a:t>
            </a:r>
            <a:r>
              <a:rPr lang="en-US" sz="1400" b="0" dirty="0">
                <a:solidFill>
                  <a:srgbClr val="000000"/>
                </a:solidFill>
                <a:effectLst/>
                <a:latin typeface="Arial" panose="020B0604020202020204" pitchFamily="34" charset="0"/>
                <a:cs typeface="Arial" panose="020B0604020202020204" pitchFamily="34" charset="0"/>
              </a:rPr>
              <a:t>]</a:t>
            </a:r>
          </a:p>
          <a:p>
            <a:br>
              <a:rPr lang="en-US" sz="1400" b="0" dirty="0">
                <a:solidFill>
                  <a:srgbClr val="000000"/>
                </a:solidFill>
                <a:effectLst/>
                <a:latin typeface="Arial" panose="020B0604020202020204" pitchFamily="34" charset="0"/>
                <a:cs typeface="Arial" panose="020B0604020202020204" pitchFamily="34" charset="0"/>
              </a:rPr>
            </a:br>
            <a:r>
              <a:rPr lang="en-US" sz="1400" b="0" dirty="0">
                <a:solidFill>
                  <a:srgbClr val="008000"/>
                </a:solidFill>
                <a:effectLst/>
                <a:latin typeface="Arial" panose="020B0604020202020204" pitchFamily="34" charset="0"/>
                <a:cs typeface="Arial" panose="020B0604020202020204" pitchFamily="34" charset="0"/>
              </a:rPr>
              <a:t># Calculate the total screen size by multiplying Screen Height and Screen Width</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0000"/>
                </a:solidFill>
                <a:effectLst/>
                <a:latin typeface="Arial" panose="020B0604020202020204" pitchFamily="34" charset="0"/>
                <a:cs typeface="Arial" panose="020B0604020202020204" pitchFamily="34" charset="0"/>
              </a:rPr>
              <a:t>df1[</a:t>
            </a:r>
            <a:r>
              <a:rPr lang="en-US" sz="1400" b="0" dirty="0">
                <a:solidFill>
                  <a:srgbClr val="A31515"/>
                </a:solidFill>
                <a:effectLst/>
                <a:latin typeface="Arial" panose="020B0604020202020204" pitchFamily="34" charset="0"/>
                <a:cs typeface="Arial" panose="020B0604020202020204" pitchFamily="34" charset="0"/>
              </a:rPr>
              <a:t>'Screen Size'</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'Screen Height'</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'Screen Width'</a:t>
            </a:r>
            <a:r>
              <a:rPr lang="en-US" sz="1400" b="0" dirty="0">
                <a:solidFill>
                  <a:srgbClr val="000000"/>
                </a:solidFill>
                <a:effectLst/>
                <a:latin typeface="Arial" panose="020B0604020202020204" pitchFamily="34" charset="0"/>
                <a:cs typeface="Arial" panose="020B0604020202020204" pitchFamily="34" charset="0"/>
              </a:rPr>
              <a:t>]</a:t>
            </a:r>
          </a:p>
          <a:p>
            <a:br>
              <a:rPr lang="en-US" sz="1400" b="0" dirty="0">
                <a:solidFill>
                  <a:srgbClr val="000000"/>
                </a:solidFill>
                <a:effectLst/>
                <a:latin typeface="Arial" panose="020B0604020202020204" pitchFamily="34" charset="0"/>
                <a:cs typeface="Arial" panose="020B0604020202020204" pitchFamily="34" charset="0"/>
              </a:rPr>
            </a:br>
            <a:r>
              <a:rPr lang="en-US" sz="1400" b="0" dirty="0">
                <a:solidFill>
                  <a:srgbClr val="008000"/>
                </a:solidFill>
                <a:effectLst/>
                <a:latin typeface="Arial" panose="020B0604020202020204" pitchFamily="34" charset="0"/>
                <a:cs typeface="Arial" panose="020B0604020202020204" pitchFamily="34" charset="0"/>
              </a:rPr>
              <a:t># Drop some original function.</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0000"/>
                </a:solidFill>
                <a:effectLst/>
                <a:latin typeface="Arial" panose="020B0604020202020204" pitchFamily="34" charset="0"/>
                <a:cs typeface="Arial" panose="020B0604020202020204" pitchFamily="34" charset="0"/>
              </a:rPr>
              <a:t>df1.drop(columns=[</a:t>
            </a:r>
            <a:r>
              <a:rPr lang="en-US" sz="1400" b="0" dirty="0">
                <a:solidFill>
                  <a:srgbClr val="A31515"/>
                </a:solidFill>
                <a:effectLst/>
                <a:latin typeface="Arial" panose="020B0604020202020204" pitchFamily="34" charset="0"/>
                <a:cs typeface="Arial" panose="020B0604020202020204" pitchFamily="34" charset="0"/>
              </a:rPr>
              <a:t>'Front Camera'</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A31515"/>
                </a:solidFill>
                <a:effectLst/>
                <a:latin typeface="Arial" panose="020B0604020202020204" pitchFamily="34" charset="0"/>
                <a:cs typeface="Arial" panose="020B0604020202020204" pitchFamily="34" charset="0"/>
              </a:rPr>
              <a:t>'Primary Camera'</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A31515"/>
                </a:solidFill>
                <a:effectLst/>
                <a:latin typeface="Arial" panose="020B0604020202020204" pitchFamily="34" charset="0"/>
                <a:cs typeface="Arial" panose="020B0604020202020204" pitchFamily="34" charset="0"/>
              </a:rPr>
              <a:t>'Pixel Height'</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A31515"/>
                </a:solidFill>
                <a:effectLst/>
                <a:latin typeface="Arial" panose="020B0604020202020204" pitchFamily="34" charset="0"/>
                <a:cs typeface="Arial" panose="020B0604020202020204" pitchFamily="34" charset="0"/>
              </a:rPr>
              <a:t>'Pixel Width'</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A31515"/>
                </a:solidFill>
                <a:effectLst/>
                <a:latin typeface="Arial" panose="020B0604020202020204" pitchFamily="34" charset="0"/>
                <a:cs typeface="Arial" panose="020B0604020202020204" pitchFamily="34" charset="0"/>
              </a:rPr>
              <a:t>'Screen Height'</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A31515"/>
                </a:solidFill>
                <a:effectLst/>
                <a:latin typeface="Arial" panose="020B0604020202020204" pitchFamily="34" charset="0"/>
                <a:cs typeface="Arial" panose="020B0604020202020204" pitchFamily="34" charset="0"/>
              </a:rPr>
              <a:t>'Screen Width'</a:t>
            </a:r>
            <a:r>
              <a:rPr lang="en-US" sz="1400" b="0" dirty="0">
                <a:solidFill>
                  <a:srgbClr val="000000"/>
                </a:solidFill>
                <a:effectLst/>
                <a:latin typeface="Arial" panose="020B0604020202020204" pitchFamily="34" charset="0"/>
                <a:cs typeface="Arial" panose="020B0604020202020204" pitchFamily="34" charset="0"/>
              </a:rPr>
              <a:t>], axis=</a:t>
            </a:r>
            <a:r>
              <a:rPr lang="en-US" sz="1400" b="0" dirty="0">
                <a:solidFill>
                  <a:srgbClr val="098156"/>
                </a:solidFill>
                <a:effectLst/>
                <a:latin typeface="Arial" panose="020B0604020202020204" pitchFamily="34" charset="0"/>
                <a:cs typeface="Arial" panose="020B0604020202020204" pitchFamily="34" charset="0"/>
              </a:rPr>
              <a:t>1</a:t>
            </a:r>
            <a:r>
              <a:rPr lang="en-US" sz="1400" b="0" dirty="0">
                <a:solidFill>
                  <a:srgbClr val="000000"/>
                </a:solidFill>
                <a:effectLst/>
                <a:latin typeface="Arial" panose="020B0604020202020204" pitchFamily="34" charset="0"/>
                <a:cs typeface="Arial" panose="020B0604020202020204" pitchFamily="34" charset="0"/>
              </a:rPr>
              <a:t>, inplace=</a:t>
            </a:r>
            <a:r>
              <a:rPr lang="en-US" sz="1400" b="0" dirty="0">
                <a:solidFill>
                  <a:srgbClr val="0000FF"/>
                </a:solidFill>
                <a:effectLst/>
                <a:latin typeface="Arial" panose="020B0604020202020204" pitchFamily="34" charset="0"/>
                <a:cs typeface="Arial" panose="020B0604020202020204" pitchFamily="34" charset="0"/>
              </a:rPr>
              <a:t>True</a:t>
            </a:r>
            <a:r>
              <a:rPr lang="en-US" sz="1400" b="0" dirty="0">
                <a:solidFill>
                  <a:srgbClr val="000000"/>
                </a:solidFill>
                <a:effectLst/>
                <a:latin typeface="Arial" panose="020B0604020202020204" pitchFamily="34" charset="0"/>
                <a:cs typeface="Arial" panose="020B0604020202020204" pitchFamily="34" charset="0"/>
              </a:rPr>
              <a:t>)</a:t>
            </a:r>
          </a:p>
          <a:p>
            <a:br>
              <a:rPr lang="en-US" sz="1400" b="0" dirty="0">
                <a:solidFill>
                  <a:srgbClr val="000000"/>
                </a:solidFill>
                <a:effectLst/>
                <a:latin typeface="Arial" panose="020B0604020202020204" pitchFamily="34" charset="0"/>
                <a:cs typeface="Arial" panose="020B0604020202020204" pitchFamily="34" charset="0"/>
              </a:rPr>
            </a:br>
            <a:r>
              <a:rPr lang="en-US" sz="1400" b="0" dirty="0">
                <a:solidFill>
                  <a:srgbClr val="008000"/>
                </a:solidFill>
                <a:effectLst/>
                <a:latin typeface="Arial" panose="020B0604020202020204" pitchFamily="34" charset="0"/>
                <a:cs typeface="Arial" panose="020B0604020202020204" pitchFamily="34" charset="0"/>
              </a:rPr>
              <a:t># Feature creation: ram &amp; price_range</a:t>
            </a:r>
            <a:endParaRPr lang="en-US" sz="1400" b="0" dirty="0">
              <a:solidFill>
                <a:srgbClr val="000000"/>
              </a:solidFill>
              <a:effectLst/>
              <a:latin typeface="Arial" panose="020B0604020202020204" pitchFamily="34" charset="0"/>
              <a:cs typeface="Arial" panose="020B0604020202020204" pitchFamily="34" charset="0"/>
            </a:endParaRPr>
          </a:p>
          <a:p>
            <a:r>
              <a:rPr lang="en-US" sz="1400" b="0" dirty="0">
                <a:solidFill>
                  <a:srgbClr val="000000"/>
                </a:solidFill>
                <a:effectLst/>
                <a:latin typeface="Arial" panose="020B0604020202020204" pitchFamily="34" charset="0"/>
                <a:cs typeface="Arial" panose="020B0604020202020204" pitchFamily="34" charset="0"/>
              </a:rPr>
              <a:t>df1[</a:t>
            </a:r>
            <a:r>
              <a:rPr lang="en-US" sz="1400" b="0" dirty="0">
                <a:solidFill>
                  <a:srgbClr val="A31515"/>
                </a:solidFill>
                <a:effectLst/>
                <a:latin typeface="Arial" panose="020B0604020202020204" pitchFamily="34" charset="0"/>
                <a:cs typeface="Arial" panose="020B0604020202020204" pitchFamily="34" charset="0"/>
              </a:rPr>
              <a:t>'ram_price'</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'RAM'</a:t>
            </a:r>
            <a:r>
              <a:rPr lang="en-US" sz="1400" b="0" dirty="0">
                <a:solidFill>
                  <a:srgbClr val="000000"/>
                </a:solidFill>
                <a:effectLst/>
                <a:latin typeface="Arial" panose="020B0604020202020204" pitchFamily="34" charset="0"/>
                <a:cs typeface="Arial" panose="020B0604020202020204" pitchFamily="34" charset="0"/>
              </a:rPr>
              <a:t>].astype(</a:t>
            </a:r>
            <a:r>
              <a:rPr lang="en-US" sz="1400" b="0" dirty="0">
                <a:solidFill>
                  <a:srgbClr val="257693"/>
                </a:solidFill>
                <a:effectLst/>
                <a:latin typeface="Arial" panose="020B0604020202020204" pitchFamily="34" charset="0"/>
                <a:cs typeface="Arial" panose="020B0604020202020204" pitchFamily="34" charset="0"/>
              </a:rPr>
              <a:t>str</a:t>
            </a:r>
            <a:r>
              <a:rPr lang="en-US" sz="1400" b="0" dirty="0">
                <a:solidFill>
                  <a:srgbClr val="000000"/>
                </a:solidFill>
                <a:effectLst/>
                <a:latin typeface="Arial" panose="020B0604020202020204" pitchFamily="34" charset="0"/>
                <a:cs typeface="Arial" panose="020B0604020202020204" pitchFamily="34" charset="0"/>
              </a:rPr>
              <a:t>) + </a:t>
            </a:r>
            <a:r>
              <a:rPr lang="en-US" sz="1400" b="0" dirty="0">
                <a:solidFill>
                  <a:srgbClr val="A31515"/>
                </a:solidFill>
                <a:effectLst/>
                <a:latin typeface="Arial" panose="020B0604020202020204" pitchFamily="34" charset="0"/>
                <a:cs typeface="Arial" panose="020B0604020202020204" pitchFamily="34" charset="0"/>
              </a:rPr>
              <a:t>'_'</a:t>
            </a:r>
            <a:r>
              <a:rPr lang="en-US" sz="1400" b="0" dirty="0">
                <a:solidFill>
                  <a:srgbClr val="000000"/>
                </a:solidFill>
                <a:effectLst/>
                <a:latin typeface="Arial" panose="020B0604020202020204" pitchFamily="34" charset="0"/>
                <a:cs typeface="Arial" panose="020B0604020202020204" pitchFamily="34" charset="0"/>
              </a:rPr>
              <a:t> + df1[</a:t>
            </a:r>
            <a:r>
              <a:rPr lang="en-US" sz="1400" b="0" dirty="0">
                <a:solidFill>
                  <a:srgbClr val="A31515"/>
                </a:solidFill>
                <a:effectLst/>
                <a:latin typeface="Arial" panose="020B0604020202020204" pitchFamily="34" charset="0"/>
                <a:cs typeface="Arial" panose="020B0604020202020204" pitchFamily="34" charset="0"/>
              </a:rPr>
              <a:t>'Price Range'</a:t>
            </a:r>
            <a:r>
              <a:rPr lang="en-US" sz="1400" b="0" dirty="0">
                <a:solidFill>
                  <a:srgbClr val="000000"/>
                </a:solidFill>
                <a:effectLst/>
                <a:latin typeface="Arial" panose="020B0604020202020204" pitchFamily="34" charset="0"/>
                <a:cs typeface="Arial" panose="020B0604020202020204" pitchFamily="34" charset="0"/>
              </a:rPr>
              <a:t>].astype(</a:t>
            </a:r>
            <a:r>
              <a:rPr lang="en-US" sz="1400" b="0" dirty="0">
                <a:solidFill>
                  <a:srgbClr val="257693"/>
                </a:solidFill>
                <a:effectLst/>
                <a:latin typeface="Arial" panose="020B0604020202020204" pitchFamily="34" charset="0"/>
                <a:cs typeface="Arial" panose="020B0604020202020204" pitchFamily="34" charset="0"/>
              </a:rPr>
              <a:t>str</a:t>
            </a:r>
            <a:r>
              <a:rPr lang="en-US" sz="1400" b="0" dirty="0">
                <a:solidFill>
                  <a:srgbClr val="000000"/>
                </a:solidFill>
                <a:effectLst/>
                <a:latin typeface="Arial" panose="020B0604020202020204" pitchFamily="34" charset="0"/>
                <a:cs typeface="Arial" panose="020B0604020202020204" pitchFamily="34" charset="0"/>
              </a:rPr>
              <a:t>)</a:t>
            </a:r>
          </a:p>
          <a:p>
            <a:r>
              <a:rPr lang="en-US" sz="1400" b="0" dirty="0">
                <a:solidFill>
                  <a:srgbClr val="000000"/>
                </a:solidFill>
                <a:effectLst/>
                <a:latin typeface="Arial" panose="020B0604020202020204" pitchFamily="34" charset="0"/>
                <a:cs typeface="Arial" panose="020B0604020202020204" pitchFamily="34" charset="0"/>
              </a:rPr>
              <a:t>df1.drop(</a:t>
            </a:r>
            <a:r>
              <a:rPr lang="en-US" sz="1400" b="0" dirty="0">
                <a:solidFill>
                  <a:srgbClr val="A31515"/>
                </a:solidFill>
                <a:effectLst/>
                <a:latin typeface="Arial" panose="020B0604020202020204" pitchFamily="34" charset="0"/>
                <a:cs typeface="Arial" panose="020B0604020202020204" pitchFamily="34" charset="0"/>
              </a:rPr>
              <a:t>'RAM'</a:t>
            </a:r>
            <a:r>
              <a:rPr lang="en-US" sz="1400" b="0" dirty="0">
                <a:solidFill>
                  <a:srgbClr val="000000"/>
                </a:solidFill>
                <a:effectLst/>
                <a:latin typeface="Arial" panose="020B0604020202020204" pitchFamily="34" charset="0"/>
                <a:cs typeface="Arial" panose="020B0604020202020204" pitchFamily="34" charset="0"/>
              </a:rPr>
              <a:t>, axis=</a:t>
            </a:r>
            <a:r>
              <a:rPr lang="en-US" sz="1400" b="0" dirty="0">
                <a:solidFill>
                  <a:srgbClr val="098156"/>
                </a:solidFill>
                <a:effectLst/>
                <a:latin typeface="Arial" panose="020B0604020202020204" pitchFamily="34" charset="0"/>
                <a:cs typeface="Arial" panose="020B0604020202020204" pitchFamily="34" charset="0"/>
              </a:rPr>
              <a:t>1</a:t>
            </a:r>
            <a:r>
              <a:rPr lang="en-US" sz="1400" b="0" dirty="0">
                <a:solidFill>
                  <a:srgbClr val="000000"/>
                </a:solidFill>
                <a:effectLst/>
                <a:latin typeface="Arial" panose="020B0604020202020204" pitchFamily="34" charset="0"/>
                <a:cs typeface="Arial" panose="020B0604020202020204" pitchFamily="34" charset="0"/>
              </a:rPr>
              <a:t>, inplace = </a:t>
            </a:r>
            <a:r>
              <a:rPr lang="en-US" sz="1400" b="0" dirty="0">
                <a:solidFill>
                  <a:srgbClr val="0000FF"/>
                </a:solidFill>
                <a:effectLst/>
                <a:latin typeface="Arial" panose="020B0604020202020204" pitchFamily="34" charset="0"/>
                <a:cs typeface="Arial" panose="020B0604020202020204" pitchFamily="34" charset="0"/>
              </a:rPr>
              <a:t>True</a:t>
            </a:r>
            <a:r>
              <a:rPr lang="en-US" sz="1400" b="0" dirty="0">
                <a:solidFill>
                  <a:srgbClr val="000000"/>
                </a:solidFill>
                <a:effectLst/>
                <a:latin typeface="Arial" panose="020B0604020202020204" pitchFamily="34" charset="0"/>
                <a:cs typeface="Arial" panose="020B0604020202020204" pitchFamily="34" charset="0"/>
              </a:rPr>
              <a:t>)   </a:t>
            </a:r>
            <a:r>
              <a:rPr lang="en-US" sz="1400" b="0" dirty="0">
                <a:solidFill>
                  <a:srgbClr val="008000"/>
                </a:solidFill>
                <a:effectLst/>
                <a:latin typeface="Arial" panose="020B0604020202020204" pitchFamily="34" charset="0"/>
                <a:cs typeface="Arial" panose="020B0604020202020204" pitchFamily="34" charset="0"/>
              </a:rPr>
              <a:t># drop the original column</a:t>
            </a:r>
            <a:endParaRPr lang="en-US" sz="1400" b="0" dirty="0">
              <a:solidFill>
                <a:srgbClr val="000000"/>
              </a:solidFill>
              <a:effectLst/>
              <a:latin typeface="Arial" panose="020B0604020202020204" pitchFamily="34" charset="0"/>
              <a:cs typeface="Arial" panose="020B0604020202020204" pitchFamily="34" charset="0"/>
            </a:endParaRPr>
          </a:p>
          <a:p>
            <a:br>
              <a:rPr lang="en-US" sz="1200" b="0" dirty="0">
                <a:solidFill>
                  <a:srgbClr val="000000"/>
                </a:solidFill>
                <a:effectLst/>
                <a:latin typeface="Arial" panose="020B0604020202020204" pitchFamily="34" charset="0"/>
                <a:cs typeface="Arial" panose="020B0604020202020204" pitchFamily="34" charset="0"/>
              </a:rPr>
            </a:br>
            <a:br>
              <a:rPr lang="en-US" sz="1200" b="0" dirty="0">
                <a:solidFill>
                  <a:srgbClr val="000000"/>
                </a:solidFill>
                <a:effectLst/>
                <a:latin typeface="Arial" panose="020B0604020202020204" pitchFamily="34" charset="0"/>
                <a:cs typeface="Arial" panose="020B0604020202020204" pitchFamily="34" charset="0"/>
              </a:rPr>
            </a:br>
            <a:endParaRPr lang="en-US"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84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A769D5-DA3F-62A1-14DB-6B7CF6851A84}"/>
              </a:ext>
            </a:extLst>
          </p:cNvPr>
          <p:cNvSpPr/>
          <p:nvPr/>
        </p:nvSpPr>
        <p:spPr>
          <a:xfrm>
            <a:off x="1630017" y="0"/>
            <a:ext cx="7858540" cy="78187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solidFill>
                  <a:schemeClr val="accent4"/>
                </a:solidFill>
                <a:latin typeface="Arial" panose="020B0604020202020204" pitchFamily="34" charset="0"/>
                <a:cs typeface="Arial" panose="020B0604020202020204" pitchFamily="34" charset="0"/>
              </a:rPr>
              <a:t>Check the Correlation again with new variables</a:t>
            </a:r>
          </a:p>
        </p:txBody>
      </p:sp>
      <p:pic>
        <p:nvPicPr>
          <p:cNvPr id="11266" name="Picture 2">
            <a:extLst>
              <a:ext uri="{FF2B5EF4-FFF2-40B4-BE49-F238E27FC236}">
                <a16:creationId xmlns:a16="http://schemas.microsoft.com/office/drawing/2014/main" id="{993AC12E-291E-056F-4497-70B49F7E8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1878"/>
            <a:ext cx="9471263" cy="5797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A4D21B5-699E-2810-8C4F-1EE49F8BD70A}"/>
              </a:ext>
            </a:extLst>
          </p:cNvPr>
          <p:cNvSpPr/>
          <p:nvPr/>
        </p:nvSpPr>
        <p:spPr>
          <a:xfrm>
            <a:off x="9647583" y="781877"/>
            <a:ext cx="2213113" cy="47575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latin typeface="Arial" panose="020B0604020202020204" pitchFamily="34" charset="0"/>
                <a:cs typeface="Arial" panose="020B0604020202020204" pitchFamily="34" charset="0"/>
              </a:rPr>
              <a:t>From Changing some variable in dataset, now</a:t>
            </a:r>
          </a:p>
          <a:p>
            <a:pPr algn="ctr"/>
            <a:r>
              <a:rPr lang="en-US" sz="2400" b="1" i="1" dirty="0">
                <a:latin typeface="Arial" panose="020B0604020202020204" pitchFamily="34" charset="0"/>
                <a:cs typeface="Arial" panose="020B0604020202020204" pitchFamily="34" charset="0"/>
              </a:rPr>
              <a:t> we resolve all multicolleanity problem with the dataset</a:t>
            </a:r>
            <a:r>
              <a:rPr lang="en-US" b="1" i="1" dirty="0"/>
              <a:t>.</a:t>
            </a:r>
          </a:p>
        </p:txBody>
      </p:sp>
    </p:spTree>
    <p:extLst>
      <p:ext uri="{BB962C8B-B14F-4D97-AF65-F5344CB8AC3E}">
        <p14:creationId xmlns:p14="http://schemas.microsoft.com/office/powerpoint/2010/main" val="132436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84EF61-0CAC-9040-6482-B0E2A62297D8}"/>
              </a:ext>
            </a:extLst>
          </p:cNvPr>
          <p:cNvSpPr/>
          <p:nvPr/>
        </p:nvSpPr>
        <p:spPr>
          <a:xfrm>
            <a:off x="2001077" y="0"/>
            <a:ext cx="7063409" cy="8216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solidFill>
                  <a:schemeClr val="accent4"/>
                </a:solidFill>
                <a:latin typeface="Arial" panose="020B0604020202020204" pitchFamily="34" charset="0"/>
                <a:cs typeface="Arial" panose="020B0604020202020204" pitchFamily="34" charset="0"/>
              </a:rPr>
              <a:t>Model Fitting</a:t>
            </a:r>
          </a:p>
        </p:txBody>
      </p:sp>
      <p:sp>
        <p:nvSpPr>
          <p:cNvPr id="3" name="Rectangle 2">
            <a:extLst>
              <a:ext uri="{FF2B5EF4-FFF2-40B4-BE49-F238E27FC236}">
                <a16:creationId xmlns:a16="http://schemas.microsoft.com/office/drawing/2014/main" id="{C38ADB12-A259-C593-F976-99C9C599C278}"/>
              </a:ext>
            </a:extLst>
          </p:cNvPr>
          <p:cNvSpPr/>
          <p:nvPr/>
        </p:nvSpPr>
        <p:spPr>
          <a:xfrm>
            <a:off x="675861" y="1020417"/>
            <a:ext cx="3935895" cy="516834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a:latin typeface="Arial" panose="020B0604020202020204" pitchFamily="34" charset="0"/>
                <a:cs typeface="Arial" panose="020B0604020202020204" pitchFamily="34" charset="0"/>
              </a:rPr>
              <a:t>Implementing testing and training data into various algorithms is essentially what model fitting entails. Here, we employ 5 algorithms to determine the degree of correctness of the output.</a:t>
            </a:r>
          </a:p>
          <a:p>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Logistic Regression</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K-nearest neighbors </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Tree Classifier</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Random Forest Classifier</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Support Vector Machine</a:t>
            </a:r>
          </a:p>
        </p:txBody>
      </p:sp>
      <p:pic>
        <p:nvPicPr>
          <p:cNvPr id="12290" name="Picture 2" descr="Machine Learning Model Deployment- A Beginner's Guide">
            <a:extLst>
              <a:ext uri="{FF2B5EF4-FFF2-40B4-BE49-F238E27FC236}">
                <a16:creationId xmlns:a16="http://schemas.microsoft.com/office/drawing/2014/main" id="{1F0AC2FD-A257-794A-395B-6ABF9CD53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781" y="1219200"/>
            <a:ext cx="5512905" cy="55062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2990B20-2774-4001-299B-C5CF155D09BF}"/>
              </a:ext>
            </a:extLst>
          </p:cNvPr>
          <p:cNvSpPr/>
          <p:nvPr/>
        </p:nvSpPr>
        <p:spPr>
          <a:xfrm>
            <a:off x="9660834" y="6115877"/>
            <a:ext cx="1384851" cy="556592"/>
          </a:xfrm>
          <a:prstGeom prst="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0871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E73DD5-B40E-3FE5-8082-B1889286435A}"/>
              </a:ext>
            </a:extLst>
          </p:cNvPr>
          <p:cNvSpPr/>
          <p:nvPr/>
        </p:nvSpPr>
        <p:spPr>
          <a:xfrm>
            <a:off x="2345635" y="13253"/>
            <a:ext cx="7010400" cy="6626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solidFill>
                  <a:schemeClr val="accent4"/>
                </a:solidFill>
                <a:latin typeface="Arial" panose="020B0604020202020204" pitchFamily="34" charset="0"/>
                <a:cs typeface="Arial" panose="020B0604020202020204" pitchFamily="34" charset="0"/>
              </a:rPr>
              <a:t>Logistic Regression</a:t>
            </a:r>
          </a:p>
        </p:txBody>
      </p:sp>
      <p:pic>
        <p:nvPicPr>
          <p:cNvPr id="13314" name="Picture 2">
            <a:extLst>
              <a:ext uri="{FF2B5EF4-FFF2-40B4-BE49-F238E27FC236}">
                <a16:creationId xmlns:a16="http://schemas.microsoft.com/office/drawing/2014/main" id="{6A4AC2B0-D00D-9F8D-D99C-D89B2CFE2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52" y="1089785"/>
            <a:ext cx="5133975" cy="4333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0805775-9EF7-EEEB-7E0E-2FFEF491360C}"/>
              </a:ext>
            </a:extLst>
          </p:cNvPr>
          <p:cNvSpPr/>
          <p:nvPr/>
        </p:nvSpPr>
        <p:spPr>
          <a:xfrm>
            <a:off x="6957391" y="1089785"/>
            <a:ext cx="3737113" cy="46382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accent4"/>
                </a:solidFill>
                <a:effectLst/>
                <a:latin typeface="Arial" panose="020B0604020202020204" pitchFamily="34" charset="0"/>
                <a:cs typeface="Arial" panose="020B0604020202020204" pitchFamily="34" charset="0"/>
              </a:rPr>
              <a:t>Report </a:t>
            </a:r>
          </a:p>
          <a:p>
            <a:endParaRPr lang="en-US" b="1" dirty="0">
              <a:solidFill>
                <a:srgbClr val="0070C0"/>
              </a:solidFill>
              <a:effectLst/>
              <a:latin typeface="Arial" panose="020B0604020202020204" pitchFamily="34" charset="0"/>
              <a:cs typeface="Arial" panose="020B0604020202020204" pitchFamily="34" charset="0"/>
            </a:endParaRPr>
          </a:p>
          <a:p>
            <a:r>
              <a:rPr lang="en-US" b="1" dirty="0">
                <a:solidFill>
                  <a:srgbClr val="0070C0"/>
                </a:solidFill>
                <a:effectLst/>
                <a:latin typeface="Arial" panose="020B0604020202020204" pitchFamily="34" charset="0"/>
                <a:cs typeface="Arial" panose="020B0604020202020204" pitchFamily="34" charset="0"/>
              </a:rPr>
              <a:t>Accuracy: 0.955 </a:t>
            </a:r>
          </a:p>
          <a:p>
            <a:r>
              <a:rPr lang="en-US" b="1" dirty="0">
                <a:solidFill>
                  <a:srgbClr val="0070C0"/>
                </a:solidFill>
                <a:effectLst/>
                <a:latin typeface="Arial" panose="020B0604020202020204" pitchFamily="34" charset="0"/>
                <a:cs typeface="Arial" panose="020B0604020202020204" pitchFamily="34" charset="0"/>
              </a:rPr>
              <a:t>Precision:0.9226851648351648</a:t>
            </a:r>
          </a:p>
          <a:p>
            <a:r>
              <a:rPr lang="en-US" b="1" dirty="0">
                <a:solidFill>
                  <a:srgbClr val="0070C0"/>
                </a:solidFill>
                <a:effectLst/>
                <a:latin typeface="Arial" panose="020B0604020202020204" pitchFamily="34" charset="0"/>
                <a:cs typeface="Arial" panose="020B0604020202020204" pitchFamily="34" charset="0"/>
              </a:rPr>
              <a:t>Recall: 0.9225 </a:t>
            </a:r>
          </a:p>
          <a:p>
            <a:r>
              <a:rPr lang="en-US" b="1" dirty="0">
                <a:solidFill>
                  <a:srgbClr val="0070C0"/>
                </a:solidFill>
                <a:effectLst/>
                <a:latin typeface="Arial" panose="020B0604020202020204" pitchFamily="34" charset="0"/>
                <a:cs typeface="Arial" panose="020B0604020202020204" pitchFamily="34" charset="0"/>
              </a:rPr>
              <a:t>F1 Score: 0.9225808001757421 </a:t>
            </a:r>
          </a:p>
          <a:p>
            <a:endParaRPr lang="en-US" b="1" dirty="0">
              <a:solidFill>
                <a:srgbClr val="0070C0"/>
              </a:solidFill>
              <a:latin typeface="Arial" panose="020B0604020202020204" pitchFamily="34" charset="0"/>
              <a:cs typeface="Arial" panose="020B0604020202020204" pitchFamily="34" charset="0"/>
            </a:endParaRPr>
          </a:p>
          <a:p>
            <a:endParaRPr lang="en-US" b="1" dirty="0">
              <a:solidFill>
                <a:srgbClr val="0070C0"/>
              </a:solidFill>
              <a:effectLst/>
              <a:latin typeface="Arial" panose="020B0604020202020204" pitchFamily="34" charset="0"/>
              <a:cs typeface="Arial" panose="020B0604020202020204" pitchFamily="34" charset="0"/>
            </a:endParaRPr>
          </a:p>
          <a:p>
            <a:r>
              <a:rPr lang="en-US" b="1" dirty="0">
                <a:solidFill>
                  <a:srgbClr val="0070C0"/>
                </a:solidFill>
                <a:effectLst/>
                <a:latin typeface="Arial" panose="020B0604020202020204" pitchFamily="34" charset="0"/>
                <a:cs typeface="Arial" panose="020B0604020202020204" pitchFamily="34" charset="0"/>
              </a:rPr>
              <a:t>Confusion Matrix: </a:t>
            </a:r>
          </a:p>
          <a:p>
            <a:r>
              <a:rPr lang="en-US" b="1" dirty="0">
                <a:solidFill>
                  <a:srgbClr val="0070C0"/>
                </a:solidFill>
                <a:effectLst/>
                <a:latin typeface="Arial" panose="020B0604020202020204" pitchFamily="34" charset="0"/>
                <a:cs typeface="Arial" panose="020B0604020202020204" pitchFamily="34" charset="0"/>
              </a:rPr>
              <a:t>[[ 93   2  0   0]</a:t>
            </a:r>
          </a:p>
          <a:p>
            <a:r>
              <a:rPr lang="en-US" b="1" dirty="0">
                <a:solidFill>
                  <a:srgbClr val="0070C0"/>
                </a:solidFill>
                <a:effectLst/>
                <a:latin typeface="Arial" panose="020B0604020202020204" pitchFamily="34" charset="0"/>
                <a:cs typeface="Arial" panose="020B0604020202020204" pitchFamily="34" charset="0"/>
              </a:rPr>
              <a:t> [ 2   85  5    0]</a:t>
            </a:r>
          </a:p>
          <a:p>
            <a:r>
              <a:rPr lang="en-US" b="1" dirty="0">
                <a:solidFill>
                  <a:srgbClr val="0070C0"/>
                </a:solidFill>
                <a:effectLst/>
                <a:latin typeface="Arial" panose="020B0604020202020204" pitchFamily="34" charset="0"/>
                <a:cs typeface="Arial" panose="020B0604020202020204" pitchFamily="34" charset="0"/>
              </a:rPr>
              <a:t> [ 0   4   86   9] </a:t>
            </a:r>
          </a:p>
          <a:p>
            <a:r>
              <a:rPr lang="en-US" b="1" dirty="0">
                <a:solidFill>
                  <a:srgbClr val="0070C0"/>
                </a:solidFill>
                <a:effectLst/>
                <a:latin typeface="Arial" panose="020B0604020202020204" pitchFamily="34" charset="0"/>
                <a:cs typeface="Arial" panose="020B0604020202020204" pitchFamily="34" charset="0"/>
              </a:rPr>
              <a:t>[ 0    0    9   105]]</a:t>
            </a: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86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2AD72-DDFE-E7D3-CCB5-628603B02CE1}"/>
              </a:ext>
            </a:extLst>
          </p:cNvPr>
          <p:cNvSpPr/>
          <p:nvPr/>
        </p:nvSpPr>
        <p:spPr>
          <a:xfrm>
            <a:off x="2888975" y="39759"/>
            <a:ext cx="5963478" cy="76862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solidFill>
                  <a:schemeClr val="accent4"/>
                </a:solidFill>
                <a:latin typeface="Arial" panose="020B0604020202020204" pitchFamily="34" charset="0"/>
                <a:cs typeface="Arial" panose="020B0604020202020204" pitchFamily="34" charset="0"/>
              </a:rPr>
              <a:t>Decision Tree Classification</a:t>
            </a:r>
          </a:p>
        </p:txBody>
      </p:sp>
      <p:pic>
        <p:nvPicPr>
          <p:cNvPr id="14338" name="Picture 2">
            <a:extLst>
              <a:ext uri="{FF2B5EF4-FFF2-40B4-BE49-F238E27FC236}">
                <a16:creationId xmlns:a16="http://schemas.microsoft.com/office/drawing/2014/main" id="{25954317-C017-B694-F1D6-17E9B2EC7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04" y="1262062"/>
            <a:ext cx="5133975"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628B661-C58E-3EDE-7785-C7AEF02D149F}"/>
              </a:ext>
            </a:extLst>
          </p:cNvPr>
          <p:cNvSpPr/>
          <p:nvPr/>
        </p:nvSpPr>
        <p:spPr>
          <a:xfrm>
            <a:off x="6771861" y="1073426"/>
            <a:ext cx="4068417" cy="47310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solidFill>
                  <a:schemeClr val="accent4"/>
                </a:solidFill>
                <a:effectLst/>
                <a:latin typeface="Arial" panose="020B0604020202020204" pitchFamily="34" charset="0"/>
                <a:cs typeface="Arial" panose="020B0604020202020204" pitchFamily="34" charset="0"/>
              </a:rPr>
              <a:t>Report</a:t>
            </a:r>
          </a:p>
          <a:p>
            <a:endParaRPr lang="en-US" sz="2000" b="1" i="1" dirty="0">
              <a:solidFill>
                <a:srgbClr val="0070C0"/>
              </a:solidFill>
              <a:latin typeface="Arial" panose="020B0604020202020204" pitchFamily="34" charset="0"/>
              <a:cs typeface="Arial" panose="020B0604020202020204" pitchFamily="34" charset="0"/>
            </a:endParaRPr>
          </a:p>
          <a:p>
            <a:r>
              <a:rPr lang="en-US" sz="2000" b="1" dirty="0">
                <a:solidFill>
                  <a:srgbClr val="0070C0"/>
                </a:solidFill>
                <a:effectLst/>
                <a:latin typeface="Arial" panose="020B0604020202020204" pitchFamily="34" charset="0"/>
                <a:cs typeface="Arial" panose="020B0604020202020204" pitchFamily="34" charset="0"/>
              </a:rPr>
              <a:t>Accuracy: 0.789375</a:t>
            </a:r>
          </a:p>
          <a:p>
            <a:r>
              <a:rPr lang="en-US" sz="2000" b="1" dirty="0">
                <a:solidFill>
                  <a:srgbClr val="0070C0"/>
                </a:solidFill>
                <a:effectLst/>
                <a:latin typeface="Arial" panose="020B0604020202020204" pitchFamily="34" charset="0"/>
                <a:cs typeface="Arial" panose="020B0604020202020204" pitchFamily="34" charset="0"/>
              </a:rPr>
              <a:t>Precision: 0.757346223284 Recall: 0.7675</a:t>
            </a:r>
          </a:p>
          <a:p>
            <a:r>
              <a:rPr lang="en-US" sz="2000" b="1" dirty="0">
                <a:solidFill>
                  <a:srgbClr val="0070C0"/>
                </a:solidFill>
                <a:effectLst/>
                <a:latin typeface="Arial" panose="020B0604020202020204" pitchFamily="34" charset="0"/>
                <a:cs typeface="Arial" panose="020B0604020202020204" pitchFamily="34" charset="0"/>
              </a:rPr>
              <a:t>F1 Score: 0.7583932192822583 Confusion Matrix: </a:t>
            </a:r>
          </a:p>
          <a:p>
            <a:r>
              <a:rPr lang="en-US" sz="2000" b="1" dirty="0">
                <a:solidFill>
                  <a:srgbClr val="0070C0"/>
                </a:solidFill>
                <a:effectLst/>
                <a:latin typeface="Arial" panose="020B0604020202020204" pitchFamily="34" charset="0"/>
                <a:cs typeface="Arial" panose="020B0604020202020204" pitchFamily="34" charset="0"/>
              </a:rPr>
              <a:t>[[ 91 4 0 0]</a:t>
            </a:r>
          </a:p>
          <a:p>
            <a:r>
              <a:rPr lang="en-US" sz="2000" b="1" dirty="0">
                <a:solidFill>
                  <a:srgbClr val="0070C0"/>
                </a:solidFill>
                <a:effectLst/>
                <a:latin typeface="Arial" panose="020B0604020202020204" pitchFamily="34" charset="0"/>
                <a:cs typeface="Arial" panose="020B0604020202020204" pitchFamily="34" charset="0"/>
              </a:rPr>
              <a:t> [ 16 61 15 0] </a:t>
            </a:r>
          </a:p>
          <a:p>
            <a:r>
              <a:rPr lang="en-US" sz="2000" b="1" dirty="0">
                <a:solidFill>
                  <a:srgbClr val="0070C0"/>
                </a:solidFill>
                <a:effectLst/>
                <a:latin typeface="Arial" panose="020B0604020202020204" pitchFamily="34" charset="0"/>
                <a:cs typeface="Arial" panose="020B0604020202020204" pitchFamily="34" charset="0"/>
              </a:rPr>
              <a:t> [ 0 25 51 23] </a:t>
            </a:r>
          </a:p>
          <a:p>
            <a:r>
              <a:rPr lang="en-US" sz="2000" b="1" dirty="0">
                <a:solidFill>
                  <a:srgbClr val="0070C0"/>
                </a:solidFill>
                <a:effectLst/>
                <a:latin typeface="Arial" panose="020B0604020202020204" pitchFamily="34" charset="0"/>
                <a:cs typeface="Arial" panose="020B0604020202020204" pitchFamily="34" charset="0"/>
              </a:rPr>
              <a:t> [ 0 0 10 104]]</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5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7C6A03-7A35-A16D-A698-92293E64D861}"/>
              </a:ext>
            </a:extLst>
          </p:cNvPr>
          <p:cNvSpPr/>
          <p:nvPr/>
        </p:nvSpPr>
        <p:spPr>
          <a:xfrm>
            <a:off x="4174435" y="490330"/>
            <a:ext cx="2875722" cy="6626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accent4"/>
                </a:solidFill>
              </a:rPr>
              <a:t>Objective</a:t>
            </a:r>
          </a:p>
        </p:txBody>
      </p:sp>
      <p:sp>
        <p:nvSpPr>
          <p:cNvPr id="3" name="Rectangle 2">
            <a:extLst>
              <a:ext uri="{FF2B5EF4-FFF2-40B4-BE49-F238E27FC236}">
                <a16:creationId xmlns:a16="http://schemas.microsoft.com/office/drawing/2014/main" id="{838365B7-CD41-7B3F-819E-CC5E32CF4492}"/>
              </a:ext>
            </a:extLst>
          </p:cNvPr>
          <p:cNvSpPr/>
          <p:nvPr/>
        </p:nvSpPr>
        <p:spPr>
          <a:xfrm>
            <a:off x="967409" y="1368287"/>
            <a:ext cx="9621078" cy="41214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An accurate classification of mobile phones into various price ranges based on their features and specs is the goal of a mobile price ML model. By automating the classification process and offering pricing insights, this model seeks to aid consumers in making informed purchase decisions, ultimately improving the shopping experience in the mobile phone market.</a:t>
            </a:r>
          </a:p>
        </p:txBody>
      </p:sp>
    </p:spTree>
    <p:extLst>
      <p:ext uri="{BB962C8B-B14F-4D97-AF65-F5344CB8AC3E}">
        <p14:creationId xmlns:p14="http://schemas.microsoft.com/office/powerpoint/2010/main" val="386292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91822-1F58-C034-8A10-5760EE4919E0}"/>
              </a:ext>
            </a:extLst>
          </p:cNvPr>
          <p:cNvSpPr/>
          <p:nvPr/>
        </p:nvSpPr>
        <p:spPr>
          <a:xfrm>
            <a:off x="2635251" y="79954"/>
            <a:ext cx="6868488" cy="6352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solidFill>
                  <a:schemeClr val="accent4"/>
                </a:solidFill>
                <a:effectLst/>
                <a:latin typeface="Arial" panose="020B0604020202020204" pitchFamily="34" charset="0"/>
                <a:cs typeface="Arial" panose="020B0604020202020204" pitchFamily="34" charset="0"/>
              </a:rPr>
              <a:t> Random Forest Classifier</a:t>
            </a:r>
          </a:p>
        </p:txBody>
      </p:sp>
      <p:pic>
        <p:nvPicPr>
          <p:cNvPr id="15362" name="Picture 2">
            <a:extLst>
              <a:ext uri="{FF2B5EF4-FFF2-40B4-BE49-F238E27FC236}">
                <a16:creationId xmlns:a16="http://schemas.microsoft.com/office/drawing/2014/main" id="{4924ADC6-317B-F4E9-19B7-D80616CCA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65" y="1116289"/>
            <a:ext cx="5133975"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29973F2-1CEA-C089-48E3-C6B6426312B1}"/>
              </a:ext>
            </a:extLst>
          </p:cNvPr>
          <p:cNvSpPr/>
          <p:nvPr/>
        </p:nvSpPr>
        <p:spPr>
          <a:xfrm>
            <a:off x="6164191" y="914400"/>
            <a:ext cx="3841200" cy="43338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solidFill>
                  <a:schemeClr val="accent4"/>
                </a:solidFill>
                <a:effectLst/>
                <a:latin typeface="Arial" panose="020B0604020202020204" pitchFamily="34" charset="0"/>
                <a:cs typeface="Arial" panose="020B0604020202020204" pitchFamily="34" charset="0"/>
              </a:rPr>
              <a:t>Report:</a:t>
            </a:r>
          </a:p>
          <a:p>
            <a:r>
              <a:rPr lang="en-US" sz="2200" b="1" i="0" dirty="0">
                <a:solidFill>
                  <a:srgbClr val="0070C0"/>
                </a:solidFill>
                <a:effectLst/>
                <a:latin typeface="Arial" panose="020B0604020202020204" pitchFamily="34" charset="0"/>
                <a:cs typeface="Arial" panose="020B0604020202020204" pitchFamily="34" charset="0"/>
              </a:rPr>
              <a:t>Accuracy: 0.97125 </a:t>
            </a:r>
          </a:p>
          <a:p>
            <a:r>
              <a:rPr lang="en-US" sz="2200" b="1" i="0" dirty="0">
                <a:solidFill>
                  <a:srgbClr val="0070C0"/>
                </a:solidFill>
                <a:effectLst/>
                <a:latin typeface="Arial" panose="020B0604020202020204" pitchFamily="34" charset="0"/>
                <a:cs typeface="Arial" panose="020B0604020202020204" pitchFamily="34" charset="0"/>
              </a:rPr>
              <a:t>Precision:0.85249864194</a:t>
            </a:r>
          </a:p>
          <a:p>
            <a:r>
              <a:rPr lang="en-US" sz="2200" b="1" i="0" dirty="0">
                <a:solidFill>
                  <a:srgbClr val="0070C0"/>
                </a:solidFill>
                <a:effectLst/>
                <a:latin typeface="Arial" panose="020B0604020202020204" pitchFamily="34" charset="0"/>
                <a:cs typeface="Arial" panose="020B0604020202020204" pitchFamily="34" charset="0"/>
              </a:rPr>
              <a:t>Recall: 0.8525 </a:t>
            </a:r>
          </a:p>
          <a:p>
            <a:r>
              <a:rPr lang="en-US" sz="2200" b="1" i="0" dirty="0">
                <a:solidFill>
                  <a:srgbClr val="0070C0"/>
                </a:solidFill>
                <a:effectLst/>
                <a:latin typeface="Arial" panose="020B0604020202020204" pitchFamily="34" charset="0"/>
                <a:cs typeface="Arial" panose="020B0604020202020204" pitchFamily="34" charset="0"/>
              </a:rPr>
              <a:t>F1 Score: 0.85240258327 Confusion Matrix:</a:t>
            </a:r>
          </a:p>
          <a:p>
            <a:r>
              <a:rPr lang="en-US" sz="2200" b="1" i="0" dirty="0">
                <a:solidFill>
                  <a:srgbClr val="0070C0"/>
                </a:solidFill>
                <a:effectLst/>
                <a:latin typeface="Arial" panose="020B0604020202020204" pitchFamily="34" charset="0"/>
                <a:cs typeface="Arial" panose="020B0604020202020204" pitchFamily="34" charset="0"/>
              </a:rPr>
              <a:t> [[ 93 2 0 0]</a:t>
            </a:r>
          </a:p>
          <a:p>
            <a:r>
              <a:rPr lang="en-US" sz="2200" b="1" i="0" dirty="0">
                <a:solidFill>
                  <a:srgbClr val="0070C0"/>
                </a:solidFill>
                <a:effectLst/>
                <a:latin typeface="Arial" panose="020B0604020202020204" pitchFamily="34" charset="0"/>
                <a:cs typeface="Arial" panose="020B0604020202020204" pitchFamily="34" charset="0"/>
              </a:rPr>
              <a:t> [ 4 74 14 0] </a:t>
            </a:r>
          </a:p>
          <a:p>
            <a:r>
              <a:rPr lang="en-US" sz="2200" b="1" i="0" dirty="0">
                <a:solidFill>
                  <a:srgbClr val="0070C0"/>
                </a:solidFill>
                <a:effectLst/>
                <a:latin typeface="Arial" panose="020B0604020202020204" pitchFamily="34" charset="0"/>
                <a:cs typeface="Arial" panose="020B0604020202020204" pitchFamily="34" charset="0"/>
              </a:rPr>
              <a:t> [ 0 18 72 9] </a:t>
            </a:r>
          </a:p>
          <a:p>
            <a:r>
              <a:rPr lang="en-US" sz="2200" b="1" i="0" dirty="0">
                <a:solidFill>
                  <a:srgbClr val="0070C0"/>
                </a:solidFill>
                <a:effectLst/>
                <a:latin typeface="Arial" panose="020B0604020202020204" pitchFamily="34" charset="0"/>
                <a:cs typeface="Arial" panose="020B0604020202020204" pitchFamily="34" charset="0"/>
              </a:rPr>
              <a:t> [ 0 0 12 102]]</a:t>
            </a:r>
            <a:endParaRPr lang="en-US" sz="2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36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A5FF9-B8C2-5457-1838-383FF04F52EA}"/>
              </a:ext>
            </a:extLst>
          </p:cNvPr>
          <p:cNvSpPr/>
          <p:nvPr/>
        </p:nvSpPr>
        <p:spPr>
          <a:xfrm>
            <a:off x="2332383" y="103724"/>
            <a:ext cx="6864626" cy="5611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effectLst/>
                <a:latin typeface="Arial" panose="020B0604020202020204" pitchFamily="34" charset="0"/>
                <a:cs typeface="Arial" panose="020B0604020202020204" pitchFamily="34" charset="0"/>
              </a:rPr>
              <a:t>K-Nearest Neighbors (KNN)</a:t>
            </a:r>
            <a:endParaRPr lang="en-US" sz="3600" b="0" i="0" dirty="0">
              <a:solidFill>
                <a:schemeClr val="accent4"/>
              </a:solidFill>
              <a:effectLst/>
              <a:latin typeface="Arial" panose="020B0604020202020204" pitchFamily="34" charset="0"/>
              <a:cs typeface="Arial" panose="020B0604020202020204" pitchFamily="34" charset="0"/>
            </a:endParaRPr>
          </a:p>
        </p:txBody>
      </p:sp>
      <p:pic>
        <p:nvPicPr>
          <p:cNvPr id="16386" name="Picture 2">
            <a:extLst>
              <a:ext uri="{FF2B5EF4-FFF2-40B4-BE49-F238E27FC236}">
                <a16:creationId xmlns:a16="http://schemas.microsoft.com/office/drawing/2014/main" id="{357A1801-0F76-5AA5-D130-37AD59811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67" y="1394585"/>
            <a:ext cx="4750491"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27924E-B2F0-17C9-8736-29EFD98BB582}"/>
              </a:ext>
            </a:extLst>
          </p:cNvPr>
          <p:cNvSpPr/>
          <p:nvPr/>
        </p:nvSpPr>
        <p:spPr>
          <a:xfrm>
            <a:off x="9846365" y="5320748"/>
            <a:ext cx="116166" cy="13252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2AF65D8D-C686-97CF-3C6B-8AAD63E4D5D7}"/>
              </a:ext>
            </a:extLst>
          </p:cNvPr>
          <p:cNvSpPr txBox="1"/>
          <p:nvPr/>
        </p:nvSpPr>
        <p:spPr>
          <a:xfrm>
            <a:off x="6096000" y="1537253"/>
            <a:ext cx="3578087" cy="3170099"/>
          </a:xfrm>
          <a:prstGeom prst="rect">
            <a:avLst/>
          </a:prstGeom>
          <a:noFill/>
        </p:spPr>
        <p:txBody>
          <a:bodyPr wrap="square">
            <a:spAutoFit/>
          </a:bodyPr>
          <a:lstStyle/>
          <a:p>
            <a:r>
              <a:rPr lang="en-US" sz="2000" b="1" i="0" dirty="0">
                <a:solidFill>
                  <a:srgbClr val="0070C0"/>
                </a:solidFill>
                <a:effectLst/>
                <a:latin typeface="Arial" panose="020B0604020202020204" pitchFamily="34" charset="0"/>
                <a:cs typeface="Arial" panose="020B0604020202020204" pitchFamily="34" charset="0"/>
              </a:rPr>
              <a:t>Accuracy: 1.0 </a:t>
            </a:r>
          </a:p>
          <a:p>
            <a:r>
              <a:rPr lang="en-US" sz="2000" b="1" i="0" dirty="0">
                <a:solidFill>
                  <a:srgbClr val="0070C0"/>
                </a:solidFill>
                <a:effectLst/>
                <a:latin typeface="Arial" panose="020B0604020202020204" pitchFamily="34" charset="0"/>
                <a:cs typeface="Arial" panose="020B0604020202020204" pitchFamily="34" charset="0"/>
              </a:rPr>
              <a:t>Precision: 0.6231968004508</a:t>
            </a:r>
          </a:p>
          <a:p>
            <a:r>
              <a:rPr lang="en-US" sz="2000" b="1" i="0" dirty="0">
                <a:solidFill>
                  <a:srgbClr val="0070C0"/>
                </a:solidFill>
                <a:effectLst/>
                <a:latin typeface="Arial" panose="020B0604020202020204" pitchFamily="34" charset="0"/>
                <a:cs typeface="Arial" panose="020B0604020202020204" pitchFamily="34" charset="0"/>
              </a:rPr>
              <a:t>Recall: 0.5975</a:t>
            </a:r>
          </a:p>
          <a:p>
            <a:r>
              <a:rPr lang="en-US" sz="2000" b="1" i="0" dirty="0">
                <a:solidFill>
                  <a:srgbClr val="0070C0"/>
                </a:solidFill>
                <a:effectLst/>
                <a:latin typeface="Arial" panose="020B0604020202020204" pitchFamily="34" charset="0"/>
                <a:cs typeface="Arial" panose="020B0604020202020204" pitchFamily="34" charset="0"/>
              </a:rPr>
              <a:t>F1 Score: 0.6062134545405833 Confusion Matrix: </a:t>
            </a:r>
          </a:p>
          <a:p>
            <a:r>
              <a:rPr lang="en-US" sz="2000" b="1" i="0" dirty="0">
                <a:solidFill>
                  <a:srgbClr val="0070C0"/>
                </a:solidFill>
                <a:effectLst/>
                <a:latin typeface="Arial" panose="020B0604020202020204" pitchFamily="34" charset="0"/>
                <a:cs typeface="Arial" panose="020B0604020202020204" pitchFamily="34" charset="0"/>
              </a:rPr>
              <a:t>[[62 29 4 0]</a:t>
            </a:r>
          </a:p>
          <a:p>
            <a:r>
              <a:rPr lang="en-US" sz="2000" b="1" i="0" dirty="0">
                <a:solidFill>
                  <a:srgbClr val="0070C0"/>
                </a:solidFill>
                <a:effectLst/>
                <a:latin typeface="Arial" panose="020B0604020202020204" pitchFamily="34" charset="0"/>
                <a:cs typeface="Arial" panose="020B0604020202020204" pitchFamily="34" charset="0"/>
              </a:rPr>
              <a:t> [21 47 21 3]</a:t>
            </a:r>
          </a:p>
          <a:p>
            <a:r>
              <a:rPr lang="en-US" sz="2000" b="1" i="0" dirty="0">
                <a:solidFill>
                  <a:srgbClr val="0070C0"/>
                </a:solidFill>
                <a:effectLst/>
                <a:latin typeface="Arial" panose="020B0604020202020204" pitchFamily="34" charset="0"/>
                <a:cs typeface="Arial" panose="020B0604020202020204" pitchFamily="34" charset="0"/>
              </a:rPr>
              <a:t> [ 3 27 55 14]</a:t>
            </a:r>
          </a:p>
          <a:p>
            <a:r>
              <a:rPr lang="en-US" sz="2000" b="1" i="0" dirty="0">
                <a:solidFill>
                  <a:srgbClr val="0070C0"/>
                </a:solidFill>
                <a:effectLst/>
                <a:latin typeface="Arial" panose="020B0604020202020204" pitchFamily="34" charset="0"/>
                <a:cs typeface="Arial" panose="020B0604020202020204" pitchFamily="34" charset="0"/>
              </a:rPr>
              <a:t> [ 0 6 33 75]]</a:t>
            </a:r>
            <a:endParaRPr lang="en-US" sz="2000" b="1" dirty="0">
              <a:solidFill>
                <a:srgbClr val="0070C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03D7AD8-61CE-3D64-8929-645520B75FBD}"/>
              </a:ext>
            </a:extLst>
          </p:cNvPr>
          <p:cNvSpPr/>
          <p:nvPr/>
        </p:nvSpPr>
        <p:spPr>
          <a:xfrm>
            <a:off x="6546574" y="1192696"/>
            <a:ext cx="1577009" cy="34455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solidFill>
                  <a:schemeClr val="accent4"/>
                </a:solidFill>
                <a:latin typeface="Arial" panose="020B0604020202020204" pitchFamily="34" charset="0"/>
                <a:cs typeface="Arial" panose="020B0604020202020204" pitchFamily="34" charset="0"/>
              </a:rPr>
              <a:t>Report:</a:t>
            </a:r>
          </a:p>
        </p:txBody>
      </p:sp>
    </p:spTree>
    <p:extLst>
      <p:ext uri="{BB962C8B-B14F-4D97-AF65-F5344CB8AC3E}">
        <p14:creationId xmlns:p14="http://schemas.microsoft.com/office/powerpoint/2010/main" val="427763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926ED-C9B3-3198-9752-254DC35A0DAE}"/>
              </a:ext>
            </a:extLst>
          </p:cNvPr>
          <p:cNvSpPr/>
          <p:nvPr/>
        </p:nvSpPr>
        <p:spPr>
          <a:xfrm>
            <a:off x="2213112" y="221437"/>
            <a:ext cx="7195931" cy="61730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effectLst/>
                <a:latin typeface="Arial" panose="020B0604020202020204" pitchFamily="34" charset="0"/>
                <a:cs typeface="Arial" panose="020B0604020202020204" pitchFamily="34" charset="0"/>
              </a:rPr>
              <a:t>Support Vector Machine (SVM)</a:t>
            </a:r>
          </a:p>
          <a:p>
            <a:pPr algn="ctr"/>
            <a:endParaRPr lang="en-US" dirty="0">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DDDE3499-A144-F0FC-94B5-321FEC808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39" y="1368081"/>
            <a:ext cx="5133975"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DFFDA50-D2C4-DEB7-A3C0-142366B06321}"/>
              </a:ext>
            </a:extLst>
          </p:cNvPr>
          <p:cNvSpPr/>
          <p:nvPr/>
        </p:nvSpPr>
        <p:spPr>
          <a:xfrm>
            <a:off x="6957391" y="878084"/>
            <a:ext cx="2690191" cy="443637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a:solidFill>
                  <a:schemeClr val="accent4"/>
                </a:solidFill>
                <a:latin typeface="Arial" panose="020B0604020202020204" pitchFamily="34" charset="0"/>
                <a:cs typeface="Arial" panose="020B0604020202020204" pitchFamily="34" charset="0"/>
              </a:rPr>
              <a:t>Report</a:t>
            </a:r>
          </a:p>
          <a:p>
            <a:pPr algn="ctr"/>
            <a:endParaRPr lang="en-US" sz="2400" b="1" dirty="0">
              <a:solidFill>
                <a:srgbClr val="00B0F0"/>
              </a:solidFill>
              <a:latin typeface="Arial" panose="020B0604020202020204" pitchFamily="34" charset="0"/>
              <a:cs typeface="Arial" panose="020B0604020202020204" pitchFamily="34" charset="0"/>
            </a:endParaRPr>
          </a:p>
          <a:p>
            <a:r>
              <a:rPr lang="en-US" sz="2000" b="1" dirty="0">
                <a:solidFill>
                  <a:srgbClr val="0070C0"/>
                </a:solidFill>
                <a:effectLst/>
                <a:latin typeface="Arial" panose="020B0604020202020204" pitchFamily="34" charset="0"/>
                <a:cs typeface="Arial" panose="020B0604020202020204" pitchFamily="34" charset="0"/>
              </a:rPr>
              <a:t>Accuracy: 0.955 </a:t>
            </a:r>
          </a:p>
          <a:p>
            <a:r>
              <a:rPr lang="en-US" sz="2000" b="1" dirty="0">
                <a:solidFill>
                  <a:srgbClr val="0070C0"/>
                </a:solidFill>
                <a:effectLst/>
                <a:latin typeface="Arial" panose="020B0604020202020204" pitchFamily="34" charset="0"/>
                <a:cs typeface="Arial" panose="020B0604020202020204" pitchFamily="34" charset="0"/>
              </a:rPr>
              <a:t>Precision: 0.9197820087034242 </a:t>
            </a:r>
          </a:p>
          <a:p>
            <a:r>
              <a:rPr lang="en-US" sz="2000" b="1" dirty="0">
                <a:solidFill>
                  <a:srgbClr val="0070C0"/>
                </a:solidFill>
                <a:effectLst/>
                <a:latin typeface="Arial" panose="020B0604020202020204" pitchFamily="34" charset="0"/>
                <a:cs typeface="Arial" panose="020B0604020202020204" pitchFamily="34" charset="0"/>
              </a:rPr>
              <a:t>Recall: 0.92 </a:t>
            </a:r>
          </a:p>
          <a:p>
            <a:r>
              <a:rPr lang="en-US" sz="2000" b="1" dirty="0">
                <a:solidFill>
                  <a:srgbClr val="0070C0"/>
                </a:solidFill>
                <a:effectLst/>
                <a:latin typeface="Arial" panose="020B0604020202020204" pitchFamily="34" charset="0"/>
                <a:cs typeface="Arial" panose="020B0604020202020204" pitchFamily="34" charset="0"/>
              </a:rPr>
              <a:t>F1 Score: 0.9198678891014913 Confusion Matrix: </a:t>
            </a:r>
          </a:p>
          <a:p>
            <a:r>
              <a:rPr lang="en-US" sz="2000" b="1" dirty="0">
                <a:solidFill>
                  <a:srgbClr val="0070C0"/>
                </a:solidFill>
                <a:effectLst/>
                <a:latin typeface="Arial" panose="020B0604020202020204" pitchFamily="34" charset="0"/>
                <a:cs typeface="Arial" panose="020B0604020202020204" pitchFamily="34" charset="0"/>
              </a:rPr>
              <a:t>[[ 94 1 0 0]</a:t>
            </a:r>
          </a:p>
          <a:p>
            <a:r>
              <a:rPr lang="en-US" sz="2000" b="1" dirty="0">
                <a:solidFill>
                  <a:srgbClr val="0070C0"/>
                </a:solidFill>
                <a:effectLst/>
                <a:latin typeface="Arial" panose="020B0604020202020204" pitchFamily="34" charset="0"/>
                <a:cs typeface="Arial" panose="020B0604020202020204" pitchFamily="34" charset="0"/>
              </a:rPr>
              <a:t> [ 2 84 6 0]</a:t>
            </a:r>
          </a:p>
          <a:p>
            <a:r>
              <a:rPr lang="en-US" sz="2000" b="1" dirty="0">
                <a:solidFill>
                  <a:srgbClr val="0070C0"/>
                </a:solidFill>
                <a:effectLst/>
                <a:latin typeface="Arial" panose="020B0604020202020204" pitchFamily="34" charset="0"/>
                <a:cs typeface="Arial" panose="020B0604020202020204" pitchFamily="34" charset="0"/>
              </a:rPr>
              <a:t> [ 0 8 84 7]</a:t>
            </a:r>
          </a:p>
          <a:p>
            <a:r>
              <a:rPr lang="en-US" sz="2000" b="1" dirty="0">
                <a:solidFill>
                  <a:srgbClr val="0070C0"/>
                </a:solidFill>
                <a:effectLst/>
                <a:latin typeface="Arial" panose="020B0604020202020204" pitchFamily="34" charset="0"/>
                <a:cs typeface="Arial" panose="020B0604020202020204" pitchFamily="34" charset="0"/>
              </a:rPr>
              <a:t> [ 0 0 8 106]]</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47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5D79C2F8-F1D1-5578-434C-E4D0B603B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5704"/>
            <a:ext cx="5300870" cy="47212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6B45068-01A6-33B7-2D1B-BAE3AAFAAD97}"/>
              </a:ext>
            </a:extLst>
          </p:cNvPr>
          <p:cNvSpPr/>
          <p:nvPr/>
        </p:nvSpPr>
        <p:spPr>
          <a:xfrm>
            <a:off x="1687665" y="236997"/>
            <a:ext cx="7769749" cy="75846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i="1" dirty="0">
                <a:solidFill>
                  <a:schemeClr val="accent4"/>
                </a:solidFill>
                <a:latin typeface="Arial" panose="020B0604020202020204" pitchFamily="34" charset="0"/>
                <a:cs typeface="Arial" panose="020B0604020202020204" pitchFamily="34" charset="0"/>
              </a:rPr>
              <a:t>Accuracy and F1-score Chart for different model</a:t>
            </a:r>
          </a:p>
        </p:txBody>
      </p:sp>
      <p:sp>
        <p:nvSpPr>
          <p:cNvPr id="3" name="Rectangle 2">
            <a:extLst>
              <a:ext uri="{FF2B5EF4-FFF2-40B4-BE49-F238E27FC236}">
                <a16:creationId xmlns:a16="http://schemas.microsoft.com/office/drawing/2014/main" id="{B717D065-D67E-339D-A3DF-4CA9C1DDF1CC}"/>
              </a:ext>
            </a:extLst>
          </p:cNvPr>
          <p:cNvSpPr/>
          <p:nvPr/>
        </p:nvSpPr>
        <p:spPr>
          <a:xfrm>
            <a:off x="6758610" y="1245703"/>
            <a:ext cx="3299790" cy="418768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b="1" dirty="0">
                <a:solidFill>
                  <a:schemeClr val="accent4"/>
                </a:solidFill>
                <a:latin typeface="Arial" panose="020B0604020202020204" pitchFamily="34" charset="0"/>
                <a:cs typeface="Arial" panose="020B0604020202020204" pitchFamily="34" charset="0"/>
              </a:rPr>
              <a:t>Report:</a:t>
            </a:r>
          </a:p>
          <a:p>
            <a:pPr algn="ctr"/>
            <a:endParaRPr lang="en-US" dirty="0"/>
          </a:p>
          <a:p>
            <a:r>
              <a:rPr lang="en-US" sz="2200" b="1" dirty="0">
                <a:solidFill>
                  <a:srgbClr val="0070C0"/>
                </a:solidFill>
                <a:latin typeface="Arial" panose="020B0604020202020204" pitchFamily="34" charset="0"/>
                <a:cs typeface="Arial" panose="020B0604020202020204" pitchFamily="34" charset="0"/>
              </a:rPr>
              <a:t>In this Chart we define Accuracy and F1-Score for all model where as accuracy is almost above 90% in all the model where as F1- score also above 85% in all models.</a:t>
            </a:r>
          </a:p>
        </p:txBody>
      </p:sp>
    </p:spTree>
    <p:extLst>
      <p:ext uri="{BB962C8B-B14F-4D97-AF65-F5344CB8AC3E}">
        <p14:creationId xmlns:p14="http://schemas.microsoft.com/office/powerpoint/2010/main" val="262232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FC3FA-51B8-5F98-84EF-42D97B5637BA}"/>
              </a:ext>
            </a:extLst>
          </p:cNvPr>
          <p:cNvSpPr/>
          <p:nvPr/>
        </p:nvSpPr>
        <p:spPr>
          <a:xfrm>
            <a:off x="3227017" y="132522"/>
            <a:ext cx="5168123" cy="4505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latin typeface="Arial" panose="020B0604020202020204" pitchFamily="34" charset="0"/>
                <a:cs typeface="Arial" panose="020B0604020202020204" pitchFamily="34" charset="0"/>
              </a:rPr>
              <a:t>Business Objective</a:t>
            </a:r>
          </a:p>
        </p:txBody>
      </p:sp>
      <p:sp>
        <p:nvSpPr>
          <p:cNvPr id="4" name="TextBox 3">
            <a:extLst>
              <a:ext uri="{FF2B5EF4-FFF2-40B4-BE49-F238E27FC236}">
                <a16:creationId xmlns:a16="http://schemas.microsoft.com/office/drawing/2014/main" id="{EF76DF3C-3850-B212-9710-0F1CAE080883}"/>
              </a:ext>
            </a:extLst>
          </p:cNvPr>
          <p:cNvSpPr txBox="1"/>
          <p:nvPr/>
        </p:nvSpPr>
        <p:spPr>
          <a:xfrm>
            <a:off x="344557" y="1222376"/>
            <a:ext cx="9727095" cy="5355312"/>
          </a:xfrm>
          <a:prstGeom prst="rect">
            <a:avLst/>
          </a:prstGeom>
          <a:noFill/>
        </p:spPr>
        <p:txBody>
          <a:bodyPr wrap="square">
            <a:spAutoFit/>
          </a:bodyPr>
          <a:lstStyle/>
          <a:p>
            <a:pPr algn="l"/>
            <a:r>
              <a:rPr lang="en-US" b="0" i="0" dirty="0">
                <a:solidFill>
                  <a:srgbClr val="212121"/>
                </a:solidFill>
                <a:effectLst/>
                <a:latin typeface="Arial" panose="020B0604020202020204" pitchFamily="34" charset="0"/>
                <a:cs typeface="Arial" panose="020B0604020202020204" pitchFamily="34" charset="0"/>
              </a:rPr>
              <a:t>The purpose of predicting mobile price ranges in a business context can vary, depending on the unique circumstances and objectives of the enterprise. Below are several potential business aims when it comes to forecasting mobile device prices:</a:t>
            </a:r>
          </a:p>
          <a:p>
            <a:pPr algn="l"/>
            <a:endParaRPr lang="en-US" b="0" i="0" dirty="0">
              <a:solidFill>
                <a:srgbClr val="21212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212121"/>
                </a:solidFill>
                <a:effectLst/>
                <a:latin typeface="Arial" panose="020B0604020202020204" pitchFamily="34" charset="0"/>
                <a:cs typeface="Arial" panose="020B0604020202020204" pitchFamily="34" charset="0"/>
              </a:rPr>
              <a:t>Optimizing Pricing Strategies:</a:t>
            </a:r>
            <a:r>
              <a:rPr lang="en-US" b="0" i="0" dirty="0">
                <a:solidFill>
                  <a:srgbClr val="212121"/>
                </a:solidFill>
                <a:effectLst/>
                <a:latin typeface="Arial" panose="020B0604020202020204" pitchFamily="34" charset="0"/>
                <a:cs typeface="Arial" panose="020B0604020202020204" pitchFamily="34" charset="0"/>
              </a:rPr>
              <a:t> The business aims to enhance its pricing tactics through precise forecasts of mobile device price ranges. This enables the business to determine the ideal pricing structures for various mobile devices, accounting for factors such as production expenses, market competition, and customer preferences.</a:t>
            </a:r>
          </a:p>
          <a:p>
            <a:pPr algn="l">
              <a:buFont typeface="+mj-lt"/>
              <a:buAutoNum type="arabicPeriod"/>
            </a:pPr>
            <a:endParaRPr lang="en-US" b="0" i="0" dirty="0">
              <a:solidFill>
                <a:srgbClr val="21212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212121"/>
                </a:solidFill>
                <a:effectLst/>
                <a:latin typeface="Arial" panose="020B0604020202020204" pitchFamily="34" charset="0"/>
                <a:cs typeface="Arial" panose="020B0604020202020204" pitchFamily="34" charset="0"/>
              </a:rPr>
              <a:t>Enhancing Sales Projections:</a:t>
            </a:r>
            <a:r>
              <a:rPr lang="en-US" b="0" i="0" dirty="0">
                <a:solidFill>
                  <a:srgbClr val="212121"/>
                </a:solidFill>
                <a:effectLst/>
                <a:latin typeface="Arial" panose="020B0604020202020204" pitchFamily="34" charset="0"/>
                <a:cs typeface="Arial" panose="020B0604020202020204" pitchFamily="34" charset="0"/>
              </a:rPr>
              <a:t> Precise predictions of mobile price ranges play a pivotal role in sales and revenue forecasting. As pricing significantly influences customer buying decisions, the business can anticipate sales trends better. This empowers the business to efficiently manage inventory, production, and marketing endeavors.</a:t>
            </a:r>
          </a:p>
          <a:p>
            <a:pPr algn="l">
              <a:buFont typeface="+mj-lt"/>
              <a:buAutoNum type="arabicPeriod"/>
            </a:pPr>
            <a:endParaRPr lang="en-US" b="0" i="0" dirty="0">
              <a:solidFill>
                <a:srgbClr val="21212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212121"/>
                </a:solidFill>
                <a:effectLst/>
                <a:latin typeface="Arial" panose="020B0604020202020204" pitchFamily="34" charset="0"/>
                <a:cs typeface="Arial" panose="020B0604020202020204" pitchFamily="34" charset="0"/>
              </a:rPr>
              <a:t>Tailoring Market Segmentation:</a:t>
            </a:r>
            <a:r>
              <a:rPr lang="en-US" b="0" i="0" dirty="0">
                <a:solidFill>
                  <a:srgbClr val="212121"/>
                </a:solidFill>
                <a:effectLst/>
                <a:latin typeface="Arial" panose="020B0604020202020204" pitchFamily="34" charset="0"/>
                <a:cs typeface="Arial" panose="020B0604020202020204" pitchFamily="34" charset="0"/>
              </a:rPr>
              <a:t> Mobile price range prediction facilitates market segmentation, enabling the business to categorize and target distinct customer groups based on their price range preferences. For instance, the business can tailor marketing approaches for cost-conscious customers seeking budget-friendly mobile devices versus premium customers willing to invest in high-end options.</a:t>
            </a:r>
          </a:p>
        </p:txBody>
      </p:sp>
    </p:spTree>
    <p:extLst>
      <p:ext uri="{BB962C8B-B14F-4D97-AF65-F5344CB8AC3E}">
        <p14:creationId xmlns:p14="http://schemas.microsoft.com/office/powerpoint/2010/main" val="341161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07D64-39E3-5041-5FBD-19DEB644101C}"/>
              </a:ext>
            </a:extLst>
          </p:cNvPr>
          <p:cNvSpPr txBox="1"/>
          <p:nvPr/>
        </p:nvSpPr>
        <p:spPr>
          <a:xfrm>
            <a:off x="900420" y="1842052"/>
            <a:ext cx="8759687" cy="286232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4. Conducting Competitive Assessment:</a:t>
            </a:r>
            <a:r>
              <a:rPr lang="en-US" b="0" i="0" dirty="0">
                <a:solidFill>
                  <a:srgbClr val="212121"/>
                </a:solidFill>
                <a:effectLst/>
                <a:latin typeface="Roboto" panose="02000000000000000000" pitchFamily="2" charset="0"/>
              </a:rPr>
              <a:t> Accurate mobile price prediction support competitive analysis by allowing the business to assess its pricing strategy against that of rivals. This provides insights into the business's pricing positioning within the market and identifies opportunities for adjustments to gain a competitive advantage.</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5. Personalized Customer Engagement:</a:t>
            </a:r>
            <a:r>
              <a:rPr lang="en-US" b="0" i="0" dirty="0">
                <a:solidFill>
                  <a:srgbClr val="212121"/>
                </a:solidFill>
                <a:effectLst/>
                <a:latin typeface="Roboto" panose="02000000000000000000" pitchFamily="2" charset="0"/>
              </a:rPr>
              <a:t> Mobile price range forecasts can be leveraged for personalized customer interactions, customizing pricing and promotional offers according to individual customers' predicted price range inclinations. This fosters improved customer satisfaction, loyalty, and retention by aligning pricing with customer expectations and financial capabilities.</a:t>
            </a:r>
          </a:p>
        </p:txBody>
      </p:sp>
      <p:sp>
        <p:nvSpPr>
          <p:cNvPr id="4" name="Rectangle 3">
            <a:extLst>
              <a:ext uri="{FF2B5EF4-FFF2-40B4-BE49-F238E27FC236}">
                <a16:creationId xmlns:a16="http://schemas.microsoft.com/office/drawing/2014/main" id="{728D7598-F255-1C87-5EBF-6F4256376389}"/>
              </a:ext>
            </a:extLst>
          </p:cNvPr>
          <p:cNvSpPr/>
          <p:nvPr/>
        </p:nvSpPr>
        <p:spPr>
          <a:xfrm>
            <a:off x="897125" y="224646"/>
            <a:ext cx="10397750" cy="9686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latin typeface="Arial" panose="020B0604020202020204" pitchFamily="34" charset="0"/>
                <a:cs typeface="Arial" panose="020B0604020202020204" pitchFamily="34" charset="0"/>
              </a:rPr>
              <a:t>Some more point related to Business context:</a:t>
            </a:r>
          </a:p>
        </p:txBody>
      </p:sp>
    </p:spTree>
    <p:extLst>
      <p:ext uri="{BB962C8B-B14F-4D97-AF65-F5344CB8AC3E}">
        <p14:creationId xmlns:p14="http://schemas.microsoft.com/office/powerpoint/2010/main" val="356607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72B7DC-B4AF-5AE4-5A31-D530911F72A0}"/>
              </a:ext>
            </a:extLst>
          </p:cNvPr>
          <p:cNvSpPr/>
          <p:nvPr/>
        </p:nvSpPr>
        <p:spPr>
          <a:xfrm>
            <a:off x="3101009" y="278296"/>
            <a:ext cx="5751443" cy="8746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latin typeface="Arial" panose="020B0604020202020204" pitchFamily="34" charset="0"/>
                <a:cs typeface="Arial" panose="020B0604020202020204" pitchFamily="34" charset="0"/>
              </a:rPr>
              <a:t>Conclusion:</a:t>
            </a:r>
          </a:p>
        </p:txBody>
      </p:sp>
      <p:sp>
        <p:nvSpPr>
          <p:cNvPr id="3" name="Rectangle 2">
            <a:extLst>
              <a:ext uri="{FF2B5EF4-FFF2-40B4-BE49-F238E27FC236}">
                <a16:creationId xmlns:a16="http://schemas.microsoft.com/office/drawing/2014/main" id="{26EBFA19-F8FA-2673-0167-70A2E82C8A57}"/>
              </a:ext>
            </a:extLst>
          </p:cNvPr>
          <p:cNvSpPr/>
          <p:nvPr/>
        </p:nvSpPr>
        <p:spPr>
          <a:xfrm>
            <a:off x="1113183" y="1351722"/>
            <a:ext cx="9382539" cy="50358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0" i="1" dirty="0">
                <a:solidFill>
                  <a:srgbClr val="212121"/>
                </a:solidFill>
                <a:effectLst/>
                <a:latin typeface="Arial" panose="020B0604020202020204" pitchFamily="34" charset="0"/>
                <a:cs typeface="Arial" panose="020B0604020202020204" pitchFamily="34" charset="0"/>
              </a:rPr>
              <a:t>In summary, tackling the mobile price range prediction challenge represents a classic machine learning classification task. The primary objective is to forecast the price category of mobile devices based on specific attributes. In this project, we undertook the training and evaluation of various machine learning classification models, utilizing a dataset that included mobile device features and their corresponding price ranges.</a:t>
            </a:r>
          </a:p>
          <a:p>
            <a:pPr algn="l"/>
            <a:endParaRPr lang="en-US" sz="2000" i="1" dirty="0">
              <a:solidFill>
                <a:srgbClr val="212121"/>
              </a:solidFill>
              <a:latin typeface="Arial" panose="020B0604020202020204" pitchFamily="34" charset="0"/>
              <a:cs typeface="Arial" panose="020B0604020202020204" pitchFamily="34" charset="0"/>
            </a:endParaRPr>
          </a:p>
          <a:p>
            <a:pPr algn="l"/>
            <a:endParaRPr lang="en-US" sz="2000" b="0" i="1" dirty="0">
              <a:solidFill>
                <a:srgbClr val="212121"/>
              </a:solidFill>
              <a:effectLst/>
              <a:latin typeface="Arial" panose="020B0604020202020204" pitchFamily="34" charset="0"/>
              <a:cs typeface="Arial" panose="020B0604020202020204" pitchFamily="34" charset="0"/>
            </a:endParaRPr>
          </a:p>
          <a:p>
            <a:pPr algn="l"/>
            <a:r>
              <a:rPr lang="en-US" sz="2000" b="0" i="1" dirty="0">
                <a:solidFill>
                  <a:srgbClr val="212121"/>
                </a:solidFill>
                <a:effectLst/>
                <a:latin typeface="Arial" panose="020B0604020202020204" pitchFamily="34" charset="0"/>
                <a:cs typeface="Arial" panose="020B0604020202020204" pitchFamily="34" charset="0"/>
              </a:rPr>
              <a:t>Following an in-depth analysis of the dataset, feature engineering efforts, and the creation of distinct training and testing subsets, we proceeded to train and assess multiple classification models. These encompassed Logistic Regression, Decision Tree, Random Forest, K-Nearest Neighbors (KNN), and Support Vector Machine (SVM). We gauged their performance through key metrics such as accuracy, precision, recall, and F1-score.</a:t>
            </a:r>
          </a:p>
        </p:txBody>
      </p:sp>
    </p:spTree>
    <p:extLst>
      <p:ext uri="{BB962C8B-B14F-4D97-AF65-F5344CB8AC3E}">
        <p14:creationId xmlns:p14="http://schemas.microsoft.com/office/powerpoint/2010/main" val="202939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AD2E-4900-A4AA-A056-21EFA8F831B9}"/>
              </a:ext>
              <a:ext uri="{C183D7F6-B498-43B3-948B-1728B52AA6E4}">
                <adec:decorative xmlns:adec="http://schemas.microsoft.com/office/drawing/2017/decorative" val="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1" t="10046" r="11773" b="8545"/>
          <a:stretch/>
        </p:blipFill>
        <p:spPr bwMode="auto">
          <a:xfrm>
            <a:off x="1" y="0"/>
            <a:ext cx="122847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D8F2A-A18B-51F7-6AE5-7F320CDB7C5C}"/>
              </a:ext>
            </a:extLst>
          </p:cNvPr>
          <p:cNvSpPr/>
          <p:nvPr/>
        </p:nvSpPr>
        <p:spPr>
          <a:xfrm>
            <a:off x="3021496" y="675861"/>
            <a:ext cx="5632174" cy="78187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5CDCD67E-CFDC-0A8E-5468-4C73E56D1A4A}"/>
              </a:ext>
            </a:extLst>
          </p:cNvPr>
          <p:cNvSpPr txBox="1"/>
          <p:nvPr/>
        </p:nvSpPr>
        <p:spPr>
          <a:xfrm>
            <a:off x="2577548" y="872964"/>
            <a:ext cx="6102626" cy="584775"/>
          </a:xfrm>
          <a:prstGeom prst="rect">
            <a:avLst/>
          </a:prstGeom>
          <a:noFill/>
        </p:spPr>
        <p:txBody>
          <a:bodyPr wrap="square">
            <a:spAutoFit/>
          </a:bodyPr>
          <a:lstStyle/>
          <a:p>
            <a:pPr algn="ctr"/>
            <a:r>
              <a:rPr lang="en" sz="3200" b="1" dirty="0">
                <a:solidFill>
                  <a:schemeClr val="accent4"/>
                </a:solidFill>
                <a:latin typeface="Oswald SemiBold"/>
                <a:ea typeface="Oswald SemiBold"/>
                <a:cs typeface="Oswald SemiBold"/>
                <a:sym typeface="Oswald SemiBold"/>
              </a:rPr>
              <a:t>Steps included in the project</a:t>
            </a:r>
            <a:endParaRPr lang="en-US" dirty="0"/>
          </a:p>
        </p:txBody>
      </p:sp>
      <p:pic>
        <p:nvPicPr>
          <p:cNvPr id="6" name="Picture 5">
            <a:extLst>
              <a:ext uri="{FF2B5EF4-FFF2-40B4-BE49-F238E27FC236}">
                <a16:creationId xmlns:a16="http://schemas.microsoft.com/office/drawing/2014/main" id="{F664F392-14A7-24BD-9FC4-C94937C4B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469" y="1958177"/>
            <a:ext cx="7818783" cy="3524742"/>
          </a:xfrm>
          <a:prstGeom prst="rect">
            <a:avLst/>
          </a:prstGeom>
        </p:spPr>
      </p:pic>
    </p:spTree>
    <p:extLst>
      <p:ext uri="{BB962C8B-B14F-4D97-AF65-F5344CB8AC3E}">
        <p14:creationId xmlns:p14="http://schemas.microsoft.com/office/powerpoint/2010/main" val="304358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254454-C46F-705E-2D5B-64A4AFA37469}"/>
              </a:ext>
            </a:extLst>
          </p:cNvPr>
          <p:cNvSpPr/>
          <p:nvPr/>
        </p:nvSpPr>
        <p:spPr>
          <a:xfrm>
            <a:off x="2425146" y="145774"/>
            <a:ext cx="6281531" cy="74212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4"/>
                </a:solidFill>
              </a:rPr>
              <a:t>Variable Description of dataset</a:t>
            </a:r>
          </a:p>
        </p:txBody>
      </p:sp>
      <p:sp>
        <p:nvSpPr>
          <p:cNvPr id="3" name="Rectangle 2">
            <a:extLst>
              <a:ext uri="{FF2B5EF4-FFF2-40B4-BE49-F238E27FC236}">
                <a16:creationId xmlns:a16="http://schemas.microsoft.com/office/drawing/2014/main" id="{3875A9A2-03E4-5CA6-1855-8D98CE64E59C}"/>
              </a:ext>
            </a:extLst>
          </p:cNvPr>
          <p:cNvSpPr/>
          <p:nvPr/>
        </p:nvSpPr>
        <p:spPr>
          <a:xfrm>
            <a:off x="702365" y="1232452"/>
            <a:ext cx="4399722" cy="534062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457200" lvl="0" indent="-312400" algn="l" rtl="0">
              <a:spcBef>
                <a:spcPts val="60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battery_power-</a:t>
            </a:r>
            <a:r>
              <a:rPr lang="en-US" sz="1800" dirty="0">
                <a:solidFill>
                  <a:srgbClr val="212121"/>
                </a:solidFill>
                <a:highlight>
                  <a:srgbClr val="FFFFFF"/>
                </a:highlight>
                <a:latin typeface="Oswald"/>
                <a:ea typeface="Oswald"/>
                <a:cs typeface="Oswald"/>
                <a:sym typeface="Oswald"/>
              </a:rPr>
              <a:t> Battery Capacity in MAh</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blue-</a:t>
            </a:r>
            <a:r>
              <a:rPr lang="en-US" sz="1800" dirty="0">
                <a:solidFill>
                  <a:srgbClr val="212121"/>
                </a:solidFill>
                <a:highlight>
                  <a:srgbClr val="FFFFFF"/>
                </a:highlight>
                <a:latin typeface="Oswald"/>
                <a:ea typeface="Oswald"/>
                <a:cs typeface="Oswald"/>
                <a:sym typeface="Oswald"/>
              </a:rPr>
              <a:t> Has Bluetooth or not</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clock_speed-</a:t>
            </a:r>
            <a:r>
              <a:rPr lang="en-US" sz="1800" dirty="0">
                <a:solidFill>
                  <a:srgbClr val="212121"/>
                </a:solidFill>
                <a:highlight>
                  <a:srgbClr val="FFFFFF"/>
                </a:highlight>
                <a:latin typeface="Oswald"/>
                <a:ea typeface="Oswald"/>
                <a:cs typeface="Oswald"/>
                <a:sym typeface="Oswald"/>
              </a:rPr>
              <a:t> Speed at which microprocessor executes instructions</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dual_sim-</a:t>
            </a:r>
            <a:r>
              <a:rPr lang="en-US" sz="1800" dirty="0">
                <a:solidFill>
                  <a:srgbClr val="212121"/>
                </a:solidFill>
                <a:highlight>
                  <a:srgbClr val="FFFFFF"/>
                </a:highlight>
                <a:latin typeface="Oswald"/>
                <a:ea typeface="Oswald"/>
                <a:cs typeface="Oswald"/>
                <a:sym typeface="Oswald"/>
              </a:rPr>
              <a:t> Has dual sim support or not</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fc-</a:t>
            </a:r>
            <a:r>
              <a:rPr lang="en-US" sz="1800" dirty="0">
                <a:solidFill>
                  <a:srgbClr val="212121"/>
                </a:solidFill>
                <a:highlight>
                  <a:srgbClr val="FFFFFF"/>
                </a:highlight>
                <a:latin typeface="Oswald"/>
                <a:ea typeface="Oswald"/>
                <a:cs typeface="Oswald"/>
                <a:sym typeface="Oswald"/>
              </a:rPr>
              <a:t> Front camera megapixels</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four_g-</a:t>
            </a:r>
            <a:r>
              <a:rPr lang="en-US" sz="1800" dirty="0">
                <a:solidFill>
                  <a:srgbClr val="212121"/>
                </a:solidFill>
                <a:highlight>
                  <a:srgbClr val="FFFFFF"/>
                </a:highlight>
                <a:latin typeface="Oswald"/>
                <a:ea typeface="Oswald"/>
                <a:cs typeface="Oswald"/>
                <a:sym typeface="Oswald"/>
              </a:rPr>
              <a:t> Has 4g or not</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int_memory-</a:t>
            </a:r>
            <a:r>
              <a:rPr lang="en-US" sz="1800" dirty="0">
                <a:solidFill>
                  <a:srgbClr val="212121"/>
                </a:solidFill>
                <a:highlight>
                  <a:srgbClr val="FFFFFF"/>
                </a:highlight>
                <a:latin typeface="Oswald"/>
                <a:ea typeface="Oswald"/>
                <a:cs typeface="Oswald"/>
                <a:sym typeface="Oswald"/>
              </a:rPr>
              <a:t> Internal memory capacity</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m_dep-</a:t>
            </a:r>
            <a:r>
              <a:rPr lang="en-US" sz="1800" dirty="0">
                <a:solidFill>
                  <a:srgbClr val="212121"/>
                </a:solidFill>
                <a:highlight>
                  <a:srgbClr val="FFFFFF"/>
                </a:highlight>
                <a:latin typeface="Oswald"/>
                <a:ea typeface="Oswald"/>
                <a:cs typeface="Oswald"/>
                <a:sym typeface="Oswald"/>
              </a:rPr>
              <a:t> mobile depth in cm</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mobile_wt-</a:t>
            </a:r>
            <a:r>
              <a:rPr lang="en-US" sz="1800" dirty="0">
                <a:solidFill>
                  <a:srgbClr val="212121"/>
                </a:solidFill>
                <a:highlight>
                  <a:srgbClr val="FFFFFF"/>
                </a:highlight>
                <a:latin typeface="Oswald"/>
                <a:ea typeface="Oswald"/>
                <a:cs typeface="Oswald"/>
                <a:sym typeface="Oswald"/>
              </a:rPr>
              <a:t> Weight of mobile phone</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n_cores-</a:t>
            </a:r>
            <a:r>
              <a:rPr lang="en-US" sz="1800" dirty="0">
                <a:solidFill>
                  <a:srgbClr val="212121"/>
                </a:solidFill>
                <a:highlight>
                  <a:srgbClr val="FFFFFF"/>
                </a:highlight>
                <a:latin typeface="Oswald"/>
                <a:ea typeface="Oswald"/>
                <a:cs typeface="Oswald"/>
                <a:sym typeface="Oswald"/>
              </a:rPr>
              <a:t> Number of cores in processor</a:t>
            </a:r>
          </a:p>
          <a:p>
            <a:pPr marL="457200" lvl="0" indent="-312400" algn="l" rtl="0">
              <a:spcBef>
                <a:spcPts val="0"/>
              </a:spcBef>
              <a:spcAft>
                <a:spcPts val="0"/>
              </a:spcAft>
              <a:buClr>
                <a:srgbClr val="212121"/>
              </a:buClr>
              <a:buSzPct val="100000"/>
              <a:buChar char="●"/>
            </a:pPr>
            <a:r>
              <a:rPr lang="en-US" sz="1800" b="1" dirty="0">
                <a:solidFill>
                  <a:srgbClr val="212121"/>
                </a:solidFill>
                <a:highlight>
                  <a:srgbClr val="FFFFFF"/>
                </a:highlight>
                <a:latin typeface="Oswald"/>
                <a:ea typeface="Oswald"/>
                <a:cs typeface="Oswald"/>
                <a:sym typeface="Oswald"/>
              </a:rPr>
              <a:t>pc-</a:t>
            </a:r>
            <a:r>
              <a:rPr lang="en-US" sz="1800" dirty="0">
                <a:solidFill>
                  <a:srgbClr val="212121"/>
                </a:solidFill>
                <a:highlight>
                  <a:srgbClr val="FFFFFF"/>
                </a:highlight>
                <a:latin typeface="Oswald"/>
                <a:ea typeface="Oswald"/>
                <a:cs typeface="Oswald"/>
                <a:sym typeface="Oswald"/>
              </a:rPr>
              <a:t> Primary camera megapixels</a:t>
            </a:r>
          </a:p>
          <a:p>
            <a:pPr marL="457200" lvl="0" indent="-311150" algn="l" rtl="0">
              <a:spcBef>
                <a:spcPts val="0"/>
              </a:spcBef>
              <a:spcAft>
                <a:spcPts val="0"/>
              </a:spcAft>
              <a:buClr>
                <a:srgbClr val="212121"/>
              </a:buClr>
              <a:buSzPct val="100000"/>
              <a:buFont typeface="Oswald"/>
              <a:buChar char="●"/>
            </a:pPr>
            <a:r>
              <a:rPr lang="en-US" sz="1600" b="1" dirty="0">
                <a:solidFill>
                  <a:srgbClr val="212121"/>
                </a:solidFill>
                <a:highlight>
                  <a:schemeClr val="lt1"/>
                </a:highlight>
                <a:latin typeface="Oswald"/>
                <a:ea typeface="Oswald"/>
                <a:cs typeface="Oswald"/>
                <a:sym typeface="Oswald"/>
              </a:rPr>
              <a:t>px_height-</a:t>
            </a:r>
            <a:r>
              <a:rPr lang="en-US" sz="1600" dirty="0">
                <a:solidFill>
                  <a:srgbClr val="212121"/>
                </a:solidFill>
                <a:highlight>
                  <a:schemeClr val="lt1"/>
                </a:highlight>
                <a:latin typeface="Oswald"/>
                <a:ea typeface="Oswald"/>
                <a:cs typeface="Oswald"/>
                <a:sym typeface="Oswald"/>
              </a:rPr>
              <a:t> Pixels resolution height</a:t>
            </a:r>
            <a:endParaRPr lang="en-US" sz="1600" dirty="0">
              <a:solidFill>
                <a:srgbClr val="212121"/>
              </a:solidFill>
              <a:highlight>
                <a:srgbClr val="FFFFFF"/>
              </a:highlight>
              <a:latin typeface="Oswald"/>
              <a:ea typeface="Oswald"/>
              <a:cs typeface="Oswald"/>
              <a:sym typeface="Oswald"/>
            </a:endParaRPr>
          </a:p>
          <a:p>
            <a:pPr marL="457200" lvl="0" indent="0" algn="l" rtl="0">
              <a:spcBef>
                <a:spcPts val="600"/>
              </a:spcBef>
              <a:spcAft>
                <a:spcPts val="0"/>
              </a:spcAft>
              <a:buNone/>
            </a:pPr>
            <a:endParaRPr lang="en-US" sz="1050" dirty="0">
              <a:solidFill>
                <a:srgbClr val="212121"/>
              </a:solidFill>
              <a:highlight>
                <a:srgbClr val="FFFFFF"/>
              </a:highlight>
              <a:latin typeface="Oswald"/>
              <a:ea typeface="Oswald"/>
              <a:cs typeface="Oswald"/>
              <a:sym typeface="Oswald"/>
            </a:endParaRPr>
          </a:p>
          <a:p>
            <a:pPr marL="0" lvl="0" indent="0" algn="l" rtl="0">
              <a:spcBef>
                <a:spcPts val="500"/>
              </a:spcBef>
              <a:spcAft>
                <a:spcPts val="1200"/>
              </a:spcAft>
              <a:buNone/>
            </a:pPr>
            <a:endParaRPr lang="en-US" dirty="0">
              <a:solidFill>
                <a:srgbClr val="212121"/>
              </a:solidFill>
            </a:endParaRPr>
          </a:p>
        </p:txBody>
      </p:sp>
      <p:sp>
        <p:nvSpPr>
          <p:cNvPr id="4" name="Rectangle 3">
            <a:extLst>
              <a:ext uri="{FF2B5EF4-FFF2-40B4-BE49-F238E27FC236}">
                <a16:creationId xmlns:a16="http://schemas.microsoft.com/office/drawing/2014/main" id="{40716F27-F584-8D01-8127-2AE382F8C466}"/>
              </a:ext>
            </a:extLst>
          </p:cNvPr>
          <p:cNvSpPr/>
          <p:nvPr/>
        </p:nvSpPr>
        <p:spPr>
          <a:xfrm>
            <a:off x="5976731" y="1232452"/>
            <a:ext cx="3750365" cy="51020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457200" lvl="0" indent="-317500" algn="l" rtl="0">
              <a:spcBef>
                <a:spcPts val="600"/>
              </a:spcBef>
              <a:spcAft>
                <a:spcPts val="0"/>
              </a:spcAft>
              <a:buClr>
                <a:srgbClr val="212121"/>
              </a:buClr>
              <a:buSzPts val="1400"/>
              <a:buFont typeface="Oswald"/>
              <a:buChar char="●"/>
            </a:pPr>
            <a:r>
              <a:rPr lang="en-US" sz="1800" b="1" dirty="0">
                <a:solidFill>
                  <a:srgbClr val="212121"/>
                </a:solidFill>
                <a:highlight>
                  <a:srgbClr val="FFFFFF"/>
                </a:highlight>
                <a:latin typeface="Oswald"/>
                <a:ea typeface="Oswald"/>
                <a:cs typeface="Oswald"/>
                <a:sym typeface="Oswald"/>
              </a:rPr>
              <a:t>px_width-</a:t>
            </a:r>
            <a:r>
              <a:rPr lang="en-US" sz="1800" dirty="0">
                <a:solidFill>
                  <a:srgbClr val="212121"/>
                </a:solidFill>
                <a:highlight>
                  <a:srgbClr val="FFFFFF"/>
                </a:highlight>
                <a:latin typeface="Oswald"/>
                <a:ea typeface="Oswald"/>
                <a:cs typeface="Oswald"/>
                <a:sym typeface="Oswald"/>
              </a:rPr>
              <a:t> Pixel resolution width</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ram-</a:t>
            </a:r>
            <a:r>
              <a:rPr lang="en-US" sz="1800" dirty="0">
                <a:solidFill>
                  <a:srgbClr val="212121"/>
                </a:solidFill>
                <a:highlight>
                  <a:srgbClr val="FFFFFF"/>
                </a:highlight>
                <a:latin typeface="Oswald"/>
                <a:ea typeface="Oswald"/>
                <a:cs typeface="Oswald"/>
                <a:sym typeface="Oswald"/>
              </a:rPr>
              <a:t> Random Access Memory in MB</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sc_h-</a:t>
            </a:r>
            <a:r>
              <a:rPr lang="en-US" sz="1800" dirty="0">
                <a:solidFill>
                  <a:srgbClr val="212121"/>
                </a:solidFill>
                <a:highlight>
                  <a:srgbClr val="FFFFFF"/>
                </a:highlight>
                <a:latin typeface="Oswald"/>
                <a:ea typeface="Oswald"/>
                <a:cs typeface="Oswald"/>
                <a:sym typeface="Oswald"/>
              </a:rPr>
              <a:t> Screen Height</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sc_w- </a:t>
            </a:r>
            <a:r>
              <a:rPr lang="en-US" sz="1800" dirty="0">
                <a:solidFill>
                  <a:srgbClr val="212121"/>
                </a:solidFill>
                <a:highlight>
                  <a:srgbClr val="FFFFFF"/>
                </a:highlight>
                <a:latin typeface="Oswald"/>
                <a:ea typeface="Oswald"/>
                <a:cs typeface="Oswald"/>
                <a:sym typeface="Oswald"/>
              </a:rPr>
              <a:t>Screen Width</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talk_time-</a:t>
            </a:r>
            <a:r>
              <a:rPr lang="en-US" sz="1800" dirty="0">
                <a:solidFill>
                  <a:srgbClr val="212121"/>
                </a:solidFill>
                <a:highlight>
                  <a:srgbClr val="FFFFFF"/>
                </a:highlight>
                <a:latin typeface="Oswald"/>
                <a:ea typeface="Oswald"/>
                <a:cs typeface="Oswald"/>
                <a:sym typeface="Oswald"/>
              </a:rPr>
              <a:t> Longest that a single battery can last over a call</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three_g-</a:t>
            </a:r>
            <a:r>
              <a:rPr lang="en-US" sz="1800" dirty="0">
                <a:solidFill>
                  <a:srgbClr val="212121"/>
                </a:solidFill>
                <a:highlight>
                  <a:srgbClr val="FFFFFF"/>
                </a:highlight>
                <a:latin typeface="Oswald"/>
                <a:ea typeface="Oswald"/>
                <a:cs typeface="Oswald"/>
                <a:sym typeface="Oswald"/>
              </a:rPr>
              <a:t> Has 3g or not</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touch_screen-</a:t>
            </a:r>
            <a:r>
              <a:rPr lang="en-US" sz="1800" dirty="0">
                <a:solidFill>
                  <a:srgbClr val="212121"/>
                </a:solidFill>
                <a:highlight>
                  <a:srgbClr val="FFFFFF"/>
                </a:highlight>
                <a:latin typeface="Oswald"/>
                <a:ea typeface="Oswald"/>
                <a:cs typeface="Oswald"/>
                <a:sym typeface="Oswald"/>
              </a:rPr>
              <a:t> phone have touchscreen or keypad</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wifi- </a:t>
            </a:r>
            <a:r>
              <a:rPr lang="en-US" sz="1800" dirty="0">
                <a:solidFill>
                  <a:srgbClr val="212121"/>
                </a:solidFill>
                <a:highlight>
                  <a:srgbClr val="FFFFFF"/>
                </a:highlight>
                <a:latin typeface="Oswald"/>
                <a:ea typeface="Oswald"/>
                <a:cs typeface="Oswald"/>
                <a:sym typeface="Oswald"/>
              </a:rPr>
              <a:t>Has wifi or not</a:t>
            </a:r>
          </a:p>
          <a:p>
            <a:pPr marL="457200" lvl="0" indent="-317500" algn="l" rtl="0">
              <a:spcBef>
                <a:spcPts val="0"/>
              </a:spcBef>
              <a:spcAft>
                <a:spcPts val="0"/>
              </a:spcAft>
              <a:buClr>
                <a:srgbClr val="212121"/>
              </a:buClr>
              <a:buSzPts val="1400"/>
              <a:buChar char="●"/>
            </a:pPr>
            <a:r>
              <a:rPr lang="en-US" sz="1800" b="1" dirty="0">
                <a:solidFill>
                  <a:srgbClr val="212121"/>
                </a:solidFill>
                <a:highlight>
                  <a:srgbClr val="FFFFFF"/>
                </a:highlight>
                <a:latin typeface="Oswald"/>
                <a:ea typeface="Oswald"/>
                <a:cs typeface="Oswald"/>
                <a:sym typeface="Oswald"/>
              </a:rPr>
              <a:t>price_range-</a:t>
            </a:r>
            <a:r>
              <a:rPr lang="en-US" sz="1800" dirty="0">
                <a:solidFill>
                  <a:srgbClr val="212121"/>
                </a:solidFill>
                <a:highlight>
                  <a:srgbClr val="FFFFFF"/>
                </a:highlight>
                <a:latin typeface="Oswald"/>
                <a:ea typeface="Oswald"/>
                <a:cs typeface="Oswald"/>
                <a:sym typeface="Oswald"/>
              </a:rPr>
              <a:t> This is the target variable with a value of 0 (low cost), 1 (medium cost), 2 (high cost), and 3 (very high cost)</a:t>
            </a:r>
            <a:endParaRPr lang="en-US" sz="1800" dirty="0">
              <a:solidFill>
                <a:srgbClr val="212121"/>
              </a:solidFill>
            </a:endParaRPr>
          </a:p>
        </p:txBody>
      </p:sp>
    </p:spTree>
    <p:extLst>
      <p:ext uri="{BB962C8B-B14F-4D97-AF65-F5344CB8AC3E}">
        <p14:creationId xmlns:p14="http://schemas.microsoft.com/office/powerpoint/2010/main" val="278297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98D40A-2584-DA50-6485-84C6A44EB6B7}"/>
              </a:ext>
            </a:extLst>
          </p:cNvPr>
          <p:cNvPicPr>
            <a:picLocks noChangeAspect="1"/>
          </p:cNvPicPr>
          <p:nvPr/>
        </p:nvPicPr>
        <p:blipFill>
          <a:blip r:embed="rId2"/>
          <a:stretch>
            <a:fillRect/>
          </a:stretch>
        </p:blipFill>
        <p:spPr>
          <a:xfrm>
            <a:off x="0" y="1505778"/>
            <a:ext cx="5406887" cy="4866198"/>
          </a:xfrm>
          <a:prstGeom prst="rect">
            <a:avLst/>
          </a:prstGeom>
        </p:spPr>
      </p:pic>
      <p:sp>
        <p:nvSpPr>
          <p:cNvPr id="3" name="Rectangle 2">
            <a:extLst>
              <a:ext uri="{FF2B5EF4-FFF2-40B4-BE49-F238E27FC236}">
                <a16:creationId xmlns:a16="http://schemas.microsoft.com/office/drawing/2014/main" id="{9EE09F67-69BC-AD4D-B63D-73D00A5B9257}"/>
              </a:ext>
            </a:extLst>
          </p:cNvPr>
          <p:cNvSpPr/>
          <p:nvPr/>
        </p:nvSpPr>
        <p:spPr>
          <a:xfrm>
            <a:off x="278296" y="304800"/>
            <a:ext cx="11012556" cy="8216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4"/>
                </a:solidFill>
                <a:latin typeface="Arial" panose="020B0604020202020204" pitchFamily="34" charset="0"/>
                <a:cs typeface="Arial" panose="020B0604020202020204" pitchFamily="34" charset="0"/>
              </a:rPr>
              <a:t>Mobile distribution with price</a:t>
            </a:r>
          </a:p>
        </p:txBody>
      </p:sp>
      <p:sp>
        <p:nvSpPr>
          <p:cNvPr id="4" name="Rectangle 3">
            <a:extLst>
              <a:ext uri="{FF2B5EF4-FFF2-40B4-BE49-F238E27FC236}">
                <a16:creationId xmlns:a16="http://schemas.microsoft.com/office/drawing/2014/main" id="{F2613F1D-F51F-C695-9D43-C4582CE957DC}"/>
              </a:ext>
            </a:extLst>
          </p:cNvPr>
          <p:cNvSpPr/>
          <p:nvPr/>
        </p:nvSpPr>
        <p:spPr>
          <a:xfrm>
            <a:off x="6241774" y="1404730"/>
            <a:ext cx="3392556" cy="45057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accent1">
                    <a:lumMod val="75000"/>
                  </a:schemeClr>
                </a:solidFill>
              </a:rPr>
              <a:t>Insights:</a:t>
            </a:r>
          </a:p>
          <a:p>
            <a:pPr algn="ctr"/>
            <a:r>
              <a:rPr lang="en-US" sz="2400" dirty="0"/>
              <a:t>Here we can see, in this chart that all the price segment are equally popular with 25% each market share.</a:t>
            </a:r>
          </a:p>
          <a:p>
            <a:pPr algn="ctr"/>
            <a:r>
              <a:rPr lang="en-US" sz="2400" dirty="0"/>
              <a:t>So there is no difference in distribution with its price segment</a:t>
            </a:r>
            <a:r>
              <a:rPr lang="en-US" dirty="0"/>
              <a:t>.</a:t>
            </a:r>
          </a:p>
        </p:txBody>
      </p:sp>
    </p:spTree>
    <p:extLst>
      <p:ext uri="{BB962C8B-B14F-4D97-AF65-F5344CB8AC3E}">
        <p14:creationId xmlns:p14="http://schemas.microsoft.com/office/powerpoint/2010/main" val="152586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A1E916F3-5A95-7B83-CC05-5859C444B4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0454" r="51012"/>
          <a:stretch/>
        </p:blipFill>
        <p:spPr bwMode="auto">
          <a:xfrm>
            <a:off x="0" y="927652"/>
            <a:ext cx="5870713" cy="57890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7303C99-9F44-1102-6A0F-09039E201538}"/>
              </a:ext>
            </a:extLst>
          </p:cNvPr>
          <p:cNvSpPr/>
          <p:nvPr/>
        </p:nvSpPr>
        <p:spPr>
          <a:xfrm>
            <a:off x="2448805" y="141287"/>
            <a:ext cx="7744968" cy="7863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i="1" dirty="0">
                <a:solidFill>
                  <a:schemeClr val="accent4"/>
                </a:solidFill>
                <a:latin typeface="Arial" panose="020B0604020202020204" pitchFamily="34" charset="0"/>
                <a:cs typeface="Arial" panose="020B0604020202020204" pitchFamily="34" charset="0"/>
              </a:rPr>
              <a:t>A pie chart for some variable </a:t>
            </a:r>
          </a:p>
        </p:txBody>
      </p:sp>
      <p:sp>
        <p:nvSpPr>
          <p:cNvPr id="3" name="Rectangle 2">
            <a:extLst>
              <a:ext uri="{FF2B5EF4-FFF2-40B4-BE49-F238E27FC236}">
                <a16:creationId xmlns:a16="http://schemas.microsoft.com/office/drawing/2014/main" id="{CB5F9717-2600-EF98-696F-F99EEA1C2FB0}"/>
              </a:ext>
            </a:extLst>
          </p:cNvPr>
          <p:cNvSpPr/>
          <p:nvPr/>
        </p:nvSpPr>
        <p:spPr>
          <a:xfrm>
            <a:off x="7018953" y="1198251"/>
            <a:ext cx="3246783" cy="47707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latin typeface="Arial" panose="020B0604020202020204" pitchFamily="34" charset="0"/>
                <a:cs typeface="Arial" panose="020B0604020202020204" pitchFamily="34" charset="0"/>
              </a:rPr>
              <a:t>Insight:</a:t>
            </a:r>
          </a:p>
          <a:p>
            <a:pPr algn="ctr"/>
            <a:br>
              <a:rPr lang="en-US" sz="2400" dirty="0"/>
            </a:br>
            <a:r>
              <a:rPr lang="en-US" sz="2400" b="0" i="0" dirty="0">
                <a:solidFill>
                  <a:srgbClr val="202124"/>
                </a:solidFill>
                <a:effectLst/>
                <a:latin typeface="arial" panose="020B0604020202020204" pitchFamily="34" charset="0"/>
              </a:rPr>
              <a:t>In this chart we get the share percentage of all the columns in the dataset.</a:t>
            </a:r>
            <a:endParaRPr lang="en-US" sz="2400" dirty="0">
              <a:solidFill>
                <a:schemeClr val="accent4"/>
              </a:solidFill>
              <a:latin typeface="Arial" panose="020B0604020202020204" pitchFamily="34" charset="0"/>
              <a:cs typeface="Arial" panose="020B0604020202020204" pitchFamily="34" charset="0"/>
            </a:endParaRPr>
          </a:p>
          <a:p>
            <a:pPr algn="ctr"/>
            <a:r>
              <a:rPr kumimoji="0" lang="en-US" altLang="en-US" sz="2400" b="0" i="0" u="none" strike="noStrike" cap="none" normalizeH="0" baseline="0" dirty="0">
                <a:ln>
                  <a:noFill/>
                </a:ln>
                <a:solidFill>
                  <a:srgbClr val="202124"/>
                </a:solidFill>
                <a:effectLst/>
                <a:latin typeface="inherit"/>
              </a:rPr>
              <a:t>Almost 50% of our mobiles have Bluetooth, dual SIM, Wi-Fi and touch screen.</a:t>
            </a:r>
            <a:r>
              <a:rPr kumimoji="0" lang="en-US" altLang="en-US" sz="12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lang="en-US" sz="24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41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84F2D-1E52-9174-1020-23DB8FAF3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61" y="1166190"/>
            <a:ext cx="5666340" cy="5532783"/>
          </a:xfrm>
          <a:prstGeom prst="rect">
            <a:avLst/>
          </a:prstGeom>
        </p:spPr>
      </p:pic>
      <p:sp>
        <p:nvSpPr>
          <p:cNvPr id="5" name="Rectangle 4">
            <a:extLst>
              <a:ext uri="{FF2B5EF4-FFF2-40B4-BE49-F238E27FC236}">
                <a16:creationId xmlns:a16="http://schemas.microsoft.com/office/drawing/2014/main" id="{8F074DA7-5637-96BD-1F67-4A7647D15C46}"/>
              </a:ext>
            </a:extLst>
          </p:cNvPr>
          <p:cNvSpPr/>
          <p:nvPr/>
        </p:nvSpPr>
        <p:spPr>
          <a:xfrm>
            <a:off x="1987827" y="159027"/>
            <a:ext cx="7354956" cy="75679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solidFill>
                  <a:schemeClr val="accent4"/>
                </a:solidFill>
                <a:latin typeface="Arial" panose="020B0604020202020204" pitchFamily="34" charset="0"/>
                <a:cs typeface="Arial" panose="020B0604020202020204" pitchFamily="34" charset="0"/>
              </a:rPr>
              <a:t>Some another variable of the dataset</a:t>
            </a:r>
          </a:p>
        </p:txBody>
      </p:sp>
      <p:sp>
        <p:nvSpPr>
          <p:cNvPr id="6" name="Rectangle 5">
            <a:extLst>
              <a:ext uri="{FF2B5EF4-FFF2-40B4-BE49-F238E27FC236}">
                <a16:creationId xmlns:a16="http://schemas.microsoft.com/office/drawing/2014/main" id="{810A3AF9-8D58-FB65-596D-77BC3794F8B2}"/>
              </a:ext>
            </a:extLst>
          </p:cNvPr>
          <p:cNvSpPr/>
          <p:nvPr/>
        </p:nvSpPr>
        <p:spPr>
          <a:xfrm>
            <a:off x="6578600" y="1333500"/>
            <a:ext cx="3492500" cy="4851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4"/>
                </a:solidFill>
              </a:rPr>
              <a:t>Insights:</a:t>
            </a:r>
          </a:p>
          <a:p>
            <a:pPr algn="ctr"/>
            <a:endParaRPr lang="en-US" dirty="0"/>
          </a:p>
          <a:p>
            <a:pPr algn="ctr"/>
            <a:r>
              <a:rPr lang="en-US" sz="2000" dirty="0"/>
              <a:t>In this chart we can see that </a:t>
            </a:r>
          </a:p>
          <a:p>
            <a:pPr algn="ctr"/>
            <a:r>
              <a:rPr lang="en-US" sz="2000" dirty="0"/>
              <a:t>About 48% mobile are 4G, and about  76% mobiles are 3G in the dataset.</a:t>
            </a:r>
          </a:p>
          <a:p>
            <a:pPr algn="ctr"/>
            <a:endParaRPr lang="en-US" sz="2000" dirty="0"/>
          </a:p>
          <a:p>
            <a:pPr algn="ctr"/>
            <a:r>
              <a:rPr lang="en-US" sz="2000" dirty="0"/>
              <a:t>We have 8 type of CPU in the dataset which have almost equal share in the mobiles.</a:t>
            </a:r>
          </a:p>
          <a:p>
            <a:pPr algn="ctr"/>
            <a:endParaRPr lang="en-US" sz="2000" dirty="0"/>
          </a:p>
          <a:p>
            <a:pPr algn="ctr"/>
            <a:endParaRPr lang="en-US" dirty="0"/>
          </a:p>
        </p:txBody>
      </p:sp>
    </p:spTree>
    <p:extLst>
      <p:ext uri="{BB962C8B-B14F-4D97-AF65-F5344CB8AC3E}">
        <p14:creationId xmlns:p14="http://schemas.microsoft.com/office/powerpoint/2010/main" val="163613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E0F2-FB96-776A-9B61-81D7C7613D44}"/>
              </a:ext>
            </a:extLst>
          </p:cNvPr>
          <p:cNvSpPr/>
          <p:nvPr/>
        </p:nvSpPr>
        <p:spPr>
          <a:xfrm>
            <a:off x="1143000" y="139700"/>
            <a:ext cx="9410700" cy="762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2800" b="1" dirty="0">
                <a:solidFill>
                  <a:schemeClr val="accent4"/>
                </a:solidFill>
                <a:latin typeface="Arial" panose="020B0604020202020204" pitchFamily="34" charset="0"/>
                <a:ea typeface="Oswald SemiBold"/>
                <a:cs typeface="Arial" panose="020B0604020202020204" pitchFamily="34" charset="0"/>
                <a:sym typeface="Oswald SemiBold"/>
              </a:rPr>
              <a:t>Relationship between independent variable to dependent variable:</a:t>
            </a:r>
            <a:endParaRPr lang="en-US" sz="2800" b="1" dirty="0">
              <a:solidFill>
                <a:schemeClr val="accent4"/>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B0D36C6-BFD4-038D-CE34-A3970447752E}"/>
              </a:ext>
            </a:extLst>
          </p:cNvPr>
          <p:cNvPicPr>
            <a:picLocks noChangeAspect="1"/>
          </p:cNvPicPr>
          <p:nvPr/>
        </p:nvPicPr>
        <p:blipFill>
          <a:blip r:embed="rId2"/>
          <a:stretch>
            <a:fillRect/>
          </a:stretch>
        </p:blipFill>
        <p:spPr>
          <a:xfrm>
            <a:off x="385000" y="976312"/>
            <a:ext cx="3625089" cy="2452688"/>
          </a:xfrm>
          <a:prstGeom prst="rect">
            <a:avLst/>
          </a:prstGeom>
        </p:spPr>
      </p:pic>
      <p:pic>
        <p:nvPicPr>
          <p:cNvPr id="6" name="Picture 2">
            <a:extLst>
              <a:ext uri="{FF2B5EF4-FFF2-40B4-BE49-F238E27FC236}">
                <a16:creationId xmlns:a16="http://schemas.microsoft.com/office/drawing/2014/main" id="{83ED17F4-8281-65D1-1260-B46E5EFC5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13597"/>
            <a:ext cx="3619500" cy="23781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01625BA-6D5B-762D-8FF5-9B311D8807C5}"/>
              </a:ext>
            </a:extLst>
          </p:cNvPr>
          <p:cNvPicPr>
            <a:picLocks noChangeAspect="1"/>
          </p:cNvPicPr>
          <p:nvPr/>
        </p:nvPicPr>
        <p:blipFill>
          <a:blip r:embed="rId4"/>
          <a:stretch>
            <a:fillRect/>
          </a:stretch>
        </p:blipFill>
        <p:spPr>
          <a:xfrm>
            <a:off x="7797799" y="1017216"/>
            <a:ext cx="3787775" cy="2374499"/>
          </a:xfrm>
          <a:prstGeom prst="rect">
            <a:avLst/>
          </a:prstGeom>
        </p:spPr>
      </p:pic>
      <p:pic>
        <p:nvPicPr>
          <p:cNvPr id="8" name="Picture 4">
            <a:extLst>
              <a:ext uri="{FF2B5EF4-FFF2-40B4-BE49-F238E27FC236}">
                <a16:creationId xmlns:a16="http://schemas.microsoft.com/office/drawing/2014/main" id="{ACE0C2A4-AB65-6728-02B9-A799DA8962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00" y="3429000"/>
            <a:ext cx="3653600" cy="25128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FD71B01B-E8DC-FC21-902D-158580004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89" y="3406134"/>
            <a:ext cx="3619501" cy="25128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9257DF48-C854-9484-A94E-F1293EE3D2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799" y="3507231"/>
            <a:ext cx="3787775" cy="22204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47608FA-84A9-2BA0-D313-F05F31CAA24D}"/>
              </a:ext>
            </a:extLst>
          </p:cNvPr>
          <p:cNvSpPr/>
          <p:nvPr/>
        </p:nvSpPr>
        <p:spPr>
          <a:xfrm>
            <a:off x="863600" y="5998537"/>
            <a:ext cx="10172700" cy="8553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Arial" panose="020B0604020202020204" pitchFamily="34" charset="0"/>
                <a:ea typeface="Oswald"/>
                <a:cs typeface="Arial" panose="020B0604020202020204" pitchFamily="34" charset="0"/>
                <a:sym typeface="Oswald"/>
              </a:rPr>
              <a:t>Some features have direct relation like Battery power, Clock_speed etc. with target feature and some are </a:t>
            </a:r>
            <a:r>
              <a:rPr lang="en-US" sz="1800" dirty="0">
                <a:solidFill>
                  <a:srgbClr val="212121"/>
                </a:solidFill>
                <a:latin typeface="Oswald"/>
                <a:ea typeface="Oswald"/>
                <a:cs typeface="Oswald"/>
                <a:sym typeface="Oswald"/>
              </a:rPr>
              <a:t>not like Blue, sim ports etc.</a:t>
            </a:r>
          </a:p>
          <a:p>
            <a:pPr algn="ctr"/>
            <a:endParaRPr lang="en-US" dirty="0"/>
          </a:p>
        </p:txBody>
      </p:sp>
    </p:spTree>
    <p:extLst>
      <p:ext uri="{BB962C8B-B14F-4D97-AF65-F5344CB8AC3E}">
        <p14:creationId xmlns:p14="http://schemas.microsoft.com/office/powerpoint/2010/main" val="169992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706D3906-670E-63C5-25FE-C53B7507A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9" y="379413"/>
            <a:ext cx="3903661" cy="24020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482D355-0CC3-C58C-6833-63F47212248E}"/>
              </a:ext>
            </a:extLst>
          </p:cNvPr>
          <p:cNvPicPr>
            <a:picLocks noChangeAspect="1"/>
          </p:cNvPicPr>
          <p:nvPr/>
        </p:nvPicPr>
        <p:blipFill>
          <a:blip r:embed="rId3"/>
          <a:stretch>
            <a:fillRect/>
          </a:stretch>
        </p:blipFill>
        <p:spPr>
          <a:xfrm>
            <a:off x="4203700" y="379412"/>
            <a:ext cx="4000500" cy="2402032"/>
          </a:xfrm>
          <a:prstGeom prst="rect">
            <a:avLst/>
          </a:prstGeom>
        </p:spPr>
      </p:pic>
      <p:pic>
        <p:nvPicPr>
          <p:cNvPr id="5" name="Picture 4">
            <a:extLst>
              <a:ext uri="{FF2B5EF4-FFF2-40B4-BE49-F238E27FC236}">
                <a16:creationId xmlns:a16="http://schemas.microsoft.com/office/drawing/2014/main" id="{DFA66AEA-B92C-8A2C-7E28-A7AC31CE60DD}"/>
              </a:ext>
            </a:extLst>
          </p:cNvPr>
          <p:cNvPicPr>
            <a:picLocks noChangeAspect="1"/>
          </p:cNvPicPr>
          <p:nvPr/>
        </p:nvPicPr>
        <p:blipFill>
          <a:blip r:embed="rId4"/>
          <a:stretch>
            <a:fillRect/>
          </a:stretch>
        </p:blipFill>
        <p:spPr>
          <a:xfrm>
            <a:off x="8293100" y="379413"/>
            <a:ext cx="3687761" cy="2402031"/>
          </a:xfrm>
          <a:prstGeom prst="rect">
            <a:avLst/>
          </a:prstGeom>
        </p:spPr>
      </p:pic>
      <p:pic>
        <p:nvPicPr>
          <p:cNvPr id="4108" name="Picture 12">
            <a:extLst>
              <a:ext uri="{FF2B5EF4-FFF2-40B4-BE49-F238E27FC236}">
                <a16:creationId xmlns:a16="http://schemas.microsoft.com/office/drawing/2014/main" id="{3C5E7BAF-3370-E436-CAAF-096A82CFAE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 y="2873709"/>
            <a:ext cx="4000500" cy="262697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77FC8402-67C8-16BE-1729-0FF9753917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3700" y="2873708"/>
            <a:ext cx="4000500" cy="262697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92782928-0732-93B3-F718-9A2E094455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4200" y="2873707"/>
            <a:ext cx="3772110" cy="26269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AA6DDE4-CCAD-7E9D-D0AC-E9AC31DFE06B}"/>
              </a:ext>
            </a:extLst>
          </p:cNvPr>
          <p:cNvSpPr/>
          <p:nvPr/>
        </p:nvSpPr>
        <p:spPr>
          <a:xfrm>
            <a:off x="1193799" y="6019800"/>
            <a:ext cx="9513957"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1" dirty="0">
                <a:latin typeface="Arial" panose="020B0604020202020204" pitchFamily="34" charset="0"/>
                <a:cs typeface="Arial" panose="020B0604020202020204" pitchFamily="34" charset="0"/>
              </a:rPr>
              <a:t>In this page we can see the direct connection of internal memory, mobile depth, mobile weight, CPU cores, display pixel with Price range.</a:t>
            </a:r>
          </a:p>
        </p:txBody>
      </p:sp>
    </p:spTree>
    <p:extLst>
      <p:ext uri="{BB962C8B-B14F-4D97-AF65-F5344CB8AC3E}">
        <p14:creationId xmlns:p14="http://schemas.microsoft.com/office/powerpoint/2010/main" val="1265186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4354</TotalTime>
  <Words>1621</Words>
  <Application>Microsoft Office PowerPoint</Application>
  <PresentationFormat>Widescreen</PresentationFormat>
  <Paragraphs>157</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vt:lpstr>
      <vt:lpstr>inherit</vt:lpstr>
      <vt:lpstr>Oswald</vt:lpstr>
      <vt:lpstr>Oswald Medium</vt:lpstr>
      <vt:lpstr>Oswald SemiBold</vt:lpstr>
      <vt:lpstr>Roboto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dc:creator>
  <cp:lastModifiedBy>Prabhat</cp:lastModifiedBy>
  <cp:revision>4</cp:revision>
  <dcterms:created xsi:type="dcterms:W3CDTF">2023-09-28T14:33:47Z</dcterms:created>
  <dcterms:modified xsi:type="dcterms:W3CDTF">2023-10-01T15:07:55Z</dcterms:modified>
</cp:coreProperties>
</file>