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Noto Serif Georgian"/>
      <p:regular r:id="rId31"/>
      <p:bold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E53777-ECE7-4EAB-BDD1-57EACB64E362}">
  <a:tblStyle styleId="{DCE53777-ECE7-4EAB-BDD1-57EACB64E36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37E7575-5FFF-47C2-A0C3-CE99451D4F4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otoSerifGeorgian-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Mono-regular.fntdata"/><Relationship Id="rId10" Type="http://schemas.openxmlformats.org/officeDocument/2006/relationships/slide" Target="slides/slide3.xml"/><Relationship Id="rId32" Type="http://schemas.openxmlformats.org/officeDocument/2006/relationships/font" Target="fonts/NotoSerifGeorgian-bold.fntdata"/><Relationship Id="rId13" Type="http://schemas.openxmlformats.org/officeDocument/2006/relationships/slide" Target="slides/slide6.xml"/><Relationship Id="rId35" Type="http://schemas.openxmlformats.org/officeDocument/2006/relationships/font" Target="fonts/RobotoMono-italic.fntdata"/><Relationship Id="rId12" Type="http://schemas.openxmlformats.org/officeDocument/2006/relationships/slide" Target="slides/slide5.xml"/><Relationship Id="rId34" Type="http://schemas.openxmlformats.org/officeDocument/2006/relationships/font" Target="fonts/RobotoMon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Mon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ea7ad430_2_9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2" name="Google Shape;142;g31aea7ad430_2_9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a5167f8ca_0_4: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g31a5167f8ca_0_4: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Clr>
                <a:schemeClr val="dk1"/>
              </a:buClr>
              <a:buSzPts val="1100"/>
              <a:buFont typeface="Arial"/>
              <a:buNone/>
            </a:pPr>
            <a:r>
              <a:rPr b="1" lang="en-GB">
                <a:solidFill>
                  <a:srgbClr val="188038"/>
                </a:solidFill>
                <a:latin typeface="Roboto Mono"/>
                <a:ea typeface="Roboto Mono"/>
                <a:cs typeface="Roboto Mono"/>
                <a:sym typeface="Roboto Mono"/>
              </a:rPr>
              <a:t>ApplyRotationMatrix</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Rotates each cell of the piece using a predefined rotation matrix based on its type.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rgbClr val="188038"/>
                </a:solidFill>
                <a:latin typeface="Roboto Mono"/>
                <a:ea typeface="Roboto Mono"/>
                <a:cs typeface="Roboto Mono"/>
                <a:sym typeface="Roboto Mono"/>
              </a:rPr>
              <a:t>TestWallKicks</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Tests translations (wall kicks) to find a valid position for the rotated piece.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rgbClr val="188038"/>
                </a:solidFill>
                <a:latin typeface="Roboto Mono"/>
                <a:ea typeface="Roboto Mono"/>
                <a:cs typeface="Roboto Mono"/>
                <a:sym typeface="Roboto Mono"/>
              </a:rPr>
              <a:t>GetWallKickIndex</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Retrieves the correct wall kick offset index based on the current and next rotation.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rgbClr val="188038"/>
                </a:solidFill>
                <a:latin typeface="Roboto Mono"/>
                <a:ea typeface="Roboto Mono"/>
                <a:cs typeface="Roboto Mono"/>
                <a:sym typeface="Roboto Mono"/>
              </a:rPr>
              <a:t>Wrap</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Keeps rotation indices within bounds by wrapping them around the valid range.</a:t>
            </a:r>
            <a:endParaRPr>
              <a:solidFill>
                <a:schemeClr val="dk1"/>
              </a:solidFill>
            </a:endParaRPr>
          </a:p>
          <a:p>
            <a:pPr indent="-216000" lvl="0" marL="216000" rtl="0" algn="l">
              <a:spcBef>
                <a:spcPts val="1200"/>
              </a:spcBef>
              <a:spcAft>
                <a:spcPts val="0"/>
              </a:spcAft>
              <a:buSzPts val="1200"/>
              <a:buNone/>
            </a:pPr>
            <a:r>
              <a:t/>
            </a:r>
            <a:endParaRPr b="1">
              <a:solidFill>
                <a:schemeClr val="dk1"/>
              </a:solidFill>
            </a:endParaRPr>
          </a:p>
        </p:txBody>
      </p:sp>
      <p:sp>
        <p:nvSpPr>
          <p:cNvPr id="255" name="Google Shape;255;g31a5167f8ca_0_4: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a5167f8ca_0_64: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31a5167f8ca_0_64: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100"/>
              <a:buNone/>
            </a:pPr>
            <a:r>
              <a:rPr b="1" lang="en-GB">
                <a:solidFill>
                  <a:srgbClr val="188038"/>
                </a:solidFill>
                <a:latin typeface="Roboto Mono"/>
                <a:ea typeface="Roboto Mono"/>
                <a:cs typeface="Roboto Mono"/>
                <a:sym typeface="Roboto Mono"/>
              </a:rPr>
              <a:t>ApplyRotationMatrix</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Rotates each cell of the piece using a predefined rotation matrix based on its type.</a:t>
            </a:r>
            <a:endParaRPr>
              <a:solidFill>
                <a:schemeClr val="dk1"/>
              </a:solidFill>
            </a:endParaRPr>
          </a:p>
          <a:p>
            <a:pPr indent="0" lvl="0" marL="0" rtl="0" algn="l">
              <a:lnSpc>
                <a:spcPct val="115000"/>
              </a:lnSpc>
              <a:spcBef>
                <a:spcPts val="1200"/>
              </a:spcBef>
              <a:spcAft>
                <a:spcPts val="0"/>
              </a:spcAft>
              <a:buSzPts val="1100"/>
              <a:buNone/>
            </a:pPr>
            <a:r>
              <a:rPr b="1" lang="en-GB">
                <a:solidFill>
                  <a:srgbClr val="188038"/>
                </a:solidFill>
                <a:latin typeface="Roboto Mono"/>
                <a:ea typeface="Roboto Mono"/>
                <a:cs typeface="Roboto Mono"/>
                <a:sym typeface="Roboto Mono"/>
              </a:rPr>
              <a:t>TestWallKicks</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Tests translations (wall kicks) to find a valid position for the rotated piece.</a:t>
            </a:r>
            <a:endParaRPr>
              <a:solidFill>
                <a:schemeClr val="dk1"/>
              </a:solidFill>
            </a:endParaRPr>
          </a:p>
          <a:p>
            <a:pPr indent="0" lvl="0" marL="0" rtl="0" algn="l">
              <a:lnSpc>
                <a:spcPct val="115000"/>
              </a:lnSpc>
              <a:spcBef>
                <a:spcPts val="1200"/>
              </a:spcBef>
              <a:spcAft>
                <a:spcPts val="0"/>
              </a:spcAft>
              <a:buSzPts val="1100"/>
              <a:buNone/>
            </a:pPr>
            <a:r>
              <a:rPr b="1" lang="en-GB">
                <a:solidFill>
                  <a:srgbClr val="188038"/>
                </a:solidFill>
                <a:latin typeface="Roboto Mono"/>
                <a:ea typeface="Roboto Mono"/>
                <a:cs typeface="Roboto Mono"/>
                <a:sym typeface="Roboto Mono"/>
              </a:rPr>
              <a:t>GetWallKickIndex</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Retrieves the correct wall kick offset index based on the current and next rotation.</a:t>
            </a:r>
            <a:endParaRPr>
              <a:solidFill>
                <a:schemeClr val="dk1"/>
              </a:solidFill>
            </a:endParaRPr>
          </a:p>
          <a:p>
            <a:pPr indent="0" lvl="0" marL="0" rtl="0" algn="l">
              <a:lnSpc>
                <a:spcPct val="115000"/>
              </a:lnSpc>
              <a:spcBef>
                <a:spcPts val="1200"/>
              </a:spcBef>
              <a:spcAft>
                <a:spcPts val="0"/>
              </a:spcAft>
              <a:buSzPts val="1100"/>
              <a:buNone/>
            </a:pPr>
            <a:r>
              <a:rPr b="1" lang="en-GB">
                <a:solidFill>
                  <a:srgbClr val="188038"/>
                </a:solidFill>
                <a:latin typeface="Roboto Mono"/>
                <a:ea typeface="Roboto Mono"/>
                <a:cs typeface="Roboto Mono"/>
                <a:sym typeface="Roboto Mono"/>
              </a:rPr>
              <a:t>Wrap</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Keeps rotation indices within bounds by wrapping them around the valid range.</a:t>
            </a:r>
            <a:endParaRPr>
              <a:solidFill>
                <a:schemeClr val="dk1"/>
              </a:solidFill>
            </a:endParaRPr>
          </a:p>
          <a:p>
            <a:pPr indent="-216000" lvl="0" marL="216000" rtl="0" algn="l">
              <a:spcBef>
                <a:spcPts val="1200"/>
              </a:spcBef>
              <a:spcAft>
                <a:spcPts val="0"/>
              </a:spcAft>
              <a:buSzPts val="1200"/>
              <a:buNone/>
            </a:pPr>
            <a:r>
              <a:t/>
            </a:r>
            <a:endParaRPr b="1">
              <a:solidFill>
                <a:schemeClr val="dk1"/>
              </a:solidFill>
            </a:endParaRPr>
          </a:p>
        </p:txBody>
      </p:sp>
      <p:sp>
        <p:nvSpPr>
          <p:cNvPr id="267" name="Google Shape;267;g31a5167f8ca_0_64: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a5167f8ca_0_14: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31a5167f8ca_0_14: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281" name="Google Shape;281;g31a5167f8ca_0_14: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a5167f8ca_0_24: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g31a5167f8ca_0_24: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294" name="Google Shape;294;g31a5167f8ca_0_24: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a5167f8ca_1_30: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31a5167f8ca_1_30: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308" name="Google Shape;308;g31a5167f8ca_1_30: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a5167f8ca_1_0: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g31a5167f8ca_1_0: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320" name="Google Shape;320;g31a5167f8ca_1_0: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a5655ecf0_2_0: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31a5655ecf0_2_0: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330" name="Google Shape;330;g31a5655ecf0_2_0: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a5167f8ca_1_1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31a5167f8ca_1_11: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340" name="Google Shape;340;g31a5167f8ca_1_11: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a5167f8ca_1_2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31a5167f8ca_1_21: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sz="1200"/>
          </a:p>
        </p:txBody>
      </p:sp>
      <p:sp>
        <p:nvSpPr>
          <p:cNvPr id="350" name="Google Shape;350;g31a5167f8ca_1_21: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aea7ad430_0_7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31aea7ad430_0_71: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360" name="Google Shape;360;g31aea7ad430_0_71: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ea7ad430_2_10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31aea7ad430_2_102: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155" name="Google Shape;155;g31aea7ad430_2_102: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a553eb700_0_13: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g31a553eb700_0_13: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370" name="Google Shape;370;g31a553eb700_0_13: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a553eb700_0_2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g31a553eb700_0_22: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380" name="Google Shape;380;g31a553eb700_0_22: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ea7ad430_0_80: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g31aea7ad430_0_80: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389" name="Google Shape;389;g31aea7ad430_0_80: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aea7ad430_0_89: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g31aea7ad430_0_89: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399" name="Google Shape;399;g31aea7ad430_0_89: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aea7ad430_2_11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31aea7ad430_2_111: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166" name="Google Shape;166;g31aea7ad430_2_111: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aea7ad430_0_2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g31aea7ad430_0_22: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179" name="Google Shape;179;g31aea7ad430_0_22: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ea7ad430_2_12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g31aea7ad430_2_122: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192" name="Google Shape;192;g31aea7ad430_2_122: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aea7ad430_0_1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31aea7ad430_0_11: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205" name="Google Shape;205;g31aea7ad430_0_11: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5167f8ca_0_76: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g31a5167f8ca_0_76: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200"/>
              <a:buNone/>
            </a:pPr>
            <a:r>
              <a:t/>
            </a:r>
            <a:endParaRPr b="0" sz="1200" strike="noStrike">
              <a:solidFill>
                <a:srgbClr val="000000"/>
              </a:solidFill>
              <a:latin typeface="Arial"/>
              <a:ea typeface="Arial"/>
              <a:cs typeface="Arial"/>
              <a:sym typeface="Arial"/>
            </a:endParaRPr>
          </a:p>
        </p:txBody>
      </p:sp>
      <p:sp>
        <p:nvSpPr>
          <p:cNvPr id="218" name="Google Shape;218;g31a5167f8ca_0_76: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aea7ad430_0_6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g31aea7ad430_0_62: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1. </a:t>
            </a:r>
            <a:r>
              <a:rPr b="1" lang="en-GB">
                <a:solidFill>
                  <a:srgbClr val="188038"/>
                </a:solidFill>
                <a:latin typeface="Roboto Mono"/>
                <a:ea typeface="Roboto Mono"/>
                <a:cs typeface="Roboto Mono"/>
                <a:sym typeface="Roboto Mono"/>
              </a:rPr>
              <a:t>IsValidPosition</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Validates if a tetromino can be placed in a specific position without colliding or going out of bounds by iterating through its cells.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2. </a:t>
            </a:r>
            <a:r>
              <a:rPr b="1" lang="en-GB">
                <a:solidFill>
                  <a:srgbClr val="188038"/>
                </a:solidFill>
                <a:latin typeface="Roboto Mono"/>
                <a:ea typeface="Roboto Mono"/>
                <a:cs typeface="Roboto Mono"/>
                <a:sym typeface="Roboto Mono"/>
              </a:rPr>
              <a:t>ClearLines</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Checks for full lines within the board, clears them, shifts rows downward, updates the score, and plays audio.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3. </a:t>
            </a:r>
            <a:r>
              <a:rPr b="1" lang="en-GB">
                <a:solidFill>
                  <a:srgbClr val="188038"/>
                </a:solidFill>
                <a:latin typeface="Roboto Mono"/>
                <a:ea typeface="Roboto Mono"/>
                <a:cs typeface="Roboto Mono"/>
                <a:sym typeface="Roboto Mono"/>
              </a:rPr>
              <a:t>LineClear</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Clears all tiles in a specific row and shifts the rows above it downward to fill the cleared space.</a:t>
            </a:r>
            <a:endParaRPr>
              <a:solidFill>
                <a:schemeClr val="dk1"/>
              </a:solidFill>
            </a:endParaRPr>
          </a:p>
          <a:p>
            <a:pPr indent="-216000" lvl="0" marL="216000" rtl="0" algn="l">
              <a:spcBef>
                <a:spcPts val="1200"/>
              </a:spcBef>
              <a:spcAft>
                <a:spcPts val="0"/>
              </a:spcAft>
              <a:buSzPts val="1200"/>
              <a:buNone/>
            </a:pPr>
            <a:r>
              <a:rPr b="1" lang="en-GB">
                <a:solidFill>
                  <a:schemeClr val="dk1"/>
                </a:solidFill>
              </a:rPr>
              <a:t>TextMesh Pro UGUI</a:t>
            </a:r>
            <a:r>
              <a:rPr lang="en-GB">
                <a:solidFill>
                  <a:schemeClr val="dk1"/>
                </a:solidFill>
              </a:rPr>
              <a:t> is a Unity component for rendering crisp, highly customizable text within the UI system, offering better performance and styling options than the default </a:t>
            </a:r>
            <a:r>
              <a:rPr lang="en-GB">
                <a:solidFill>
                  <a:srgbClr val="188038"/>
                </a:solidFill>
                <a:latin typeface="Roboto Mono"/>
                <a:ea typeface="Roboto Mono"/>
                <a:cs typeface="Roboto Mono"/>
                <a:sym typeface="Roboto Mono"/>
              </a:rPr>
              <a:t>Text</a:t>
            </a:r>
            <a:r>
              <a:rPr lang="en-GB">
                <a:solidFill>
                  <a:schemeClr val="dk1"/>
                </a:solidFill>
              </a:rPr>
              <a:t> component.</a:t>
            </a:r>
            <a:endParaRPr sz="1200"/>
          </a:p>
        </p:txBody>
      </p:sp>
      <p:sp>
        <p:nvSpPr>
          <p:cNvPr id="231" name="Google Shape;231;g31aea7ad430_0_62: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a5167f8ca_0_48: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g31a5167f8ca_0_48:notes"/>
          <p:cNvSpPr txBox="1"/>
          <p:nvPr>
            <p:ph idx="1" type="body"/>
          </p:nvPr>
        </p:nvSpPr>
        <p:spPr>
          <a:xfrm>
            <a:off x="914400" y="4343400"/>
            <a:ext cx="5028900" cy="411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GB">
                <a:solidFill>
                  <a:schemeClr val="dk1"/>
                </a:solidFill>
              </a:rPr>
              <a:t>1. </a:t>
            </a:r>
            <a:r>
              <a:rPr b="1" lang="en-GB">
                <a:solidFill>
                  <a:srgbClr val="188038"/>
                </a:solidFill>
                <a:latin typeface="Roboto Mono"/>
                <a:ea typeface="Roboto Mono"/>
                <a:cs typeface="Roboto Mono"/>
                <a:sym typeface="Roboto Mono"/>
              </a:rPr>
              <a:t>IsValidPosition</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Validates if a tetromino can be placed in a specific position without colliding or going out of bounds by iterating through its cells.</a:t>
            </a:r>
            <a:endParaRPr>
              <a:solidFill>
                <a:schemeClr val="dk1"/>
              </a:solidFill>
            </a:endParaRPr>
          </a:p>
          <a:p>
            <a:pPr indent="0" lvl="0" marL="0" rtl="0" algn="l">
              <a:lnSpc>
                <a:spcPct val="115000"/>
              </a:lnSpc>
              <a:spcBef>
                <a:spcPts val="1200"/>
              </a:spcBef>
              <a:spcAft>
                <a:spcPts val="0"/>
              </a:spcAft>
              <a:buSzPts val="1100"/>
              <a:buNone/>
            </a:pPr>
            <a:r>
              <a:rPr b="1" lang="en-GB">
                <a:solidFill>
                  <a:schemeClr val="dk1"/>
                </a:solidFill>
              </a:rPr>
              <a:t>2. </a:t>
            </a:r>
            <a:r>
              <a:rPr b="1" lang="en-GB">
                <a:solidFill>
                  <a:srgbClr val="188038"/>
                </a:solidFill>
                <a:latin typeface="Roboto Mono"/>
                <a:ea typeface="Roboto Mono"/>
                <a:cs typeface="Roboto Mono"/>
                <a:sym typeface="Roboto Mono"/>
              </a:rPr>
              <a:t>ClearLines</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Checks for full lines within the board, clears them, shifts rows downward, updates the score, and plays audio.</a:t>
            </a:r>
            <a:endParaRPr>
              <a:solidFill>
                <a:schemeClr val="dk1"/>
              </a:solidFill>
            </a:endParaRPr>
          </a:p>
          <a:p>
            <a:pPr indent="0" lvl="0" marL="0" rtl="0" algn="l">
              <a:lnSpc>
                <a:spcPct val="115000"/>
              </a:lnSpc>
              <a:spcBef>
                <a:spcPts val="1200"/>
              </a:spcBef>
              <a:spcAft>
                <a:spcPts val="0"/>
              </a:spcAft>
              <a:buSzPts val="1100"/>
              <a:buNone/>
            </a:pPr>
            <a:r>
              <a:rPr b="1" lang="en-GB">
                <a:solidFill>
                  <a:schemeClr val="dk1"/>
                </a:solidFill>
              </a:rPr>
              <a:t>3. </a:t>
            </a:r>
            <a:r>
              <a:rPr b="1" lang="en-GB">
                <a:solidFill>
                  <a:srgbClr val="188038"/>
                </a:solidFill>
                <a:latin typeface="Roboto Mono"/>
                <a:ea typeface="Roboto Mono"/>
                <a:cs typeface="Roboto Mono"/>
                <a:sym typeface="Roboto Mono"/>
              </a:rPr>
              <a:t>LineClear</a:t>
            </a:r>
            <a:endParaRPr b="1">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Clears all tiles in a specific row and shifts the rows above it downward to fill the cleared space.</a:t>
            </a:r>
            <a:endParaRPr>
              <a:solidFill>
                <a:schemeClr val="dk1"/>
              </a:solidFill>
            </a:endParaRPr>
          </a:p>
          <a:p>
            <a:pPr indent="-216000" lvl="0" marL="216000" rtl="0" algn="l">
              <a:spcBef>
                <a:spcPts val="1200"/>
              </a:spcBef>
              <a:spcAft>
                <a:spcPts val="0"/>
              </a:spcAft>
              <a:buSzPts val="1200"/>
              <a:buNone/>
            </a:pPr>
            <a:r>
              <a:rPr b="1" lang="en-GB">
                <a:solidFill>
                  <a:schemeClr val="dk1"/>
                </a:solidFill>
              </a:rPr>
              <a:t>TextMesh Pro UGUI</a:t>
            </a:r>
            <a:r>
              <a:rPr lang="en-GB">
                <a:solidFill>
                  <a:schemeClr val="dk1"/>
                </a:solidFill>
              </a:rPr>
              <a:t> is a Unity component for rendering crisp, highly customizable text within the UI system, offering better performance and styling options than the default </a:t>
            </a:r>
            <a:r>
              <a:rPr lang="en-GB">
                <a:solidFill>
                  <a:srgbClr val="188038"/>
                </a:solidFill>
                <a:latin typeface="Roboto Mono"/>
                <a:ea typeface="Roboto Mono"/>
                <a:cs typeface="Roboto Mono"/>
                <a:sym typeface="Roboto Mono"/>
              </a:rPr>
              <a:t>Text</a:t>
            </a:r>
            <a:r>
              <a:rPr lang="en-GB">
                <a:solidFill>
                  <a:schemeClr val="dk1"/>
                </a:solidFill>
              </a:rPr>
              <a:t> component.</a:t>
            </a:r>
            <a:endParaRPr sz="1200"/>
          </a:p>
        </p:txBody>
      </p:sp>
      <p:sp>
        <p:nvSpPr>
          <p:cNvPr id="243" name="Google Shape;243;g31a5167f8ca_0_48:notes"/>
          <p:cNvSpPr txBox="1"/>
          <p:nvPr>
            <p:ph idx="12" type="sldNum"/>
          </p:nvPr>
        </p:nvSpPr>
        <p:spPr>
          <a:xfrm>
            <a:off x="0" y="0"/>
            <a:ext cx="2999400" cy="299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
        <p:nvSpPr>
          <p:cNvPr id="63" name="Google Shape;63;p15"/>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5"/>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457110" y="1203390"/>
            <a:ext cx="822933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69" name="Google Shape;69;p16"/>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71" name="Google Shape;71;p16"/>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457110" y="1203390"/>
            <a:ext cx="401571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5" name="Google Shape;75;p17"/>
          <p:cNvSpPr txBox="1"/>
          <p:nvPr>
            <p:ph idx="2" type="body"/>
          </p:nvPr>
        </p:nvSpPr>
        <p:spPr>
          <a:xfrm>
            <a:off x="4673970" y="1203390"/>
            <a:ext cx="401571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17"/>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8"/>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19"/>
          <p:cNvSpPr txBox="1"/>
          <p:nvPr>
            <p:ph idx="1" type="subTitle"/>
          </p:nvPr>
        </p:nvSpPr>
        <p:spPr>
          <a:xfrm>
            <a:off x="628560" y="273780"/>
            <a:ext cx="7886430" cy="460809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9"/>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88" name="Google Shape;88;p19"/>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9" name="Shape 89"/>
        <p:cNvGrpSpPr/>
        <p:nvPr/>
      </p:nvGrpSpPr>
      <p:grpSpPr>
        <a:xfrm>
          <a:off x="0" y="0"/>
          <a:ext cx="0" cy="0"/>
          <a:chOff x="0" y="0"/>
          <a:chExt cx="0" cy="0"/>
        </a:xfrm>
      </p:grpSpPr>
      <p:sp>
        <p:nvSpPr>
          <p:cNvPr id="90" name="Google Shape;90;p20"/>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20"/>
          <p:cNvSpPr txBox="1"/>
          <p:nvPr>
            <p:ph idx="1" type="body"/>
          </p:nvPr>
        </p:nvSpPr>
        <p:spPr>
          <a:xfrm>
            <a:off x="45711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2" name="Google Shape;92;p20"/>
          <p:cNvSpPr txBox="1"/>
          <p:nvPr>
            <p:ph idx="2" type="body"/>
          </p:nvPr>
        </p:nvSpPr>
        <p:spPr>
          <a:xfrm>
            <a:off x="4673970" y="1203390"/>
            <a:ext cx="401571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3" name="Google Shape;93;p20"/>
          <p:cNvSpPr txBox="1"/>
          <p:nvPr>
            <p:ph idx="3" type="body"/>
          </p:nvPr>
        </p:nvSpPr>
        <p:spPr>
          <a:xfrm>
            <a:off x="457110" y="276156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4" name="Google Shape;94;p20"/>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0"/>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96" name="Google Shape;96;p20"/>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1"/>
          <p:cNvSpPr txBox="1"/>
          <p:nvPr>
            <p:ph idx="1" type="body"/>
          </p:nvPr>
        </p:nvSpPr>
        <p:spPr>
          <a:xfrm>
            <a:off x="457110" y="1203390"/>
            <a:ext cx="4015710" cy="2982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0" name="Google Shape;100;p21"/>
          <p:cNvSpPr txBox="1"/>
          <p:nvPr>
            <p:ph idx="2" type="body"/>
          </p:nvPr>
        </p:nvSpPr>
        <p:spPr>
          <a:xfrm>
            <a:off x="467397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1" name="Google Shape;101;p21"/>
          <p:cNvSpPr txBox="1"/>
          <p:nvPr>
            <p:ph idx="3" type="body"/>
          </p:nvPr>
        </p:nvSpPr>
        <p:spPr>
          <a:xfrm>
            <a:off x="4673970" y="276156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2" name="Google Shape;102;p21"/>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104" name="Google Shape;104;p21"/>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45711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8" name="Google Shape;108;p22"/>
          <p:cNvSpPr txBox="1"/>
          <p:nvPr>
            <p:ph idx="2" type="body"/>
          </p:nvPr>
        </p:nvSpPr>
        <p:spPr>
          <a:xfrm>
            <a:off x="467397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9" name="Google Shape;109;p22"/>
          <p:cNvSpPr txBox="1"/>
          <p:nvPr>
            <p:ph idx="3" type="body"/>
          </p:nvPr>
        </p:nvSpPr>
        <p:spPr>
          <a:xfrm>
            <a:off x="457110" y="2761560"/>
            <a:ext cx="822933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112" name="Google Shape;112;p22"/>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a:off x="457110" y="1203390"/>
            <a:ext cx="822933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6" name="Google Shape;116;p23"/>
          <p:cNvSpPr txBox="1"/>
          <p:nvPr>
            <p:ph idx="2" type="body"/>
          </p:nvPr>
        </p:nvSpPr>
        <p:spPr>
          <a:xfrm>
            <a:off x="457110" y="2761560"/>
            <a:ext cx="822933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119" name="Google Shape;119;p23"/>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0" name="Shape 120"/>
        <p:cNvGrpSpPr/>
        <p:nvPr/>
      </p:nvGrpSpPr>
      <p:grpSpPr>
        <a:xfrm>
          <a:off x="0" y="0"/>
          <a:ext cx="0" cy="0"/>
          <a:chOff x="0" y="0"/>
          <a:chExt cx="0" cy="0"/>
        </a:xfrm>
      </p:grpSpPr>
      <p:sp>
        <p:nvSpPr>
          <p:cNvPr id="121" name="Google Shape;121;p2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 type="body"/>
          </p:nvPr>
        </p:nvSpPr>
        <p:spPr>
          <a:xfrm>
            <a:off x="45711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3" name="Google Shape;123;p24"/>
          <p:cNvSpPr txBox="1"/>
          <p:nvPr>
            <p:ph idx="2" type="body"/>
          </p:nvPr>
        </p:nvSpPr>
        <p:spPr>
          <a:xfrm>
            <a:off x="4673970" y="120339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4" name="Google Shape;124;p24"/>
          <p:cNvSpPr txBox="1"/>
          <p:nvPr>
            <p:ph idx="3" type="body"/>
          </p:nvPr>
        </p:nvSpPr>
        <p:spPr>
          <a:xfrm>
            <a:off x="457110" y="276156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5" name="Google Shape;125;p24"/>
          <p:cNvSpPr txBox="1"/>
          <p:nvPr>
            <p:ph idx="4" type="body"/>
          </p:nvPr>
        </p:nvSpPr>
        <p:spPr>
          <a:xfrm>
            <a:off x="4673970" y="2761560"/>
            <a:ext cx="401571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6" name="Google Shape;126;p24"/>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4"/>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128" name="Google Shape;128;p24"/>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9" name="Shape 129"/>
        <p:cNvGrpSpPr/>
        <p:nvPr/>
      </p:nvGrpSpPr>
      <p:grpSpPr>
        <a:xfrm>
          <a:off x="0" y="0"/>
          <a:ext cx="0" cy="0"/>
          <a:chOff x="0" y="0"/>
          <a:chExt cx="0" cy="0"/>
        </a:xfrm>
      </p:grpSpPr>
      <p:sp>
        <p:nvSpPr>
          <p:cNvPr id="130" name="Google Shape;130;p2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25"/>
          <p:cNvSpPr txBox="1"/>
          <p:nvPr>
            <p:ph idx="1" type="body"/>
          </p:nvPr>
        </p:nvSpPr>
        <p:spPr>
          <a:xfrm>
            <a:off x="457110" y="120339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2" name="Google Shape;132;p25"/>
          <p:cNvSpPr txBox="1"/>
          <p:nvPr>
            <p:ph idx="2" type="body"/>
          </p:nvPr>
        </p:nvSpPr>
        <p:spPr>
          <a:xfrm>
            <a:off x="3239730" y="120339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3" name="Google Shape;133;p25"/>
          <p:cNvSpPr txBox="1"/>
          <p:nvPr>
            <p:ph idx="3" type="body"/>
          </p:nvPr>
        </p:nvSpPr>
        <p:spPr>
          <a:xfrm>
            <a:off x="6022350" y="120339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4" name="Google Shape;134;p25"/>
          <p:cNvSpPr txBox="1"/>
          <p:nvPr>
            <p:ph idx="4" type="body"/>
          </p:nvPr>
        </p:nvSpPr>
        <p:spPr>
          <a:xfrm>
            <a:off x="457110" y="276156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5" name="Google Shape;135;p25"/>
          <p:cNvSpPr txBox="1"/>
          <p:nvPr>
            <p:ph idx="5" type="body"/>
          </p:nvPr>
        </p:nvSpPr>
        <p:spPr>
          <a:xfrm>
            <a:off x="3239730" y="276156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6" name="Google Shape;136;p25"/>
          <p:cNvSpPr txBox="1"/>
          <p:nvPr>
            <p:ph idx="6" type="body"/>
          </p:nvPr>
        </p:nvSpPr>
        <p:spPr>
          <a:xfrm>
            <a:off x="6022350" y="2761560"/>
            <a:ext cx="2649780" cy="1422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7" name="Google Shape;137;p25"/>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5"/>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
        <p:nvSpPr>
          <p:cNvPr id="139" name="Google Shape;139;p25"/>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42910" y="841860"/>
            <a:ext cx="6857730" cy="179037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0" type="dt"/>
          </p:nvPr>
        </p:nvSpPr>
        <p:spPr>
          <a:xfrm>
            <a:off x="628560" y="4767390"/>
            <a:ext cx="2057130" cy="27351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Times New Roman"/>
              <a:buNone/>
              <a:defRPr b="0" i="0" sz="11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1" type="ftr"/>
          </p:nvPr>
        </p:nvSpPr>
        <p:spPr>
          <a:xfrm>
            <a:off x="3028860" y="4767390"/>
            <a:ext cx="3085830" cy="27351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Times New Roman"/>
              <a:buNone/>
              <a:defRPr b="0" i="0" sz="11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88888"/>
              </a:buClr>
              <a:buSzPts val="700"/>
              <a:buFont typeface="Times New Roman"/>
              <a:buNone/>
              <a:defRPr b="0" i="0" sz="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solidFill>
                <a:srgbClr val="000000"/>
              </a:solidFill>
            </a:endParaRPr>
          </a:p>
        </p:txBody>
      </p:sp>
      <p:sp>
        <p:nvSpPr>
          <p:cNvPr id="55" name="Google Shape;55;p13"/>
          <p:cNvSpPr txBox="1"/>
          <p:nvPr>
            <p:ph idx="1" type="body"/>
          </p:nvPr>
        </p:nvSpPr>
        <p:spPr>
          <a:xfrm>
            <a:off x="457110" y="1203390"/>
            <a:ext cx="822933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142910" y="841860"/>
            <a:ext cx="6857730" cy="179037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3400"/>
              <a:buNone/>
            </a:pPr>
            <a:r>
              <a:t/>
            </a:r>
            <a:endParaRPr b="0" sz="3400" strike="noStrike">
              <a:solidFill>
                <a:schemeClr val="dk1"/>
              </a:solidFill>
              <a:latin typeface="Georgia"/>
              <a:ea typeface="Georgia"/>
              <a:cs typeface="Georgia"/>
              <a:sym typeface="Georgia"/>
            </a:endParaRPr>
          </a:p>
        </p:txBody>
      </p:sp>
      <p:sp>
        <p:nvSpPr>
          <p:cNvPr id="145" name="Google Shape;145;p26"/>
          <p:cNvSpPr txBox="1"/>
          <p:nvPr>
            <p:ph idx="1" type="subTitle"/>
          </p:nvPr>
        </p:nvSpPr>
        <p:spPr>
          <a:xfrm>
            <a:off x="1142910" y="2701620"/>
            <a:ext cx="6857730" cy="1241460"/>
          </a:xfrm>
          <a:prstGeom prst="rect">
            <a:avLst/>
          </a:prstGeom>
          <a:noFill/>
          <a:ln>
            <a:noFill/>
          </a:ln>
        </p:spPr>
        <p:txBody>
          <a:bodyPr anchorCtr="0" anchor="t" bIns="34275" lIns="68575" spcFirstLastPara="1" rIns="68575" wrap="square" tIns="34275">
            <a:normAutofit/>
          </a:bodyPr>
          <a:lstStyle/>
          <a:p>
            <a:pPr indent="0" lvl="0" marL="0" marR="0" rtl="0" algn="ctr">
              <a:lnSpc>
                <a:spcPct val="100000"/>
              </a:lnSpc>
              <a:spcBef>
                <a:spcPts val="0"/>
              </a:spcBef>
              <a:spcAft>
                <a:spcPts val="0"/>
              </a:spcAft>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6" name="Google Shape;146;p26"/>
          <p:cNvSpPr/>
          <p:nvPr/>
        </p:nvSpPr>
        <p:spPr>
          <a:xfrm>
            <a:off x="-187" y="-3506"/>
            <a:ext cx="9144000" cy="5143500"/>
          </a:xfrm>
          <a:prstGeom prst="rect">
            <a:avLst/>
          </a:prstGeom>
          <a:solidFill>
            <a:srgbClr val="B8114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A picture containing drawing&#10;&#10;Description automatically generated" id="147" name="Google Shape;147;p26"/>
          <p:cNvPicPr preferRelativeResize="0"/>
          <p:nvPr/>
        </p:nvPicPr>
        <p:blipFill rotWithShape="1">
          <a:blip r:embed="rId3">
            <a:alphaModFix/>
          </a:blip>
          <a:srcRect b="0" l="0" r="0" t="0"/>
          <a:stretch/>
        </p:blipFill>
        <p:spPr>
          <a:xfrm>
            <a:off x="5700780" y="4012470"/>
            <a:ext cx="3442770" cy="1104570"/>
          </a:xfrm>
          <a:prstGeom prst="rect">
            <a:avLst/>
          </a:prstGeom>
          <a:noFill/>
          <a:ln>
            <a:noFill/>
          </a:ln>
        </p:spPr>
      </p:pic>
      <p:sp>
        <p:nvSpPr>
          <p:cNvPr id="148" name="Google Shape;148;p26"/>
          <p:cNvSpPr txBox="1"/>
          <p:nvPr>
            <p:ph idx="12" type="sldNum"/>
          </p:nvPr>
        </p:nvSpPr>
        <p:spPr>
          <a:xfrm>
            <a:off x="6457860" y="4767390"/>
            <a:ext cx="2057130" cy="27351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888888"/>
              </a:buClr>
              <a:buSzPts val="700"/>
              <a:buFont typeface="Times New Roman"/>
              <a:buNone/>
            </a:pPr>
            <a:fld id="{00000000-1234-1234-1234-123412341234}" type="slidenum">
              <a:rPr b="0" i="0" lang="en-GB" sz="700" u="none" cap="none" strike="noStrike">
                <a:solidFill>
                  <a:srgbClr val="888888"/>
                </a:solidFill>
                <a:latin typeface="Times New Roman"/>
                <a:ea typeface="Times New Roman"/>
                <a:cs typeface="Times New Roman"/>
                <a:sym typeface="Times New Roman"/>
              </a:rPr>
              <a:t>‹#›</a:t>
            </a:fld>
            <a:endParaRPr b="0" i="0" sz="700" u="none" cap="none" strike="noStrike">
              <a:solidFill>
                <a:srgbClr val="000000"/>
              </a:solidFill>
              <a:latin typeface="Times New Roman"/>
              <a:ea typeface="Times New Roman"/>
              <a:cs typeface="Times New Roman"/>
              <a:sym typeface="Times New Roman"/>
            </a:endParaRPr>
          </a:p>
        </p:txBody>
      </p:sp>
      <p:sp>
        <p:nvSpPr>
          <p:cNvPr id="149" name="Google Shape;149;p26"/>
          <p:cNvSpPr/>
          <p:nvPr/>
        </p:nvSpPr>
        <p:spPr>
          <a:xfrm>
            <a:off x="315302" y="543926"/>
            <a:ext cx="8615250" cy="391275"/>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rgbClr val="FF0000"/>
              </a:buClr>
              <a:buSzPts val="1800"/>
              <a:buFont typeface="Georgia"/>
              <a:buNone/>
            </a:pPr>
            <a:r>
              <a:rPr lang="en-GB" sz="2300">
                <a:solidFill>
                  <a:schemeClr val="lt1"/>
                </a:solidFill>
                <a:latin typeface="Georgia"/>
                <a:ea typeface="Georgia"/>
                <a:cs typeface="Georgia"/>
                <a:sym typeface="Georgia"/>
              </a:rPr>
              <a:t>Rotating Blocks: A Visual Tetris Puzzle Game</a:t>
            </a:r>
            <a:endParaRPr sz="2300">
              <a:solidFill>
                <a:schemeClr val="lt1"/>
              </a:solidFill>
              <a:latin typeface="Georgia"/>
              <a:ea typeface="Georgia"/>
              <a:cs typeface="Georgia"/>
              <a:sym typeface="Georgia"/>
            </a:endParaRPr>
          </a:p>
          <a:p>
            <a:pPr indent="0" lvl="0" marL="0" marR="0" rtl="0" algn="ctr">
              <a:lnSpc>
                <a:spcPct val="90000"/>
              </a:lnSpc>
              <a:spcBef>
                <a:spcPts val="0"/>
              </a:spcBef>
              <a:spcAft>
                <a:spcPts val="0"/>
              </a:spcAft>
              <a:buClr>
                <a:srgbClr val="FF0000"/>
              </a:buClr>
              <a:buSzPts val="1800"/>
              <a:buFont typeface="Georgia"/>
              <a:buNone/>
            </a:pPr>
            <a:r>
              <a:t/>
            </a:r>
            <a:endParaRPr sz="2300">
              <a:solidFill>
                <a:schemeClr val="lt1"/>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Times New Roman"/>
              <a:ea typeface="Times New Roman"/>
              <a:cs typeface="Times New Roman"/>
              <a:sym typeface="Times New Roman"/>
            </a:endParaRPr>
          </a:p>
        </p:txBody>
      </p:sp>
      <p:sp>
        <p:nvSpPr>
          <p:cNvPr id="150" name="Google Shape;150;p26"/>
          <p:cNvSpPr/>
          <p:nvPr/>
        </p:nvSpPr>
        <p:spPr>
          <a:xfrm>
            <a:off x="1338390" y="1548990"/>
            <a:ext cx="6662520" cy="1908900"/>
          </a:xfrm>
          <a:prstGeom prst="rect">
            <a:avLst/>
          </a:prstGeom>
          <a:noFill/>
          <a:ln>
            <a:noFill/>
          </a:ln>
        </p:spPr>
        <p:txBody>
          <a:bodyPr anchorCtr="0" anchor="t" bIns="34275" lIns="34275" spcFirstLastPara="1" rIns="34275" wrap="square" tIns="34275">
            <a:noAutofit/>
          </a:bodyPr>
          <a:lstStyle/>
          <a:p>
            <a:pPr indent="0" lvl="0" marL="0" marR="0" rtl="0" algn="l">
              <a:lnSpc>
                <a:spcPct val="80000"/>
              </a:lnSpc>
              <a:spcBef>
                <a:spcPts val="0"/>
              </a:spcBef>
              <a:spcAft>
                <a:spcPts val="0"/>
              </a:spcAft>
              <a:buClr>
                <a:srgbClr val="000000"/>
              </a:buClr>
              <a:buSzPts val="1500"/>
              <a:buFont typeface="Arial"/>
              <a:buNone/>
            </a:pPr>
            <a:r>
              <a:rPr b="1" i="0" lang="en-GB" sz="1500" u="none" cap="none" strike="noStrike">
                <a:solidFill>
                  <a:srgbClr val="F2F2F2"/>
                </a:solidFill>
                <a:latin typeface="Times New Roman"/>
                <a:ea typeface="Times New Roman"/>
                <a:cs typeface="Times New Roman"/>
                <a:sym typeface="Times New Roman"/>
              </a:rPr>
              <a:t>Team_No: </a:t>
            </a:r>
            <a:r>
              <a:rPr b="1" lang="en-GB" sz="1500">
                <a:solidFill>
                  <a:srgbClr val="F2F2F2"/>
                </a:solidFill>
                <a:latin typeface="Times New Roman"/>
                <a:ea typeface="Times New Roman"/>
                <a:cs typeface="Times New Roman"/>
                <a:sym typeface="Times New Roman"/>
              </a:rPr>
              <a:t>6</a:t>
            </a:r>
            <a:r>
              <a:rPr b="1" i="0" lang="en-GB" sz="1500" u="none" cap="none" strike="noStrike">
                <a:solidFill>
                  <a:srgbClr val="F2F2F2"/>
                </a:solidFill>
                <a:latin typeface="Times New Roman"/>
                <a:ea typeface="Times New Roman"/>
                <a:cs typeface="Times New Roman"/>
                <a:sym typeface="Times New Roman"/>
              </a:rPr>
              <a:t>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80000"/>
              </a:lnSpc>
              <a:spcBef>
                <a:spcPts val="3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aphicFrame>
        <p:nvGraphicFramePr>
          <p:cNvPr id="151" name="Google Shape;151;p26"/>
          <p:cNvGraphicFramePr/>
          <p:nvPr/>
        </p:nvGraphicFramePr>
        <p:xfrm>
          <a:off x="1235576" y="2222055"/>
          <a:ext cx="3000000" cy="3000000"/>
        </p:xfrm>
        <a:graphic>
          <a:graphicData uri="http://schemas.openxmlformats.org/drawingml/2006/table">
            <a:tbl>
              <a:tblPr>
                <a:noFill/>
                <a:tableStyleId>{DCE53777-ECE7-4EAB-BDD1-57EACB64E362}</a:tableStyleId>
              </a:tblPr>
              <a:tblGrid>
                <a:gridCol w="1355100"/>
                <a:gridCol w="2523300"/>
                <a:gridCol w="2896275"/>
              </a:tblGrid>
              <a:tr h="4476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Sl. No.</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Reg. No.</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Name of the student</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476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1</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BL.EN.U4CSE21162</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Times New Roman"/>
                          <a:ea typeface="Times New Roman"/>
                          <a:cs typeface="Times New Roman"/>
                          <a:sym typeface="Times New Roman"/>
                        </a:rPr>
                        <a:t>Prabhav Ravi Tammanashastr</a:t>
                      </a:r>
                      <a:r>
                        <a:rPr b="1" lang="en-GB" sz="1400" u="none" cap="none" strike="noStrike">
                          <a:solidFill>
                            <a:schemeClr val="lt1"/>
                          </a:solidFill>
                        </a:rPr>
                        <a:t>i</a:t>
                      </a:r>
                      <a:endParaRPr b="1" sz="1400" u="none" cap="none" strike="noStrike">
                        <a:solidFill>
                          <a:schemeClr val="lt1"/>
                        </a:solidFil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476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2</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BL.EN.U4CSE21200</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Times New Roman"/>
                          <a:ea typeface="Times New Roman"/>
                          <a:cs typeface="Times New Roman"/>
                          <a:sym typeface="Times New Roman"/>
                        </a:rPr>
                        <a:t>Suhas S Bhat</a:t>
                      </a:r>
                      <a:endParaRPr b="1" sz="1400" u="none" cap="none" strike="noStrike">
                        <a:solidFill>
                          <a:schemeClr val="lt1"/>
                        </a:solidFill>
                        <a:latin typeface="Times New Roman"/>
                        <a:ea typeface="Times New Roman"/>
                        <a:cs typeface="Times New Roman"/>
                        <a:sym typeface="Times New Roman"/>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476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3</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BL.EN.U4CSE21220</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2F2F2"/>
                          </a:solidFill>
                          <a:latin typeface="Times New Roman"/>
                          <a:ea typeface="Times New Roman"/>
                          <a:cs typeface="Times New Roman"/>
                          <a:sym typeface="Times New Roman"/>
                        </a:rPr>
                        <a:t>Vijayakumar Soorya</a:t>
                      </a:r>
                      <a:endParaRPr b="0" sz="1400" u="none" cap="none" strike="noStrike">
                        <a:solidFill>
                          <a:srgbClr val="000000"/>
                        </a:solidFill>
                        <a:latin typeface="Arial"/>
                        <a:ea typeface="Arial"/>
                        <a:cs typeface="Arial"/>
                        <a:sym typeface="Arial"/>
                      </a:endParaRPr>
                    </a:p>
                  </a:txBody>
                  <a:tcPr marT="34300" marB="34300" marR="68600" marL="686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58" name="Google Shape;258;p35"/>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GB" sz="1100">
                <a:solidFill>
                  <a:schemeClr val="dk1"/>
                </a:solidFill>
              </a:rPr>
              <a:t>Initialization and Management</a:t>
            </a:r>
            <a:r>
              <a:rPr lang="en-GB" sz="1100">
                <a:solidFill>
                  <a:schemeClr val="dk1"/>
                </a:solidFill>
              </a:rPr>
              <a:t>:</a:t>
            </a:r>
            <a:endParaRPr sz="1100">
              <a:solidFill>
                <a:schemeClr val="dk1"/>
              </a:solidFill>
            </a:endParaRPr>
          </a:p>
          <a:p>
            <a:pPr indent="-304800" lvl="0" marL="457200" rtl="0" algn="l">
              <a:lnSpc>
                <a:spcPct val="115000"/>
              </a:lnSpc>
              <a:spcBef>
                <a:spcPts val="12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Handles initialization of a tetromino's data, position, and rotation.</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100">
                <a:solidFill>
                  <a:schemeClr val="dk1"/>
                </a:solidFill>
              </a:rPr>
              <a:t>Movement and Rotation</a:t>
            </a:r>
            <a:r>
              <a:rPr lang="en-GB" sz="1100">
                <a:solidFill>
                  <a:schemeClr val="dk1"/>
                </a:solidFill>
              </a:rPr>
              <a:t>:</a:t>
            </a:r>
            <a:endParaRPr sz="1100">
              <a:solidFill>
                <a:schemeClr val="dk1"/>
              </a:solidFill>
            </a:endParaRPr>
          </a:p>
          <a:p>
            <a:pPr indent="-304800" lvl="0" marL="457200" rtl="0" algn="l">
              <a:lnSpc>
                <a:spcPct val="115000"/>
              </a:lnSpc>
              <a:spcBef>
                <a:spcPts val="12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Enables left, right, down movement, and rotations, ensuring validity using wall kicks and board constraints.</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100">
                <a:solidFill>
                  <a:schemeClr val="dk1"/>
                </a:solidFill>
              </a:rPr>
              <a:t>Stepping and Locking</a:t>
            </a:r>
            <a:r>
              <a:rPr lang="en-GB" sz="1100">
                <a:solidFill>
                  <a:schemeClr val="dk1"/>
                </a:solidFill>
              </a:rPr>
              <a:t>:</a:t>
            </a:r>
            <a:endParaRPr sz="1100">
              <a:solidFill>
                <a:schemeClr val="dk1"/>
              </a:solidFill>
            </a:endParaRPr>
          </a:p>
          <a:p>
            <a:pPr indent="-304800" lvl="0" marL="457200" rtl="0" algn="l">
              <a:lnSpc>
                <a:spcPct val="115000"/>
              </a:lnSpc>
              <a:spcBef>
                <a:spcPts val="12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Automatically moves the piece down periodically, locking it in place if no further downward movement is possible.</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100">
                <a:solidFill>
                  <a:schemeClr val="dk1"/>
                </a:solidFill>
              </a:rPr>
              <a:t>Hard Drops</a:t>
            </a:r>
            <a:r>
              <a:rPr lang="en-GB" sz="1100">
                <a:solidFill>
                  <a:schemeClr val="dk1"/>
                </a:solidFill>
              </a:rPr>
              <a:t>:</a:t>
            </a:r>
            <a:endParaRPr sz="1100">
              <a:solidFill>
                <a:schemeClr val="dk1"/>
              </a:solidFill>
            </a:endParaRPr>
          </a:p>
          <a:p>
            <a:pPr indent="-304800" lvl="0" marL="457200" rtl="0" algn="l">
              <a:lnSpc>
                <a:spcPct val="115000"/>
              </a:lnSpc>
              <a:spcBef>
                <a:spcPts val="12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Instantly places the piece at the lowest possible valid position.</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100">
                <a:solidFill>
                  <a:schemeClr val="dk1"/>
                </a:solidFill>
              </a:rPr>
              <a:t>Wall Kicks and Rotation Matrix</a:t>
            </a:r>
            <a:r>
              <a:rPr lang="en-GB" sz="1100">
                <a:solidFill>
                  <a:schemeClr val="dk1"/>
                </a:solidFill>
              </a:rPr>
              <a:t>:</a:t>
            </a:r>
            <a:endParaRPr sz="1100">
              <a:solidFill>
                <a:schemeClr val="dk1"/>
              </a:solidFill>
            </a:endParaRPr>
          </a:p>
          <a:p>
            <a:pPr indent="-311150" lvl="0" marL="457200" rtl="0" algn="l">
              <a:lnSpc>
                <a:spcPct val="115000"/>
              </a:lnSpc>
              <a:spcBef>
                <a:spcPts val="1200"/>
              </a:spcBef>
              <a:spcAft>
                <a:spcPts val="0"/>
              </a:spcAft>
              <a:buClr>
                <a:schemeClr val="dk1"/>
              </a:buClr>
              <a:buSzPts val="1300"/>
              <a:buFont typeface="Georgia"/>
              <a:buChar char="●"/>
            </a:pPr>
            <a:r>
              <a:rPr lang="en-GB" sz="1300">
                <a:solidFill>
                  <a:schemeClr val="dk1"/>
                </a:solidFill>
                <a:latin typeface="Georgia"/>
                <a:ea typeface="Georgia"/>
                <a:cs typeface="Georgia"/>
                <a:sym typeface="Georgia"/>
              </a:rPr>
              <a:t>Ensures pieces fit even when rotations cause collisions, adjusting their position using predefined offsets.</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1200"/>
              </a:spcAft>
              <a:buNone/>
            </a:pPr>
            <a:r>
              <a:t/>
            </a:r>
            <a:endParaRPr b="1" sz="1100">
              <a:solidFill>
                <a:schemeClr val="dk1"/>
              </a:solidFill>
              <a:latin typeface="Georgia"/>
              <a:ea typeface="Georgia"/>
              <a:cs typeface="Georgia"/>
              <a:sym typeface="Georgia"/>
            </a:endParaRPr>
          </a:p>
        </p:txBody>
      </p:sp>
      <p:sp>
        <p:nvSpPr>
          <p:cNvPr id="259" name="Google Shape;259;p35"/>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60" name="Google Shape;260;p35"/>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261" name="Google Shape;261;p35"/>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262" name="Google Shape;262;p35"/>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Piece.cs</a:t>
            </a:r>
            <a:endParaRPr/>
          </a:p>
        </p:txBody>
      </p:sp>
      <p:sp>
        <p:nvSpPr>
          <p:cNvPr id="263" name="Google Shape;263;p35"/>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70" name="Google Shape;270;p36"/>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1200"/>
              </a:spcBef>
              <a:spcAft>
                <a:spcPts val="0"/>
              </a:spcAft>
              <a:buClr>
                <a:schemeClr val="dk1"/>
              </a:buClr>
              <a:buSzPts val="1300"/>
              <a:buFont typeface="Georgia"/>
              <a:buChar char="●"/>
            </a:pPr>
            <a:r>
              <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1200"/>
              </a:spcAft>
              <a:buNone/>
            </a:pPr>
            <a:r>
              <a:t/>
            </a:r>
            <a:endParaRPr b="1" sz="1100">
              <a:solidFill>
                <a:schemeClr val="dk1"/>
              </a:solidFill>
              <a:latin typeface="Georgia"/>
              <a:ea typeface="Georgia"/>
              <a:cs typeface="Georgia"/>
              <a:sym typeface="Georgia"/>
            </a:endParaRPr>
          </a:p>
        </p:txBody>
      </p:sp>
      <p:sp>
        <p:nvSpPr>
          <p:cNvPr id="271" name="Google Shape;271;p36"/>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72" name="Google Shape;272;p36"/>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273" name="Google Shape;273;p36"/>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274" name="Google Shape;274;p36"/>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Piece.cs</a:t>
            </a:r>
            <a:endParaRPr/>
          </a:p>
        </p:txBody>
      </p:sp>
      <p:pic>
        <p:nvPicPr>
          <p:cNvPr id="275" name="Google Shape;275;p36"/>
          <p:cNvPicPr preferRelativeResize="0"/>
          <p:nvPr/>
        </p:nvPicPr>
        <p:blipFill rotWithShape="1">
          <a:blip r:embed="rId4">
            <a:alphaModFix/>
          </a:blip>
          <a:srcRect b="0" l="21222" r="0" t="0"/>
          <a:stretch/>
        </p:blipFill>
        <p:spPr>
          <a:xfrm>
            <a:off x="1806588" y="641025"/>
            <a:ext cx="2868825" cy="3748300"/>
          </a:xfrm>
          <a:prstGeom prst="rect">
            <a:avLst/>
          </a:prstGeom>
          <a:noFill/>
          <a:ln>
            <a:noFill/>
          </a:ln>
        </p:spPr>
      </p:pic>
      <p:pic>
        <p:nvPicPr>
          <p:cNvPr id="276" name="Google Shape;276;p36"/>
          <p:cNvPicPr preferRelativeResize="0"/>
          <p:nvPr/>
        </p:nvPicPr>
        <p:blipFill>
          <a:blip r:embed="rId5">
            <a:alphaModFix/>
          </a:blip>
          <a:stretch>
            <a:fillRect/>
          </a:stretch>
        </p:blipFill>
        <p:spPr>
          <a:xfrm>
            <a:off x="5338624" y="1428575"/>
            <a:ext cx="3277025" cy="1305600"/>
          </a:xfrm>
          <a:prstGeom prst="rect">
            <a:avLst/>
          </a:prstGeom>
          <a:noFill/>
          <a:ln>
            <a:noFill/>
          </a:ln>
        </p:spPr>
      </p:pic>
      <p:sp>
        <p:nvSpPr>
          <p:cNvPr id="277" name="Google Shape;277;p36"/>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84" name="Google Shape;284;p37"/>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GB" sz="1100">
                <a:solidFill>
                  <a:schemeClr val="dk1"/>
                </a:solidFill>
              </a:rPr>
              <a:t>Defines Tetromino Types</a:t>
            </a:r>
            <a:r>
              <a:rPr lang="en-GB" sz="1100">
                <a:solidFill>
                  <a:schemeClr val="dk1"/>
                </a:solidFill>
              </a:rPr>
              <a:t>:</a:t>
            </a:r>
            <a:endParaRPr sz="1100">
              <a:solidFill>
                <a:schemeClr val="dk1"/>
              </a:solidFill>
            </a:endParaRPr>
          </a:p>
          <a:p>
            <a:pPr indent="-330200" lvl="0" marL="457200" rtl="0" algn="l">
              <a:lnSpc>
                <a:spcPct val="115000"/>
              </a:lnSpc>
              <a:spcBef>
                <a:spcPts val="1200"/>
              </a:spcBef>
              <a:spcAft>
                <a:spcPts val="0"/>
              </a:spcAft>
              <a:buClr>
                <a:schemeClr val="dk1"/>
              </a:buClr>
              <a:buSzPts val="1600"/>
              <a:buFont typeface="Georgia"/>
              <a:buChar char="●"/>
            </a:pPr>
            <a:r>
              <a:rPr lang="en-GB" sz="1600">
                <a:solidFill>
                  <a:schemeClr val="dk1"/>
                </a:solidFill>
                <a:latin typeface="Georgia"/>
                <a:ea typeface="Georgia"/>
                <a:cs typeface="Georgia"/>
                <a:sym typeface="Georgia"/>
              </a:rPr>
              <a:t>Enumerates the different types of Tetris shapes </a:t>
            </a:r>
            <a:endParaRPr sz="16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100">
                <a:solidFill>
                  <a:schemeClr val="dk1"/>
                </a:solidFill>
              </a:rPr>
              <a:t>Holds Data for Each Tetromino</a:t>
            </a:r>
            <a:r>
              <a:rPr lang="en-GB" sz="1100">
                <a:solidFill>
                  <a:schemeClr val="dk1"/>
                </a:solidFill>
              </a:rPr>
              <a:t>:</a:t>
            </a:r>
            <a:endParaRPr sz="1100">
              <a:solidFill>
                <a:schemeClr val="dk1"/>
              </a:solidFill>
            </a:endParaRPr>
          </a:p>
          <a:p>
            <a:pPr indent="-323850" lvl="0" marL="457200" rtl="0" algn="l">
              <a:lnSpc>
                <a:spcPct val="115000"/>
              </a:lnSpc>
              <a:spcBef>
                <a:spcPts val="1200"/>
              </a:spcBef>
              <a:spcAft>
                <a:spcPts val="0"/>
              </a:spcAft>
              <a:buClr>
                <a:schemeClr val="dk1"/>
              </a:buClr>
              <a:buSzPts val="1500"/>
              <a:buFont typeface="Georgia"/>
              <a:buChar char="●"/>
            </a:pPr>
            <a:r>
              <a:rPr lang="en-GB" sz="1500">
                <a:solidFill>
                  <a:schemeClr val="dk1"/>
                </a:solidFill>
                <a:latin typeface="Georgia"/>
                <a:ea typeface="Georgia"/>
                <a:cs typeface="Georgia"/>
                <a:sym typeface="Georgia"/>
              </a:rPr>
              <a:t>Encapsulates tile representation, shape configuration, and wall kick offsets.</a:t>
            </a:r>
            <a:endParaRPr sz="15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sz="1500">
                <a:solidFill>
                  <a:schemeClr val="dk1"/>
                </a:solidFill>
              </a:rPr>
              <a:t>Initialization</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Font typeface="Georgia"/>
              <a:buChar char="●"/>
            </a:pPr>
            <a:r>
              <a:rPr lang="en-GB" sz="1500">
                <a:solidFill>
                  <a:schemeClr val="dk1"/>
                </a:solidFill>
                <a:latin typeface="Georgia"/>
                <a:ea typeface="Georgia"/>
                <a:cs typeface="Georgia"/>
                <a:sym typeface="Georgia"/>
              </a:rPr>
              <a:t>Prepares tetromino-specific cell positions and wall kick data for gameplay.</a:t>
            </a:r>
            <a:endParaRPr sz="1500">
              <a:solidFill>
                <a:schemeClr val="dk1"/>
              </a:solidFill>
              <a:latin typeface="Georgia"/>
              <a:ea typeface="Georgia"/>
              <a:cs typeface="Georgia"/>
              <a:sym typeface="Georgia"/>
            </a:endParaRPr>
          </a:p>
          <a:p>
            <a:pPr indent="0" lvl="0" marL="457200" rtl="0" algn="l">
              <a:lnSpc>
                <a:spcPct val="115000"/>
              </a:lnSpc>
              <a:spcBef>
                <a:spcPts val="1200"/>
              </a:spcBef>
              <a:spcAft>
                <a:spcPts val="1200"/>
              </a:spcAft>
              <a:buNone/>
            </a:pPr>
            <a:r>
              <a:t/>
            </a:r>
            <a:endParaRPr b="1" sz="1100">
              <a:solidFill>
                <a:schemeClr val="dk1"/>
              </a:solidFill>
              <a:latin typeface="Georgia"/>
              <a:ea typeface="Georgia"/>
              <a:cs typeface="Georgia"/>
              <a:sym typeface="Georgia"/>
            </a:endParaRPr>
          </a:p>
        </p:txBody>
      </p:sp>
      <p:sp>
        <p:nvSpPr>
          <p:cNvPr id="285" name="Google Shape;285;p37"/>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86" name="Google Shape;286;p37"/>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287" name="Google Shape;287;p37"/>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288" name="Google Shape;288;p37"/>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Tetromino.cs</a:t>
            </a:r>
            <a:endParaRPr/>
          </a:p>
        </p:txBody>
      </p:sp>
      <p:pic>
        <p:nvPicPr>
          <p:cNvPr id="289" name="Google Shape;289;p37"/>
          <p:cNvPicPr preferRelativeResize="0"/>
          <p:nvPr/>
        </p:nvPicPr>
        <p:blipFill>
          <a:blip r:embed="rId4">
            <a:alphaModFix/>
          </a:blip>
          <a:stretch>
            <a:fillRect/>
          </a:stretch>
        </p:blipFill>
        <p:spPr>
          <a:xfrm>
            <a:off x="1020450" y="3129075"/>
            <a:ext cx="6629400" cy="1715825"/>
          </a:xfrm>
          <a:prstGeom prst="rect">
            <a:avLst/>
          </a:prstGeom>
          <a:noFill/>
          <a:ln>
            <a:noFill/>
          </a:ln>
        </p:spPr>
      </p:pic>
      <p:sp>
        <p:nvSpPr>
          <p:cNvPr id="290" name="Google Shape;290;p37"/>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97" name="Google Shape;297;p38"/>
          <p:cNvSpPr/>
          <p:nvPr/>
        </p:nvSpPr>
        <p:spPr>
          <a:xfrm>
            <a:off x="655750" y="868100"/>
            <a:ext cx="7959900" cy="1310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GB">
                <a:solidFill>
                  <a:schemeClr val="dk1"/>
                </a:solidFill>
                <a:latin typeface="Georgia"/>
                <a:ea typeface="Georgia"/>
                <a:cs typeface="Georgia"/>
                <a:sym typeface="Georgia"/>
              </a:rPr>
              <a:t>PlayGame</a:t>
            </a:r>
            <a:endParaRPr b="1">
              <a:solidFill>
                <a:schemeClr val="dk1"/>
              </a:solidFill>
              <a:latin typeface="Georgia"/>
              <a:ea typeface="Georgia"/>
              <a:cs typeface="Georgia"/>
              <a:sym typeface="Georgia"/>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latin typeface="Georgia"/>
                <a:ea typeface="Georgia"/>
                <a:cs typeface="Georgia"/>
                <a:sym typeface="Georgia"/>
              </a:rPr>
              <a:t>Loads the gameplay scene named </a:t>
            </a:r>
            <a:r>
              <a:rPr lang="en-GB">
                <a:solidFill>
                  <a:srgbClr val="188038"/>
                </a:solidFill>
                <a:latin typeface="Georgia"/>
                <a:ea typeface="Georgia"/>
                <a:cs typeface="Georgia"/>
                <a:sym typeface="Georgia"/>
              </a:rPr>
              <a:t>"SampleScene"</a:t>
            </a:r>
            <a:r>
              <a:rPr lang="en-GB">
                <a:solidFill>
                  <a:schemeClr val="dk1"/>
                </a:solidFill>
                <a:latin typeface="Georgia"/>
                <a:ea typeface="Georgia"/>
                <a:cs typeface="Georgia"/>
                <a:sym typeface="Georgia"/>
              </a:rPr>
              <a:t> when called.</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GB">
                <a:solidFill>
                  <a:schemeClr val="dk1"/>
                </a:solidFill>
                <a:latin typeface="Georgia"/>
                <a:ea typeface="Georgia"/>
                <a:cs typeface="Georgia"/>
                <a:sym typeface="Georgia"/>
              </a:rPr>
              <a:t>Exit Game</a:t>
            </a:r>
            <a:endParaRPr b="1">
              <a:solidFill>
                <a:schemeClr val="dk1"/>
              </a:solidFill>
              <a:latin typeface="Georgia"/>
              <a:ea typeface="Georgia"/>
              <a:cs typeface="Georgia"/>
              <a:sym typeface="Georgia"/>
            </a:endParaRPr>
          </a:p>
          <a:p>
            <a:pPr indent="-317500" lvl="0" marL="457200" rtl="0" algn="l">
              <a:lnSpc>
                <a:spcPct val="115000"/>
              </a:lnSpc>
              <a:spcBef>
                <a:spcPts val="1200"/>
              </a:spcBef>
              <a:spcAft>
                <a:spcPts val="0"/>
              </a:spcAft>
              <a:buClr>
                <a:schemeClr val="dk1"/>
              </a:buClr>
              <a:buSzPts val="1400"/>
              <a:buFont typeface="Georgia"/>
              <a:buChar char="●"/>
            </a:pPr>
            <a:r>
              <a:rPr lang="en-GB">
                <a:solidFill>
                  <a:schemeClr val="dk1"/>
                </a:solidFill>
                <a:latin typeface="Georgia"/>
                <a:ea typeface="Georgia"/>
                <a:cs typeface="Georgia"/>
                <a:sym typeface="Georgia"/>
              </a:rPr>
              <a:t>Closes the application and logs an exit message for debugging in the Unity editor.</a:t>
            </a:r>
            <a:endParaRPr>
              <a:solidFill>
                <a:schemeClr val="dk1"/>
              </a:solidFill>
              <a:latin typeface="Georgia"/>
              <a:ea typeface="Georgia"/>
              <a:cs typeface="Georgia"/>
              <a:sym typeface="Georgia"/>
            </a:endParaRPr>
          </a:p>
          <a:p>
            <a:pPr indent="0" lvl="0" marL="457200" rtl="0" algn="l">
              <a:lnSpc>
                <a:spcPct val="115000"/>
              </a:lnSpc>
              <a:spcBef>
                <a:spcPts val="1200"/>
              </a:spcBef>
              <a:spcAft>
                <a:spcPts val="1200"/>
              </a:spcAft>
              <a:buNone/>
            </a:pPr>
            <a:r>
              <a:t/>
            </a:r>
            <a:endParaRPr b="1" sz="1100">
              <a:solidFill>
                <a:schemeClr val="dk1"/>
              </a:solidFill>
              <a:latin typeface="Georgia"/>
              <a:ea typeface="Georgia"/>
              <a:cs typeface="Georgia"/>
              <a:sym typeface="Georgia"/>
            </a:endParaRPr>
          </a:p>
        </p:txBody>
      </p:sp>
      <p:sp>
        <p:nvSpPr>
          <p:cNvPr id="298" name="Google Shape;298;p38"/>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99" name="Google Shape;299;p38"/>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00" name="Google Shape;300;p38"/>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301" name="Google Shape;301;p38"/>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MainMenu.cs</a:t>
            </a:r>
            <a:endParaRPr/>
          </a:p>
        </p:txBody>
      </p:sp>
      <p:sp>
        <p:nvSpPr>
          <p:cNvPr id="302" name="Google Shape;302;p38"/>
          <p:cNvSpPr txBox="1"/>
          <p:nvPr/>
        </p:nvSpPr>
        <p:spPr>
          <a:xfrm>
            <a:off x="647550" y="2695825"/>
            <a:ext cx="78486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Georgia"/>
                <a:ea typeface="Georgia"/>
                <a:cs typeface="Georgia"/>
                <a:sym typeface="Georgia"/>
              </a:rPr>
              <a:t>Rotation Handling</a:t>
            </a:r>
            <a:r>
              <a:rPr lang="en-GB" sz="1500">
                <a:solidFill>
                  <a:schemeClr val="dk1"/>
                </a:solidFill>
                <a:latin typeface="Georgia"/>
                <a:ea typeface="Georgia"/>
                <a:cs typeface="Georgia"/>
                <a:sym typeface="Georgia"/>
              </a:rPr>
              <a:t>: </a:t>
            </a:r>
            <a:endParaRPr sz="1500">
              <a:solidFill>
                <a:schemeClr val="dk1"/>
              </a:solidFill>
              <a:latin typeface="Georgia"/>
              <a:ea typeface="Georgia"/>
              <a:cs typeface="Georgia"/>
              <a:sym typeface="Georgia"/>
            </a:endParaRPr>
          </a:p>
          <a:p>
            <a:pPr indent="-311150" lvl="0" marL="457200" rtl="0" algn="l">
              <a:spcBef>
                <a:spcPts val="0"/>
              </a:spcBef>
              <a:spcAft>
                <a:spcPts val="0"/>
              </a:spcAft>
              <a:buClr>
                <a:schemeClr val="dk1"/>
              </a:buClr>
              <a:buSzPts val="1300"/>
              <a:buFont typeface="Georgia"/>
              <a:buChar char="●"/>
            </a:pPr>
            <a:r>
              <a:rPr lang="en-GB" sz="1300">
                <a:solidFill>
                  <a:schemeClr val="dk1"/>
                </a:solidFill>
                <a:latin typeface="Georgia"/>
                <a:ea typeface="Georgia"/>
                <a:cs typeface="Georgia"/>
                <a:sym typeface="Georgia"/>
              </a:rPr>
              <a:t>The </a:t>
            </a:r>
            <a:r>
              <a:rPr lang="en-GB" sz="1300">
                <a:solidFill>
                  <a:schemeClr val="dk1"/>
                </a:solidFill>
                <a:latin typeface="Georgia"/>
                <a:ea typeface="Georgia"/>
                <a:cs typeface="Georgia"/>
                <a:sym typeface="Georgia"/>
              </a:rPr>
              <a:t>Rotation Matrix</a:t>
            </a:r>
            <a:r>
              <a:rPr lang="en-GB" sz="1300">
                <a:solidFill>
                  <a:schemeClr val="dk1"/>
                </a:solidFill>
                <a:latin typeface="Georgia"/>
                <a:ea typeface="Georgia"/>
                <a:cs typeface="Georgia"/>
                <a:sym typeface="Georgia"/>
              </a:rPr>
              <a:t> and wall kick data ensure smooth Tetromino rotation and valid positioning on the board.</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b="1" lang="en-GB" sz="1500">
                <a:solidFill>
                  <a:schemeClr val="dk1"/>
                </a:solidFill>
                <a:latin typeface="Georgia"/>
                <a:ea typeface="Georgia"/>
                <a:cs typeface="Georgia"/>
                <a:sym typeface="Georgia"/>
              </a:rPr>
              <a:t>Shape Definitions</a:t>
            </a:r>
            <a:r>
              <a:rPr lang="en-GB" sz="1500">
                <a:solidFill>
                  <a:schemeClr val="dk1"/>
                </a:solidFill>
                <a:latin typeface="Georgia"/>
                <a:ea typeface="Georgia"/>
                <a:cs typeface="Georgia"/>
                <a:sym typeface="Georgia"/>
              </a:rPr>
              <a:t>: </a:t>
            </a:r>
            <a:endParaRPr sz="1500">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en-GB">
                <a:solidFill>
                  <a:schemeClr val="dk1"/>
                </a:solidFill>
                <a:latin typeface="Georgia"/>
                <a:ea typeface="Georgia"/>
                <a:cs typeface="Georgia"/>
                <a:sym typeface="Georgia"/>
              </a:rPr>
              <a:t>The Cells dictionary provides a blueprint for each Tetromino's initial configuration.</a:t>
            </a:r>
            <a:endParaRPr>
              <a:solidFill>
                <a:schemeClr val="dk1"/>
              </a:solidFill>
              <a:latin typeface="Georgia"/>
              <a:ea typeface="Georgia"/>
              <a:cs typeface="Georgia"/>
              <a:sym typeface="Georgia"/>
            </a:endParaRPr>
          </a:p>
          <a:p>
            <a:pPr indent="0" lvl="0" marL="0" rtl="0" algn="l">
              <a:spcBef>
                <a:spcPts val="0"/>
              </a:spcBef>
              <a:spcAft>
                <a:spcPts val="0"/>
              </a:spcAft>
              <a:buNone/>
            </a:pPr>
            <a:r>
              <a:rPr b="1" lang="en-GB" sz="1500">
                <a:solidFill>
                  <a:schemeClr val="dk1"/>
                </a:solidFill>
                <a:latin typeface="Georgia"/>
                <a:ea typeface="Georgia"/>
                <a:cs typeface="Georgia"/>
                <a:sym typeface="Georgia"/>
              </a:rPr>
              <a:t>Wall Kicks</a:t>
            </a:r>
            <a:r>
              <a:rPr lang="en-GB" sz="1500">
                <a:solidFill>
                  <a:schemeClr val="dk1"/>
                </a:solidFill>
                <a:latin typeface="Georgia"/>
                <a:ea typeface="Georgia"/>
                <a:cs typeface="Georgia"/>
                <a:sym typeface="Georgia"/>
              </a:rPr>
              <a:t>:</a:t>
            </a:r>
            <a:endParaRPr sz="1500">
              <a:solidFill>
                <a:schemeClr val="dk1"/>
              </a:solidFill>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lang="en-GB" sz="1500">
                <a:solidFill>
                  <a:schemeClr val="dk1"/>
                </a:solidFill>
                <a:latin typeface="Georgia"/>
                <a:ea typeface="Georgia"/>
                <a:cs typeface="Georgia"/>
                <a:sym typeface="Georgia"/>
              </a:rPr>
              <a:t> When rotation causes a collision, the wall kick adjustments reposition the Tetromino to a valid spot.</a:t>
            </a:r>
            <a:endParaRPr sz="1500">
              <a:solidFill>
                <a:schemeClr val="dk1"/>
              </a:solidFill>
              <a:latin typeface="Georgia"/>
              <a:ea typeface="Georgia"/>
              <a:cs typeface="Georgia"/>
              <a:sym typeface="Georgia"/>
            </a:endParaRPr>
          </a:p>
        </p:txBody>
      </p:sp>
      <p:sp>
        <p:nvSpPr>
          <p:cNvPr id="303" name="Google Shape;303;p38"/>
          <p:cNvSpPr txBox="1"/>
          <p:nvPr/>
        </p:nvSpPr>
        <p:spPr>
          <a:xfrm>
            <a:off x="647550" y="237390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Data.cs</a:t>
            </a:r>
            <a:endParaRPr/>
          </a:p>
        </p:txBody>
      </p:sp>
      <p:sp>
        <p:nvSpPr>
          <p:cNvPr id="304" name="Google Shape;304;p38"/>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311" name="Google Shape;311;p39"/>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12" name="Google Shape;312;p39"/>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13" name="Google Shape;313;p39"/>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314" name="Google Shape;314;p39"/>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txBox="1"/>
          <p:nvPr/>
        </p:nvSpPr>
        <p:spPr>
          <a:xfrm>
            <a:off x="277025" y="757775"/>
            <a:ext cx="85962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Noto Serif Georgian"/>
                <a:ea typeface="Noto Serif Georgian"/>
                <a:cs typeface="Noto Serif Georgian"/>
                <a:sym typeface="Noto Serif Georgian"/>
              </a:rPr>
              <a:t> </a:t>
            </a:r>
            <a:r>
              <a:rPr lang="en-GB" sz="1700">
                <a:latin typeface="Noto Serif Georgian"/>
                <a:ea typeface="Noto Serif Georgian"/>
                <a:cs typeface="Noto Serif Georgian"/>
                <a:sym typeface="Noto Serif Georgian"/>
              </a:rPr>
              <a:t>Implementing ML Agents in Unity:</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Go to package manager and download version of ML Agents corresponding to unity editor version and python version</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Install pytorch for implementing reinforcement </a:t>
            </a:r>
            <a:r>
              <a:rPr lang="en-GB" sz="1700">
                <a:latin typeface="Noto Serif Georgian"/>
                <a:ea typeface="Noto Serif Georgian"/>
                <a:cs typeface="Noto Serif Georgian"/>
                <a:sym typeface="Noto Serif Georgian"/>
              </a:rPr>
              <a:t>learning algorithms</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Create a tetris_config.yaml file that will store model parameters</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Run in command line :</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mlagents-learn  tetris_config.yaml  —run-id=test1</a:t>
            </a:r>
            <a:endParaRPr sz="1700">
              <a:latin typeface="Noto Serif Georgian"/>
              <a:ea typeface="Noto Serif Georgian"/>
              <a:cs typeface="Noto Serif Georgian"/>
              <a:sym typeface="Noto Serif Georgian"/>
            </a:endParaRPr>
          </a:p>
          <a:p>
            <a:pPr indent="-336550" lvl="0" marL="457200" rtl="0" algn="l">
              <a:spcBef>
                <a:spcPts val="1000"/>
              </a:spcBef>
              <a:spcAft>
                <a:spcPts val="0"/>
              </a:spcAft>
              <a:buSzPts val="1700"/>
              <a:buFont typeface="Noto Serif Georgian"/>
              <a:buChar char="●"/>
            </a:pPr>
            <a:r>
              <a:rPr lang="en-GB" sz="1700">
                <a:latin typeface="Noto Serif Georgian"/>
                <a:ea typeface="Noto Serif Georgian"/>
                <a:cs typeface="Noto Serif Georgian"/>
                <a:sym typeface="Noto Serif Georgian"/>
              </a:rPr>
              <a:t>Play in Unity Editor </a:t>
            </a:r>
            <a:endParaRPr sz="1700">
              <a:latin typeface="Noto Serif Georgian"/>
              <a:ea typeface="Noto Serif Georgian"/>
              <a:cs typeface="Noto Serif Georgian"/>
              <a:sym typeface="Noto Serif Georgian"/>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p:txBody>
      </p:sp>
      <p:sp>
        <p:nvSpPr>
          <p:cNvPr id="316" name="Google Shape;316;p39"/>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RL Training Loop</a:t>
            </a:r>
            <a:endParaRPr b="0" sz="2300" strike="noStrike">
              <a:solidFill>
                <a:srgbClr val="000000"/>
              </a:solidFill>
              <a:latin typeface="Arial"/>
              <a:ea typeface="Arial"/>
              <a:cs typeface="Arial"/>
              <a:sym typeface="Arial"/>
            </a:endParaRPr>
          </a:p>
        </p:txBody>
      </p:sp>
      <p:sp>
        <p:nvSpPr>
          <p:cNvPr id="323" name="Google Shape;323;p40"/>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24" name="Google Shape;324;p40"/>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25" name="Google Shape;325;p40"/>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pic>
        <p:nvPicPr>
          <p:cNvPr id="326" name="Google Shape;326;p40"/>
          <p:cNvPicPr preferRelativeResize="0"/>
          <p:nvPr/>
        </p:nvPicPr>
        <p:blipFill>
          <a:blip r:embed="rId4">
            <a:alphaModFix/>
          </a:blip>
          <a:stretch>
            <a:fillRect/>
          </a:stretch>
        </p:blipFill>
        <p:spPr>
          <a:xfrm>
            <a:off x="1620215" y="489810"/>
            <a:ext cx="5707798" cy="42311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                   </a:t>
            </a:r>
            <a:r>
              <a:rPr lang="en-GB" sz="2300">
                <a:solidFill>
                  <a:srgbClr val="FF0000"/>
                </a:solidFill>
                <a:latin typeface="Georgia"/>
                <a:ea typeface="Georgia"/>
                <a:cs typeface="Georgia"/>
                <a:sym typeface="Georgia"/>
              </a:rPr>
              <a:t>RL Training Loop</a:t>
            </a:r>
            <a:endParaRPr b="0" sz="2300" strike="noStrike">
              <a:solidFill>
                <a:srgbClr val="000000"/>
              </a:solidFill>
              <a:latin typeface="Arial"/>
              <a:ea typeface="Arial"/>
              <a:cs typeface="Arial"/>
              <a:sym typeface="Arial"/>
            </a:endParaRPr>
          </a:p>
        </p:txBody>
      </p:sp>
      <p:sp>
        <p:nvSpPr>
          <p:cNvPr id="333" name="Google Shape;333;p41"/>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34" name="Google Shape;334;p41"/>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35" name="Google Shape;335;p41"/>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pic>
        <p:nvPicPr>
          <p:cNvPr id="336" name="Google Shape;336;p41"/>
          <p:cNvPicPr preferRelativeResize="0"/>
          <p:nvPr/>
        </p:nvPicPr>
        <p:blipFill>
          <a:blip r:embed="rId4">
            <a:alphaModFix/>
          </a:blip>
          <a:stretch>
            <a:fillRect/>
          </a:stretch>
        </p:blipFill>
        <p:spPr>
          <a:xfrm>
            <a:off x="655750" y="496910"/>
            <a:ext cx="7411477" cy="42169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RL Algorithm </a:t>
            </a:r>
            <a:endParaRPr b="0" sz="2300" strike="noStrike">
              <a:solidFill>
                <a:srgbClr val="000000"/>
              </a:solidFill>
              <a:latin typeface="Arial"/>
              <a:ea typeface="Arial"/>
              <a:cs typeface="Arial"/>
              <a:sym typeface="Arial"/>
            </a:endParaRPr>
          </a:p>
        </p:txBody>
      </p:sp>
      <p:sp>
        <p:nvSpPr>
          <p:cNvPr id="343" name="Google Shape;343;p42"/>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44" name="Google Shape;344;p42"/>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45" name="Google Shape;345;p42"/>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346" name="Google Shape;346;p42"/>
          <p:cNvSpPr txBox="1"/>
          <p:nvPr/>
        </p:nvSpPr>
        <p:spPr>
          <a:xfrm>
            <a:off x="389075" y="574450"/>
            <a:ext cx="84537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Noto Serif Georgian"/>
                <a:ea typeface="Noto Serif Georgian"/>
                <a:cs typeface="Noto Serif Georgian"/>
                <a:sym typeface="Noto Serif Georgian"/>
              </a:rPr>
              <a:t>Proximal Policy Optimization Algorithm:</a:t>
            </a:r>
            <a:endParaRPr sz="1900">
              <a:latin typeface="Noto Serif Georgian"/>
              <a:ea typeface="Noto Serif Georgian"/>
              <a:cs typeface="Noto Serif Georgian"/>
              <a:sym typeface="Noto Serif Georgian"/>
            </a:endParaRPr>
          </a:p>
          <a:p>
            <a:pPr indent="0" lvl="0" marL="457200" rtl="0" algn="l">
              <a:spcBef>
                <a:spcPts val="0"/>
              </a:spcBef>
              <a:spcAft>
                <a:spcPts val="0"/>
              </a:spcAft>
              <a:buNone/>
            </a:pPr>
            <a:r>
              <a:t/>
            </a:r>
            <a:endParaRPr sz="1900">
              <a:latin typeface="Noto Serif Georgian"/>
              <a:ea typeface="Noto Serif Georgian"/>
              <a:cs typeface="Noto Serif Georgian"/>
              <a:sym typeface="Noto Serif Georgian"/>
            </a:endParaRPr>
          </a:p>
          <a:p>
            <a:pPr indent="-349250" lvl="0" marL="457200" rtl="0" algn="l">
              <a:lnSpc>
                <a:spcPct val="115000"/>
              </a:lnSpc>
              <a:spcBef>
                <a:spcPts val="0"/>
              </a:spcBef>
              <a:spcAft>
                <a:spcPts val="0"/>
              </a:spcAft>
              <a:buSzPts val="1900"/>
              <a:buFont typeface="Noto Serif Georgian"/>
              <a:buChar char="●"/>
            </a:pPr>
            <a:r>
              <a:rPr lang="en-GB" sz="1900">
                <a:latin typeface="Noto Serif Georgian"/>
                <a:ea typeface="Noto Serif Georgian"/>
                <a:cs typeface="Noto Serif Georgian"/>
                <a:sym typeface="Noto Serif Georgian"/>
              </a:rPr>
              <a:t>Model free : Learns from interacting with the environment to discover optimal decision</a:t>
            </a:r>
            <a:endParaRPr sz="1900">
              <a:latin typeface="Noto Serif Georgian"/>
              <a:ea typeface="Noto Serif Georgian"/>
              <a:cs typeface="Noto Serif Georgian"/>
              <a:sym typeface="Noto Serif Georgian"/>
            </a:endParaRPr>
          </a:p>
          <a:p>
            <a:pPr indent="-349250" lvl="0" marL="457200" rtl="0" algn="l">
              <a:lnSpc>
                <a:spcPct val="115000"/>
              </a:lnSpc>
              <a:spcBef>
                <a:spcPts val="1000"/>
              </a:spcBef>
              <a:spcAft>
                <a:spcPts val="0"/>
              </a:spcAft>
              <a:buSzPts val="1900"/>
              <a:buFont typeface="Noto Serif Georgian"/>
              <a:buChar char="●"/>
            </a:pPr>
            <a:r>
              <a:rPr lang="en-GB" sz="1900">
                <a:latin typeface="Noto Serif Georgian"/>
                <a:ea typeface="Noto Serif Georgian"/>
                <a:cs typeface="Noto Serif Georgian"/>
                <a:sym typeface="Noto Serif Georgian"/>
              </a:rPr>
              <a:t>Policy Based : Finds which action the agent should take </a:t>
            </a:r>
            <a:endParaRPr sz="1900">
              <a:latin typeface="Noto Serif Georgian"/>
              <a:ea typeface="Noto Serif Georgian"/>
              <a:cs typeface="Noto Serif Georgian"/>
              <a:sym typeface="Noto Serif Georgian"/>
            </a:endParaRPr>
          </a:p>
          <a:p>
            <a:pPr indent="-349250" lvl="0" marL="457200" rtl="0" algn="l">
              <a:lnSpc>
                <a:spcPct val="115000"/>
              </a:lnSpc>
              <a:spcBef>
                <a:spcPts val="1000"/>
              </a:spcBef>
              <a:spcAft>
                <a:spcPts val="0"/>
              </a:spcAft>
              <a:buSzPts val="1900"/>
              <a:buFont typeface="Noto Serif Georgian"/>
              <a:buChar char="●"/>
            </a:pPr>
            <a:r>
              <a:rPr lang="en-GB" sz="1900">
                <a:latin typeface="Noto Serif Georgian"/>
                <a:ea typeface="Noto Serif Georgian"/>
                <a:cs typeface="Noto Serif Georgian"/>
                <a:sym typeface="Noto Serif Georgian"/>
              </a:rPr>
              <a:t>On Policy Algorithm :  Learns from the policy it is currently using</a:t>
            </a:r>
            <a:endParaRPr sz="1900">
              <a:latin typeface="Noto Serif Georgian"/>
              <a:ea typeface="Noto Serif Georgian"/>
              <a:cs typeface="Noto Serif Georgian"/>
              <a:sym typeface="Noto Serif Georgian"/>
            </a:endParaRPr>
          </a:p>
          <a:p>
            <a:pPr indent="-349250" lvl="0" marL="457200" rtl="0" algn="l">
              <a:lnSpc>
                <a:spcPct val="115000"/>
              </a:lnSpc>
              <a:spcBef>
                <a:spcPts val="1000"/>
              </a:spcBef>
              <a:spcAft>
                <a:spcPts val="0"/>
              </a:spcAft>
              <a:buSzPts val="1900"/>
              <a:buFont typeface="Noto Serif Georgian"/>
              <a:buChar char="●"/>
            </a:pPr>
            <a:r>
              <a:rPr lang="en-GB" sz="1900">
                <a:latin typeface="Noto Serif Georgian"/>
                <a:ea typeface="Noto Serif Georgian"/>
                <a:cs typeface="Noto Serif Georgian"/>
                <a:sym typeface="Noto Serif Georgian"/>
              </a:rPr>
              <a:t>Neural Network Based</a:t>
            </a:r>
            <a:endParaRPr sz="1900">
              <a:latin typeface="Noto Serif Georgian"/>
              <a:ea typeface="Noto Serif Georgian"/>
              <a:cs typeface="Noto Serif Georgian"/>
              <a:sym typeface="Noto Serif Georgian"/>
            </a:endParaRPr>
          </a:p>
          <a:p>
            <a:pPr indent="-349250" lvl="0" marL="457200" rtl="0" algn="l">
              <a:lnSpc>
                <a:spcPct val="115000"/>
              </a:lnSpc>
              <a:spcBef>
                <a:spcPts val="1000"/>
              </a:spcBef>
              <a:spcAft>
                <a:spcPts val="1000"/>
              </a:spcAft>
              <a:buSzPts val="1900"/>
              <a:buFont typeface="Noto Serif Georgian"/>
              <a:buChar char="●"/>
            </a:pPr>
            <a:r>
              <a:rPr lang="en-GB" sz="1900">
                <a:latin typeface="Noto Serif Georgian"/>
                <a:ea typeface="Noto Serif Georgian"/>
                <a:cs typeface="Noto Serif Georgian"/>
                <a:sym typeface="Noto Serif Georgian"/>
              </a:rPr>
              <a:t>Works well for video games, robotics and autonomous driving cars.</a:t>
            </a:r>
            <a:endParaRPr sz="1900">
              <a:latin typeface="Noto Serif Georgian"/>
              <a:ea typeface="Noto Serif Georgian"/>
              <a:cs typeface="Noto Serif Georgian"/>
              <a:sym typeface="Noto Serif Georgi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RL Algorithm Hyperparameters </a:t>
            </a:r>
            <a:endParaRPr b="0" sz="2300" strike="noStrike">
              <a:solidFill>
                <a:srgbClr val="000000"/>
              </a:solidFill>
              <a:latin typeface="Arial"/>
              <a:ea typeface="Arial"/>
              <a:cs typeface="Arial"/>
              <a:sym typeface="Arial"/>
            </a:endParaRPr>
          </a:p>
        </p:txBody>
      </p:sp>
      <p:sp>
        <p:nvSpPr>
          <p:cNvPr id="353" name="Google Shape;353;p43"/>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54" name="Google Shape;354;p43"/>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55" name="Google Shape;355;p43"/>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356" name="Google Shape;356;p43"/>
          <p:cNvSpPr txBox="1"/>
          <p:nvPr/>
        </p:nvSpPr>
        <p:spPr>
          <a:xfrm>
            <a:off x="389075" y="337400"/>
            <a:ext cx="84537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Noto Serif Georgian"/>
                <a:ea typeface="Noto Serif Georgian"/>
                <a:cs typeface="Noto Serif Georgian"/>
                <a:sym typeface="Noto Serif Georgian"/>
              </a:rPr>
              <a:t>Tetris_config.yaml</a:t>
            </a:r>
            <a:endParaRPr sz="1900">
              <a:latin typeface="Noto Serif Georgian"/>
              <a:ea typeface="Noto Serif Georgian"/>
              <a:cs typeface="Noto Serif Georgian"/>
              <a:sym typeface="Noto Serif Georgian"/>
            </a:endParaRPr>
          </a:p>
          <a:p>
            <a:pPr indent="0" lvl="0" marL="2286000" rtl="0" algn="l">
              <a:lnSpc>
                <a:spcPct val="115000"/>
              </a:lnSpc>
              <a:spcBef>
                <a:spcPts val="0"/>
              </a:spcBef>
              <a:spcAft>
                <a:spcPts val="0"/>
              </a:spcAft>
              <a:buNone/>
            </a:pPr>
            <a:r>
              <a:rPr lang="en-GB" sz="1000">
                <a:latin typeface="Noto Serif Georgian"/>
                <a:ea typeface="Noto Serif Georgian"/>
                <a:cs typeface="Noto Serif Georgian"/>
                <a:sym typeface="Noto Serif Georgian"/>
              </a:rPr>
              <a:t>	</a:t>
            </a:r>
            <a:r>
              <a:rPr lang="en-GB" sz="1500">
                <a:latin typeface="Noto Serif Georgian"/>
                <a:ea typeface="Noto Serif Georgian"/>
                <a:cs typeface="Noto Serif Georgian"/>
                <a:sym typeface="Noto Serif Georgian"/>
              </a:rPr>
              <a:t>trainer_type: ppo</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hyperparameters:</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batch_size: 128</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buffer_size: 4096</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learning_rate: 3.0e-4</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num_epoch: 3</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network_settings:</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normalize: true</a:t>
            </a:r>
            <a:endParaRPr sz="1500">
              <a:latin typeface="Noto Serif Georgian"/>
              <a:ea typeface="Noto Serif Georgian"/>
              <a:cs typeface="Noto Serif Georgian"/>
              <a:sym typeface="Noto Serif Georgian"/>
            </a:endParaRPr>
          </a:p>
          <a:p>
            <a:pPr indent="0" lvl="0" marL="2286000" rtl="0" algn="l">
              <a:lnSpc>
                <a:spcPct val="115000"/>
              </a:lnSpc>
              <a:spcBef>
                <a:spcPts val="1000"/>
              </a:spcBef>
              <a:spcAft>
                <a:spcPts val="0"/>
              </a:spcAft>
              <a:buNone/>
            </a:pPr>
            <a:r>
              <a:rPr lang="en-GB" sz="1500">
                <a:latin typeface="Noto Serif Georgian"/>
                <a:ea typeface="Noto Serif Georgian"/>
                <a:cs typeface="Noto Serif Georgian"/>
                <a:sym typeface="Noto Serif Georgian"/>
              </a:rPr>
              <a:t>  	hidden_units: 128</a:t>
            </a:r>
            <a:endParaRPr sz="1500">
              <a:latin typeface="Noto Serif Georgian"/>
              <a:ea typeface="Noto Serif Georgian"/>
              <a:cs typeface="Noto Serif Georgian"/>
              <a:sym typeface="Noto Serif Georgian"/>
            </a:endParaRPr>
          </a:p>
          <a:p>
            <a:pPr indent="457200" lvl="0" marL="1371600" rtl="0" algn="l">
              <a:lnSpc>
                <a:spcPct val="115000"/>
              </a:lnSpc>
              <a:spcBef>
                <a:spcPts val="1000"/>
              </a:spcBef>
              <a:spcAft>
                <a:spcPts val="0"/>
              </a:spcAft>
              <a:buNone/>
            </a:pPr>
            <a:r>
              <a:rPr lang="en-GB" sz="1300">
                <a:latin typeface="Noto Serif Georgian"/>
                <a:ea typeface="Noto Serif Georgian"/>
                <a:cs typeface="Noto Serif Georgian"/>
                <a:sym typeface="Noto Serif Georgian"/>
              </a:rPr>
              <a:t>  	</a:t>
            </a:r>
            <a:endParaRPr sz="1300">
              <a:latin typeface="Noto Serif Georgian"/>
              <a:ea typeface="Noto Serif Georgian"/>
              <a:cs typeface="Noto Serif Georgian"/>
              <a:sym typeface="Noto Serif Georgian"/>
            </a:endParaRPr>
          </a:p>
          <a:p>
            <a:pPr indent="0" lvl="0" marL="457200" rtl="0" algn="l">
              <a:lnSpc>
                <a:spcPct val="115000"/>
              </a:lnSpc>
              <a:spcBef>
                <a:spcPts val="1000"/>
              </a:spcBef>
              <a:spcAft>
                <a:spcPts val="0"/>
              </a:spcAft>
              <a:buClr>
                <a:schemeClr val="dk1"/>
              </a:buClr>
              <a:buSzPts val="1100"/>
              <a:buFont typeface="Arial"/>
              <a:buNone/>
            </a:pPr>
            <a:r>
              <a:t/>
            </a:r>
            <a:endParaRPr sz="1000">
              <a:latin typeface="Noto Serif Georgian"/>
              <a:ea typeface="Noto Serif Georgian"/>
              <a:cs typeface="Noto Serif Georgian"/>
              <a:sym typeface="Noto Serif Georgian"/>
            </a:endParaRPr>
          </a:p>
          <a:p>
            <a:pPr indent="0" lvl="0" marL="457200" rtl="0" algn="l">
              <a:lnSpc>
                <a:spcPct val="115000"/>
              </a:lnSpc>
              <a:spcBef>
                <a:spcPts val="1000"/>
              </a:spcBef>
              <a:spcAft>
                <a:spcPts val="1000"/>
              </a:spcAft>
              <a:buNone/>
            </a:pPr>
            <a:r>
              <a:t/>
            </a:r>
            <a:endParaRPr sz="1000">
              <a:latin typeface="Noto Serif Georgian"/>
              <a:ea typeface="Noto Serif Georgian"/>
              <a:cs typeface="Noto Serif Georgian"/>
              <a:sym typeface="Noto Serif Georgi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Hyperparameters</a:t>
            </a:r>
            <a:endParaRPr b="0" sz="2300" strike="noStrike">
              <a:solidFill>
                <a:srgbClr val="000000"/>
              </a:solidFill>
              <a:latin typeface="Arial"/>
              <a:ea typeface="Arial"/>
              <a:cs typeface="Arial"/>
              <a:sym typeface="Arial"/>
            </a:endParaRPr>
          </a:p>
        </p:txBody>
      </p:sp>
      <p:sp>
        <p:nvSpPr>
          <p:cNvPr id="363" name="Google Shape;363;p44"/>
          <p:cNvSpPr/>
          <p:nvPr/>
        </p:nvSpPr>
        <p:spPr>
          <a:xfrm>
            <a:off x="655745" y="552375"/>
            <a:ext cx="7959900" cy="39213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reward_signals:</a:t>
            </a:r>
            <a:endParaRPr sz="1900">
              <a:latin typeface="Georgia"/>
              <a:ea typeface="Georgia"/>
              <a:cs typeface="Georgia"/>
              <a:sym typeface="Georgia"/>
            </a:endParaRPr>
          </a:p>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  	extrinsic:</a:t>
            </a:r>
            <a:endParaRPr sz="1900">
              <a:latin typeface="Georgia"/>
              <a:ea typeface="Georgia"/>
              <a:cs typeface="Georgia"/>
              <a:sym typeface="Georgia"/>
            </a:endParaRPr>
          </a:p>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    	gamma: 0.99</a:t>
            </a:r>
            <a:endParaRPr sz="1900">
              <a:latin typeface="Georgia"/>
              <a:ea typeface="Georgia"/>
              <a:cs typeface="Georgia"/>
              <a:sym typeface="Georgia"/>
            </a:endParaRPr>
          </a:p>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	threaded: true</a:t>
            </a:r>
            <a:endParaRPr sz="1900">
              <a:latin typeface="Georgia"/>
              <a:ea typeface="Georgia"/>
              <a:cs typeface="Georgia"/>
              <a:sym typeface="Georgia"/>
            </a:endParaRPr>
          </a:p>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	max_steps: 5.0e5</a:t>
            </a:r>
            <a:endParaRPr sz="1900">
              <a:latin typeface="Georgia"/>
              <a:ea typeface="Georgia"/>
              <a:cs typeface="Georgia"/>
              <a:sym typeface="Georgia"/>
            </a:endParaRPr>
          </a:p>
          <a:p>
            <a:pPr indent="0" lvl="0" marL="342900" rtl="0" algn="l">
              <a:lnSpc>
                <a:spcPct val="115000"/>
              </a:lnSpc>
              <a:spcBef>
                <a:spcPts val="900"/>
              </a:spcBef>
              <a:spcAft>
                <a:spcPts val="0"/>
              </a:spcAft>
              <a:buClr>
                <a:schemeClr val="dk1"/>
              </a:buClr>
              <a:buSzPts val="1100"/>
              <a:buFont typeface="Arial"/>
              <a:buNone/>
            </a:pPr>
            <a:r>
              <a:rPr lang="en-GB" sz="1900">
                <a:latin typeface="Georgia"/>
                <a:ea typeface="Georgia"/>
                <a:cs typeface="Georgia"/>
                <a:sym typeface="Georgia"/>
              </a:rPr>
              <a:t>	checkpoint_interval: 50000</a:t>
            </a:r>
            <a:endParaRPr sz="1900">
              <a:latin typeface="Georgia"/>
              <a:ea typeface="Georgia"/>
              <a:cs typeface="Georgia"/>
              <a:sym typeface="Georgia"/>
            </a:endParaRPr>
          </a:p>
          <a:p>
            <a:pPr indent="0" lvl="0" marL="342900" rtl="0" algn="l">
              <a:lnSpc>
                <a:spcPct val="115000"/>
              </a:lnSpc>
              <a:spcBef>
                <a:spcPts val="900"/>
              </a:spcBef>
              <a:spcAft>
                <a:spcPts val="900"/>
              </a:spcAft>
              <a:buClr>
                <a:schemeClr val="dk1"/>
              </a:buClr>
              <a:buSzPts val="1100"/>
              <a:buFont typeface="Arial"/>
              <a:buNone/>
            </a:pPr>
            <a:r>
              <a:t/>
            </a:r>
            <a:endParaRPr sz="1900">
              <a:latin typeface="Georgia"/>
              <a:ea typeface="Georgia"/>
              <a:cs typeface="Georgia"/>
              <a:sym typeface="Georgia"/>
            </a:endParaRPr>
          </a:p>
        </p:txBody>
      </p:sp>
      <p:sp>
        <p:nvSpPr>
          <p:cNvPr id="364" name="Google Shape;364;p44"/>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65" name="Google Shape;365;p44"/>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66" name="Google Shape;366;p44"/>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355400" y="100710"/>
            <a:ext cx="6432975"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b="0" lang="en-GB" sz="2300" strike="noStrike">
                <a:solidFill>
                  <a:srgbClr val="FF0000"/>
                </a:solidFill>
                <a:latin typeface="Georgia"/>
                <a:ea typeface="Georgia"/>
                <a:cs typeface="Georgia"/>
                <a:sym typeface="Georgia"/>
              </a:rPr>
              <a:t>Introduction</a:t>
            </a:r>
            <a:endParaRPr b="0" sz="2300" strike="noStrike">
              <a:solidFill>
                <a:srgbClr val="000000"/>
              </a:solidFill>
              <a:latin typeface="Arial"/>
              <a:ea typeface="Arial"/>
              <a:cs typeface="Arial"/>
              <a:sym typeface="Arial"/>
            </a:endParaRPr>
          </a:p>
        </p:txBody>
      </p:sp>
      <p:sp>
        <p:nvSpPr>
          <p:cNvPr id="158" name="Google Shape;158;p27"/>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900"/>
              </a:spcBef>
              <a:spcAft>
                <a:spcPts val="0"/>
              </a:spcAft>
              <a:buNone/>
            </a:pPr>
            <a:r>
              <a:rPr lang="en-GB" sz="1900">
                <a:latin typeface="Georgia"/>
                <a:ea typeface="Georgia"/>
                <a:cs typeface="Georgia"/>
                <a:sym typeface="Georgia"/>
              </a:rPr>
              <a:t>The project revitalizes the classic 1984 puzzle game, Tetris, by leveraging modern technologies like artificial intelligence (AI) and machine learning to enhance gameplay.</a:t>
            </a:r>
            <a:endParaRPr sz="1900">
              <a:latin typeface="Georgia"/>
              <a:ea typeface="Georgia"/>
              <a:cs typeface="Georgia"/>
              <a:sym typeface="Georgia"/>
            </a:endParaRPr>
          </a:p>
          <a:p>
            <a:pPr indent="0" lvl="0" marL="342900" rtl="0" algn="l">
              <a:lnSpc>
                <a:spcPct val="115000"/>
              </a:lnSpc>
              <a:spcBef>
                <a:spcPts val="900"/>
              </a:spcBef>
              <a:spcAft>
                <a:spcPts val="0"/>
              </a:spcAft>
              <a:buNone/>
            </a:pPr>
            <a:r>
              <a:rPr lang="en-GB" sz="1900">
                <a:latin typeface="Georgia"/>
                <a:ea typeface="Georgia"/>
                <a:cs typeface="Georgia"/>
                <a:sym typeface="Georgia"/>
              </a:rPr>
              <a:t>Using Unity ML-Agents Toolkit, intelligent agents are developed to learn, adapt, and dynamically improve their strategies through reinforcement learning.</a:t>
            </a:r>
            <a:endParaRPr sz="1900">
              <a:latin typeface="Georgia"/>
              <a:ea typeface="Georgia"/>
              <a:cs typeface="Georgia"/>
              <a:sym typeface="Georgia"/>
            </a:endParaRPr>
          </a:p>
          <a:p>
            <a:pPr indent="0" lvl="0" marL="342900" rtl="0" algn="l">
              <a:lnSpc>
                <a:spcPct val="115000"/>
              </a:lnSpc>
              <a:spcBef>
                <a:spcPts val="900"/>
              </a:spcBef>
              <a:spcAft>
                <a:spcPts val="900"/>
              </a:spcAft>
              <a:buNone/>
            </a:pPr>
            <a:r>
              <a:rPr lang="en-GB" sz="1900">
                <a:latin typeface="Georgia"/>
                <a:ea typeface="Georgia"/>
                <a:cs typeface="Georgia"/>
                <a:sym typeface="Georgia"/>
              </a:rPr>
              <a:t>Features like adaptive difficulty scaling and rotating blocks add complexity, providing a fresh and challenging gameplay experience while maintaining Tetris's timeless appeal.</a:t>
            </a:r>
            <a:endParaRPr sz="1900">
              <a:latin typeface="Georgia"/>
              <a:ea typeface="Georgia"/>
              <a:cs typeface="Georgia"/>
              <a:sym typeface="Georgia"/>
            </a:endParaRPr>
          </a:p>
        </p:txBody>
      </p:sp>
      <p:sp>
        <p:nvSpPr>
          <p:cNvPr id="159" name="Google Shape;159;p27"/>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160" name="Google Shape;160;p27"/>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161" name="Google Shape;161;p27"/>
          <p:cNvPicPr preferRelativeResize="0"/>
          <p:nvPr/>
        </p:nvPicPr>
        <p:blipFill rotWithShape="1">
          <a:blip r:embed="rId3">
            <a:alphaModFix/>
          </a:blip>
          <a:srcRect b="0" l="0" r="0" t="0"/>
          <a:stretch/>
        </p:blipFill>
        <p:spPr>
          <a:xfrm>
            <a:off x="8202180" y="4844904"/>
            <a:ext cx="941820" cy="302175"/>
          </a:xfrm>
          <a:prstGeom prst="rect">
            <a:avLst/>
          </a:prstGeom>
          <a:noFill/>
          <a:ln>
            <a:noFill/>
          </a:ln>
        </p:spPr>
      </p:pic>
      <p:sp>
        <p:nvSpPr>
          <p:cNvPr id="162" name="Google Shape;162;p27"/>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Results and Analysis</a:t>
            </a:r>
            <a:endParaRPr b="0" sz="2300" strike="noStrike">
              <a:solidFill>
                <a:srgbClr val="000000"/>
              </a:solidFill>
              <a:latin typeface="Arial"/>
              <a:ea typeface="Arial"/>
              <a:cs typeface="Arial"/>
              <a:sym typeface="Arial"/>
            </a:endParaRPr>
          </a:p>
        </p:txBody>
      </p:sp>
      <p:sp>
        <p:nvSpPr>
          <p:cNvPr id="373" name="Google Shape;373;p45"/>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74" name="Google Shape;374;p45"/>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75" name="Google Shape;375;p45"/>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pic>
        <p:nvPicPr>
          <p:cNvPr id="376" name="Google Shape;376;p45"/>
          <p:cNvPicPr preferRelativeResize="0"/>
          <p:nvPr/>
        </p:nvPicPr>
        <p:blipFill>
          <a:blip r:embed="rId4">
            <a:alphaModFix/>
          </a:blip>
          <a:stretch>
            <a:fillRect/>
          </a:stretch>
        </p:blipFill>
        <p:spPr>
          <a:xfrm>
            <a:off x="1911615" y="456160"/>
            <a:ext cx="4900939" cy="42311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Results and Analysis</a:t>
            </a:r>
            <a:endParaRPr b="0" sz="2300" strike="noStrike">
              <a:solidFill>
                <a:srgbClr val="000000"/>
              </a:solidFill>
              <a:latin typeface="Arial"/>
              <a:ea typeface="Arial"/>
              <a:cs typeface="Arial"/>
              <a:sym typeface="Arial"/>
            </a:endParaRPr>
          </a:p>
        </p:txBody>
      </p:sp>
      <p:sp>
        <p:nvSpPr>
          <p:cNvPr id="383" name="Google Shape;383;p46"/>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84" name="Google Shape;384;p46"/>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85" name="Google Shape;385;p46"/>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Conclusion </a:t>
            </a:r>
            <a:endParaRPr b="0" sz="2300" strike="noStrike">
              <a:solidFill>
                <a:srgbClr val="000000"/>
              </a:solidFill>
              <a:latin typeface="Arial"/>
              <a:ea typeface="Arial"/>
              <a:cs typeface="Arial"/>
              <a:sym typeface="Arial"/>
            </a:endParaRPr>
          </a:p>
        </p:txBody>
      </p:sp>
      <p:sp>
        <p:nvSpPr>
          <p:cNvPr id="392" name="Google Shape;392;p47"/>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900"/>
              </a:spcBef>
              <a:spcAft>
                <a:spcPts val="900"/>
              </a:spcAft>
              <a:buNone/>
            </a:pPr>
            <a:r>
              <a:rPr lang="en-GB" sz="1900">
                <a:latin typeface="Georgia"/>
                <a:ea typeface="Georgia"/>
                <a:cs typeface="Georgia"/>
                <a:sym typeface="Georgia"/>
              </a:rPr>
              <a:t>The integration of core Tetris mechanics in Unity, combined with reinforcement learning, creates a dynamic and engaging gameplay experience. The scripts—Piece.cs, Board.cs, Tetromino.cs, and Data.cs—work together to ensure smooth gameplay, line clearing, game-over handling, and intelligent AI. The use of reinforcement learning enhances the AI’s adaptability, making the game more challenging and rewarding. For future work, further optimization of the AI's learning process could be explored, potentially integrating advanced neural networks. Additionally, expanding the game features with multiplayer capabilities and enhanced graphics would enrich the overall player experience.</a:t>
            </a:r>
            <a:endParaRPr sz="1900">
              <a:latin typeface="Georgia"/>
              <a:ea typeface="Georgia"/>
              <a:cs typeface="Georgia"/>
              <a:sym typeface="Georgia"/>
            </a:endParaRPr>
          </a:p>
        </p:txBody>
      </p:sp>
      <p:sp>
        <p:nvSpPr>
          <p:cNvPr id="393" name="Google Shape;393;p47"/>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394" name="Google Shape;394;p47"/>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395" name="Google Shape;395;p47"/>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1355550" y="1412375"/>
            <a:ext cx="6432900" cy="2607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t>THANK YOU</a:t>
            </a:r>
            <a:endParaRPr b="0" sz="2300" strike="noStrike">
              <a:solidFill>
                <a:srgbClr val="000000"/>
              </a:solidFill>
              <a:latin typeface="Arial"/>
              <a:ea typeface="Arial"/>
              <a:cs typeface="Arial"/>
              <a:sym typeface="Arial"/>
            </a:endParaRPr>
          </a:p>
        </p:txBody>
      </p:sp>
      <p:sp>
        <p:nvSpPr>
          <p:cNvPr id="402" name="Google Shape;402;p48"/>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403" name="Google Shape;403;p48"/>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404" name="Google Shape;404;p48"/>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355513" y="388373"/>
            <a:ext cx="6432975"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b="0" lang="en-GB" sz="3300" strike="noStrike">
                <a:solidFill>
                  <a:srgbClr val="FF0000"/>
                </a:solidFill>
                <a:latin typeface="Georgia"/>
                <a:ea typeface="Georgia"/>
                <a:cs typeface="Georgia"/>
                <a:sym typeface="Georgia"/>
              </a:rPr>
              <a:t>Problem Statement</a:t>
            </a:r>
            <a:endParaRPr b="0" sz="3300" strike="noStrike">
              <a:solidFill>
                <a:srgbClr val="000000"/>
              </a:solidFill>
              <a:latin typeface="Arial"/>
              <a:ea typeface="Arial"/>
              <a:cs typeface="Arial"/>
              <a:sym typeface="Arial"/>
            </a:endParaRPr>
          </a:p>
        </p:txBody>
      </p:sp>
      <p:sp>
        <p:nvSpPr>
          <p:cNvPr id="169" name="Google Shape;169;p28"/>
          <p:cNvSpPr/>
          <p:nvPr/>
        </p:nvSpPr>
        <p:spPr>
          <a:xfrm>
            <a:off x="294075" y="1091726"/>
            <a:ext cx="8433300" cy="3584700"/>
          </a:xfrm>
          <a:prstGeom prst="rect">
            <a:avLst/>
          </a:prstGeom>
          <a:noFill/>
          <a:ln>
            <a:noFill/>
          </a:ln>
        </p:spPr>
        <p:txBody>
          <a:bodyPr anchorCtr="0" anchor="t" bIns="34275" lIns="68575" spcFirstLastPara="1" rIns="68575" wrap="square" tIns="34275">
            <a:noAutofit/>
          </a:bodyPr>
          <a:lstStyle/>
          <a:p>
            <a:pPr indent="-361950" lvl="0" marL="457200" marR="0" rtl="0" algn="l">
              <a:lnSpc>
                <a:spcPct val="100000"/>
              </a:lnSpc>
              <a:spcBef>
                <a:spcPts val="0"/>
              </a:spcBef>
              <a:spcAft>
                <a:spcPts val="0"/>
              </a:spcAft>
              <a:buClr>
                <a:schemeClr val="dk1"/>
              </a:buClr>
              <a:buSzPts val="2100"/>
              <a:buFont typeface="Georgia"/>
              <a:buChar char="●"/>
            </a:pPr>
            <a:r>
              <a:rPr lang="en-GB" sz="2100">
                <a:solidFill>
                  <a:schemeClr val="dk1"/>
                </a:solidFill>
                <a:latin typeface="Georgia"/>
                <a:ea typeface="Georgia"/>
                <a:cs typeface="Georgia"/>
                <a:sym typeface="Georgia"/>
              </a:rPr>
              <a:t>The absence of AI-driven elements in Tetris Game limits  the potential for intelligent opponents and real-time difficulty scaling. </a:t>
            </a:r>
            <a:endParaRPr sz="2100">
              <a:solidFill>
                <a:schemeClr val="dk1"/>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2100">
              <a:solidFill>
                <a:schemeClr val="dk1"/>
              </a:solidFill>
              <a:latin typeface="Georgia"/>
              <a:ea typeface="Georgia"/>
              <a:cs typeface="Georgia"/>
              <a:sym typeface="Georgia"/>
            </a:endParaRPr>
          </a:p>
          <a:p>
            <a:pPr indent="-361950" lvl="0" marL="457200" marR="0" rtl="0" algn="l">
              <a:lnSpc>
                <a:spcPct val="100000"/>
              </a:lnSpc>
              <a:spcBef>
                <a:spcPts val="0"/>
              </a:spcBef>
              <a:spcAft>
                <a:spcPts val="0"/>
              </a:spcAft>
              <a:buClr>
                <a:schemeClr val="dk1"/>
              </a:buClr>
              <a:buSzPts val="2100"/>
              <a:buFont typeface="Georgia"/>
              <a:buChar char="●"/>
            </a:pPr>
            <a:r>
              <a:rPr lang="en-GB" sz="2100">
                <a:solidFill>
                  <a:schemeClr val="dk1"/>
                </a:solidFill>
                <a:latin typeface="Georgia"/>
                <a:ea typeface="Georgia"/>
                <a:cs typeface="Georgia"/>
                <a:sym typeface="Georgia"/>
              </a:rPr>
              <a:t>Players seek personalized, challenging experiences that combine strategy, reflexes, and visual appeal. Current versions fail to leverage advancements in AI and machine learning to enhance interactivity and gameplay.</a:t>
            </a:r>
            <a:endParaRPr sz="2100">
              <a:solidFill>
                <a:schemeClr val="dk1"/>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sz="2100">
              <a:solidFill>
                <a:schemeClr val="dk1"/>
              </a:solidFill>
              <a:latin typeface="Georgia"/>
              <a:ea typeface="Georgia"/>
              <a:cs typeface="Georgia"/>
              <a:sym typeface="Georgia"/>
            </a:endParaRPr>
          </a:p>
          <a:p>
            <a:pPr indent="-361950" lvl="0" marL="457200" marR="0" rtl="0" algn="l">
              <a:lnSpc>
                <a:spcPct val="100000"/>
              </a:lnSpc>
              <a:spcBef>
                <a:spcPts val="0"/>
              </a:spcBef>
              <a:spcAft>
                <a:spcPts val="0"/>
              </a:spcAft>
              <a:buClr>
                <a:schemeClr val="dk1"/>
              </a:buClr>
              <a:buSzPts val="2100"/>
              <a:buFont typeface="Georgia"/>
              <a:buChar char="●"/>
            </a:pPr>
            <a:r>
              <a:rPr lang="en-GB" sz="2100">
                <a:solidFill>
                  <a:schemeClr val="dk1"/>
                </a:solidFill>
                <a:latin typeface="Georgia"/>
                <a:ea typeface="Georgia"/>
                <a:cs typeface="Georgia"/>
                <a:sym typeface="Georgia"/>
              </a:rPr>
              <a:t> This creates a need for reimagining Tetris with innovative technologies to modernize its appeal while preserving its classic charm.</a:t>
            </a:r>
            <a:endParaRPr b="0" i="0" sz="2100" u="none" cap="none" strike="noStrike">
              <a:solidFill>
                <a:schemeClr val="dk1"/>
              </a:solidFill>
              <a:latin typeface="Arial"/>
              <a:ea typeface="Arial"/>
              <a:cs typeface="Arial"/>
              <a:sym typeface="Arial"/>
            </a:endParaRPr>
          </a:p>
        </p:txBody>
      </p:sp>
      <p:pic>
        <p:nvPicPr>
          <p:cNvPr id="170" name="Google Shape;170;p28"/>
          <p:cNvPicPr preferRelativeResize="0"/>
          <p:nvPr/>
        </p:nvPicPr>
        <p:blipFill>
          <a:blip r:embed="rId3">
            <a:alphaModFix/>
          </a:blip>
          <a:stretch>
            <a:fillRect/>
          </a:stretch>
        </p:blipFill>
        <p:spPr>
          <a:xfrm>
            <a:off x="0" y="4835328"/>
            <a:ext cx="9144000" cy="321332"/>
          </a:xfrm>
          <a:prstGeom prst="rect">
            <a:avLst/>
          </a:prstGeom>
          <a:noFill/>
          <a:ln>
            <a:noFill/>
          </a:ln>
        </p:spPr>
      </p:pic>
      <p:sp>
        <p:nvSpPr>
          <p:cNvPr id="171" name="Google Shape;171;p28"/>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sp>
        <p:nvSpPr>
          <p:cNvPr id="172" name="Google Shape;172;p28"/>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173" name="Google Shape;173;p28"/>
          <p:cNvSpPr txBox="1"/>
          <p:nvPr>
            <p:ph idx="11" type="ftr"/>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FFFFFF"/>
              </a:buClr>
              <a:buSzPts val="900"/>
              <a:buFont typeface="Calibri"/>
              <a:buNone/>
            </a:pPr>
            <a:fld id="{00000000-1234-1234-1234-123412341234}" type="slidenum">
              <a:rPr b="0" i="0" lang="en-GB"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Times New Roman"/>
              <a:ea typeface="Times New Roman"/>
              <a:cs typeface="Times New Roman"/>
              <a:sym typeface="Times New Roman"/>
            </a:endParaRPr>
          </a:p>
        </p:txBody>
      </p:sp>
      <p:pic>
        <p:nvPicPr>
          <p:cNvPr descr="A picture containing drawing&#10;&#10;Description automatically generated" id="174" name="Google Shape;174;p28"/>
          <p:cNvPicPr preferRelativeResize="0"/>
          <p:nvPr/>
        </p:nvPicPr>
        <p:blipFill rotWithShape="1">
          <a:blip r:embed="rId4">
            <a:alphaModFix/>
          </a:blip>
          <a:srcRect b="0" l="0" r="0" t="0"/>
          <a:stretch/>
        </p:blipFill>
        <p:spPr>
          <a:xfrm>
            <a:off x="8202180" y="4844904"/>
            <a:ext cx="941820" cy="302175"/>
          </a:xfrm>
          <a:prstGeom prst="rect">
            <a:avLst/>
          </a:prstGeom>
          <a:noFill/>
          <a:ln>
            <a:noFill/>
          </a:ln>
        </p:spPr>
      </p:pic>
      <p:sp>
        <p:nvSpPr>
          <p:cNvPr id="175" name="Google Shape;175;p28"/>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Literature Survey</a:t>
            </a:r>
            <a:endParaRPr b="0" sz="2300" strike="noStrike">
              <a:solidFill>
                <a:srgbClr val="000000"/>
              </a:solidFill>
              <a:latin typeface="Arial"/>
              <a:ea typeface="Arial"/>
              <a:cs typeface="Arial"/>
              <a:sym typeface="Arial"/>
            </a:endParaRPr>
          </a:p>
        </p:txBody>
      </p:sp>
      <p:pic>
        <p:nvPicPr>
          <p:cNvPr id="182" name="Google Shape;182;p29"/>
          <p:cNvPicPr preferRelativeResize="0"/>
          <p:nvPr/>
        </p:nvPicPr>
        <p:blipFill>
          <a:blip r:embed="rId3">
            <a:alphaModFix/>
          </a:blip>
          <a:stretch>
            <a:fillRect/>
          </a:stretch>
        </p:blipFill>
        <p:spPr>
          <a:xfrm>
            <a:off x="0" y="4835328"/>
            <a:ext cx="9144000" cy="321332"/>
          </a:xfrm>
          <a:prstGeom prst="rect">
            <a:avLst/>
          </a:prstGeom>
          <a:noFill/>
          <a:ln>
            <a:noFill/>
          </a:ln>
        </p:spPr>
      </p:pic>
      <p:sp>
        <p:nvSpPr>
          <p:cNvPr id="183" name="Google Shape;183;p29"/>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sp>
        <p:nvSpPr>
          <p:cNvPr id="184" name="Google Shape;184;p29"/>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185" name="Google Shape;185;p29"/>
          <p:cNvSpPr txBox="1"/>
          <p:nvPr>
            <p:ph idx="11" type="ftr"/>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FFFFFF"/>
              </a:buClr>
              <a:buSzPts val="900"/>
              <a:buFont typeface="Calibri"/>
              <a:buNone/>
            </a:pPr>
            <a:fld id="{00000000-1234-1234-1234-123412341234}" type="slidenum">
              <a:rPr b="0" i="0" lang="en-GB"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Times New Roman"/>
              <a:ea typeface="Times New Roman"/>
              <a:cs typeface="Times New Roman"/>
              <a:sym typeface="Times New Roman"/>
            </a:endParaRPr>
          </a:p>
        </p:txBody>
      </p:sp>
      <p:pic>
        <p:nvPicPr>
          <p:cNvPr descr="A picture containing drawing&#10;&#10;Description automatically generated" id="186" name="Google Shape;186;p29"/>
          <p:cNvPicPr preferRelativeResize="0"/>
          <p:nvPr/>
        </p:nvPicPr>
        <p:blipFill rotWithShape="1">
          <a:blip r:embed="rId4">
            <a:alphaModFix/>
          </a:blip>
          <a:srcRect b="0" l="0" r="0" t="0"/>
          <a:stretch/>
        </p:blipFill>
        <p:spPr>
          <a:xfrm>
            <a:off x="8202180" y="4844904"/>
            <a:ext cx="941822" cy="302175"/>
          </a:xfrm>
          <a:prstGeom prst="rect">
            <a:avLst/>
          </a:prstGeom>
          <a:noFill/>
          <a:ln>
            <a:noFill/>
          </a:ln>
        </p:spPr>
      </p:pic>
      <p:graphicFrame>
        <p:nvGraphicFramePr>
          <p:cNvPr id="187" name="Google Shape;187;p29"/>
          <p:cNvGraphicFramePr/>
          <p:nvPr/>
        </p:nvGraphicFramePr>
        <p:xfrm>
          <a:off x="655744" y="455297"/>
          <a:ext cx="3000000" cy="3000000"/>
        </p:xfrm>
        <a:graphic>
          <a:graphicData uri="http://schemas.openxmlformats.org/drawingml/2006/table">
            <a:tbl>
              <a:tblPr>
                <a:noFill/>
                <a:tableStyleId>{337E7575-5FFF-47C2-A0C3-CE99451D4F43}</a:tableStyleId>
              </a:tblPr>
              <a:tblGrid>
                <a:gridCol w="1802250"/>
                <a:gridCol w="1295925"/>
                <a:gridCol w="2688225"/>
                <a:gridCol w="1928800"/>
              </a:tblGrid>
              <a:tr h="391300">
                <a:tc>
                  <a:txBody>
                    <a:bodyPr/>
                    <a:lstStyle/>
                    <a:p>
                      <a:pPr indent="0" lvl="0" marL="0" rtl="0" algn="l">
                        <a:spcBef>
                          <a:spcPts val="0"/>
                        </a:spcBef>
                        <a:spcAft>
                          <a:spcPts val="0"/>
                        </a:spcAft>
                        <a:buNone/>
                      </a:pPr>
                      <a:r>
                        <a:rPr lang="en-GB" sz="1700">
                          <a:latin typeface="Georgia"/>
                          <a:ea typeface="Georgia"/>
                          <a:cs typeface="Georgia"/>
                          <a:sym typeface="Georgia"/>
                        </a:rPr>
                        <a:t>Name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Authors</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Inference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Future Work</a:t>
                      </a:r>
                      <a:endParaRPr sz="1700">
                        <a:latin typeface="Georgia"/>
                        <a:ea typeface="Georgia"/>
                        <a:cs typeface="Georgia"/>
                        <a:sym typeface="Georgia"/>
                      </a:endParaRPr>
                    </a:p>
                  </a:txBody>
                  <a:tcPr marT="68575" marB="68575" marR="68575" marL="68575"/>
                </a:tc>
              </a:tr>
              <a:tr h="862925">
                <a:tc>
                  <a:txBody>
                    <a:bodyPr/>
                    <a:lstStyle/>
                    <a:p>
                      <a:pPr indent="0" lvl="0" marL="0" rtl="0" algn="l">
                        <a:spcBef>
                          <a:spcPts val="0"/>
                        </a:spcBef>
                        <a:spcAft>
                          <a:spcPts val="0"/>
                        </a:spcAft>
                        <a:buNone/>
                      </a:pPr>
                      <a:r>
                        <a:rPr lang="en-GB" sz="1100"/>
                        <a:t>A</a:t>
                      </a:r>
                      <a:endParaRPr sz="1100"/>
                    </a:p>
                    <a:p>
                      <a:pPr indent="0" lvl="0" marL="0" rtl="0" algn="l">
                        <a:spcBef>
                          <a:spcPts val="0"/>
                        </a:spcBef>
                        <a:spcAft>
                          <a:spcPts val="0"/>
                        </a:spcAft>
                        <a:buNone/>
                      </a:pPr>
                      <a:r>
                        <a:rPr lang="en-GB" sz="1100"/>
                        <a:t>multi-agent specification for the Tetris game.</a:t>
                      </a:r>
                      <a:endParaRPr sz="1100"/>
                    </a:p>
                  </a:txBody>
                  <a:tcPr marT="68575" marB="68575" marR="68575" marL="68575"/>
                </a:tc>
                <a:tc>
                  <a:txBody>
                    <a:bodyPr/>
                    <a:lstStyle/>
                    <a:p>
                      <a:pPr indent="0" lvl="0" marL="0" rtl="0" algn="l">
                        <a:spcBef>
                          <a:spcPts val="0"/>
                        </a:spcBef>
                        <a:spcAft>
                          <a:spcPts val="0"/>
                        </a:spcAft>
                        <a:buNone/>
                      </a:pPr>
                      <a:r>
                        <a:rPr lang="en-GB" sz="1100"/>
                        <a:t> Mar´ın-Lora, C., Chover, M., Sotoca, J. M</a:t>
                      </a:r>
                      <a:endParaRPr sz="1100"/>
                    </a:p>
                    <a:p>
                      <a:pPr indent="0" lvl="0" marL="0" rtl="0" algn="l">
                        <a:spcBef>
                          <a:spcPts val="0"/>
                        </a:spcBef>
                        <a:spcAft>
                          <a:spcPts val="0"/>
                        </a:spcAft>
                        <a:buNone/>
                      </a:pPr>
                      <a:r>
                        <a:rPr lang="en-GB" sz="1100"/>
                        <a:t>(2022)</a:t>
                      </a:r>
                      <a:endParaRPr sz="1100"/>
                    </a:p>
                  </a:txBody>
                  <a:tcPr marT="68575" marB="68575" marR="68575" marL="68575"/>
                </a:tc>
                <a:tc>
                  <a:txBody>
                    <a:bodyPr/>
                    <a:lstStyle/>
                    <a:p>
                      <a:pPr indent="0" lvl="0" marL="0" rtl="0" algn="l">
                        <a:spcBef>
                          <a:spcPts val="0"/>
                        </a:spcBef>
                        <a:spcAft>
                          <a:spcPts val="0"/>
                        </a:spcAft>
                        <a:buNone/>
                      </a:pPr>
                      <a:r>
                        <a:rPr lang="en-GB" sz="1100"/>
                        <a:t>Establishes the study that games that permits the production of games as multi-agent systems</a:t>
                      </a:r>
                      <a:endParaRPr sz="1100"/>
                    </a:p>
                  </a:txBody>
                  <a:tcPr marT="68575" marB="68575" marR="68575" marL="68575"/>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Gives Birth to Idea of being dependent on AI instead of manual control</a:t>
                      </a:r>
                      <a:endParaRPr sz="1100"/>
                    </a:p>
                  </a:txBody>
                  <a:tcPr marT="68575" marB="68575" marR="68575" marL="68575"/>
                </a:tc>
              </a:tr>
              <a:tr h="862925">
                <a:tc>
                  <a:txBody>
                    <a:bodyPr/>
                    <a:lstStyle/>
                    <a:p>
                      <a:pPr indent="0" lvl="0" marL="0" rtl="0" algn="l">
                        <a:spcBef>
                          <a:spcPts val="0"/>
                        </a:spcBef>
                        <a:spcAft>
                          <a:spcPts val="0"/>
                        </a:spcAft>
                        <a:buNone/>
                      </a:pPr>
                      <a:r>
                        <a:rPr lang="en-GB" sz="1100"/>
                        <a:t>Measuring control</a:t>
                      </a:r>
                      <a:endParaRPr sz="1100"/>
                    </a:p>
                    <a:p>
                      <a:pPr indent="0" lvl="0" marL="0" rtl="0" algn="l">
                        <a:spcBef>
                          <a:spcPts val="0"/>
                        </a:spcBef>
                        <a:spcAft>
                          <a:spcPts val="0"/>
                        </a:spcAft>
                        <a:buNone/>
                      </a:pPr>
                      <a:r>
                        <a:rPr lang="en-GB" sz="1100"/>
                        <a:t>to dynamically induce flow in Tetris. </a:t>
                      </a:r>
                      <a:endParaRPr sz="1100"/>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GB" sz="1100"/>
                        <a:t>Lora-Ariza, D. S., S´anchez-Ruiz,</a:t>
                      </a:r>
                      <a:endParaRPr sz="1100"/>
                    </a:p>
                    <a:p>
                      <a:pPr indent="0" lvl="0" marL="0" rtl="0" algn="l">
                        <a:spcBef>
                          <a:spcPts val="0"/>
                        </a:spcBef>
                        <a:spcAft>
                          <a:spcPts val="0"/>
                        </a:spcAft>
                        <a:buNone/>
                      </a:pPr>
                      <a:r>
                        <a:rPr lang="en-GB" sz="1100"/>
                        <a:t>(2022)</a:t>
                      </a:r>
                      <a:endParaRPr sz="1100"/>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GB" sz="1100"/>
                        <a:t>Dynamic difficulty adjustment (DDA) techniques are employed to adapt video game difficulty based on player performance</a:t>
                      </a:r>
                      <a:endParaRPr sz="1100"/>
                    </a:p>
                  </a:txBody>
                  <a:tcPr marT="68575" marB="68575" marR="68575" marL="68575"/>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Idea of case-instance based reasoning instead of human thinking can be explored</a:t>
                      </a:r>
                      <a:endParaRPr sz="1100"/>
                    </a:p>
                  </a:txBody>
                  <a:tcPr marT="68575" marB="68575" marR="68575" marL="68575"/>
                </a:tc>
              </a:tr>
              <a:tr h="862925">
                <a:tc>
                  <a:txBody>
                    <a:bodyPr/>
                    <a:lstStyle/>
                    <a:p>
                      <a:pPr indent="0" lvl="0" marL="0" rtl="0" algn="l">
                        <a:spcBef>
                          <a:spcPts val="0"/>
                        </a:spcBef>
                        <a:spcAft>
                          <a:spcPts val="0"/>
                        </a:spcAft>
                        <a:buNone/>
                      </a:pPr>
                      <a:r>
                        <a:rPr lang="en-GB" sz="1100"/>
                        <a:t>Comparison of Game Playing AI Algorithms in Puyo Puyo</a:t>
                      </a:r>
                      <a:endParaRPr sz="1100"/>
                    </a:p>
                    <a:p>
                      <a:pPr indent="0" lvl="0" marL="0" rtl="0" algn="l">
                        <a:spcBef>
                          <a:spcPts val="0"/>
                        </a:spcBef>
                        <a:spcAft>
                          <a:spcPts val="0"/>
                        </a:spcAft>
                        <a:buNone/>
                      </a:pPr>
                      <a:r>
                        <a:rPr lang="en-GB" sz="1100"/>
                        <a:t>Tetris.</a:t>
                      </a:r>
                      <a:endParaRPr sz="1100"/>
                    </a:p>
                  </a:txBody>
                  <a:tcPr marT="68575" marB="68575" marR="68575" marL="68575"/>
                </a:tc>
                <a:tc>
                  <a:txBody>
                    <a:bodyPr/>
                    <a:lstStyle/>
                    <a:p>
                      <a:pPr indent="0" lvl="0" marL="0" rtl="0" algn="l">
                        <a:spcBef>
                          <a:spcPts val="0"/>
                        </a:spcBef>
                        <a:spcAft>
                          <a:spcPts val="0"/>
                        </a:spcAft>
                        <a:buNone/>
                      </a:pPr>
                      <a:r>
                        <a:rPr lang="en-GB" sz="1100"/>
                        <a:t>Iwai, H., Sato, K., Alparslan, O</a:t>
                      </a:r>
                      <a:endParaRPr sz="1100"/>
                    </a:p>
                    <a:p>
                      <a:pPr indent="0" lvl="0" marL="0" rtl="0" algn="l">
                        <a:spcBef>
                          <a:spcPts val="0"/>
                        </a:spcBef>
                        <a:spcAft>
                          <a:spcPts val="0"/>
                        </a:spcAft>
                        <a:buNone/>
                      </a:pPr>
                      <a:r>
                        <a:rPr lang="en-GB" sz="1100"/>
                        <a:t>(2024, August).</a:t>
                      </a:r>
                      <a:endParaRPr sz="1100"/>
                    </a:p>
                  </a:txBody>
                  <a:tcPr marT="68575" marB="68575" marR="68575" marL="68575"/>
                </a:tc>
                <a:tc>
                  <a:txBody>
                    <a:bodyPr/>
                    <a:lstStyle/>
                    <a:p>
                      <a:pPr indent="0" lvl="0" marL="0" rtl="0" algn="l">
                        <a:spcBef>
                          <a:spcPts val="0"/>
                        </a:spcBef>
                        <a:spcAft>
                          <a:spcPts val="0"/>
                        </a:spcAft>
                        <a:buNone/>
                      </a:pPr>
                      <a:r>
                        <a:rPr lang="en-GB" sz="1100"/>
                        <a:t>Algorithms which predict multiple moves ahead using DDA outperformed traditional methods.</a:t>
                      </a:r>
                      <a:endParaRPr sz="1100"/>
                    </a:p>
                  </a:txBody>
                  <a:tcPr marT="68575" marB="68575" marR="68575" marL="68575"/>
                </a:tc>
                <a:tc>
                  <a:txBody>
                    <a:bodyPr/>
                    <a:lstStyle/>
                    <a:p>
                      <a:pPr indent="0" lvl="0" marL="0" rtl="0" algn="l">
                        <a:spcBef>
                          <a:spcPts val="0"/>
                        </a:spcBef>
                        <a:spcAft>
                          <a:spcPts val="0"/>
                        </a:spcAft>
                        <a:buNone/>
                      </a:pPr>
                      <a:r>
                        <a:rPr lang="en-GB" sz="1100"/>
                        <a:t>Case Based Reasoning sees more </a:t>
                      </a:r>
                      <a:r>
                        <a:rPr lang="en-GB" sz="1100"/>
                        <a:t>necessity</a:t>
                      </a:r>
                      <a:r>
                        <a:rPr lang="en-GB" sz="1100"/>
                        <a:t> in evolving Times</a:t>
                      </a:r>
                      <a:endParaRPr sz="1100"/>
                    </a:p>
                  </a:txBody>
                  <a:tcPr marT="68575" marB="68575" marR="68575" marL="68575"/>
                </a:tc>
              </a:tr>
              <a:tr h="862925">
                <a:tc>
                  <a:txBody>
                    <a:bodyPr/>
                    <a:lstStyle/>
                    <a:p>
                      <a:pPr indent="0" lvl="0" marL="0" rtl="0" algn="l">
                        <a:spcBef>
                          <a:spcPts val="0"/>
                        </a:spcBef>
                        <a:spcAft>
                          <a:spcPts val="0"/>
                        </a:spcAft>
                        <a:buClr>
                          <a:schemeClr val="dk1"/>
                        </a:buClr>
                        <a:buSzPts val="1100"/>
                        <a:buFont typeface="Arial"/>
                        <a:buNone/>
                      </a:pPr>
                      <a:r>
                        <a:rPr lang="en-GB" sz="1100"/>
                        <a:t>Augmenting automated game testing with deep reinforcement learning.</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GB" sz="1100"/>
                        <a:t>Bergdahl, J., Gordillo, C., Tollmar, K., &amp; Gisslén, L. (2020, August).</a:t>
                      </a:r>
                      <a:endParaRPr sz="1100"/>
                    </a:p>
                  </a:txBody>
                  <a:tcPr marT="68575" marB="68575" marR="68575" marL="68575"/>
                </a:tc>
                <a:tc>
                  <a:txBody>
                    <a:bodyPr/>
                    <a:lstStyle/>
                    <a:p>
                      <a:pPr indent="0" lvl="0" marL="0" rtl="0" algn="l">
                        <a:spcBef>
                          <a:spcPts val="0"/>
                        </a:spcBef>
                        <a:spcAft>
                          <a:spcPts val="0"/>
                        </a:spcAft>
                        <a:buNone/>
                      </a:pPr>
                      <a:r>
                        <a:rPr lang="en-GB" sz="1100"/>
                        <a:t>Deep Reinforcement Learning is used to detect frequent issues that occur during the game testing and to expand test details , find targeted weak spots, and  mapping complexity.</a:t>
                      </a:r>
                      <a:endParaRPr sz="1100"/>
                    </a:p>
                  </a:txBody>
                  <a:tcPr marT="68575" marB="68575" marR="68575" marL="68575"/>
                </a:tc>
                <a:tc>
                  <a:txBody>
                    <a:bodyPr/>
                    <a:lstStyle/>
                    <a:p>
                      <a:pPr indent="0" lvl="0" marL="0" rtl="0" algn="l">
                        <a:spcBef>
                          <a:spcPts val="0"/>
                        </a:spcBef>
                        <a:spcAft>
                          <a:spcPts val="0"/>
                        </a:spcAft>
                        <a:buNone/>
                      </a:pPr>
                      <a:r>
                        <a:rPr lang="en-GB" sz="1100"/>
                        <a:t>DRL can be used to </a:t>
                      </a:r>
                      <a:r>
                        <a:rPr lang="en-GB" sz="1100"/>
                        <a:t>enhance</a:t>
                      </a:r>
                      <a:r>
                        <a:rPr lang="en-GB" sz="1100"/>
                        <a:t> and modernize Traditional Games like TicTacToe and Hangman</a:t>
                      </a:r>
                      <a:endParaRPr sz="1100"/>
                    </a:p>
                  </a:txBody>
                  <a:tcPr marT="68575" marB="68575" marR="68575" marL="68575"/>
                </a:tc>
              </a:tr>
            </a:tbl>
          </a:graphicData>
        </a:graphic>
      </p:graphicFrame>
      <p:sp>
        <p:nvSpPr>
          <p:cNvPr id="188" name="Google Shape;188;p29"/>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1355400" y="100710"/>
            <a:ext cx="6432975"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Literature Survey</a:t>
            </a:r>
            <a:endParaRPr b="0" sz="2300" strike="noStrike">
              <a:solidFill>
                <a:srgbClr val="000000"/>
              </a:solidFill>
              <a:latin typeface="Arial"/>
              <a:ea typeface="Arial"/>
              <a:cs typeface="Arial"/>
              <a:sym typeface="Arial"/>
            </a:endParaRPr>
          </a:p>
        </p:txBody>
      </p:sp>
      <p:pic>
        <p:nvPicPr>
          <p:cNvPr id="195" name="Google Shape;195;p30"/>
          <p:cNvPicPr preferRelativeResize="0"/>
          <p:nvPr/>
        </p:nvPicPr>
        <p:blipFill>
          <a:blip r:embed="rId3">
            <a:alphaModFix/>
          </a:blip>
          <a:stretch>
            <a:fillRect/>
          </a:stretch>
        </p:blipFill>
        <p:spPr>
          <a:xfrm>
            <a:off x="0" y="4835328"/>
            <a:ext cx="9144000" cy="321332"/>
          </a:xfrm>
          <a:prstGeom prst="rect">
            <a:avLst/>
          </a:prstGeom>
          <a:noFill/>
          <a:ln>
            <a:noFill/>
          </a:ln>
        </p:spPr>
      </p:pic>
      <p:sp>
        <p:nvSpPr>
          <p:cNvPr id="196" name="Google Shape;196;p30"/>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sp>
        <p:nvSpPr>
          <p:cNvPr id="197" name="Google Shape;197;p30"/>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198" name="Google Shape;198;p30"/>
          <p:cNvSpPr txBox="1"/>
          <p:nvPr>
            <p:ph idx="11" type="ftr"/>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FFFFFF"/>
              </a:buClr>
              <a:buSzPts val="900"/>
              <a:buFont typeface="Calibri"/>
              <a:buNone/>
            </a:pPr>
            <a:fld id="{00000000-1234-1234-1234-123412341234}" type="slidenum">
              <a:rPr b="0" i="0" lang="en-GB"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Times New Roman"/>
              <a:ea typeface="Times New Roman"/>
              <a:cs typeface="Times New Roman"/>
              <a:sym typeface="Times New Roman"/>
            </a:endParaRPr>
          </a:p>
        </p:txBody>
      </p:sp>
      <p:pic>
        <p:nvPicPr>
          <p:cNvPr descr="A picture containing drawing&#10;&#10;Description automatically generated" id="199" name="Google Shape;199;p30"/>
          <p:cNvPicPr preferRelativeResize="0"/>
          <p:nvPr/>
        </p:nvPicPr>
        <p:blipFill rotWithShape="1">
          <a:blip r:embed="rId4">
            <a:alphaModFix/>
          </a:blip>
          <a:srcRect b="0" l="0" r="0" t="0"/>
          <a:stretch/>
        </p:blipFill>
        <p:spPr>
          <a:xfrm>
            <a:off x="8202180" y="4844904"/>
            <a:ext cx="941820" cy="302175"/>
          </a:xfrm>
          <a:prstGeom prst="rect">
            <a:avLst/>
          </a:prstGeom>
          <a:noFill/>
          <a:ln>
            <a:noFill/>
          </a:ln>
        </p:spPr>
      </p:pic>
      <p:graphicFrame>
        <p:nvGraphicFramePr>
          <p:cNvPr id="200" name="Google Shape;200;p30"/>
          <p:cNvGraphicFramePr/>
          <p:nvPr/>
        </p:nvGraphicFramePr>
        <p:xfrm>
          <a:off x="655744" y="973097"/>
          <a:ext cx="3000000" cy="3000000"/>
        </p:xfrm>
        <a:graphic>
          <a:graphicData uri="http://schemas.openxmlformats.org/drawingml/2006/table">
            <a:tbl>
              <a:tblPr>
                <a:noFill/>
                <a:tableStyleId>{337E7575-5FFF-47C2-A0C3-CE99451D4F43}</a:tableStyleId>
              </a:tblPr>
              <a:tblGrid>
                <a:gridCol w="1802250"/>
                <a:gridCol w="1295925"/>
                <a:gridCol w="2688225"/>
                <a:gridCol w="1928800"/>
              </a:tblGrid>
              <a:tr h="391300">
                <a:tc>
                  <a:txBody>
                    <a:bodyPr/>
                    <a:lstStyle/>
                    <a:p>
                      <a:pPr indent="0" lvl="0" marL="0" rtl="0" algn="l">
                        <a:spcBef>
                          <a:spcPts val="0"/>
                        </a:spcBef>
                        <a:spcAft>
                          <a:spcPts val="0"/>
                        </a:spcAft>
                        <a:buNone/>
                      </a:pPr>
                      <a:r>
                        <a:rPr lang="en-GB" sz="1700">
                          <a:latin typeface="Georgia"/>
                          <a:ea typeface="Georgia"/>
                          <a:cs typeface="Georgia"/>
                          <a:sym typeface="Georgia"/>
                        </a:rPr>
                        <a:t>Name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Authors</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Inference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Future Work</a:t>
                      </a:r>
                      <a:endParaRPr sz="1700">
                        <a:latin typeface="Georgia"/>
                        <a:ea typeface="Georgia"/>
                        <a:cs typeface="Georgia"/>
                        <a:sym typeface="Georgia"/>
                      </a:endParaRPr>
                    </a:p>
                  </a:txBody>
                  <a:tcPr marT="68575" marB="68575" marR="68575" marL="68575"/>
                </a:tc>
              </a:tr>
              <a:tr h="862925">
                <a:tc>
                  <a:txBody>
                    <a:bodyPr/>
                    <a:lstStyle/>
                    <a:p>
                      <a:pPr indent="0" lvl="0" marL="0" rtl="0" algn="l">
                        <a:spcBef>
                          <a:spcPts val="0"/>
                        </a:spcBef>
                        <a:spcAft>
                          <a:spcPts val="0"/>
                        </a:spcAft>
                        <a:buClr>
                          <a:schemeClr val="dk1"/>
                        </a:buClr>
                        <a:buSzPts val="1100"/>
                        <a:buFont typeface="Arial"/>
                        <a:buNone/>
                      </a:pPr>
                      <a:r>
                        <a:rPr lang="en-GB" sz="1100"/>
                        <a:t>Deep rein-</a:t>
                      </a:r>
                      <a:endParaRPr sz="1100"/>
                    </a:p>
                    <a:p>
                      <a:pPr indent="0" lvl="0" marL="0" rtl="0" algn="l">
                        <a:spcBef>
                          <a:spcPts val="0"/>
                        </a:spcBef>
                        <a:spcAft>
                          <a:spcPts val="0"/>
                        </a:spcAft>
                        <a:buClr>
                          <a:schemeClr val="dk1"/>
                        </a:buClr>
                        <a:buSzPts val="1100"/>
                        <a:buFont typeface="Arial"/>
                        <a:buNone/>
                      </a:pPr>
                      <a:r>
                        <a:rPr lang="en-GB" sz="1100"/>
                        <a:t>forcement learning in immersive virtual reality exergame for</a:t>
                      </a:r>
                      <a:endParaRPr sz="1100"/>
                    </a:p>
                    <a:p>
                      <a:pPr indent="0" lvl="0" marL="0" rtl="0" algn="l">
                        <a:spcBef>
                          <a:spcPts val="0"/>
                        </a:spcBef>
                        <a:spcAft>
                          <a:spcPts val="0"/>
                        </a:spcAft>
                        <a:buNone/>
                      </a:pPr>
                      <a:r>
                        <a:rPr lang="en-GB" sz="1100"/>
                        <a:t>agent movement guidance</a:t>
                      </a:r>
                      <a:endParaRPr sz="1100"/>
                    </a:p>
                  </a:txBody>
                  <a:tcPr marT="68575" marB="68575" marR="68575" marL="68575"/>
                </a:tc>
                <a:tc>
                  <a:txBody>
                    <a:bodyPr/>
                    <a:lstStyle/>
                    <a:p>
                      <a:pPr indent="0" lvl="0" marL="0" rtl="0" algn="l">
                        <a:spcBef>
                          <a:spcPts val="0"/>
                        </a:spcBef>
                        <a:spcAft>
                          <a:spcPts val="0"/>
                        </a:spcAft>
                        <a:buNone/>
                      </a:pPr>
                      <a:r>
                        <a:rPr lang="en-GB" sz="1100"/>
                        <a:t>Elor, A., Kurniawan, S.</a:t>
                      </a:r>
                      <a:endParaRPr sz="1100"/>
                    </a:p>
                    <a:p>
                      <a:pPr indent="0" lvl="0" marL="0" rtl="0" algn="l">
                        <a:spcBef>
                          <a:spcPts val="0"/>
                        </a:spcBef>
                        <a:spcAft>
                          <a:spcPts val="0"/>
                        </a:spcAft>
                        <a:buNone/>
                      </a:pPr>
                      <a:r>
                        <a:rPr lang="en-GB" sz="1100"/>
                        <a:t>(2020, August)</a:t>
                      </a:r>
                      <a:endParaRPr sz="1100"/>
                    </a:p>
                  </a:txBody>
                  <a:tcPr marT="68575" marB="68575" marR="68575" marL="68575"/>
                </a:tc>
                <a:tc>
                  <a:txBody>
                    <a:bodyPr/>
                    <a:lstStyle/>
                    <a:p>
                      <a:pPr indent="0" lvl="0" marL="0" rtl="0" algn="l">
                        <a:spcBef>
                          <a:spcPts val="0"/>
                        </a:spcBef>
                        <a:spcAft>
                          <a:spcPts val="0"/>
                        </a:spcAft>
                        <a:buNone/>
                      </a:pPr>
                      <a:r>
                        <a:rPr lang="en-GB" sz="1100"/>
                        <a:t>Generative Adversarial Imitation Learning and Proximal Policy Optimization are used for better </a:t>
                      </a:r>
                      <a:r>
                        <a:rPr lang="en-GB" sz="1100"/>
                        <a:t>understanding</a:t>
                      </a:r>
                      <a:r>
                        <a:rPr lang="en-GB" sz="1100"/>
                        <a:t> of Game Dynamics</a:t>
                      </a:r>
                      <a:endParaRPr sz="1100"/>
                    </a:p>
                  </a:txBody>
                  <a:tcPr marT="68575" marB="68575" marR="68575" marL="68575"/>
                </a:tc>
                <a:tc>
                  <a:txBody>
                    <a:bodyPr/>
                    <a:lstStyle/>
                    <a:p>
                      <a:pPr indent="0" lvl="0" marL="0" rtl="0" algn="l">
                        <a:spcBef>
                          <a:spcPts val="0"/>
                        </a:spcBef>
                        <a:spcAft>
                          <a:spcPts val="0"/>
                        </a:spcAft>
                        <a:buNone/>
                      </a:pPr>
                      <a:r>
                        <a:rPr lang="en-GB" sz="1100"/>
                        <a:t>Gives Birth to Idea of </a:t>
                      </a:r>
                      <a:r>
                        <a:rPr lang="en-GB" sz="1100"/>
                        <a:t>being</a:t>
                      </a:r>
                      <a:r>
                        <a:rPr lang="en-GB" sz="1100"/>
                        <a:t> </a:t>
                      </a:r>
                      <a:r>
                        <a:rPr lang="en-GB" sz="1100"/>
                        <a:t>dependent on AI instead of manual control</a:t>
                      </a:r>
                      <a:endParaRPr sz="1100"/>
                    </a:p>
                  </a:txBody>
                  <a:tcPr marT="68575" marB="68575" marR="68575" marL="68575"/>
                </a:tc>
              </a:tr>
              <a:tr h="862925">
                <a:tc>
                  <a:txBody>
                    <a:bodyPr/>
                    <a:lstStyle/>
                    <a:p>
                      <a:pPr indent="0" lvl="0" marL="0" rtl="0" algn="l">
                        <a:spcBef>
                          <a:spcPts val="0"/>
                        </a:spcBef>
                        <a:spcAft>
                          <a:spcPts val="0"/>
                        </a:spcAft>
                        <a:buClr>
                          <a:schemeClr val="dk1"/>
                        </a:buClr>
                        <a:buSzPts val="1100"/>
                        <a:buFont typeface="Arial"/>
                        <a:buNone/>
                      </a:pPr>
                      <a:r>
                        <a:rPr lang="en-GB" sz="1100"/>
                        <a:t>Build-</a:t>
                      </a:r>
                      <a:endParaRPr sz="1100"/>
                    </a:p>
                    <a:p>
                      <a:pPr indent="0" lvl="0" marL="0" rtl="0" algn="l">
                        <a:spcBef>
                          <a:spcPts val="0"/>
                        </a:spcBef>
                        <a:spcAft>
                          <a:spcPts val="0"/>
                        </a:spcAft>
                        <a:buClr>
                          <a:schemeClr val="dk1"/>
                        </a:buClr>
                        <a:buSzPts val="1100"/>
                        <a:buFont typeface="Arial"/>
                        <a:buNone/>
                      </a:pPr>
                      <a:r>
                        <a:rPr lang="en-GB" sz="1100"/>
                        <a:t>ing your kingdom imitation learning for a custom gameplay</a:t>
                      </a:r>
                      <a:endParaRPr sz="1100"/>
                    </a:p>
                    <a:p>
                      <a:pPr indent="0" lvl="0" marL="0" rtl="0" algn="l">
                        <a:spcBef>
                          <a:spcPts val="0"/>
                        </a:spcBef>
                        <a:spcAft>
                          <a:spcPts val="0"/>
                        </a:spcAft>
                        <a:buNone/>
                      </a:pPr>
                      <a:r>
                        <a:rPr lang="en-GB" sz="1100"/>
                        <a:t>using unity ml-agents</a:t>
                      </a:r>
                      <a:endParaRPr sz="1100"/>
                    </a:p>
                  </a:txBody>
                  <a:tcPr marT="68575" marB="68575" marR="68575" marL="68575"/>
                </a:tc>
                <a:tc>
                  <a:txBody>
                    <a:bodyPr/>
                    <a:lstStyle/>
                    <a:p>
                      <a:pPr indent="0" lvl="0" marL="0" rtl="0" algn="l">
                        <a:spcBef>
                          <a:spcPts val="0"/>
                        </a:spcBef>
                        <a:spcAft>
                          <a:spcPts val="0"/>
                        </a:spcAft>
                        <a:buNone/>
                      </a:pPr>
                      <a:r>
                        <a:rPr lang="en-GB" sz="1100"/>
                        <a:t>Youssef, A. E., El Missiry, S., El-gaafary, I. N., ElMosalami,</a:t>
                      </a:r>
                      <a:endParaRPr sz="1100"/>
                    </a:p>
                    <a:p>
                      <a:pPr indent="0" lvl="0" marL="0" rtl="0" algn="l">
                        <a:spcBef>
                          <a:spcPts val="0"/>
                        </a:spcBef>
                        <a:spcAft>
                          <a:spcPts val="0"/>
                        </a:spcAft>
                        <a:buNone/>
                      </a:pPr>
                      <a:r>
                        <a:rPr lang="en-GB" sz="1100"/>
                        <a:t> (2019)</a:t>
                      </a:r>
                      <a:endParaRPr sz="1100"/>
                    </a:p>
                  </a:txBody>
                  <a:tcPr marT="68575" marB="68575" marR="68575" marL="68575"/>
                </a:tc>
                <a:tc>
                  <a:txBody>
                    <a:bodyPr/>
                    <a:lstStyle/>
                    <a:p>
                      <a:pPr indent="0" lvl="0" marL="0" rtl="0" algn="l">
                        <a:spcBef>
                          <a:spcPts val="0"/>
                        </a:spcBef>
                        <a:spcAft>
                          <a:spcPts val="0"/>
                        </a:spcAft>
                        <a:buNone/>
                      </a:pPr>
                      <a:r>
                        <a:rPr lang="en-GB" sz="1100"/>
                        <a:t>Every player imprints his behavior on the clone through the use of imitation learning and reduces the amount of training data required and the computational time</a:t>
                      </a:r>
                      <a:endParaRPr sz="1100"/>
                    </a:p>
                  </a:txBody>
                  <a:tcPr marT="68575" marB="68575" marR="68575" marL="68575"/>
                </a:tc>
                <a:tc>
                  <a:txBody>
                    <a:bodyPr/>
                    <a:lstStyle/>
                    <a:p>
                      <a:pPr indent="0" lvl="0" marL="0" rtl="0" algn="l">
                        <a:spcBef>
                          <a:spcPts val="0"/>
                        </a:spcBef>
                        <a:spcAft>
                          <a:spcPts val="0"/>
                        </a:spcAft>
                        <a:buNone/>
                      </a:pPr>
                      <a:r>
                        <a:rPr lang="en-GB" sz="1100"/>
                        <a:t>Different </a:t>
                      </a:r>
                      <a:r>
                        <a:rPr lang="en-GB" sz="1100"/>
                        <a:t>agents</a:t>
                      </a:r>
                      <a:r>
                        <a:rPr lang="en-GB" sz="1100"/>
                        <a:t> may require Different AI </a:t>
                      </a:r>
                      <a:r>
                        <a:rPr lang="en-GB" sz="1100"/>
                        <a:t>Frameworks</a:t>
                      </a:r>
                      <a:endParaRPr sz="1100"/>
                    </a:p>
                  </a:txBody>
                  <a:tcPr marT="68575" marB="68575" marR="68575" marL="68575"/>
                </a:tc>
              </a:tr>
              <a:tr h="862925">
                <a:tc>
                  <a:txBody>
                    <a:bodyPr/>
                    <a:lstStyle/>
                    <a:p>
                      <a:pPr indent="0" lvl="0" marL="0" rtl="0" algn="l">
                        <a:spcBef>
                          <a:spcPts val="0"/>
                        </a:spcBef>
                        <a:spcAft>
                          <a:spcPts val="0"/>
                        </a:spcAft>
                        <a:buClr>
                          <a:schemeClr val="dk1"/>
                        </a:buClr>
                        <a:buSzPts val="1100"/>
                        <a:buFont typeface="Arial"/>
                        <a:buNone/>
                      </a:pPr>
                      <a:r>
                        <a:rPr lang="en-GB" sz="1100"/>
                        <a:t>Unity ML-Agents: Revolutionizing</a:t>
                      </a:r>
                      <a:endParaRPr sz="1100"/>
                    </a:p>
                    <a:p>
                      <a:pPr indent="0" lvl="0" marL="0" rtl="0" algn="l">
                        <a:spcBef>
                          <a:spcPts val="0"/>
                        </a:spcBef>
                        <a:spcAft>
                          <a:spcPts val="0"/>
                        </a:spcAft>
                        <a:buNone/>
                      </a:pPr>
                      <a:r>
                        <a:rPr lang="en-GB" sz="1100"/>
                        <a:t>Gaming Through Reinforcement Learning</a:t>
                      </a:r>
                      <a:endParaRPr sz="1100"/>
                    </a:p>
                  </a:txBody>
                  <a:tcPr marT="68575" marB="68575" marR="68575" marL="68575"/>
                </a:tc>
                <a:tc>
                  <a:txBody>
                    <a:bodyPr/>
                    <a:lstStyle/>
                    <a:p>
                      <a:pPr indent="0" lvl="0" marL="0" rtl="0" algn="l">
                        <a:spcBef>
                          <a:spcPts val="0"/>
                        </a:spcBef>
                        <a:spcAft>
                          <a:spcPts val="0"/>
                        </a:spcAft>
                        <a:buNone/>
                      </a:pPr>
                      <a:r>
                        <a:rPr lang="en-GB" sz="1100"/>
                        <a:t>Raut, U., Galchhaniya, P., Nehete, A., (2024, July)</a:t>
                      </a:r>
                      <a:endParaRPr sz="1100"/>
                    </a:p>
                  </a:txBody>
                  <a:tcPr marT="68575" marB="68575" marR="68575" marL="68575"/>
                </a:tc>
                <a:tc>
                  <a:txBody>
                    <a:bodyPr/>
                    <a:lstStyle/>
                    <a:p>
                      <a:pPr indent="0" lvl="0" marL="0" rtl="0" algn="l">
                        <a:spcBef>
                          <a:spcPts val="0"/>
                        </a:spcBef>
                        <a:spcAft>
                          <a:spcPts val="0"/>
                        </a:spcAft>
                        <a:buNone/>
                      </a:pPr>
                      <a:r>
                        <a:rPr lang="en-GB" sz="1100"/>
                        <a:t>Allows developers to produce non-player characters (NPCs) that present unique and tailored challenges to gamers.</a:t>
                      </a:r>
                      <a:endParaRPr sz="1100"/>
                    </a:p>
                  </a:txBody>
                  <a:tcPr marT="68575" marB="68575" marR="68575" marL="68575"/>
                </a:tc>
                <a:tc>
                  <a:txBody>
                    <a:bodyPr/>
                    <a:lstStyle/>
                    <a:p>
                      <a:pPr indent="0" lvl="0" marL="0" rtl="0" algn="l">
                        <a:spcBef>
                          <a:spcPts val="0"/>
                        </a:spcBef>
                        <a:spcAft>
                          <a:spcPts val="0"/>
                        </a:spcAft>
                        <a:buNone/>
                      </a:pPr>
                      <a:r>
                        <a:rPr lang="en-GB" sz="1100"/>
                        <a:t>Agents can have their own Personality, their own states, their own actions etc</a:t>
                      </a:r>
                      <a:endParaRPr sz="1100"/>
                    </a:p>
                  </a:txBody>
                  <a:tcPr marT="68575" marB="68575" marR="68575" marL="68575"/>
                </a:tc>
              </a:tr>
            </a:tbl>
          </a:graphicData>
        </a:graphic>
      </p:graphicFrame>
      <p:sp>
        <p:nvSpPr>
          <p:cNvPr id="201" name="Google Shape;201;p30"/>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Literature Survey</a:t>
            </a:r>
            <a:endParaRPr b="0" sz="2300" strike="noStrike">
              <a:solidFill>
                <a:srgbClr val="000000"/>
              </a:solidFill>
              <a:latin typeface="Arial"/>
              <a:ea typeface="Arial"/>
              <a:cs typeface="Arial"/>
              <a:sym typeface="Arial"/>
            </a:endParaRPr>
          </a:p>
        </p:txBody>
      </p:sp>
      <p:pic>
        <p:nvPicPr>
          <p:cNvPr id="208" name="Google Shape;208;p31"/>
          <p:cNvPicPr preferRelativeResize="0"/>
          <p:nvPr/>
        </p:nvPicPr>
        <p:blipFill>
          <a:blip r:embed="rId3">
            <a:alphaModFix/>
          </a:blip>
          <a:stretch>
            <a:fillRect/>
          </a:stretch>
        </p:blipFill>
        <p:spPr>
          <a:xfrm>
            <a:off x="0" y="4835328"/>
            <a:ext cx="9144000" cy="321332"/>
          </a:xfrm>
          <a:prstGeom prst="rect">
            <a:avLst/>
          </a:prstGeom>
          <a:noFill/>
          <a:ln>
            <a:noFill/>
          </a:ln>
        </p:spPr>
      </p:pic>
      <p:sp>
        <p:nvSpPr>
          <p:cNvPr id="209" name="Google Shape;209;p31"/>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sp>
        <p:nvSpPr>
          <p:cNvPr id="210" name="Google Shape;210;p31"/>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11" name="Google Shape;211;p31"/>
          <p:cNvSpPr txBox="1"/>
          <p:nvPr>
            <p:ph idx="11" type="ftr"/>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FFFFFF"/>
              </a:buClr>
              <a:buSzPts val="900"/>
              <a:buFont typeface="Calibri"/>
              <a:buNone/>
            </a:pPr>
            <a:fld id="{00000000-1234-1234-1234-123412341234}" type="slidenum">
              <a:rPr b="0" i="0" lang="en-GB"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Times New Roman"/>
              <a:ea typeface="Times New Roman"/>
              <a:cs typeface="Times New Roman"/>
              <a:sym typeface="Times New Roman"/>
            </a:endParaRPr>
          </a:p>
        </p:txBody>
      </p:sp>
      <p:pic>
        <p:nvPicPr>
          <p:cNvPr descr="A picture containing drawing&#10;&#10;Description automatically generated" id="212" name="Google Shape;212;p31"/>
          <p:cNvPicPr preferRelativeResize="0"/>
          <p:nvPr/>
        </p:nvPicPr>
        <p:blipFill rotWithShape="1">
          <a:blip r:embed="rId4">
            <a:alphaModFix/>
          </a:blip>
          <a:srcRect b="0" l="0" r="0" t="0"/>
          <a:stretch/>
        </p:blipFill>
        <p:spPr>
          <a:xfrm>
            <a:off x="8202180" y="4844904"/>
            <a:ext cx="941822" cy="302175"/>
          </a:xfrm>
          <a:prstGeom prst="rect">
            <a:avLst/>
          </a:prstGeom>
          <a:noFill/>
          <a:ln>
            <a:noFill/>
          </a:ln>
        </p:spPr>
      </p:pic>
      <p:graphicFrame>
        <p:nvGraphicFramePr>
          <p:cNvPr id="213" name="Google Shape;213;p31"/>
          <p:cNvGraphicFramePr/>
          <p:nvPr/>
        </p:nvGraphicFramePr>
        <p:xfrm>
          <a:off x="655744" y="973097"/>
          <a:ext cx="3000000" cy="3000000"/>
        </p:xfrm>
        <a:graphic>
          <a:graphicData uri="http://schemas.openxmlformats.org/drawingml/2006/table">
            <a:tbl>
              <a:tblPr>
                <a:noFill/>
                <a:tableStyleId>{337E7575-5FFF-47C2-A0C3-CE99451D4F43}</a:tableStyleId>
              </a:tblPr>
              <a:tblGrid>
                <a:gridCol w="1802250"/>
                <a:gridCol w="1295925"/>
                <a:gridCol w="2688225"/>
                <a:gridCol w="1928800"/>
              </a:tblGrid>
              <a:tr h="391300">
                <a:tc>
                  <a:txBody>
                    <a:bodyPr/>
                    <a:lstStyle/>
                    <a:p>
                      <a:pPr indent="0" lvl="0" marL="0" rtl="0" algn="l">
                        <a:spcBef>
                          <a:spcPts val="0"/>
                        </a:spcBef>
                        <a:spcAft>
                          <a:spcPts val="0"/>
                        </a:spcAft>
                        <a:buNone/>
                      </a:pPr>
                      <a:r>
                        <a:rPr lang="en-GB" sz="1700">
                          <a:latin typeface="Georgia"/>
                          <a:ea typeface="Georgia"/>
                          <a:cs typeface="Georgia"/>
                          <a:sym typeface="Georgia"/>
                        </a:rPr>
                        <a:t>Name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Authors</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Inference</a:t>
                      </a:r>
                      <a:endParaRPr sz="1700">
                        <a:latin typeface="Georgia"/>
                        <a:ea typeface="Georgia"/>
                        <a:cs typeface="Georgia"/>
                        <a:sym typeface="Georgia"/>
                      </a:endParaRPr>
                    </a:p>
                  </a:txBody>
                  <a:tcPr marT="68575" marB="68575" marR="68575" marL="68575"/>
                </a:tc>
                <a:tc>
                  <a:txBody>
                    <a:bodyPr/>
                    <a:lstStyle/>
                    <a:p>
                      <a:pPr indent="0" lvl="0" marL="0" rtl="0" algn="l">
                        <a:spcBef>
                          <a:spcPts val="0"/>
                        </a:spcBef>
                        <a:spcAft>
                          <a:spcPts val="0"/>
                        </a:spcAft>
                        <a:buNone/>
                      </a:pPr>
                      <a:r>
                        <a:rPr lang="en-GB" sz="1700">
                          <a:latin typeface="Georgia"/>
                          <a:ea typeface="Georgia"/>
                          <a:cs typeface="Georgia"/>
                          <a:sym typeface="Georgia"/>
                        </a:rPr>
                        <a:t>Future Work</a:t>
                      </a:r>
                      <a:endParaRPr sz="1700">
                        <a:latin typeface="Georgia"/>
                        <a:ea typeface="Georgia"/>
                        <a:cs typeface="Georgia"/>
                        <a:sym typeface="Georgia"/>
                      </a:endParaRPr>
                    </a:p>
                  </a:txBody>
                  <a:tcPr marT="68575" marB="68575" marR="68575" marL="68575"/>
                </a:tc>
              </a:tr>
              <a:tr h="862925">
                <a:tc>
                  <a:txBody>
                    <a:bodyPr/>
                    <a:lstStyle/>
                    <a:p>
                      <a:pPr indent="0" lvl="0" marL="0" rtl="0" algn="l">
                        <a:spcBef>
                          <a:spcPts val="0"/>
                        </a:spcBef>
                        <a:spcAft>
                          <a:spcPts val="0"/>
                        </a:spcAft>
                        <a:buNone/>
                      </a:pPr>
                      <a:r>
                        <a:rPr lang="en-GB" sz="1100"/>
                        <a:t>RL-based Control</a:t>
                      </a:r>
                      <a:endParaRPr sz="1100"/>
                    </a:p>
                    <a:p>
                      <a:pPr indent="0" lvl="0" marL="0" rtl="0" algn="l">
                        <a:spcBef>
                          <a:spcPts val="0"/>
                        </a:spcBef>
                        <a:spcAft>
                          <a:spcPts val="0"/>
                        </a:spcAft>
                        <a:buNone/>
                      </a:pPr>
                      <a:r>
                        <a:rPr lang="en-GB" sz="1100"/>
                        <a:t>of Smart Base Isolation System Using Unity ML-Agents.</a:t>
                      </a:r>
                      <a:endParaRPr sz="1100"/>
                    </a:p>
                  </a:txBody>
                  <a:tcPr marT="68575" marB="68575" marR="68575" marL="68575"/>
                </a:tc>
                <a:tc>
                  <a:txBody>
                    <a:bodyPr/>
                    <a:lstStyle/>
                    <a:p>
                      <a:pPr indent="0" lvl="0" marL="0" rtl="0" algn="l">
                        <a:spcBef>
                          <a:spcPts val="0"/>
                        </a:spcBef>
                        <a:spcAft>
                          <a:spcPts val="0"/>
                        </a:spcAft>
                        <a:buNone/>
                      </a:pPr>
                      <a:r>
                        <a:rPr lang="en-GB" sz="1100"/>
                        <a:t>Kim, H. S., Kang, J. W.(2024).</a:t>
                      </a:r>
                      <a:endParaRPr sz="1100"/>
                    </a:p>
                  </a:txBody>
                  <a:tcPr marT="68575" marB="68575" marR="68575" marL="68575"/>
                </a:tc>
                <a:tc>
                  <a:txBody>
                    <a:bodyPr/>
                    <a:lstStyle/>
                    <a:p>
                      <a:pPr indent="0" lvl="0" marL="0" rtl="0" algn="l">
                        <a:spcBef>
                          <a:spcPts val="0"/>
                        </a:spcBef>
                        <a:spcAft>
                          <a:spcPts val="0"/>
                        </a:spcAft>
                        <a:buNone/>
                      </a:pPr>
                      <a:r>
                        <a:rPr lang="en-GB" sz="1100"/>
                        <a:t>The results demonstrate that the Unity game engine may effectively be used to generate an RL environment for structural dynamic systems by appropriately presenting the dynamic responses </a:t>
                      </a:r>
                      <a:endParaRPr sz="1100"/>
                    </a:p>
                  </a:txBody>
                  <a:tcPr marT="68575" marB="68575" marR="68575" marL="68575"/>
                </a:tc>
                <a:tc>
                  <a:txBody>
                    <a:bodyPr/>
                    <a:lstStyle/>
                    <a:p>
                      <a:pPr indent="0" lvl="0" marL="0" rtl="0" algn="l">
                        <a:spcBef>
                          <a:spcPts val="0"/>
                        </a:spcBef>
                        <a:spcAft>
                          <a:spcPts val="0"/>
                        </a:spcAft>
                        <a:buNone/>
                      </a:pPr>
                      <a:r>
                        <a:rPr lang="en-GB" sz="1100"/>
                        <a:t>This Prompts people to give more open world gaming </a:t>
                      </a:r>
                      <a:endParaRPr sz="1100"/>
                    </a:p>
                  </a:txBody>
                  <a:tcPr marT="68575" marB="68575" marR="68575" marL="68575"/>
                </a:tc>
              </a:tr>
              <a:tr h="862925">
                <a:tc>
                  <a:txBody>
                    <a:bodyPr/>
                    <a:lstStyle/>
                    <a:p>
                      <a:pPr indent="0" lvl="0" marL="0" rtl="0" algn="l">
                        <a:spcBef>
                          <a:spcPts val="0"/>
                        </a:spcBef>
                        <a:spcAft>
                          <a:spcPts val="0"/>
                        </a:spcAft>
                        <a:buNone/>
                      </a:pPr>
                      <a:r>
                        <a:rPr lang="en-GB" sz="1100"/>
                        <a:t>Training unity machine learning agents using re-</a:t>
                      </a:r>
                      <a:endParaRPr sz="1100"/>
                    </a:p>
                    <a:p>
                      <a:pPr indent="0" lvl="0" marL="0" rtl="0" algn="l">
                        <a:spcBef>
                          <a:spcPts val="0"/>
                        </a:spcBef>
                        <a:spcAft>
                          <a:spcPts val="0"/>
                        </a:spcAft>
                        <a:buNone/>
                      </a:pPr>
                      <a:r>
                        <a:rPr lang="en-GB" sz="1100"/>
                        <a:t>inforcement learning method</a:t>
                      </a:r>
                      <a:endParaRPr sz="1100"/>
                    </a:p>
                  </a:txBody>
                  <a:tcPr marT="68575" marB="68575" marR="68575" marL="68575"/>
                </a:tc>
                <a:tc>
                  <a:txBody>
                    <a:bodyPr/>
                    <a:lstStyle/>
                    <a:p>
                      <a:pPr indent="0" lvl="0" marL="0" rtl="0" algn="l">
                        <a:spcBef>
                          <a:spcPts val="0"/>
                        </a:spcBef>
                        <a:spcAft>
                          <a:spcPts val="0"/>
                        </a:spcAft>
                        <a:buNone/>
                      </a:pPr>
                      <a:r>
                        <a:rPr lang="en-GB" sz="1100"/>
                        <a:t>Urmanov, M., Alimanova, M., Nurkey, A</a:t>
                      </a:r>
                      <a:endParaRPr sz="1100"/>
                    </a:p>
                    <a:p>
                      <a:pPr indent="0" lvl="0" marL="0" rtl="0" algn="l">
                        <a:spcBef>
                          <a:spcPts val="0"/>
                        </a:spcBef>
                        <a:spcAft>
                          <a:spcPts val="0"/>
                        </a:spcAft>
                        <a:buNone/>
                      </a:pPr>
                      <a:r>
                        <a:rPr lang="en-GB" sz="1100"/>
                        <a:t>(2019)</a:t>
                      </a:r>
                      <a:endParaRPr sz="1100"/>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GB" sz="1100"/>
                        <a:t>Outcomes of training machine learning agents depend heavily on a number of factors, including hyperparameter setting, environment rules, reward and penalty design, and training time.</a:t>
                      </a:r>
                      <a:endParaRPr sz="1100"/>
                    </a:p>
                  </a:txBody>
                  <a:tcPr marT="68575" marB="68575" marR="68575" marL="68575"/>
                </a:tc>
                <a:tc>
                  <a:txBody>
                    <a:bodyPr/>
                    <a:lstStyle/>
                    <a:p>
                      <a:pPr indent="0" lvl="0" marL="0" rtl="0" algn="l">
                        <a:spcBef>
                          <a:spcPts val="0"/>
                        </a:spcBef>
                        <a:spcAft>
                          <a:spcPts val="0"/>
                        </a:spcAft>
                        <a:buNone/>
                      </a:pPr>
                      <a:r>
                        <a:rPr lang="en-GB" sz="1100"/>
                        <a:t>The Game should be modelled more keeping all stakeholders with good humour.</a:t>
                      </a:r>
                      <a:endParaRPr sz="1100"/>
                    </a:p>
                  </a:txBody>
                  <a:tcPr marT="68575" marB="68575" marR="68575" marL="68575"/>
                </a:tc>
              </a:tr>
              <a:tr h="862925">
                <a:tc>
                  <a:txBody>
                    <a:bodyPr/>
                    <a:lstStyle/>
                    <a:p>
                      <a:pPr indent="0" lvl="0" marL="0" rtl="0" algn="l">
                        <a:spcBef>
                          <a:spcPts val="0"/>
                        </a:spcBef>
                        <a:spcAft>
                          <a:spcPts val="0"/>
                        </a:spcAft>
                        <a:buNone/>
                      </a:pPr>
                      <a:r>
                        <a:rPr lang="en-GB" sz="1100"/>
                        <a:t>Development of</a:t>
                      </a:r>
                      <a:endParaRPr sz="1100"/>
                    </a:p>
                    <a:p>
                      <a:pPr indent="0" lvl="0" marL="0" rtl="0" algn="l">
                        <a:spcBef>
                          <a:spcPts val="0"/>
                        </a:spcBef>
                        <a:spcAft>
                          <a:spcPts val="0"/>
                        </a:spcAft>
                        <a:buNone/>
                      </a:pPr>
                      <a:r>
                        <a:rPr lang="en-GB" sz="1100"/>
                        <a:t>deep-learning-based autonomous agents for low-speed maneu-</a:t>
                      </a:r>
                      <a:endParaRPr sz="1100"/>
                    </a:p>
                    <a:p>
                      <a:pPr indent="0" lvl="0" marL="0" rtl="0" algn="l">
                        <a:spcBef>
                          <a:spcPts val="0"/>
                        </a:spcBef>
                        <a:spcAft>
                          <a:spcPts val="0"/>
                        </a:spcAft>
                        <a:buNone/>
                      </a:pPr>
                      <a:r>
                        <a:rPr lang="en-GB" sz="1100"/>
                        <a:t>vering in Unity. </a:t>
                      </a:r>
                      <a:endParaRPr sz="1100"/>
                    </a:p>
                  </a:txBody>
                  <a:tcPr marT="68575" marB="68575" marR="68575" marL="68575"/>
                </a:tc>
                <a:tc>
                  <a:txBody>
                    <a:bodyPr/>
                    <a:lstStyle/>
                    <a:p>
                      <a:pPr indent="0" lvl="0" marL="0" rtl="0" algn="l">
                        <a:spcBef>
                          <a:spcPts val="0"/>
                        </a:spcBef>
                        <a:spcAft>
                          <a:spcPts val="0"/>
                        </a:spcAft>
                        <a:buNone/>
                      </a:pPr>
                      <a:r>
                        <a:rPr lang="en-GB" sz="1100"/>
                        <a:t>Berta, R., Lazzaroni, L., Capello, (2024).</a:t>
                      </a:r>
                      <a:endParaRPr sz="1100"/>
                    </a:p>
                  </a:txBody>
                  <a:tcPr marT="68575" marB="68575" marR="68575" marL="68575"/>
                </a:tc>
                <a:tc>
                  <a:txBody>
                    <a:bodyPr/>
                    <a:lstStyle/>
                    <a:p>
                      <a:pPr indent="0" lvl="0" marL="0" rtl="0" algn="l">
                        <a:spcBef>
                          <a:spcPts val="0"/>
                        </a:spcBef>
                        <a:spcAft>
                          <a:spcPts val="0"/>
                        </a:spcAft>
                        <a:buNone/>
                      </a:pPr>
                      <a:r>
                        <a:rPr lang="en-GB" sz="1100"/>
                        <a:t>Because high-level notions (such as obstacle avoidance) are abstracted, the agent must be trained in environments that are sufficiently complex s using ML Agents toolkit</a:t>
                      </a:r>
                      <a:endParaRPr sz="1100"/>
                    </a:p>
                  </a:txBody>
                  <a:tcPr marT="68575" marB="68575" marR="68575" marL="68575"/>
                </a:tc>
                <a:tc>
                  <a:txBody>
                    <a:bodyPr/>
                    <a:lstStyle/>
                    <a:p>
                      <a:pPr indent="0" lvl="0" marL="0" rtl="0" algn="l">
                        <a:spcBef>
                          <a:spcPts val="0"/>
                        </a:spcBef>
                        <a:spcAft>
                          <a:spcPts val="0"/>
                        </a:spcAft>
                        <a:buNone/>
                      </a:pPr>
                      <a:r>
                        <a:rPr lang="en-GB" sz="1100"/>
                        <a:t>Development with better Fine Tuning and better user accessible features and deployment of the Unity Game</a:t>
                      </a:r>
                      <a:endParaRPr sz="1100"/>
                    </a:p>
                  </a:txBody>
                  <a:tcPr marT="68575" marB="68575" marR="68575" marL="68575"/>
                </a:tc>
              </a:tr>
            </a:tbl>
          </a:graphicData>
        </a:graphic>
      </p:graphicFrame>
      <p:sp>
        <p:nvSpPr>
          <p:cNvPr id="214" name="Google Shape;214;p31"/>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Architecture</a:t>
            </a:r>
            <a:endParaRPr b="0" sz="2300" strike="noStrike">
              <a:solidFill>
                <a:srgbClr val="000000"/>
              </a:solidFill>
              <a:latin typeface="Arial"/>
              <a:ea typeface="Arial"/>
              <a:cs typeface="Arial"/>
              <a:sym typeface="Arial"/>
            </a:endParaRPr>
          </a:p>
        </p:txBody>
      </p:sp>
      <p:pic>
        <p:nvPicPr>
          <p:cNvPr id="221" name="Google Shape;221;p32"/>
          <p:cNvPicPr preferRelativeResize="0"/>
          <p:nvPr/>
        </p:nvPicPr>
        <p:blipFill>
          <a:blip r:embed="rId3">
            <a:alphaModFix/>
          </a:blip>
          <a:stretch>
            <a:fillRect/>
          </a:stretch>
        </p:blipFill>
        <p:spPr>
          <a:xfrm>
            <a:off x="0" y="4835328"/>
            <a:ext cx="9144000" cy="321332"/>
          </a:xfrm>
          <a:prstGeom prst="rect">
            <a:avLst/>
          </a:prstGeom>
          <a:noFill/>
          <a:ln>
            <a:noFill/>
          </a:ln>
        </p:spPr>
      </p:pic>
      <p:sp>
        <p:nvSpPr>
          <p:cNvPr id="222" name="Google Shape;222;p32"/>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sp>
        <p:nvSpPr>
          <p:cNvPr id="223" name="Google Shape;223;p32"/>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24" name="Google Shape;224;p32"/>
          <p:cNvSpPr txBox="1"/>
          <p:nvPr>
            <p:ph idx="11" type="ftr"/>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FFFFFF"/>
              </a:buClr>
              <a:buSzPts val="900"/>
              <a:buFont typeface="Calibri"/>
              <a:buNone/>
            </a:pPr>
            <a:fld id="{00000000-1234-1234-1234-123412341234}" type="slidenum">
              <a:rPr b="0" i="0" lang="en-GB"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Times New Roman"/>
              <a:ea typeface="Times New Roman"/>
              <a:cs typeface="Times New Roman"/>
              <a:sym typeface="Times New Roman"/>
            </a:endParaRPr>
          </a:p>
        </p:txBody>
      </p:sp>
      <p:pic>
        <p:nvPicPr>
          <p:cNvPr descr="A picture containing drawing&#10;&#10;Description automatically generated" id="225" name="Google Shape;225;p32"/>
          <p:cNvPicPr preferRelativeResize="0"/>
          <p:nvPr/>
        </p:nvPicPr>
        <p:blipFill rotWithShape="1">
          <a:blip r:embed="rId4">
            <a:alphaModFix/>
          </a:blip>
          <a:srcRect b="0" l="0" r="0" t="0"/>
          <a:stretch/>
        </p:blipFill>
        <p:spPr>
          <a:xfrm>
            <a:off x="8202180" y="4844904"/>
            <a:ext cx="941822" cy="302175"/>
          </a:xfrm>
          <a:prstGeom prst="rect">
            <a:avLst/>
          </a:prstGeom>
          <a:noFill/>
          <a:ln>
            <a:noFill/>
          </a:ln>
        </p:spPr>
      </p:pic>
      <p:pic>
        <p:nvPicPr>
          <p:cNvPr id="226" name="Google Shape;226;p32"/>
          <p:cNvPicPr preferRelativeResize="0"/>
          <p:nvPr/>
        </p:nvPicPr>
        <p:blipFill>
          <a:blip r:embed="rId5">
            <a:alphaModFix/>
          </a:blip>
          <a:stretch>
            <a:fillRect/>
          </a:stretch>
        </p:blipFill>
        <p:spPr>
          <a:xfrm>
            <a:off x="919400" y="546210"/>
            <a:ext cx="7400925" cy="3829050"/>
          </a:xfrm>
          <a:prstGeom prst="rect">
            <a:avLst/>
          </a:prstGeom>
          <a:noFill/>
          <a:ln>
            <a:noFill/>
          </a:ln>
        </p:spPr>
      </p:pic>
      <p:sp>
        <p:nvSpPr>
          <p:cNvPr id="227" name="Google Shape;227;p32"/>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34" name="Google Shape;234;p33"/>
          <p:cNvSpPr/>
          <p:nvPr/>
        </p:nvSpPr>
        <p:spPr>
          <a:xfrm>
            <a:off x="655745" y="868100"/>
            <a:ext cx="7959900" cy="3921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900"/>
              </a:spcBef>
              <a:spcAft>
                <a:spcPts val="0"/>
              </a:spcAft>
              <a:buClr>
                <a:schemeClr val="dk1"/>
              </a:buClr>
              <a:buSzPts val="1100"/>
              <a:buFont typeface="Arial"/>
              <a:buNone/>
            </a:pPr>
            <a:r>
              <a:rPr b="1" lang="en-GB" sz="1100">
                <a:solidFill>
                  <a:schemeClr val="dk1"/>
                </a:solidFill>
                <a:latin typeface="Georgia"/>
                <a:ea typeface="Georgia"/>
                <a:cs typeface="Georgia"/>
                <a:sym typeface="Georgia"/>
              </a:rPr>
              <a:t>Clear Separation of Concerns:</a:t>
            </a:r>
            <a:endParaRPr b="1" sz="1100">
              <a:solidFill>
                <a:schemeClr val="dk1"/>
              </a:solidFill>
              <a:latin typeface="Georgia"/>
              <a:ea typeface="Georgia"/>
              <a:cs typeface="Georgia"/>
              <a:sym typeface="Georgia"/>
            </a:endParaRPr>
          </a:p>
          <a:p>
            <a:pPr indent="-317500" lvl="0" marL="457200" rtl="0" algn="l">
              <a:lnSpc>
                <a:spcPct val="115000"/>
              </a:lnSpc>
              <a:spcBef>
                <a:spcPts val="1200"/>
              </a:spcBef>
              <a:spcAft>
                <a:spcPts val="0"/>
              </a:spcAft>
              <a:buClr>
                <a:schemeClr val="dk1"/>
              </a:buClr>
              <a:buSzPts val="1400"/>
              <a:buFont typeface="Georgia"/>
              <a:buChar char="●"/>
            </a:pPr>
            <a:r>
              <a:rPr lang="en-GB">
                <a:solidFill>
                  <a:schemeClr val="dk1"/>
                </a:solidFill>
                <a:latin typeface="Georgia"/>
                <a:ea typeface="Georgia"/>
                <a:cs typeface="Georgia"/>
                <a:sym typeface="Georgia"/>
              </a:rPr>
              <a:t>The script separates functionality like spawning pieces, clearing lines, updating scores, and handling game-over logic effectively.</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Georgia"/>
                <a:ea typeface="Georgia"/>
                <a:cs typeface="Georgia"/>
                <a:sym typeface="Georgia"/>
              </a:rPr>
              <a:t>UI Integration:</a:t>
            </a:r>
            <a:endParaRPr b="1" sz="1100">
              <a:solidFill>
                <a:schemeClr val="dk1"/>
              </a:solidFill>
              <a:latin typeface="Georgia"/>
              <a:ea typeface="Georgia"/>
              <a:cs typeface="Georgia"/>
              <a:sym typeface="Georgia"/>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latin typeface="Georgia"/>
                <a:ea typeface="Georgia"/>
                <a:cs typeface="Georgia"/>
                <a:sym typeface="Georgia"/>
              </a:rPr>
              <a:t>The use of </a:t>
            </a:r>
            <a:r>
              <a:rPr lang="en-GB">
                <a:solidFill>
                  <a:srgbClr val="188038"/>
                </a:solidFill>
                <a:latin typeface="Georgia"/>
                <a:ea typeface="Georgia"/>
                <a:cs typeface="Georgia"/>
                <a:sym typeface="Georgia"/>
              </a:rPr>
              <a:t>TextMesh Pro UGUI</a:t>
            </a:r>
            <a:r>
              <a:rPr lang="en-GB">
                <a:solidFill>
                  <a:schemeClr val="dk1"/>
                </a:solidFill>
                <a:latin typeface="Georgia"/>
                <a:ea typeface="Georgia"/>
                <a:cs typeface="Georgia"/>
                <a:sym typeface="Georgia"/>
              </a:rPr>
              <a:t> for score, level, and high score display ensures compatibility with modern UI systems in Unity.</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Georgia"/>
                <a:ea typeface="Georgia"/>
                <a:cs typeface="Georgia"/>
                <a:sym typeface="Georgia"/>
              </a:rPr>
              <a:t>Modularity:</a:t>
            </a:r>
            <a:endParaRPr b="1" sz="1100">
              <a:solidFill>
                <a:schemeClr val="dk1"/>
              </a:solidFill>
              <a:latin typeface="Georgia"/>
              <a:ea typeface="Georgia"/>
              <a:cs typeface="Georgia"/>
              <a:sym typeface="Georgia"/>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latin typeface="Georgia"/>
                <a:ea typeface="Georgia"/>
                <a:cs typeface="Georgia"/>
                <a:sym typeface="Georgia"/>
              </a:rPr>
              <a:t>Functions like </a:t>
            </a:r>
            <a:r>
              <a:rPr lang="en-GB" sz="1300">
                <a:solidFill>
                  <a:srgbClr val="188038"/>
                </a:solidFill>
                <a:latin typeface="Georgia"/>
                <a:ea typeface="Georgia"/>
                <a:cs typeface="Georgia"/>
                <a:sym typeface="Georgia"/>
              </a:rPr>
              <a:t>IsValidPosition</a:t>
            </a:r>
            <a:r>
              <a:rPr lang="en-GB" sz="1300">
                <a:solidFill>
                  <a:schemeClr val="dk1"/>
                </a:solidFill>
                <a:latin typeface="Georgia"/>
                <a:ea typeface="Georgia"/>
                <a:cs typeface="Georgia"/>
                <a:sym typeface="Georgia"/>
              </a:rPr>
              <a:t>, </a:t>
            </a:r>
            <a:r>
              <a:rPr lang="en-GB" sz="1300">
                <a:solidFill>
                  <a:srgbClr val="188038"/>
                </a:solidFill>
                <a:latin typeface="Georgia"/>
                <a:ea typeface="Georgia"/>
                <a:cs typeface="Georgia"/>
                <a:sym typeface="Georgia"/>
              </a:rPr>
              <a:t>ClearLines</a:t>
            </a:r>
            <a:r>
              <a:rPr lang="en-GB" sz="1300">
                <a:solidFill>
                  <a:schemeClr val="dk1"/>
                </a:solidFill>
                <a:latin typeface="Georgia"/>
                <a:ea typeface="Georgia"/>
                <a:cs typeface="Georgia"/>
                <a:sym typeface="Georgia"/>
              </a:rPr>
              <a:t>, and </a:t>
            </a:r>
            <a:r>
              <a:rPr lang="en-GB" sz="1300">
                <a:solidFill>
                  <a:srgbClr val="188038"/>
                </a:solidFill>
                <a:latin typeface="Georgia"/>
                <a:ea typeface="Georgia"/>
                <a:cs typeface="Georgia"/>
                <a:sym typeface="Georgia"/>
              </a:rPr>
              <a:t>LineClear</a:t>
            </a:r>
            <a:r>
              <a:rPr lang="en-GB" sz="1300">
                <a:solidFill>
                  <a:schemeClr val="dk1"/>
                </a:solidFill>
                <a:latin typeface="Georgia"/>
                <a:ea typeface="Georgia"/>
                <a:cs typeface="Georgia"/>
                <a:sym typeface="Georgia"/>
              </a:rPr>
              <a:t> are self-contained, making the code easy to read and debug.</a:t>
            </a:r>
            <a:endParaRPr sz="13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Georgia"/>
                <a:ea typeface="Georgia"/>
                <a:cs typeface="Georgia"/>
                <a:sym typeface="Georgia"/>
              </a:rPr>
              <a:t>Audio Integration:</a:t>
            </a:r>
            <a:endParaRPr b="1" sz="1100">
              <a:solidFill>
                <a:schemeClr val="dk1"/>
              </a:solidFill>
              <a:latin typeface="Georgia"/>
              <a:ea typeface="Georgia"/>
              <a:cs typeface="Georgia"/>
              <a:sym typeface="Georgia"/>
            </a:endParaRPr>
          </a:p>
          <a:p>
            <a:pPr indent="-317500" lvl="0" marL="457200" rtl="0" algn="l">
              <a:lnSpc>
                <a:spcPct val="115000"/>
              </a:lnSpc>
              <a:spcBef>
                <a:spcPts val="1200"/>
              </a:spcBef>
              <a:spcAft>
                <a:spcPts val="0"/>
              </a:spcAft>
              <a:buClr>
                <a:schemeClr val="dk1"/>
              </a:buClr>
              <a:buSzPts val="1400"/>
              <a:buFont typeface="Georgia"/>
              <a:buChar char="●"/>
            </a:pPr>
            <a:r>
              <a:rPr lang="en-GB">
                <a:solidFill>
                  <a:schemeClr val="dk1"/>
                </a:solidFill>
                <a:latin typeface="Georgia"/>
                <a:ea typeface="Georgia"/>
                <a:cs typeface="Georgia"/>
                <a:sym typeface="Georgia"/>
              </a:rPr>
              <a:t>Line-clearing sound effects add an immersive element to the game.</a:t>
            </a:r>
            <a:endParaRPr sz="1100">
              <a:solidFill>
                <a:schemeClr val="dk1"/>
              </a:solidFill>
              <a:latin typeface="Georgia"/>
              <a:ea typeface="Georgia"/>
              <a:cs typeface="Georgia"/>
              <a:sym typeface="Georgia"/>
            </a:endParaRPr>
          </a:p>
        </p:txBody>
      </p:sp>
      <p:sp>
        <p:nvSpPr>
          <p:cNvPr id="235" name="Google Shape;235;p33"/>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36" name="Google Shape;236;p33"/>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237" name="Google Shape;237;p33"/>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238" name="Google Shape;238;p33"/>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Board.cs</a:t>
            </a:r>
            <a:endParaRPr/>
          </a:p>
        </p:txBody>
      </p:sp>
      <p:sp>
        <p:nvSpPr>
          <p:cNvPr id="239" name="Google Shape;239;p33"/>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1355400" y="100710"/>
            <a:ext cx="6432900" cy="236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0000"/>
              </a:buClr>
              <a:buSzPts val="1800"/>
              <a:buFont typeface="Georgia"/>
              <a:buNone/>
            </a:pPr>
            <a:r>
              <a:rPr lang="en-GB" sz="2300">
                <a:solidFill>
                  <a:srgbClr val="FF0000"/>
                </a:solidFill>
                <a:latin typeface="Georgia"/>
                <a:ea typeface="Georgia"/>
                <a:cs typeface="Georgia"/>
                <a:sym typeface="Georgia"/>
              </a:rPr>
              <a:t>Methodology</a:t>
            </a:r>
            <a:endParaRPr b="0" sz="2300" strike="noStrike">
              <a:solidFill>
                <a:srgbClr val="000000"/>
              </a:solidFill>
              <a:latin typeface="Arial"/>
              <a:ea typeface="Arial"/>
              <a:cs typeface="Arial"/>
              <a:sym typeface="Arial"/>
            </a:endParaRPr>
          </a:p>
        </p:txBody>
      </p:sp>
      <p:sp>
        <p:nvSpPr>
          <p:cNvPr id="246" name="Google Shape;246;p34"/>
          <p:cNvSpPr/>
          <p:nvPr/>
        </p:nvSpPr>
        <p:spPr>
          <a:xfrm>
            <a:off x="0" y="4873406"/>
            <a:ext cx="9144000" cy="273600"/>
          </a:xfrm>
          <a:prstGeom prst="rect">
            <a:avLst/>
          </a:prstGeom>
          <a:solidFill>
            <a:srgbClr val="B8114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solidFill>
                <a:srgbClr val="B8114F"/>
              </a:solidFill>
            </a:endParaRPr>
          </a:p>
        </p:txBody>
      </p:sp>
      <p:sp>
        <p:nvSpPr>
          <p:cNvPr id="247" name="Google Shape;247;p34"/>
          <p:cNvSpPr txBox="1"/>
          <p:nvPr>
            <p:ph idx="12" type="sldNum"/>
          </p:nvPr>
        </p:nvSpPr>
        <p:spPr>
          <a:xfrm>
            <a:off x="86940" y="4859190"/>
            <a:ext cx="568800" cy="27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888888"/>
              </a:buClr>
              <a:buSzPts val="700"/>
              <a:buFont typeface="Times New Roman"/>
              <a:buNone/>
            </a:pPr>
            <a:fld id="{00000000-1234-1234-1234-123412341234}" type="slidenum">
              <a:rPr lang="en-GB"/>
              <a:t>‹#›</a:t>
            </a:fld>
            <a:endParaRPr/>
          </a:p>
        </p:txBody>
      </p:sp>
      <p:pic>
        <p:nvPicPr>
          <p:cNvPr descr="A picture containing drawing&#10;&#10;Description automatically generated" id="248" name="Google Shape;248;p34"/>
          <p:cNvPicPr preferRelativeResize="0"/>
          <p:nvPr/>
        </p:nvPicPr>
        <p:blipFill rotWithShape="1">
          <a:blip r:embed="rId3">
            <a:alphaModFix/>
          </a:blip>
          <a:srcRect b="0" l="0" r="0" t="0"/>
          <a:stretch/>
        </p:blipFill>
        <p:spPr>
          <a:xfrm>
            <a:off x="8202180" y="4844904"/>
            <a:ext cx="941822" cy="302175"/>
          </a:xfrm>
          <a:prstGeom prst="rect">
            <a:avLst/>
          </a:prstGeom>
          <a:noFill/>
          <a:ln>
            <a:noFill/>
          </a:ln>
        </p:spPr>
      </p:pic>
      <p:sp>
        <p:nvSpPr>
          <p:cNvPr id="249" name="Google Shape;249;p34"/>
          <p:cNvSpPr txBox="1"/>
          <p:nvPr/>
        </p:nvSpPr>
        <p:spPr>
          <a:xfrm>
            <a:off x="575200" y="378350"/>
            <a:ext cx="30837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Board.cs</a:t>
            </a:r>
            <a:endParaRPr/>
          </a:p>
        </p:txBody>
      </p:sp>
      <p:pic>
        <p:nvPicPr>
          <p:cNvPr id="250" name="Google Shape;250;p34"/>
          <p:cNvPicPr preferRelativeResize="0"/>
          <p:nvPr/>
        </p:nvPicPr>
        <p:blipFill>
          <a:blip r:embed="rId4">
            <a:alphaModFix/>
          </a:blip>
          <a:stretch>
            <a:fillRect/>
          </a:stretch>
        </p:blipFill>
        <p:spPr>
          <a:xfrm>
            <a:off x="2378800" y="580060"/>
            <a:ext cx="4624203" cy="4202694"/>
          </a:xfrm>
          <a:prstGeom prst="rect">
            <a:avLst/>
          </a:prstGeom>
          <a:noFill/>
          <a:ln>
            <a:noFill/>
          </a:ln>
        </p:spPr>
      </p:pic>
      <p:sp>
        <p:nvSpPr>
          <p:cNvPr id="251" name="Google Shape;251;p34"/>
          <p:cNvSpPr txBox="1"/>
          <p:nvPr/>
        </p:nvSpPr>
        <p:spPr>
          <a:xfrm>
            <a:off x="8689875" y="165700"/>
            <a:ext cx="2532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AC PRT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