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8E8AE3-9E74-4B4F-ADAA-4B37208CB792}" v="408" dt="2023-12-23T16:02:46.8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505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127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213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928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501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12/23/2023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4955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12/23/2023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3213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6510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958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72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134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34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047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12/23/2023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014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12/23/2023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390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12/23/2023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63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209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360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  <p:sldLayoutId id="2147483832" r:id="rId13"/>
    <p:sldLayoutId id="2147483833" r:id="rId14"/>
    <p:sldLayoutId id="2147483834" r:id="rId15"/>
    <p:sldLayoutId id="2147483835" r:id="rId16"/>
    <p:sldLayoutId id="214748383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abhjeetsingh1313/prabhjeet" TargetMode="Externa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abhjeetsingh1313/prabhjeet" TargetMode="Externa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2D15F0-EFB6-F955-41B5-A4C27D0542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271" r="-1" b="16524"/>
          <a:stretch/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6916" y="4854346"/>
            <a:ext cx="10407602" cy="86802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>
                <a:solidFill>
                  <a:srgbClr val="EBEBEB"/>
                </a:solidFill>
              </a:rPr>
              <a:t>Data Wrangling Project: Bike Riding Analysis in Python</a:t>
            </a:r>
          </a:p>
          <a:p>
            <a:pPr>
              <a:lnSpc>
                <a:spcPct val="90000"/>
              </a:lnSpc>
            </a:pPr>
            <a:endParaRPr lang="en-US" sz="3000">
              <a:solidFill>
                <a:srgbClr val="EBEBEB"/>
              </a:solidFill>
              <a:ea typeface="Calibri Light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6917" y="5722374"/>
            <a:ext cx="10407602" cy="48792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tx2">
                    <a:lumMod val="40000"/>
                    <a:lumOff val="60000"/>
                  </a:schemeClr>
                </a:solidFill>
                <a:latin typeface="Calibri Light"/>
                <a:ea typeface="Calibri Light"/>
                <a:cs typeface="Calibri Light"/>
              </a:rPr>
              <a:t>Presenter: Prabhjeet singh</a:t>
            </a:r>
          </a:p>
          <a:p>
            <a:endParaRPr lang="en-US">
              <a:solidFill>
                <a:schemeClr val="tx2">
                  <a:lumMod val="40000"/>
                  <a:lumOff val="60000"/>
                </a:schemeClr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980C1-AFF5-7917-F0B2-4466408EF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Skewness and Correlation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05299-D59F-9BA0-8604-CF0C3C2AD6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01.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283706-CA98-3CE1-838A-D57B15E285CE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n-US"/>
              <a:t>Skewness Analysis</a:t>
            </a:r>
          </a:p>
          <a:p>
            <a:r>
              <a:rPr lang="en-US" dirty="0">
                <a:ea typeface="+mj-lt"/>
                <a:cs typeface="+mj-lt"/>
              </a:rPr>
              <a:t>Evaluating the skewness of the data distribution to understand its symmetry.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274327-E111-1EAF-F7DB-5FF2B8AB62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02.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2439835-3957-60EE-1E4D-7FAD39696084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US"/>
              <a:t>Correlation Assessment</a:t>
            </a:r>
          </a:p>
          <a:p>
            <a:r>
              <a:rPr lang="en-US" dirty="0">
                <a:ea typeface="+mj-lt"/>
                <a:cs typeface="+mj-lt"/>
              </a:rPr>
              <a:t>Analyzing the correlation between different attributes in the dataset.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BD38EBA-6E16-1080-72B7-B1577F987F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03.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4941194-6A49-5178-CB6D-EC1C036AC4FC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en-US"/>
              <a:t>Badge Award</a:t>
            </a:r>
          </a:p>
          <a:p>
            <a:r>
              <a:rPr lang="en-US" dirty="0">
                <a:ea typeface="+mj-lt"/>
                <a:cs typeface="+mj-lt"/>
              </a:rPr>
              <a:t>Recognizing the best performance in skewness and correlation analysis with a badge and additional points.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509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A994-F2FF-0515-498B-3087F62C6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Submission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020FC-2B5D-6313-2B17-B98031743E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01.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1011A7-26D2-9D27-1E69-A4AD15F76FC3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n-US" err="1"/>
              <a:t>Jupyter</a:t>
            </a:r>
            <a:r>
              <a:rPr lang="en-US"/>
              <a:t> Notebook</a:t>
            </a:r>
          </a:p>
          <a:p>
            <a:r>
              <a:rPr lang="en-US" dirty="0">
                <a:ea typeface="+mj-lt"/>
                <a:cs typeface="+mj-lt"/>
              </a:rPr>
              <a:t>Working on the </a:t>
            </a:r>
            <a:r>
              <a:rPr lang="en-US" dirty="0" err="1">
                <a:ea typeface="+mj-lt"/>
                <a:cs typeface="+mj-lt"/>
              </a:rPr>
              <a:t>Jupyter</a:t>
            </a:r>
            <a:r>
              <a:rPr lang="en-US" dirty="0">
                <a:ea typeface="+mj-lt"/>
                <a:cs typeface="+mj-lt"/>
              </a:rPr>
              <a:t> Notebook for the final submission in the Project 1 folder.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BEDB20-F353-F278-2899-255788E612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02.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AC31F82-5C40-B5C7-3D09-B046EBB9BE00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US"/>
              <a:t>GitHub Link</a:t>
            </a:r>
          </a:p>
          <a:p>
            <a:r>
              <a:rPr lang="en-US" dirty="0">
                <a:ea typeface="+mj-lt"/>
                <a:cs typeface="+mj-lt"/>
                <a:hlinkClick r:id="rId2"/>
              </a:rPr>
              <a:t>https://github.com/Prabhjeetsingh1313/prabhjeet</a:t>
            </a:r>
            <a:endParaRPr lang="en-US"/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D40F616-6B0D-526B-15FD-02C98B0C18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03.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18C5E32-10AC-8264-E3DA-8EC65E8BC9FC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en-US" dirty="0"/>
              <a:t>Feedback and Grade</a:t>
            </a:r>
          </a:p>
          <a:p>
            <a:r>
              <a:rPr lang="en-US" dirty="0">
                <a:ea typeface="+mj-lt"/>
                <a:cs typeface="+mj-lt"/>
              </a:rPr>
              <a:t>Anticipating feedback and grading for the interim submission and preparing for the final submission.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382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6F251-F661-4240-FDF5-6156A5241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Submission Preparation</a:t>
            </a:r>
          </a:p>
          <a:p>
            <a:r>
              <a:rPr lang="en-US"/>
              <a:t>01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DA82C-8247-1161-1ACF-E961378917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Project Completion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296943-FC2B-863F-2234-9FEA9E5CC476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Finalizing the </a:t>
            </a:r>
            <a:r>
              <a:rPr lang="en-US" dirty="0" err="1">
                <a:ea typeface="+mj-lt"/>
                <a:cs typeface="+mj-lt"/>
              </a:rPr>
              <a:t>Jupyter</a:t>
            </a:r>
            <a:r>
              <a:rPr lang="en-US" dirty="0">
                <a:ea typeface="+mj-lt"/>
                <a:cs typeface="+mj-lt"/>
              </a:rPr>
              <a:t> Notebook with comprehensive analysis and insights.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AA42B3-5447-FC43-FEC9-FC17F81DAF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GitHub Account Link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A0A2548-2EF5-B01C-469B-C8A1A990855A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  <a:hlinkClick r:id="rId2"/>
              </a:rPr>
              <a:t>https://github.com/Prabhjeetsingh1313/prabhjeet</a:t>
            </a:r>
            <a:endParaRPr lang="en-US"/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CCCAAC3-D211-8902-4EC5-6CF567FDD5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Innovative Approach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F592FF4-07C9-55CB-2922-158B526A8D23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>
                <a:ea typeface="+mj-lt"/>
                <a:cs typeface="+mj-lt"/>
              </a:rPr>
              <a:t>Highlighting the most innovative approach in the data wrangling and analysis process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879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Circular jigsaw puzzle">
            <a:extLst>
              <a:ext uri="{FF2B5EF4-FFF2-40B4-BE49-F238E27FC236}">
                <a16:creationId xmlns:a16="http://schemas.microsoft.com/office/drawing/2014/main" id="{36313FA2-7971-D6C9-16A8-A847B44F41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3200" r="9085" b="7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A1A3F7-6828-B7E5-4550-6A2DE4104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  <a:ea typeface="+mj-lt"/>
                <a:cs typeface="+mj-lt"/>
              </a:rPr>
              <a:t>Section 4</a:t>
            </a:r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2203C-65AA-4879-8444-E28DA57BA6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Learning Outcomes and Business Impact</a:t>
            </a:r>
          </a:p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4415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D834B-64CE-F240-4AD3-7079584BE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Technical Proficiency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76F791-883A-0C8A-A84A-9CB667E559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Skills Development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9FC86-B929-F437-4A10-EC03675B5FC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Reflecting on the enhancement of data acquisition and wrangling skills through the project.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E304F8-C51B-AB06-7339-D1B3C41C07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Business Relevance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CFC8C2-E391-F194-413B-9146C11DD41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Linking technical proficiency to the potential impact on business decision-making and strategy.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394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550E1-9CDC-8520-BB5B-985A0A54A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Business Impact Assessment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11268-5CEA-29FB-6337-E742902566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Data-Driven Decisions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EB1CDE-3925-ADCA-4220-E60CCE78228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j-lt"/>
                <a:cs typeface="+mj-lt"/>
              </a:rPr>
              <a:t>Emphasizing the role of data wrangling in enabling informed business decisions.</a:t>
            </a:r>
            <a:endParaRPr lang="en-US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5B2ABB-E8A6-EA77-9139-FD1A5CD667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Value Proposition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871DC8-2881-EF3F-8673-D058AF2E3DD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Articulating the value proposition of proficient data wrangling for business success.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252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C32FB-E8B8-684C-A9DF-5EC656D2F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Continuous Improvement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E8696D-F2CA-84A3-87AC-CBAFAF0E8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02</a:t>
            </a:r>
          </a:p>
          <a:p>
            <a:r>
              <a:rPr lang="en-US"/>
              <a:t>Educational Empowerment</a:t>
            </a:r>
          </a:p>
          <a:p>
            <a:r>
              <a:rPr lang="en-US" dirty="0">
                <a:ea typeface="+mj-lt"/>
                <a:cs typeface="+mj-lt"/>
              </a:rPr>
              <a:t>Emphasizing the transformative power of data skills in empowering individuals and organizations.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46A4A-BFB5-5C82-983E-E2F67F361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01</a:t>
            </a:r>
          </a:p>
          <a:p>
            <a:r>
              <a:rPr lang="en-US"/>
              <a:t>Professional Growth</a:t>
            </a:r>
          </a:p>
          <a:p>
            <a:r>
              <a:rPr lang="en-US" dirty="0">
                <a:ea typeface="+mj-lt"/>
                <a:cs typeface="+mj-lt"/>
              </a:rPr>
              <a:t>Committing to continuous improvement and skill development in data wrangling and analysis.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326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90197-F6D3-AEE4-CB48-3E7AE5BDD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Reflection and Future Prospects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0F6B2D-80BD-B3C8-CCA1-C5A35F337B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FFFFFF"/>
                </a:solidFill>
              </a:rPr>
              <a:t>01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2A58C-C5E2-9ED2-C330-A745EB67663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r>
              <a:rPr lang="en-US"/>
              <a:t>Project Reflection</a:t>
            </a:r>
          </a:p>
          <a:p>
            <a:r>
              <a:rPr lang="en-US" dirty="0">
                <a:ea typeface="+mj-lt"/>
                <a:cs typeface="+mj-lt"/>
              </a:rPr>
              <a:t>Reflecting on the journey of the data wrangling project and the lessons learned.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7EFFF1-EBE2-C55B-85BA-66E28320EF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02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45843A-990E-E677-AD1B-955FF0E32ED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Future Opportunities</a:t>
            </a:r>
          </a:p>
          <a:p>
            <a:r>
              <a:rPr lang="en-US">
                <a:ea typeface="+mj-lt"/>
                <a:cs typeface="+mj-lt"/>
              </a:rPr>
              <a:t>Identifying future prospects for leveraging data skills and expertise.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548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9B665-8AAF-0AC4-402E-259F70FE3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  <a:ea typeface="Microsoft YaHei"/>
              </a:rPr>
              <a:t>CONTENT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2ED6322C-8A50-1A5C-79E8-8975BC9B7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 lIns="109728" tIns="109728" rIns="109728" bIns="91440">
            <a:normAutofit/>
          </a:bodyPr>
          <a:lstStyle/>
          <a:p>
            <a:pPr>
              <a:spcBef>
                <a:spcPct val="0"/>
              </a:spcBef>
            </a:pPr>
            <a:r>
              <a:rPr lang="en-US">
                <a:solidFill>
                  <a:srgbClr val="FFFFFF"/>
                </a:solidFill>
                <a:latin typeface="Microsoft YaHei"/>
                <a:ea typeface="Microsoft YaHei"/>
              </a:rPr>
              <a:t>Data Acquisition and Initial Exploration</a:t>
            </a:r>
          </a:p>
          <a:p>
            <a:pPr>
              <a:spcBef>
                <a:spcPct val="0"/>
              </a:spcBef>
            </a:pPr>
            <a:endParaRPr lang="en-US">
              <a:solidFill>
                <a:srgbClr val="FFFFFF"/>
              </a:solidFill>
              <a:latin typeface="Microsoft YaHei"/>
              <a:ea typeface="Microsoft YaHei"/>
            </a:endParaRPr>
          </a:p>
          <a:p>
            <a:pPr>
              <a:spcBef>
                <a:spcPct val="0"/>
              </a:spcBef>
            </a:pPr>
            <a:r>
              <a:rPr lang="en-US">
                <a:solidFill>
                  <a:srgbClr val="FFFFFF"/>
                </a:solidFill>
                <a:latin typeface="Microsoft YaHei"/>
                <a:ea typeface="Microsoft YaHei"/>
              </a:rPr>
              <a:t>Advanced Data Wrangling and Analysis</a:t>
            </a:r>
          </a:p>
          <a:p>
            <a:pPr>
              <a:spcBef>
                <a:spcPct val="0"/>
              </a:spcBef>
            </a:pPr>
            <a:endParaRPr lang="en-US">
              <a:solidFill>
                <a:srgbClr val="FFFFFF"/>
              </a:solidFill>
              <a:latin typeface="Microsoft YaHei"/>
              <a:ea typeface="Microsoft YaHei"/>
            </a:endParaRPr>
          </a:p>
          <a:p>
            <a:pPr>
              <a:spcBef>
                <a:spcPct val="0"/>
              </a:spcBef>
            </a:pPr>
            <a:r>
              <a:rPr lang="en-US">
                <a:solidFill>
                  <a:srgbClr val="FFFFFF"/>
                </a:solidFill>
                <a:latin typeface="Microsoft YaHei"/>
                <a:ea typeface="Microsoft YaHei"/>
              </a:rPr>
              <a:t>Meeting Summary and Further Investigation</a:t>
            </a:r>
          </a:p>
          <a:p>
            <a:pPr>
              <a:spcBef>
                <a:spcPct val="0"/>
              </a:spcBef>
            </a:pPr>
            <a:endParaRPr lang="en-US">
              <a:solidFill>
                <a:srgbClr val="FFFFFF"/>
              </a:solidFill>
              <a:latin typeface="Microsoft YaHei"/>
              <a:ea typeface="Microsoft YaHei"/>
            </a:endParaRPr>
          </a:p>
          <a:p>
            <a:pPr>
              <a:spcBef>
                <a:spcPct val="0"/>
              </a:spcBef>
            </a:pPr>
            <a:r>
              <a:rPr lang="en-US">
                <a:solidFill>
                  <a:srgbClr val="FFFFFF"/>
                </a:solidFill>
                <a:latin typeface="Microsoft YaHei"/>
                <a:ea typeface="Microsoft YaHei"/>
              </a:rPr>
              <a:t>Learning Outcomes and Business Impact</a:t>
            </a:r>
          </a:p>
          <a:p>
            <a:pPr>
              <a:spcBef>
                <a:spcPct val="0"/>
              </a:spcBef>
            </a:pPr>
            <a:endParaRPr lang="en-US">
              <a:solidFill>
                <a:srgbClr val="FFFFFF"/>
              </a:solidFill>
              <a:latin typeface="Microsoft YaHei"/>
              <a:ea typeface="Microsoft YaHei"/>
            </a:endParaRPr>
          </a:p>
          <a:p>
            <a:endParaRPr lang="en-US">
              <a:solidFill>
                <a:srgbClr val="FFFFFF"/>
              </a:solidFill>
              <a:ea typeface="Microsoft YaHei Light"/>
            </a:endParaRPr>
          </a:p>
        </p:txBody>
      </p:sp>
      <p:pic>
        <p:nvPicPr>
          <p:cNvPr id="37" name="Picture 36" descr="A digital stock market graph">
            <a:extLst>
              <a:ext uri="{FF2B5EF4-FFF2-40B4-BE49-F238E27FC236}">
                <a16:creationId xmlns:a16="http://schemas.microsoft.com/office/drawing/2014/main" id="{617B25FA-8D3D-26A2-63AD-AE3F541B0F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426" r="9347" b="-4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87073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9C44F-FAFA-1E41-F494-EE342A94E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3231" y="938953"/>
            <a:ext cx="6630143" cy="4980094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ea typeface="+mj-lt"/>
                <a:cs typeface="+mj-lt"/>
              </a:rPr>
              <a:t>Section 1</a:t>
            </a:r>
            <a:endParaRPr lang="en-US"/>
          </a:p>
          <a:p>
            <a:pPr algn="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20FC7-0CA5-F86B-1EE2-4E32F9E86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9682" y="1317171"/>
            <a:ext cx="2872975" cy="4223658"/>
          </a:xfrm>
        </p:spPr>
        <p:txBody>
          <a:bodyPr anchor="ctr">
            <a:normAutofit/>
          </a:bodyPr>
          <a:lstStyle/>
          <a:p>
            <a:pPr>
              <a:spcBef>
                <a:spcPct val="0"/>
              </a:spcBef>
              <a:spcAft>
                <a:spcPts val="0"/>
              </a:spcAft>
            </a:pPr>
            <a:r>
              <a:rPr lang="en-US">
                <a:solidFill>
                  <a:schemeClr val="bg2"/>
                </a:solidFill>
              </a:rPr>
              <a:t>Data Acquisition and Initial Exploration</a:t>
            </a:r>
          </a:p>
          <a:p>
            <a:pPr>
              <a:spcBef>
                <a:spcPct val="0"/>
              </a:spcBef>
              <a:spcAft>
                <a:spcPts val="0"/>
              </a:spcAft>
            </a:pPr>
            <a:endParaRPr lang="en-US">
              <a:solidFill>
                <a:schemeClr val="bg2"/>
              </a:solidFill>
            </a:endParaRPr>
          </a:p>
          <a:p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770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78158-D3AF-5FDB-D772-523DFFB46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Understanding the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0CD24-F3A6-EDB7-0DC4-E8DB4A052B46}"/>
              </a:ext>
            </a:extLst>
          </p:cNvPr>
          <p:cNvSpPr>
            <a:spLocks/>
          </p:cNvSpPr>
          <p:nvPr/>
        </p:nvSpPr>
        <p:spPr>
          <a:xfrm>
            <a:off x="877403" y="2235578"/>
            <a:ext cx="2796113" cy="546782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 defTabSz="859536"/>
            <a:endParaRPr lang="en-US" sz="1128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59536"/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Understanding the Datasets</a:t>
            </a:r>
            <a:endParaRPr lang="en-US" sz="1200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021621F-E866-F903-6ABC-5F93CB13598F}"/>
              </a:ext>
            </a:extLst>
          </p:cNvPr>
          <p:cNvSpPr>
            <a:spLocks/>
          </p:cNvSpPr>
          <p:nvPr/>
        </p:nvSpPr>
        <p:spPr>
          <a:xfrm>
            <a:off x="895921" y="2790801"/>
            <a:ext cx="2777595" cy="3405718"/>
          </a:xfrm>
          <a:prstGeom prst="rect">
            <a:avLst/>
          </a:prstGeom>
        </p:spPr>
        <p:txBody>
          <a:bodyPr/>
          <a:lstStyle/>
          <a:p>
            <a:pPr defTabSz="859536"/>
            <a:r>
              <a:rPr lang="en-US" sz="1692" kern="1200" dirty="0">
                <a:solidFill>
                  <a:schemeClr val="tx1"/>
                </a:solidFill>
                <a:latin typeface="+mn-lt"/>
                <a:ea typeface="+mj-lt"/>
                <a:cs typeface="+mj-lt"/>
              </a:rPr>
              <a:t>Acquiring and uploading Dataset_1, Dataset_2, and Dataset_3 for analysis</a:t>
            </a:r>
            <a:endParaRPr lang="en-US" sz="1692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A8E0C-2464-C795-0A6B-B85EA98EE691}"/>
              </a:ext>
            </a:extLst>
          </p:cNvPr>
          <p:cNvSpPr>
            <a:spLocks/>
          </p:cNvSpPr>
          <p:nvPr/>
        </p:nvSpPr>
        <p:spPr>
          <a:xfrm>
            <a:off x="4125520" y="2235578"/>
            <a:ext cx="2786031" cy="546782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 defTabSz="859536"/>
            <a:endParaRPr lang="en-US" sz="1504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59536"/>
            <a:r>
              <a:rPr lang="en-US" sz="165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Attribute </a:t>
            </a:r>
            <a:r>
              <a:rPr lang="en-US" sz="165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infromation</a:t>
            </a:r>
            <a:endParaRPr lang="en-US" sz="1650" b="1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C043C70-4D9C-5D3C-8387-C19474443F05}"/>
              </a:ext>
            </a:extLst>
          </p:cNvPr>
          <p:cNvSpPr>
            <a:spLocks/>
          </p:cNvSpPr>
          <p:nvPr/>
        </p:nvSpPr>
        <p:spPr>
          <a:xfrm>
            <a:off x="3951805" y="2790801"/>
            <a:ext cx="2796044" cy="3405718"/>
          </a:xfrm>
          <a:prstGeom prst="rect">
            <a:avLst/>
          </a:prstGeom>
        </p:spPr>
        <p:txBody>
          <a:bodyPr/>
          <a:lstStyle/>
          <a:p>
            <a:pPr defTabSz="859536"/>
            <a:r>
              <a:rPr lang="en-US" sz="1692" kern="1200" dirty="0">
                <a:solidFill>
                  <a:schemeClr val="tx1"/>
                </a:solidFill>
                <a:latin typeface="+mn-lt"/>
                <a:ea typeface="+mj-lt"/>
                <a:cs typeface="+mj-lt"/>
              </a:rPr>
              <a:t>Exploring the attributes such as date, season, holiday, working day, weather, temperature, humidity, windspeed, casual rentals, registered rentals, and total rentals.</a:t>
            </a:r>
            <a:endParaRPr lang="en-US" sz="1692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59536"/>
            <a:r>
              <a:rPr lang="en-US" sz="169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03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07E4C8-E0D6-8085-A6DB-705DB2A4208D}"/>
              </a:ext>
            </a:extLst>
          </p:cNvPr>
          <p:cNvSpPr>
            <a:spLocks/>
          </p:cNvSpPr>
          <p:nvPr/>
        </p:nvSpPr>
        <p:spPr>
          <a:xfrm>
            <a:off x="7037057" y="2140085"/>
            <a:ext cx="2782114" cy="546782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 defTabSz="859536"/>
            <a:r>
              <a:rPr lang="en-US" sz="165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Business use care</a:t>
            </a:r>
            <a:endParaRPr lang="en-US" sz="1650" b="1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652F53-2E81-DCB8-D3A3-73705C628A59}"/>
              </a:ext>
            </a:extLst>
          </p:cNvPr>
          <p:cNvSpPr>
            <a:spLocks/>
          </p:cNvSpPr>
          <p:nvPr/>
        </p:nvSpPr>
        <p:spPr>
          <a:xfrm>
            <a:off x="7037057" y="2790801"/>
            <a:ext cx="2782114" cy="3405718"/>
          </a:xfrm>
          <a:prstGeom prst="rect">
            <a:avLst/>
          </a:prstGeom>
        </p:spPr>
        <p:txBody>
          <a:bodyPr/>
          <a:lstStyle/>
          <a:p>
            <a:pPr defTabSz="859536"/>
            <a:r>
              <a:rPr lang="en-US" sz="1692" kern="1200">
                <a:solidFill>
                  <a:schemeClr val="tx1"/>
                </a:solidFill>
                <a:latin typeface="+mn-lt"/>
                <a:ea typeface="+mj-lt"/>
                <a:cs typeface="+mj-lt"/>
              </a:rPr>
              <a:t>Identifying the relevance of the datasets to a specific business scenario for data wrangling.</a:t>
            </a:r>
            <a:endParaRPr lang="en-US" sz="1692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72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4B424-5EB5-BC0D-D9C9-1197883D2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Data Wrangling Methods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60206-CEC6-F870-5853-3E128B47070B}"/>
              </a:ext>
            </a:extLst>
          </p:cNvPr>
          <p:cNvSpPr>
            <a:spLocks/>
          </p:cNvSpPr>
          <p:nvPr/>
        </p:nvSpPr>
        <p:spPr>
          <a:xfrm>
            <a:off x="877403" y="2140085"/>
            <a:ext cx="2796113" cy="546782"/>
          </a:xfrm>
          <a:prstGeom prst="rect">
            <a:avLst/>
          </a:prstGeom>
        </p:spPr>
        <p:txBody>
          <a:bodyPr/>
          <a:lstStyle/>
          <a:p>
            <a:pPr defTabSz="859536"/>
            <a:r>
              <a:rPr lang="en-US" sz="169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Merging Datasets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5BB216-64A4-BD9F-E6EA-8AF6C586B8D0}"/>
              </a:ext>
            </a:extLst>
          </p:cNvPr>
          <p:cNvSpPr>
            <a:spLocks/>
          </p:cNvSpPr>
          <p:nvPr/>
        </p:nvSpPr>
        <p:spPr>
          <a:xfrm>
            <a:off x="895921" y="2790801"/>
            <a:ext cx="2777595" cy="3405718"/>
          </a:xfrm>
          <a:prstGeom prst="rect">
            <a:avLst/>
          </a:prstGeom>
        </p:spPr>
        <p:txBody>
          <a:bodyPr/>
          <a:lstStyle/>
          <a:p>
            <a:pPr defTabSz="859536"/>
            <a:r>
              <a:rPr lang="en-US" sz="1692" kern="1200">
                <a:solidFill>
                  <a:schemeClr val="tx1"/>
                </a:solidFill>
                <a:latin typeface="+mn-lt"/>
                <a:ea typeface="+mj-lt"/>
                <a:cs typeface="+mj-lt"/>
              </a:rPr>
              <a:t>Applying the merge operation to combine data from Dataset_1 and Dataset_2</a:t>
            </a:r>
            <a:endParaRPr lang="en-US" sz="1692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6954B2-FA28-47D1-6C33-ADFAE62E06E1}"/>
              </a:ext>
            </a:extLst>
          </p:cNvPr>
          <p:cNvSpPr>
            <a:spLocks/>
          </p:cNvSpPr>
          <p:nvPr/>
        </p:nvSpPr>
        <p:spPr>
          <a:xfrm>
            <a:off x="3961818" y="2140085"/>
            <a:ext cx="2786031" cy="546782"/>
          </a:xfrm>
          <a:prstGeom prst="rect">
            <a:avLst/>
          </a:prstGeom>
        </p:spPr>
        <p:txBody>
          <a:bodyPr/>
          <a:lstStyle/>
          <a:p>
            <a:pPr defTabSz="859536"/>
            <a:r>
              <a:rPr lang="en-US" sz="169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Identifying unique values</a:t>
            </a:r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69ACFB-07A5-E320-1A20-E6828EC35E44}"/>
              </a:ext>
            </a:extLst>
          </p:cNvPr>
          <p:cNvSpPr>
            <a:spLocks/>
          </p:cNvSpPr>
          <p:nvPr/>
        </p:nvSpPr>
        <p:spPr>
          <a:xfrm>
            <a:off x="3951805" y="2790801"/>
            <a:ext cx="2796044" cy="3405718"/>
          </a:xfrm>
          <a:prstGeom prst="rect">
            <a:avLst/>
          </a:prstGeom>
        </p:spPr>
        <p:txBody>
          <a:bodyPr/>
          <a:lstStyle/>
          <a:p>
            <a:pPr defTabSz="859536"/>
            <a:r>
              <a:rPr lang="en-US" sz="1692" kern="1200">
                <a:solidFill>
                  <a:schemeClr val="tx1"/>
                </a:solidFill>
                <a:latin typeface="+mn-lt"/>
                <a:ea typeface="+mj-lt"/>
                <a:cs typeface="+mj-lt"/>
              </a:rPr>
              <a:t>Utilizing methods to identify unique values within the datasets.</a:t>
            </a:r>
            <a:endParaRPr lang="en-US" sz="1692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F2FE16D-7941-1B62-82F9-AA9C58858065}"/>
              </a:ext>
            </a:extLst>
          </p:cNvPr>
          <p:cNvSpPr>
            <a:spLocks/>
          </p:cNvSpPr>
          <p:nvPr/>
        </p:nvSpPr>
        <p:spPr>
          <a:xfrm>
            <a:off x="7037057" y="2140085"/>
            <a:ext cx="2782114" cy="546782"/>
          </a:xfrm>
          <a:prstGeom prst="rect">
            <a:avLst/>
          </a:prstGeom>
        </p:spPr>
        <p:txBody>
          <a:bodyPr/>
          <a:lstStyle/>
          <a:p>
            <a:pPr defTabSz="859536"/>
            <a:r>
              <a:rPr lang="en-US" sz="169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Dimension and Data Type Check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3493643-6732-373E-67C9-F283C7012473}"/>
              </a:ext>
            </a:extLst>
          </p:cNvPr>
          <p:cNvSpPr>
            <a:spLocks/>
          </p:cNvSpPr>
          <p:nvPr/>
        </p:nvSpPr>
        <p:spPr>
          <a:xfrm>
            <a:off x="7037057" y="2790801"/>
            <a:ext cx="2782114" cy="3405718"/>
          </a:xfrm>
          <a:prstGeom prst="rect">
            <a:avLst/>
          </a:prstGeom>
        </p:spPr>
        <p:txBody>
          <a:bodyPr/>
          <a:lstStyle/>
          <a:p>
            <a:pPr defTabSz="859536"/>
            <a:r>
              <a:rPr lang="en-US" sz="1692" kern="1200">
                <a:solidFill>
                  <a:schemeClr val="tx1"/>
                </a:solidFill>
                <a:latin typeface="+mn-lt"/>
                <a:ea typeface="+mj-lt"/>
                <a:cs typeface="+mj-lt"/>
              </a:rPr>
              <a:t>Verifying the dimensions and datatype of the combined dataset.</a:t>
            </a:r>
            <a:endParaRPr lang="en-US" sz="1692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076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F2C73-8831-4DBC-084A-B509297F1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8180E-DEDA-CAD8-2BA0-01EAA10115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01.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05E8F-AEE4-9A54-D4BB-08525610F2BE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n-US" b="1" dirty="0"/>
              <a:t>Drop Unnecessary Columns</a:t>
            </a:r>
          </a:p>
          <a:p>
            <a:r>
              <a:rPr lang="en-US" dirty="0">
                <a:ea typeface="+mj-lt"/>
                <a:cs typeface="+mj-lt"/>
              </a:rPr>
              <a:t>Removing irrelevant columns to streamline the dataset for analysis.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3B9867-45C7-CD20-49F1-8605950B5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02.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4CEEB1C-A5DC-1BA7-AE3E-A06E3D54D1E1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US" b="1" dirty="0"/>
              <a:t>Handling Missing Values</a:t>
            </a:r>
          </a:p>
          <a:p>
            <a:r>
              <a:rPr lang="en-US" dirty="0">
                <a:ea typeface="+mj-lt"/>
                <a:cs typeface="+mj-lt"/>
              </a:rPr>
              <a:t>Implementing strategies to address missing values in the dataset.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F9C202D-338A-91DC-142F-F5C9BF1472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03.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F419B71-3863-C9B7-61BE-54E19D5C266A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en-US" dirty="0"/>
              <a:t>Data Validation</a:t>
            </a:r>
          </a:p>
          <a:p>
            <a:r>
              <a:rPr lang="en-US" dirty="0">
                <a:ea typeface="+mj-lt"/>
                <a:cs typeface="+mj-lt"/>
              </a:rPr>
              <a:t>Validating the correctness of the data at the primary level, if applicable.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120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88196-D035-9F3C-53B7-1D30C0F22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Central Tendency Analysis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9EA2B-5CDD-7933-A950-DFB1994459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01.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9C9A4F-A29E-CB25-982C-A2B7398F3FDA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n-US"/>
              <a:t>Mean, Median, Mode</a:t>
            </a:r>
          </a:p>
          <a:p>
            <a:r>
              <a:rPr lang="en-US" dirty="0">
                <a:ea typeface="+mj-lt"/>
                <a:cs typeface="+mj-lt"/>
              </a:rPr>
              <a:t>Calculating the measures of central tendency to understand the distribution of the data.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0BB6E6-083B-1519-2D8E-7868961C70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02.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F13D03B-9CA7-886B-D901-3413D63803F2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US"/>
              <a:t>Business Insights</a:t>
            </a:r>
          </a:p>
          <a:p>
            <a:r>
              <a:rPr lang="en-US" dirty="0">
                <a:ea typeface="+mj-lt"/>
                <a:cs typeface="+mj-lt"/>
              </a:rPr>
              <a:t>Deriving insights from the central tendency analysis to inform business decisions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5D59CF4-395C-FF41-8EDE-60E4C99C9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03.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EB2527A-B758-BF16-621A-ADBDE5E6B142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en-US" dirty="0"/>
              <a:t>Badge Award</a:t>
            </a:r>
          </a:p>
          <a:p>
            <a:r>
              <a:rPr lang="en-US" dirty="0">
                <a:ea typeface="+mj-lt"/>
                <a:cs typeface="+mj-lt"/>
              </a:rPr>
              <a:t>Recognizing the best performance in data acquisition and wrangling with a badge and additional points.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483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03455-BC14-7B8E-4D1E-E58AF516D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2381" y="629266"/>
            <a:ext cx="4767471" cy="1641986"/>
          </a:xfrm>
        </p:spPr>
        <p:txBody>
          <a:bodyPr>
            <a:normAutofit/>
          </a:bodyPr>
          <a:lstStyle/>
          <a:p>
            <a:r>
              <a:rPr lang="en-US" dirty="0"/>
              <a:t>SECTION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E82A8-CCF4-4987-1BF6-2012AC060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2381" y="2438400"/>
            <a:ext cx="4767471" cy="380999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Advanced Data Wrangling and Analysis</a:t>
            </a:r>
          </a:p>
          <a:p>
            <a:endParaRPr lang="en-US" dirty="0"/>
          </a:p>
        </p:txBody>
      </p:sp>
      <p:pic>
        <p:nvPicPr>
          <p:cNvPr id="9" name="Picture 8" descr="Vibrant multicolour checkered floor design">
            <a:extLst>
              <a:ext uri="{FF2B5EF4-FFF2-40B4-BE49-F238E27FC236}">
                <a16:creationId xmlns:a16="http://schemas.microsoft.com/office/drawing/2014/main" id="{8A36A7CD-1DF6-8913-4937-3D67A9586D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141" r="28188" b="-4"/>
          <a:stretch/>
        </p:blipFill>
        <p:spPr>
          <a:xfrm>
            <a:off x="-1" y="10"/>
            <a:ext cx="46346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616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0654392F-1639-4655-984D-9EC62CB79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A42ABA0-A57E-4B96-8B71-32BE731BD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9" name="Oval 38">
            <a:extLst>
              <a:ext uri="{FF2B5EF4-FFF2-40B4-BE49-F238E27FC236}">
                <a16:creationId xmlns:a16="http://schemas.microsoft.com/office/drawing/2014/main" id="{81601940-FE05-4058-8C3C-93ECC6D8B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A24A74BA-E5A0-4961-B27F-09544E4F5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5FCC04C7-E7EE-4E3B-988E-0B9718A3CD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03964ECA-3652-457C-9FDE-16AED3949B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DAECE819-B1FC-4929-B9CF-D59565FF4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"/>
            <a:ext cx="12191695" cy="685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16">
            <a:extLst>
              <a:ext uri="{FF2B5EF4-FFF2-40B4-BE49-F238E27FC236}">
                <a16:creationId xmlns:a16="http://schemas.microsoft.com/office/drawing/2014/main" id="{3CD10B93-339D-46DB-A32D-618F36688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87058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Freeform 5">
            <a:extLst>
              <a:ext uri="{FF2B5EF4-FFF2-40B4-BE49-F238E27FC236}">
                <a16:creationId xmlns:a16="http://schemas.microsoft.com/office/drawing/2014/main" id="{4FB53830-1385-4683-AA48-377DAFF7E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305" y="4065581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0854CC-ED45-32A8-7CF1-9D5E0B520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853" y="4885339"/>
            <a:ext cx="10968294" cy="12370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Data Concatenation</a:t>
            </a:r>
          </a:p>
          <a:p>
            <a:endParaRPr lang="en-US">
              <a:solidFill>
                <a:srgbClr val="EBEBEB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C87AA-F262-3B11-AF13-D3CCA6AF1A5E}"/>
              </a:ext>
            </a:extLst>
          </p:cNvPr>
          <p:cNvSpPr>
            <a:spLocks/>
          </p:cNvSpPr>
          <p:nvPr/>
        </p:nvSpPr>
        <p:spPr>
          <a:xfrm>
            <a:off x="2367818" y="593387"/>
            <a:ext cx="2332120" cy="456048"/>
          </a:xfrm>
          <a:prstGeom prst="rect">
            <a:avLst/>
          </a:prstGeom>
        </p:spPr>
        <p:txBody>
          <a:bodyPr/>
          <a:lstStyle/>
          <a:p>
            <a:pPr defTabSz="722376"/>
            <a:r>
              <a:rPr lang="en-US" sz="1422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Combining Dataset _3</a:t>
            </a:r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F2A4E69-B7F6-F179-9EA0-6BF34C0756EF}"/>
              </a:ext>
            </a:extLst>
          </p:cNvPr>
          <p:cNvSpPr>
            <a:spLocks/>
          </p:cNvSpPr>
          <p:nvPr/>
        </p:nvSpPr>
        <p:spPr>
          <a:xfrm>
            <a:off x="2383263" y="1136122"/>
            <a:ext cx="2316675" cy="2840566"/>
          </a:xfrm>
          <a:prstGeom prst="rect">
            <a:avLst/>
          </a:prstGeom>
        </p:spPr>
        <p:txBody>
          <a:bodyPr/>
          <a:lstStyle/>
          <a:p>
            <a:pPr defTabSz="722376"/>
            <a:r>
              <a:rPr lang="en-US" sz="1422" kern="1200">
                <a:solidFill>
                  <a:srgbClr val="555555"/>
                </a:solidFill>
                <a:latin typeface="+mn-lt"/>
                <a:ea typeface="+mj-lt"/>
                <a:cs typeface="+mj-lt"/>
              </a:rPr>
              <a:t>Concatenating Dataset_3 with the combined data from Task 1 for comprehensive analysis.</a:t>
            </a:r>
            <a:endParaRPr lang="en-US" sz="1422" kern="1200">
              <a:solidFill>
                <a:srgbClr val="555555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1859E4-821F-5CA1-3CA6-C098A88D1D09}"/>
              </a:ext>
            </a:extLst>
          </p:cNvPr>
          <p:cNvSpPr>
            <a:spLocks/>
          </p:cNvSpPr>
          <p:nvPr/>
        </p:nvSpPr>
        <p:spPr>
          <a:xfrm>
            <a:off x="4940399" y="593387"/>
            <a:ext cx="2323711" cy="456048"/>
          </a:xfrm>
          <a:prstGeom prst="rect">
            <a:avLst/>
          </a:prstGeom>
        </p:spPr>
        <p:txBody>
          <a:bodyPr/>
          <a:lstStyle/>
          <a:p>
            <a:pPr defTabSz="722376"/>
            <a:r>
              <a:rPr lang="en-US" sz="1422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Handling Outliers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0A379A-770B-60AF-AF5D-B402C89E4A6D}"/>
              </a:ext>
            </a:extLst>
          </p:cNvPr>
          <p:cNvSpPr>
            <a:spLocks/>
          </p:cNvSpPr>
          <p:nvPr/>
        </p:nvSpPr>
        <p:spPr>
          <a:xfrm>
            <a:off x="4932047" y="1136122"/>
            <a:ext cx="2332063" cy="2840566"/>
          </a:xfrm>
          <a:prstGeom prst="rect">
            <a:avLst/>
          </a:prstGeom>
        </p:spPr>
        <p:txBody>
          <a:bodyPr/>
          <a:lstStyle/>
          <a:p>
            <a:pPr defTabSz="722376"/>
            <a:r>
              <a:rPr lang="en-US" sz="1422" kern="1200">
                <a:solidFill>
                  <a:srgbClr val="555555"/>
                </a:solidFill>
                <a:latin typeface="+mn-lt"/>
                <a:ea typeface="+mj-lt"/>
                <a:cs typeface="+mj-lt"/>
              </a:rPr>
              <a:t>Identifying and addressing outliers in the combined dataset.</a:t>
            </a:r>
            <a:endParaRPr lang="en-US" sz="1422" kern="1200">
              <a:solidFill>
                <a:srgbClr val="555555"/>
              </a:solidFill>
              <a:latin typeface="+mn-lt"/>
              <a:ea typeface="+mn-ea"/>
              <a:cs typeface="+mn-cs"/>
            </a:endParaRPr>
          </a:p>
          <a:p>
            <a:pPr defTabSz="722376"/>
            <a:endParaRPr lang="en-US" sz="1422" kern="1200">
              <a:solidFill>
                <a:srgbClr val="555555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C8A8CE-8C49-B20E-5243-C8C4711172CF}"/>
              </a:ext>
            </a:extLst>
          </p:cNvPr>
          <p:cNvSpPr>
            <a:spLocks/>
          </p:cNvSpPr>
          <p:nvPr/>
        </p:nvSpPr>
        <p:spPr>
          <a:xfrm>
            <a:off x="7505326" y="593387"/>
            <a:ext cx="2320444" cy="456048"/>
          </a:xfrm>
          <a:prstGeom prst="rect">
            <a:avLst/>
          </a:prstGeom>
        </p:spPr>
        <p:txBody>
          <a:bodyPr/>
          <a:lstStyle/>
          <a:p>
            <a:pPr defTabSz="722376"/>
            <a:r>
              <a:rPr lang="en-US" sz="1422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Week 2 Interim Submission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23E345C-F63E-359C-C4A6-AF6328DD8546}"/>
              </a:ext>
            </a:extLst>
          </p:cNvPr>
          <p:cNvSpPr>
            <a:spLocks/>
          </p:cNvSpPr>
          <p:nvPr/>
        </p:nvSpPr>
        <p:spPr>
          <a:xfrm>
            <a:off x="7505326" y="1136122"/>
            <a:ext cx="2320444" cy="2840566"/>
          </a:xfrm>
          <a:prstGeom prst="rect">
            <a:avLst/>
          </a:prstGeom>
        </p:spPr>
        <p:txBody>
          <a:bodyPr/>
          <a:lstStyle/>
          <a:p>
            <a:pPr defTabSz="722376"/>
            <a:r>
              <a:rPr lang="en-US" sz="1422" kern="1200">
                <a:solidFill>
                  <a:srgbClr val="555555"/>
                </a:solidFill>
                <a:latin typeface="+mn-lt"/>
                <a:ea typeface="+mj-lt"/>
                <a:cs typeface="+mj-lt"/>
              </a:rPr>
              <a:t>Preparing for the interim meeting to summarize findings from Task 1 and Task 2.</a:t>
            </a:r>
            <a:endParaRPr lang="en-US" sz="1422" kern="1200">
              <a:solidFill>
                <a:srgbClr val="555555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6113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Ion</vt:lpstr>
      <vt:lpstr>Data Wrangling Project: Bike Riding Analysis in Python </vt:lpstr>
      <vt:lpstr>CONTENT</vt:lpstr>
      <vt:lpstr>Section 1 </vt:lpstr>
      <vt:lpstr>Understanding the Datasets</vt:lpstr>
      <vt:lpstr>Data Wrangling Methods  </vt:lpstr>
      <vt:lpstr>Data Cleansing</vt:lpstr>
      <vt:lpstr>Central Tendency Analysis </vt:lpstr>
      <vt:lpstr>SECTION 2</vt:lpstr>
      <vt:lpstr>Data Concatenation </vt:lpstr>
      <vt:lpstr>Skewness and Correlation </vt:lpstr>
      <vt:lpstr>GitHub Submission </vt:lpstr>
      <vt:lpstr>Final Submission Preparation 01 </vt:lpstr>
      <vt:lpstr>Section 4 </vt:lpstr>
      <vt:lpstr>Technical Proficiency </vt:lpstr>
      <vt:lpstr>Business Impact Assessment </vt:lpstr>
      <vt:lpstr>Continuous Improvement </vt:lpstr>
      <vt:lpstr>Project Reflection and Future Prospects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239</cp:revision>
  <dcterms:created xsi:type="dcterms:W3CDTF">2013-07-15T20:26:40Z</dcterms:created>
  <dcterms:modified xsi:type="dcterms:W3CDTF">2023-12-23T16:03:00Z</dcterms:modified>
</cp:coreProperties>
</file>