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39285-D62D-47AC-BFC1-BCCDF91C68F4}" v="386" dt="2024-02-01T13:38:5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0" d="100"/>
          <a:sy n="20" d="100"/>
        </p:scale>
        <p:origin x="23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88E47-B8A8-481E-97B3-5553D26ABFBF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83C01-C61A-40D9-8FED-D471C9A12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37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A83C01-C61A-40D9-8FED-D471C9A12C0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1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0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6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8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65C6E-2BD8-2A1E-765F-25786884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6" b="1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51272" y="371608"/>
            <a:ext cx="10235074" cy="4812051"/>
          </a:xfrm>
        </p:spPr>
        <p:txBody>
          <a:bodyPr>
            <a:normAutofit/>
          </a:bodyPr>
          <a:lstStyle/>
          <a:p>
            <a:r>
              <a:rPr lang="en-US" sz="6600" u="sng" dirty="0">
                <a:solidFill>
                  <a:srgbClr val="FFFFFF"/>
                </a:solidFill>
              </a:rPr>
              <a:t>Next hikes project –2</a:t>
            </a:r>
            <a:br>
              <a:rPr lang="en-US" sz="6600" u="sng" dirty="0"/>
            </a:br>
            <a:r>
              <a:rPr lang="en-US" sz="6600" i="1" dirty="0">
                <a:solidFill>
                  <a:srgbClr val="FFFFFF"/>
                </a:solidFill>
              </a:rPr>
              <a:t>Web Scraping </a:t>
            </a:r>
            <a:br>
              <a:rPr lang="en-US" sz="6600" i="1" dirty="0"/>
            </a:br>
            <a:r>
              <a:rPr lang="en-US" sz="6600" i="1" dirty="0">
                <a:solidFill>
                  <a:srgbClr val="FFFFFF"/>
                </a:solidFill>
              </a:rPr>
              <a:t>&amp; </a:t>
            </a:r>
            <a:br>
              <a:rPr lang="en-US" sz="6600" i="1" dirty="0"/>
            </a:br>
            <a:r>
              <a:rPr lang="en-US" sz="6600" i="1" dirty="0">
                <a:solidFill>
                  <a:srgbClr val="FFFFFF"/>
                </a:solidFill>
              </a:rPr>
              <a:t>Word Frequency 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07157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E395F029-1A06-6230-CB86-18512212A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8: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Word Frequency Analysis.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US" sz="2400" b="1" u="sng" dirty="0">
                <a:solidFill>
                  <a:srgbClr val="FFFF00"/>
                </a:solidFill>
              </a:rPr>
              <a:t>Title</a:t>
            </a:r>
            <a:r>
              <a:rPr lang="en-US" sz="1800" dirty="0">
                <a:solidFill>
                  <a:srgbClr val="FFFF00"/>
                </a:solidFill>
              </a:rPr>
              <a:t>: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Unraveling Insights through Word Frequency .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Explanation</a:t>
            </a:r>
            <a:endParaRPr lang="en-US" sz="2400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Word Frequency Analysis</a:t>
            </a:r>
            <a:endParaRPr lang="en-US" sz="1800" dirty="0">
              <a:solidFill>
                <a:srgbClr val="FFFFFF"/>
              </a:solidFill>
              <a:cs typeface="Segoe UI"/>
            </a:endParaRP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Identifying the most common words in a dataset</a:t>
            </a:r>
            <a:endParaRPr lang="en-US" sz="1800" dirty="0">
              <a:solidFill>
                <a:srgbClr val="FFFFFF"/>
              </a:solidFill>
              <a:cs typeface="Segoe UI"/>
            </a:endParaRPr>
          </a:p>
          <a:p>
            <a:pPr lvl="2"/>
            <a:r>
              <a:rPr lang="en-US" sz="1800" dirty="0">
                <a:solidFill>
                  <a:srgbClr val="FFFFFF"/>
                </a:solidFill>
              </a:rPr>
              <a:t>Useful for understanding key themes and trends</a:t>
            </a:r>
            <a:endParaRPr lang="en-US" sz="18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b="1" u="sng" dirty="0">
                <a:solidFill>
                  <a:srgbClr val="FFFF00"/>
                </a:solidFill>
              </a:rPr>
              <a:t>Note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2000" b="1" i="1" u="sng" dirty="0">
                <a:solidFill>
                  <a:srgbClr val="FFFFFF"/>
                </a:solidFill>
              </a:rPr>
              <a:t>Can be applied to various domains like sentiment analysis, content categorization, </a:t>
            </a:r>
            <a:r>
              <a:rPr lang="en-US" sz="2000" b="1" i="1" u="sng" dirty="0" err="1">
                <a:solidFill>
                  <a:srgbClr val="FFFFFF"/>
                </a:solidFill>
              </a:rPr>
              <a:t>etc</a:t>
            </a:r>
            <a:r>
              <a:rPr lang="en-US" sz="2000" b="1" i="1" u="sng" dirty="0">
                <a:solidFill>
                  <a:srgbClr val="FFFFFF"/>
                </a:solidFill>
              </a:rPr>
              <a:t> .</a:t>
            </a:r>
            <a:endParaRPr lang="en-US" sz="2000" b="1" i="1" u="sng" dirty="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07636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ata concept">
            <a:extLst>
              <a:ext uri="{FF2B5EF4-FFF2-40B4-BE49-F238E27FC236}">
                <a16:creationId xmlns:a16="http://schemas.microsoft.com/office/drawing/2014/main" id="{D773A096-6E6A-9326-A025-A4935AEFA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957" r="6" b="2104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9:</a:t>
            </a:r>
            <a:br>
              <a:rPr lang="en-US" b="1" u="sng" dirty="0"/>
            </a:br>
            <a:r>
              <a:rPr lang="en-US" dirty="0">
                <a:solidFill>
                  <a:srgbClr val="FFFFFF"/>
                </a:solidFill>
              </a:rPr>
              <a:t> Word Frequency Analysis in Python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Title:</a:t>
            </a:r>
            <a:r>
              <a:rPr lang="en-US" sz="2400" dirty="0">
                <a:solidFill>
                  <a:srgbClr val="FFFFFF"/>
                </a:solidFill>
              </a:rPr>
              <a:t> Transforming Data into Knowledge</a:t>
            </a:r>
            <a:endParaRPr lang="en-US" sz="2400">
              <a:solidFill>
                <a:srgbClr val="FFFFFF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Demonstration</a:t>
            </a:r>
            <a:endParaRPr lang="en-US" sz="2400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Code snippet to showcase word frequency analysis</a:t>
            </a:r>
            <a:endParaRPr lang="en-US" sz="200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6765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E37476C-2764-3168-EA57-D1640D400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12" r="-1" b="1431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93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10:</a:t>
            </a:r>
            <a:r>
              <a:rPr lang="en-US" dirty="0">
                <a:solidFill>
                  <a:srgbClr val="FFFFFF"/>
                </a:solidFill>
              </a:rPr>
              <a:t> Conclusion</a:t>
            </a:r>
          </a:p>
        </p:txBody>
      </p:sp>
      <p:grpSp>
        <p:nvGrpSpPr>
          <p:cNvPr id="94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5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1" u="sng" dirty="0">
                <a:solidFill>
                  <a:srgbClr val="FFFF00"/>
                </a:solidFill>
              </a:rPr>
              <a:t>Title:</a:t>
            </a:r>
            <a:r>
              <a:rPr lang="en-US" sz="1800" dirty="0">
                <a:solidFill>
                  <a:srgbClr val="FFFFFF"/>
                </a:solidFill>
              </a:rPr>
              <a:t> Unleashing the Power of Python in Web Scraping</a:t>
            </a: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Recap</a:t>
            </a:r>
            <a:endParaRPr lang="en-US" sz="2400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Explored web scraping and word frequency analysis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Demonstrated the use of requests and </a:t>
            </a:r>
            <a:r>
              <a:rPr lang="en-US" sz="2000" err="1">
                <a:solidFill>
                  <a:srgbClr val="FFFFFF"/>
                </a:solidFill>
              </a:rPr>
              <a:t>BeautifulSoup</a:t>
            </a:r>
            <a:endParaRPr lang="en-US" sz="2000" err="1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b="1" u="sng" dirty="0">
                <a:solidFill>
                  <a:srgbClr val="FFFF00"/>
                </a:solidFill>
              </a:rPr>
              <a:t>Encouragement: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Dive deeper into the possibilities these techniques offer</a:t>
            </a:r>
            <a:endParaRPr lang="en-US" sz="200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26948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C2A2A-047E-6EA7-75EF-1EA095979F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35" r="6" b="1455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Exploring the World of Web Scraping and Word Frequency Analysis in Python</a:t>
            </a:r>
          </a:p>
        </p:txBody>
      </p:sp>
      <p:grpSp>
        <p:nvGrpSpPr>
          <p:cNvPr id="4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70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60A1F7F-37CA-498C-BA02-8AFBA0D29D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sz="5400" b="1" dirty="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b="1" u="sng" dirty="0">
                <a:solidFill>
                  <a:schemeClr val="bg1"/>
                </a:solidFill>
              </a:rPr>
              <a:t>Title</a:t>
            </a:r>
            <a:r>
              <a:rPr lang="en-US" b="1" u="sng" dirty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Unveiling Python.org: A Web Scraping Adventure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cs typeface="Segoe UI"/>
            </a:endParaRPr>
          </a:p>
          <a:p>
            <a:pPr lvl="0"/>
            <a:r>
              <a:rPr lang="en-US" b="1" u="sng" dirty="0">
                <a:solidFill>
                  <a:schemeClr val="bg1"/>
                </a:solidFill>
              </a:rPr>
              <a:t>Brief Introduction</a:t>
            </a:r>
            <a:endParaRPr lang="en-US" b="1" u="sng">
              <a:solidFill>
                <a:schemeClr val="bg1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oday, we'll delve into the world of web scraping and word frequency analysis using Python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Explore the relevance of these techniques in extracting valuable insights from the latest news article titles on python.org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9585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42572C02-DBA7-EB1A-5D04-9A9DEF65D5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81" r="6" b="14624"/>
          <a:stretch/>
        </p:blipFill>
        <p:spPr>
          <a:xfrm>
            <a:off x="-1049525" y="-71877"/>
            <a:ext cx="13238478" cy="6986010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Slide 2:</a:t>
            </a:r>
            <a:br>
              <a:rPr lang="en-US" u="sng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 The Power of Web Scraping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Title:</a:t>
            </a:r>
            <a:r>
              <a:rPr lang="en-US" sz="2000" b="1" u="sng" dirty="0">
                <a:solidFill>
                  <a:srgbClr val="FFFFFF"/>
                </a:solidFill>
              </a:rPr>
              <a:t> -</a:t>
            </a:r>
            <a:r>
              <a:rPr lang="en-US" sz="2000" b="1" u="sng" dirty="0">
                <a:solidFill>
                  <a:srgbClr val="FFFF00"/>
                </a:solidFill>
              </a:rPr>
              <a:t> </a:t>
            </a:r>
            <a:r>
              <a:rPr lang="en-US" sz="2000" dirty="0">
                <a:solidFill>
                  <a:srgbClr val="FFFF00"/>
                </a:solidFill>
              </a:rPr>
              <a:t>Unearthing Insights Beyond the Surface</a:t>
            </a:r>
            <a:endParaRPr lang="en-US" sz="2000">
              <a:solidFill>
                <a:srgbClr val="FFFF00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FF"/>
                </a:solidFill>
              </a:rPr>
              <a:t>Brief Explanation</a:t>
            </a:r>
            <a:endParaRPr lang="en-US" sz="2400" b="1" u="sng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Web scraping is the automated method of extracting information from websites</a:t>
            </a:r>
            <a:endParaRPr lang="en-US" sz="2000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Relevance</a:t>
            </a:r>
            <a:endParaRPr lang="en-US" sz="2000">
              <a:solidFill>
                <a:srgbClr val="FFFF00"/>
              </a:solidFill>
              <a:cs typeface="Segoe UI"/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Collecting data for research</a:t>
            </a:r>
            <a:endParaRPr lang="en-US">
              <a:solidFill>
                <a:srgbClr val="FFFF00"/>
              </a:solidFill>
              <a:cs typeface="Segoe UI"/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Monitoring competitors</a:t>
            </a:r>
            <a:endParaRPr lang="en-US">
              <a:solidFill>
                <a:srgbClr val="FFFF00"/>
              </a:solidFill>
              <a:cs typeface="Segoe UI"/>
            </a:endParaRPr>
          </a:p>
          <a:p>
            <a:pPr lvl="2"/>
            <a:r>
              <a:rPr lang="en-US" dirty="0">
                <a:solidFill>
                  <a:srgbClr val="FFFF00"/>
                </a:solidFill>
              </a:rPr>
              <a:t>Extracting real-time information</a:t>
            </a:r>
            <a:endParaRPr lang="en-US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Note: Respect website terms of service and legal implications</a:t>
            </a:r>
            <a:endParaRPr lang="en-US" sz="2000">
              <a:solidFill>
                <a:srgbClr val="FFFF00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6641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21C41D51-D61D-E13E-AA75-D4913F981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97" r="-1" b="-1"/>
          <a:stretch/>
        </p:blipFill>
        <p:spPr>
          <a:xfrm>
            <a:off x="-776357" y="-71877"/>
            <a:ext cx="13094705" cy="6856614"/>
          </a:xfrm>
          <a:prstGeom prst="rect">
            <a:avLst/>
          </a:prstGeom>
        </p:spPr>
      </p:pic>
      <p:grpSp>
        <p:nvGrpSpPr>
          <p:cNvPr id="178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Slide 3:</a:t>
            </a:r>
            <a:br>
              <a:rPr lang="en-US" u="sng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 Why Web Scraping?</a:t>
            </a:r>
          </a:p>
        </p:txBody>
      </p:sp>
      <p:grpSp>
        <p:nvGrpSpPr>
          <p:cNvPr id="179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5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u="sng" dirty="0">
                <a:solidFill>
                  <a:srgbClr val="FFFFFF"/>
                </a:solidFill>
              </a:rPr>
              <a:t>Title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Extracting Gold from the Web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FF"/>
                </a:solidFill>
              </a:rPr>
              <a:t>Reasons</a:t>
            </a:r>
            <a:endParaRPr lang="en-US" sz="2400" b="1" u="sng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Data Accessibility: Accessing data not available through APIs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Automation: Automating repetitive tasks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Real-time Updates: Obtaining the latest information from websites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Versatility: Extracting structured and unstructured da</a:t>
            </a:r>
            <a:r>
              <a:rPr lang="en-US" sz="1800" dirty="0">
                <a:solidFill>
                  <a:srgbClr val="FFFFFF"/>
                </a:solidFill>
              </a:rPr>
              <a:t>ta</a:t>
            </a:r>
            <a:endParaRPr lang="en-US" sz="1800" dirty="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214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3976E441-9503-1568-5C89-C836A0832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r="6" b="15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4:</a:t>
            </a:r>
            <a:br>
              <a:rPr lang="en-US" b="1" u="sng" dirty="0"/>
            </a:br>
            <a:r>
              <a:rPr lang="en-US" dirty="0">
                <a:solidFill>
                  <a:srgbClr val="FFFFFF"/>
                </a:solidFill>
              </a:rPr>
              <a:t> Libraries for Web Scraping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b="1" u="sng" dirty="0">
                <a:solidFill>
                  <a:srgbClr val="FFFF00"/>
                </a:solidFill>
              </a:rPr>
              <a:t>Title</a:t>
            </a:r>
            <a:r>
              <a:rPr lang="en-US" sz="1800" dirty="0">
                <a:solidFill>
                  <a:srgbClr val="FFFF00"/>
                </a:solidFill>
              </a:rPr>
              <a:t>:</a:t>
            </a:r>
            <a:r>
              <a:rPr lang="en-US" sz="1800" dirty="0">
                <a:solidFill>
                  <a:srgbClr val="FFFFFF"/>
                </a:solidFill>
              </a:rPr>
              <a:t> Tools of the Trade</a:t>
            </a:r>
          </a:p>
          <a:p>
            <a:r>
              <a:rPr lang="en-US" sz="2400" b="1" u="sng" dirty="0">
                <a:solidFill>
                  <a:srgbClr val="FFFF00"/>
                </a:solidFill>
              </a:rPr>
              <a:t>Key Libraries :-</a:t>
            </a:r>
            <a:endParaRPr lang="en-US" sz="2400" b="1" u="sng" dirty="0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b="1" u="sng" dirty="0">
                <a:solidFill>
                  <a:srgbClr val="FFFFFF"/>
                </a:solidFill>
              </a:rPr>
              <a:t>requests</a:t>
            </a:r>
            <a:r>
              <a:rPr lang="en-US" sz="2000" dirty="0">
                <a:solidFill>
                  <a:srgbClr val="FFFFFF"/>
                </a:solidFill>
              </a:rPr>
              <a:t>: For making </a:t>
            </a:r>
            <a:r>
              <a:rPr lang="en-US" sz="2000" b="1" u="sng" dirty="0">
                <a:solidFill>
                  <a:srgbClr val="FFFF00"/>
                </a:solidFill>
              </a:rPr>
              <a:t>HTTP</a:t>
            </a:r>
            <a:r>
              <a:rPr lang="en-US" sz="2000" dirty="0">
                <a:solidFill>
                  <a:srgbClr val="FFFFFF"/>
                </a:solidFill>
              </a:rPr>
              <a:t> requests 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Beautiful Soup: For parsing</a:t>
            </a:r>
            <a:r>
              <a:rPr lang="en-US" sz="2000" b="1" u="sng" dirty="0">
                <a:solidFill>
                  <a:srgbClr val="FFFF00"/>
                </a:solidFill>
              </a:rPr>
              <a:t> HTML .</a:t>
            </a:r>
            <a:endParaRPr lang="en-US" sz="2000" b="1" u="sng">
              <a:solidFill>
                <a:srgbClr val="FFFF00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Importance:-</a:t>
            </a:r>
            <a:endParaRPr lang="en-US" sz="2400" b="1" u="sng" dirty="0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Simplifies the process of fetching and parsing web data .</a:t>
            </a:r>
            <a:endParaRPr lang="en-US" sz="200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7275403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130451D5-EF42-1864-3C07-90E0D12A9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6" b="1572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41313" y="769198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u="sng" dirty="0">
                <a:solidFill>
                  <a:srgbClr val="FFFF00"/>
                </a:solidFill>
              </a:rPr>
              <a:t>Slide 5:</a:t>
            </a:r>
            <a:r>
              <a:rPr lang="en-US" dirty="0">
                <a:solidFill>
                  <a:srgbClr val="FFFFFF"/>
                </a:solidFill>
              </a:rPr>
              <a:t> Introduction to 'requests' Library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Title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FF"/>
                </a:solidFill>
              </a:rPr>
              <a:t>Connecting to the Web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Overview</a:t>
            </a:r>
            <a:endParaRPr lang="en-US" sz="2400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requests library simplifies making HTTP requests in Python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Install with pip install requests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Example: response = </a:t>
            </a:r>
            <a:r>
              <a:rPr lang="en-US" sz="2000" b="1" u="sng" dirty="0">
                <a:solidFill>
                  <a:srgbClr val="FFFF00"/>
                </a:solidFill>
              </a:rPr>
              <a:t>requests. get</a:t>
            </a:r>
            <a:endParaRPr lang="en-US" sz="2000" b="1" u="sng">
              <a:solidFill>
                <a:srgbClr val="FFFF00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71768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xclamation mark on a yellow background">
            <a:extLst>
              <a:ext uri="{FF2B5EF4-FFF2-40B4-BE49-F238E27FC236}">
                <a16:creationId xmlns:a16="http://schemas.microsoft.com/office/drawing/2014/main" id="{4A71FAC6-1967-1C47-96AF-69FE268E2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99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6:</a:t>
            </a:r>
            <a:r>
              <a:rPr lang="en-US" dirty="0">
                <a:solidFill>
                  <a:srgbClr val="FFFFFF"/>
                </a:solidFill>
              </a:rPr>
              <a:t> Introduction to </a:t>
            </a:r>
            <a:r>
              <a:rPr lang="en-US" dirty="0">
                <a:solidFill>
                  <a:srgbClr val="FFFF00"/>
                </a:solidFill>
              </a:rPr>
              <a:t>'</a:t>
            </a:r>
            <a:r>
              <a:rPr lang="en-US" u="sng" err="1">
                <a:solidFill>
                  <a:srgbClr val="FFFF00"/>
                </a:solidFill>
              </a:rPr>
              <a:t>BeautifulSoup</a:t>
            </a:r>
            <a:r>
              <a:rPr lang="en-US" u="sng" dirty="0">
                <a:solidFill>
                  <a:srgbClr val="FFFF00"/>
                </a:solidFill>
              </a:rPr>
              <a:t>'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Title: </a:t>
            </a:r>
            <a:r>
              <a:rPr lang="en-US" sz="2000" dirty="0">
                <a:solidFill>
                  <a:srgbClr val="FFFFFF"/>
                </a:solidFill>
              </a:rPr>
              <a:t>Unveiling the Beauty of </a:t>
            </a:r>
            <a:r>
              <a:rPr lang="en-US" sz="2000" b="1" dirty="0">
                <a:solidFill>
                  <a:srgbClr val="FFFF00"/>
                </a:solidFill>
              </a:rPr>
              <a:t>HTML</a:t>
            </a:r>
            <a:r>
              <a:rPr lang="en-US" sz="2000" dirty="0">
                <a:solidFill>
                  <a:srgbClr val="FFFFFF"/>
                </a:solidFill>
              </a:rPr>
              <a:t> Parsing</a:t>
            </a:r>
          </a:p>
          <a:p>
            <a:pPr lvl="0"/>
            <a:r>
              <a:rPr lang="en-US" sz="2400" b="1" dirty="0">
                <a:solidFill>
                  <a:srgbClr val="FFFFFF"/>
                </a:solidFill>
              </a:rPr>
              <a:t>Overview</a:t>
            </a:r>
            <a:endParaRPr lang="en-US" sz="2400" b="1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b="1" err="1">
                <a:solidFill>
                  <a:srgbClr val="FFFF00"/>
                </a:solidFill>
              </a:rPr>
              <a:t>BeautifulSoup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helps parse</a:t>
            </a:r>
            <a:r>
              <a:rPr lang="en-US" sz="2000" b="1" dirty="0">
                <a:solidFill>
                  <a:srgbClr val="FFFF00"/>
                </a:solidFill>
              </a:rPr>
              <a:t> HTML</a:t>
            </a:r>
            <a:r>
              <a:rPr lang="en-US" sz="2000" dirty="0">
                <a:solidFill>
                  <a:srgbClr val="FFFFFF"/>
                </a:solidFill>
              </a:rPr>
              <a:t> content</a:t>
            </a:r>
            <a:endParaRPr lang="en-US" sz="2000">
              <a:solidFill>
                <a:srgbClr val="FFFFFF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Install with pip install</a:t>
            </a:r>
            <a:r>
              <a:rPr lang="en-US" b="1" u="sng" dirty="0">
                <a:solidFill>
                  <a:srgbClr val="FFFF00"/>
                </a:solidFill>
              </a:rPr>
              <a:t> </a:t>
            </a:r>
            <a:r>
              <a:rPr lang="en-US" b="1" u="sng" err="1">
                <a:solidFill>
                  <a:srgbClr val="FFFF00"/>
                </a:solidFill>
              </a:rPr>
              <a:t>beautifulsoup</a:t>
            </a:r>
            <a:endParaRPr lang="en-US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Example: soup = </a:t>
            </a:r>
            <a:r>
              <a:rPr lang="en-US" b="1" u="sng" dirty="0" err="1">
                <a:solidFill>
                  <a:srgbClr val="FFFF00"/>
                </a:solidFill>
              </a:rPr>
              <a:t>BeautifulSoup</a:t>
            </a:r>
            <a:r>
              <a:rPr lang="en-US" b="1" u="sng" dirty="0">
                <a:solidFill>
                  <a:srgbClr val="FFFF00"/>
                </a:solidFill>
              </a:rPr>
              <a:t>.</a:t>
            </a:r>
            <a:endParaRPr lang="en-US" b="1" u="sng" dirty="0">
              <a:solidFill>
                <a:srgbClr val="FFFF00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423357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12301-1C96-4D15-9838-D5B894B22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Blue digital binary data on a screen">
            <a:extLst>
              <a:ext uri="{FF2B5EF4-FFF2-40B4-BE49-F238E27FC236}">
                <a16:creationId xmlns:a16="http://schemas.microsoft.com/office/drawing/2014/main" id="{EBEFCDC1-892B-266D-2C36-445EB7B451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5" r="1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6" name="Top Left">
            <a:extLst>
              <a:ext uri="{FF2B5EF4-FFF2-40B4-BE49-F238E27FC236}">
                <a16:creationId xmlns:a16="http://schemas.microsoft.com/office/drawing/2014/main" id="{D7A5FD75-4B35-4162-9304-569491255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107DF9-40C8-458E-82E1-523137E7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83295-4F37-4B80-AF77-1798FB80C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888C74-4F56-4347-8944-E676A3C89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9429CD-28C1-4DC7-84AD-4421A0AC8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62D63CF-41E9-4561-A945-E199ABE75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C95C339-F16B-492F-903D-A6855F56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5BC65A-0C9A-45A6-B18B-5E020CE98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Slide 7:</a:t>
            </a:r>
            <a:br>
              <a:rPr lang="en-US" b="1" u="sng" dirty="0"/>
            </a:br>
            <a:r>
              <a:rPr lang="en-US" dirty="0">
                <a:solidFill>
                  <a:srgbClr val="FFFFFF"/>
                </a:solidFill>
              </a:rPr>
              <a:t> Fetching </a:t>
            </a:r>
            <a:r>
              <a:rPr lang="en-US" u="sng" dirty="0">
                <a:solidFill>
                  <a:srgbClr val="FFFF00"/>
                </a:solidFill>
              </a:rPr>
              <a:t>HTML</a:t>
            </a:r>
            <a:r>
              <a:rPr lang="en-US" dirty="0">
                <a:solidFill>
                  <a:srgbClr val="FFFFFF"/>
                </a:solidFill>
              </a:rPr>
              <a:t> Content from python.org</a:t>
            </a:r>
          </a:p>
        </p:txBody>
      </p: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34676384-D846-461C-B8F3-BDB849B4A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50480E57-05E0-42B6-8693-191B4E9C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89BD5-54F6-4747-83F1-81FCAEDA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7EE029-E135-4899-AC49-78D6946CD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9494D7-A3EA-4A41-8910-6B6FE95E5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9E7F2B7-DEB2-4B2A-99F9-10622D09E1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DACD4DB-BAF5-43DD-8CC8-4200A16D66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532D7D7-91B4-4F7C-B38E-5BBD5F3B42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B7428A0-A810-46D6-9CC7-2475B2DF6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C4A0E07-B9C5-49FB-B94A-B28D740C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Title</a:t>
            </a:r>
            <a:r>
              <a:rPr lang="en-US" sz="2400" b="1" u="sng" dirty="0">
                <a:solidFill>
                  <a:srgbClr val="FFFFFF"/>
                </a:solidFill>
              </a:rPr>
              <a:t>:</a:t>
            </a:r>
            <a:r>
              <a:rPr lang="en-US" sz="2000" dirty="0">
                <a:solidFill>
                  <a:srgbClr val="FFFFFF"/>
                </a:solidFill>
              </a:rPr>
              <a:t> The Python.org News Page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  <a:p>
            <a:pPr lvl="0"/>
            <a:r>
              <a:rPr lang="en-US" sz="2400" b="1" u="sng" dirty="0">
                <a:solidFill>
                  <a:srgbClr val="FFFF00"/>
                </a:solidFill>
              </a:rPr>
              <a:t>Demonstration</a:t>
            </a:r>
            <a:endParaRPr lang="en-US" sz="2400" b="1" u="sng">
              <a:solidFill>
                <a:srgbClr val="FFFF00"/>
              </a:solidFill>
              <a:cs typeface="Segoe UI"/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Code snippet to showcase fetching </a:t>
            </a:r>
            <a:r>
              <a:rPr lang="en-US" b="1" u="sng" dirty="0">
                <a:solidFill>
                  <a:srgbClr val="FFFF00"/>
                </a:solidFill>
              </a:rPr>
              <a:t>HTML</a:t>
            </a:r>
            <a:r>
              <a:rPr lang="en-US" sz="2000" dirty="0">
                <a:solidFill>
                  <a:srgbClr val="FFFFFF"/>
                </a:solidFill>
              </a:rPr>
              <a:t> content .</a:t>
            </a:r>
            <a:endParaRPr lang="en-US" sz="2000" dirty="0">
              <a:solidFill>
                <a:srgbClr val="FFFFFF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17426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1A1D2F"/>
      </a:dk2>
      <a:lt2>
        <a:srgbClr val="F0F0F3"/>
      </a:lt2>
      <a:accent1>
        <a:srgbClr val="9DA812"/>
      </a:accent1>
      <a:accent2>
        <a:srgbClr val="CE9425"/>
      </a:accent2>
      <a:accent3>
        <a:srgbClr val="6AB220"/>
      </a:accent3>
      <a:accent4>
        <a:srgbClr val="1783D5"/>
      </a:accent4>
      <a:accent5>
        <a:srgbClr val="2946E7"/>
      </a:accent5>
      <a:accent6>
        <a:srgbClr val="5323D7"/>
      </a:accent6>
      <a:hlink>
        <a:srgbClr val="493FBF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429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ExploreVTI</vt:lpstr>
      <vt:lpstr>Next hikes project –2 Web Scraping  &amp;  Word Frequency </vt:lpstr>
      <vt:lpstr>Exploring the World of Web Scraping and Word Frequency Analysis in Python</vt:lpstr>
      <vt:lpstr> Introduction</vt:lpstr>
      <vt:lpstr>Slide 2:  The Power of Web Scraping</vt:lpstr>
      <vt:lpstr>Slide 3:  Why Web Scraping?</vt:lpstr>
      <vt:lpstr>Slide 4:  Libraries for Web Scraping</vt:lpstr>
      <vt:lpstr>Slide 5: Introduction to 'requests' Library</vt:lpstr>
      <vt:lpstr>Slide 6: Introduction to 'BeautifulSoup'</vt:lpstr>
      <vt:lpstr>Slide 7:  Fetching HTML Content from python.org</vt:lpstr>
      <vt:lpstr>Slide 8:  Word Frequency Analysis.</vt:lpstr>
      <vt:lpstr>Slide 9:  Word Frequency Analysis in Python</vt:lpstr>
      <vt:lpstr>Slide 10: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prabhjeetonwork@hotmail.com</cp:lastModifiedBy>
  <cp:revision>247</cp:revision>
  <dcterms:created xsi:type="dcterms:W3CDTF">2024-02-01T12:48:44Z</dcterms:created>
  <dcterms:modified xsi:type="dcterms:W3CDTF">2024-02-01T13:49:25Z</dcterms:modified>
</cp:coreProperties>
</file>