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3323-A3FF-E24C-B1F1-D8AD9BDF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FDFE-C9AD-DD0C-716C-ADD2FFF22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D2AC-7003-15B9-4481-E706F1E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FF1-CE25-B767-E43B-8E6CADF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4A9A-8886-90A0-5E05-13513F81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2E2C-25D2-C49C-3ADF-385133DB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3287-DA0B-7982-C583-619AF866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6F25-5521-D9BC-F735-42A178C7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5028-AC8E-2779-190E-FBBA61D7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005B-005D-9429-6EC9-494D1807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EFB54-5A0B-8141-E8B2-1FEB7F49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7BD51-0CA4-34B9-7061-5E90B3A3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6448-BA4A-2C44-01A5-37709CCB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9387-3104-FCDB-6414-B5A527F9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EC7D-536B-61F0-12BC-6FF117F7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A8FF-5032-E2EB-CC4D-29EDCFB9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2AC7-B299-563D-0C2B-9E0F8062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7F36-51E1-A608-CD36-3F20919E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3ED1-512A-4641-FCDB-AD2690DC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E6B5-59CD-8028-3207-0D46035E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8C8F-B7CF-2A3E-4779-2DCD2A4E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0DDC-8EA3-A571-A87F-89F97000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2E32-A3CF-45C9-CBAA-1E52710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7E7BF-1181-9587-3844-2EB72FAF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A777-586E-0244-DB0A-92AA4F51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85EE-FDBB-5935-D02E-7751DAA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390F-7036-3458-5DBA-BA9A1BBF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4450-70F8-2699-A7A2-7BB0D720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82C-B9CF-2594-AE79-682068DD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24B2F-979D-08A2-CE85-B406F463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59F46-018D-1FE9-9EE3-7D2EABF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67DF-4C24-F47C-C51E-4E85E52D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C36C-07A8-7842-7D61-7853BA95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4ECA9-4375-3DCD-00CE-632EABF7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0D1CB-ED9F-CE34-92E7-14FF92FD8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CDC51-8609-13A9-2DDD-8D4A6F1E5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84E24-1A93-FB5B-B5C9-105B5E40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56EF2-AB08-98B1-3CE5-D471896F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47586-A0D7-DB8E-42AD-91B3CACC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0536-5AB0-A93B-53DF-534554F2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A123D-485B-0521-86FF-4B352BB2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EACB-CDD3-9031-1A81-F8397773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8BDA0-5D21-4C45-4943-7C79929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C122D-C075-0FF0-C78F-0F7A8DB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E9A7F-9747-9E6A-F01E-3D7000B4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91F3B-C7E8-CDC6-D0DB-7BAE7F60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5286-A24F-0A82-33F5-CA63FEBA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6195-533D-385A-8A33-E32116D7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F6CE-4D2D-591C-C3D3-1DA6390B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A9698-FCB5-FD9E-3430-1ADBF625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BD43-E2FD-A90A-96F5-62883516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A4884-9860-3A4F-869B-CB36EECF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0E17-583B-92F5-5787-128E54C2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0FB52-84E3-F293-C5D9-68B53D1C1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3C90-3C0D-C2AB-A01D-05BDD9E0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C3FA7-A0F0-0CCF-C30E-76689A5A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610C-F1AA-5467-FA33-EAB93415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5F9A6-7E8B-07B6-B782-BE484E36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48659-A542-ECB3-ABBC-82F9DC23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3A4D1-04BA-3238-E4CE-901C434A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0A3F-39EF-4074-8E3D-54D6B478E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05A4-ACD5-6447-B72A-07D20882623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969A-6225-1236-E3B4-B7DD357F5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C62D-1D14-BE90-B7BF-1F778CD97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CD88-B704-D842-A75C-AF546815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6D4-B901-F95A-2FA3-0E75AD564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pPr algn="l"/>
            <a:r>
              <a:rPr lang="en-IN" sz="2200" b="1" dirty="0">
                <a:effectLst/>
                <a:latin typeface="Calibri" panose="020F0502020204030204" pitchFamily="34" charset="0"/>
              </a:rPr>
              <a:t>Assignment 1: RFC 9260: STREAM CONTROL TRANSMISSION PROTOCOL </a:t>
            </a:r>
            <a:br>
              <a:rPr lang="en-IN" sz="2200" b="1" dirty="0">
                <a:effectLst/>
                <a:latin typeface="Calibri" panose="020F0502020204030204" pitchFamily="34" charset="0"/>
              </a:rPr>
            </a:br>
            <a:br>
              <a:rPr lang="en-IN" dirty="0"/>
            </a:br>
            <a:r>
              <a:rPr lang="en-IN" sz="2000" dirty="0">
                <a:effectLst/>
                <a:latin typeface="Calibri" panose="020F0502020204030204" pitchFamily="34" charset="0"/>
              </a:rPr>
              <a:t>Course Code - Course Name: - COMP4039 – Network Foundations</a:t>
            </a:r>
            <a:br>
              <a:rPr lang="en-IN" sz="2000" dirty="0">
                <a:effectLst/>
                <a:latin typeface="Calibri" panose="020F0502020204030204" pitchFamily="34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</a:rPr>
              <a:t>Program: T433 - Cybersecurity</a:t>
            </a:r>
            <a:br>
              <a:rPr lang="en-IN" sz="2000" dirty="0">
                <a:effectLst/>
                <a:latin typeface="Calibri" panose="020F0502020204030204" pitchFamily="34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</a:rPr>
              <a:t>Section: A</a:t>
            </a:r>
            <a:br>
              <a:rPr lang="en-IN" sz="2000" dirty="0">
                <a:effectLst/>
                <a:latin typeface="Calibri" panose="020F0502020204030204" pitchFamily="34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</a:rPr>
              <a:t>Term: - Winter 2024 </a:t>
            </a:r>
            <a:br>
              <a:rPr lang="en-IN" sz="6700" dirty="0"/>
            </a:br>
            <a:r>
              <a:rPr lang="en-IN" sz="2000" dirty="0">
                <a:effectLst/>
                <a:latin typeface="Calibri" panose="020F0502020204030204" pitchFamily="34" charset="0"/>
              </a:rPr>
              <a:t>Group Number: 06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8D4E-9AB5-1E85-CA0B-9B9775462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IN" sz="1800" dirty="0">
              <a:effectLst/>
              <a:latin typeface="Calibri" panose="020F0502020204030204" pitchFamily="34" charset="0"/>
            </a:endParaRPr>
          </a:p>
          <a:p>
            <a:pPr algn="l"/>
            <a:r>
              <a:rPr lang="en-IN" sz="4500" dirty="0">
                <a:effectLst/>
                <a:latin typeface="Calibri" panose="020F0502020204030204" pitchFamily="34" charset="0"/>
              </a:rPr>
              <a:t>Student Names - ID: </a:t>
            </a:r>
            <a:endParaRPr lang="en-IN" sz="45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500" dirty="0" err="1">
                <a:effectLst/>
                <a:latin typeface="Calibri" panose="020F0502020204030204" pitchFamily="34" charset="0"/>
              </a:rPr>
              <a:t>Prabhjot</a:t>
            </a:r>
            <a:r>
              <a:rPr lang="en-IN" sz="4500" dirty="0">
                <a:effectLst/>
                <a:latin typeface="Calibri" panose="020F0502020204030204" pitchFamily="34" charset="0"/>
              </a:rPr>
              <a:t> Singh Sains – 101495218 </a:t>
            </a:r>
            <a:endParaRPr lang="en-IN" sz="4500" dirty="0">
              <a:effectLst/>
              <a:latin typeface="SymbolM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500" dirty="0">
                <a:effectLst/>
                <a:latin typeface="Calibri" panose="020F0502020204030204" pitchFamily="34" charset="0"/>
              </a:rPr>
              <a:t>Rahul Patel - 101378458 </a:t>
            </a:r>
            <a:endParaRPr lang="en-IN" sz="4500" dirty="0">
              <a:effectLst/>
              <a:latin typeface="SymbolM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500" dirty="0">
                <a:effectLst/>
                <a:latin typeface="Calibri" panose="020F0502020204030204" pitchFamily="34" charset="0"/>
              </a:rPr>
              <a:t>Jai Deep Rawat - 101503760 </a:t>
            </a:r>
            <a:endParaRPr lang="en-IN" sz="4500" dirty="0">
              <a:effectLst/>
              <a:latin typeface="SymbolM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500" dirty="0">
                <a:effectLst/>
                <a:latin typeface="Calibri" panose="020F0502020204030204" pitchFamily="34" charset="0"/>
              </a:rPr>
              <a:t>M. </a:t>
            </a:r>
            <a:r>
              <a:rPr lang="en-IN" sz="4500" dirty="0" err="1">
                <a:effectLst/>
                <a:latin typeface="Calibri" panose="020F0502020204030204" pitchFamily="34" charset="0"/>
              </a:rPr>
              <a:t>Salmaan</a:t>
            </a:r>
            <a:r>
              <a:rPr lang="en-IN" sz="4500" dirty="0">
                <a:effectLst/>
                <a:latin typeface="Calibri" panose="020F0502020204030204" pitchFamily="34" charset="0"/>
              </a:rPr>
              <a:t> Mustafa Shah – 10151007 </a:t>
            </a:r>
            <a:endParaRPr lang="en-IN" sz="4500" dirty="0">
              <a:effectLst/>
              <a:latin typeface="Symbol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8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9EA9-CBC5-C95C-D1E3-62B58696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A89A-3805-BFC1-49E8-69AE11EA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SCTP (Stream Control Transmission Protocol) was made for sending phone signals over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It works on the internet's basic system, making sure data is sent and received 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SCTP can handle different sizes of data and sends them one after the other in separate "streams".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It can put several pieces of data together to send them more efficiently and keeps working even if there are problems with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SCTP is good at avoiding traffic jams and protecting against certain types of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It's useful for things like making video calls online.</a:t>
            </a:r>
          </a:p>
          <a:p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1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1A45-76A2-250F-AC27-DD2ED3F8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effectLst/>
                <a:latin typeface="Söhne"/>
              </a:rPr>
              <a:t>Architectural View of SCTP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D059-0D2A-6745-7DDD-13EA1F781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29663" cy="4351338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effectLst/>
                <a:latin typeface="Söhne"/>
              </a:rPr>
              <a:t>SCTP serves as a mediator between user applications and the IP network.</a:t>
            </a:r>
          </a:p>
          <a:p>
            <a:r>
              <a:rPr lang="en-IN" b="0" i="0" dirty="0">
                <a:effectLst/>
                <a:latin typeface="Söhne"/>
              </a:rPr>
              <a:t>Guarantees reliable and orderly message delivery.</a:t>
            </a:r>
          </a:p>
          <a:p>
            <a:r>
              <a:rPr lang="en-IN" b="0" i="0" dirty="0">
                <a:effectLst/>
                <a:latin typeface="Söhne"/>
              </a:rPr>
              <a:t>Prevents loss or mixing up of messages during transmission.</a:t>
            </a:r>
          </a:p>
          <a:p>
            <a:r>
              <a:rPr lang="en-IN" b="0" i="0" dirty="0">
                <a:effectLst/>
                <a:latin typeface="Söhne"/>
              </a:rPr>
              <a:t>Facilitates smooth communication between SCTP peers.</a:t>
            </a:r>
          </a:p>
          <a:p>
            <a:r>
              <a:rPr lang="en-IN" b="0" i="0" dirty="0">
                <a:effectLst/>
                <a:latin typeface="Söhne"/>
              </a:rPr>
              <a:t>Simplifies communication processes for user applications.</a:t>
            </a:r>
            <a:endParaRPr lang="en-US" dirty="0"/>
          </a:p>
        </p:txBody>
      </p:sp>
      <p:pic>
        <p:nvPicPr>
          <p:cNvPr id="6" name="Content Placeholder 5" descr="A close-up of a network transport&#10;&#10;Description automatically generated">
            <a:extLst>
              <a:ext uri="{FF2B5EF4-FFF2-40B4-BE49-F238E27FC236}">
                <a16:creationId xmlns:a16="http://schemas.microsoft.com/office/drawing/2014/main" id="{E6AF0C27-11EA-7CBA-4E7E-2C8A3E84CD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7862" y="2228848"/>
            <a:ext cx="4404213" cy="3128963"/>
          </a:xfrm>
        </p:spPr>
      </p:pic>
    </p:spTree>
    <p:extLst>
      <p:ext uri="{BB962C8B-B14F-4D97-AF65-F5344CB8AC3E}">
        <p14:creationId xmlns:p14="http://schemas.microsoft.com/office/powerpoint/2010/main" val="386466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8C22-53CE-D3DA-A1C7-E704BB70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/>
                <a:latin typeface="Calibri" panose="020F0502020204030204" pitchFamily="34" charset="0"/>
              </a:rPr>
              <a:t>Functional</a:t>
            </a:r>
            <a:r>
              <a:rPr lang="en-IN" sz="1800" dirty="0">
                <a:effectLst/>
                <a:latin typeface="Calibri" panose="020F0502020204030204" pitchFamily="34" charset="0"/>
              </a:rPr>
              <a:t> </a:t>
            </a:r>
            <a:r>
              <a:rPr lang="en-IN" sz="4000" dirty="0">
                <a:effectLst/>
                <a:latin typeface="Calibri" panose="020F0502020204030204" pitchFamily="34" charset="0"/>
              </a:rPr>
              <a:t>View of SCTP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9776-E172-59E0-3E38-A13FC7D3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848475" cy="4351337"/>
          </a:xfrm>
        </p:spPr>
        <p:txBody>
          <a:bodyPr>
            <a:normAutofit/>
          </a:bodyPr>
          <a:lstStyle/>
          <a:p>
            <a:r>
              <a:rPr lang="en-US" dirty="0"/>
              <a:t>Association Startup and Takedown</a:t>
            </a:r>
          </a:p>
          <a:p>
            <a:r>
              <a:rPr lang="en-US" dirty="0"/>
              <a:t>Sequenced Delivery within Streams</a:t>
            </a:r>
          </a:p>
          <a:p>
            <a:r>
              <a:rPr lang="en-US" dirty="0"/>
              <a:t>User Data Fragmentation</a:t>
            </a:r>
          </a:p>
          <a:p>
            <a:r>
              <a:rPr lang="en-US" dirty="0"/>
              <a:t>Acknowledgement and Congestion Avoidance</a:t>
            </a:r>
          </a:p>
          <a:p>
            <a:r>
              <a:rPr lang="en-US" dirty="0"/>
              <a:t>Chunk Bundling</a:t>
            </a:r>
          </a:p>
          <a:p>
            <a:r>
              <a:rPr lang="en-US" dirty="0"/>
              <a:t>Packet Validation</a:t>
            </a:r>
          </a:p>
          <a:p>
            <a:r>
              <a:rPr lang="en-US" dirty="0"/>
              <a:t>Path Management</a:t>
            </a:r>
          </a:p>
        </p:txBody>
      </p:sp>
      <p:pic>
        <p:nvPicPr>
          <p:cNvPr id="6" name="Content Placeholder 5" descr="A screen shot of a computer application&#10;&#10;Description automatically generated">
            <a:extLst>
              <a:ext uri="{FF2B5EF4-FFF2-40B4-BE49-F238E27FC236}">
                <a16:creationId xmlns:a16="http://schemas.microsoft.com/office/drawing/2014/main" id="{8B89D7F1-590E-2660-7E57-6F1B63954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3763" y="1690688"/>
            <a:ext cx="4110037" cy="4351338"/>
          </a:xfrm>
        </p:spPr>
      </p:pic>
    </p:spTree>
    <p:extLst>
      <p:ext uri="{BB962C8B-B14F-4D97-AF65-F5344CB8AC3E}">
        <p14:creationId xmlns:p14="http://schemas.microsoft.com/office/powerpoint/2010/main" val="17687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BD2-ABA6-6FCD-2278-5550688B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4900" dirty="0">
                <a:latin typeface="Calibri" panose="020F0502020204030204" pitchFamily="34" charset="0"/>
              </a:rPr>
              <a:t>SCTP Packet Format &amp; SCTP Common Header Field Descriptions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6B3A-FA40-6806-310D-7E6B7E2B3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900" dirty="0">
                <a:latin typeface="Calibri" panose="020F0502020204030204" pitchFamily="34" charset="0"/>
              </a:rPr>
              <a:t>SCTP Packet Format: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 SCTP packet format consists of a common header and a chunk or multiple chunks. A user data message can be fragmented into multiple chunks if it does not fit into one SCTP packet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700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900" dirty="0">
                <a:effectLst/>
                <a:latin typeface="Calibri" panose="020F0502020204030204" pitchFamily="34" charset="0"/>
              </a:rPr>
              <a:t>SCTP Common Header Field Descriptions</a:t>
            </a:r>
            <a:r>
              <a:rPr lang="en-IN" sz="2000" dirty="0">
                <a:effectLst/>
                <a:latin typeface="Calibri" panose="020F050202020403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latin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300" b="0" i="0" dirty="0">
                <a:effectLst/>
                <a:latin typeface="Söhne"/>
              </a:rPr>
              <a:t>Source Port Number (16 bits)</a:t>
            </a:r>
            <a:endParaRPr lang="en-IN" sz="23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300" dirty="0"/>
              <a:t>Destination Port Number (16 bits)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300" dirty="0"/>
              <a:t>Verification Tag (32 bits)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300" dirty="0"/>
              <a:t>Checksum (32 bits)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" name="Content Placeholder 9" descr="A close-up of a diagram&#10;&#10;Description automatically generated">
            <a:extLst>
              <a:ext uri="{FF2B5EF4-FFF2-40B4-BE49-F238E27FC236}">
                <a16:creationId xmlns:a16="http://schemas.microsoft.com/office/drawing/2014/main" id="{91B4172D-BBB5-622B-AC1B-B04D5C5AD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14747"/>
            <a:ext cx="5181600" cy="1718649"/>
          </a:xfrm>
        </p:spPr>
      </p:pic>
      <p:pic>
        <p:nvPicPr>
          <p:cNvPr id="12" name="Picture 11" descr="A close-up of a checklist&#10;&#10;Description automatically generated">
            <a:extLst>
              <a:ext uri="{FF2B5EF4-FFF2-40B4-BE49-F238E27FC236}">
                <a16:creationId xmlns:a16="http://schemas.microsoft.com/office/drawing/2014/main" id="{0DFA683F-98E1-D546-505B-F19FE491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01294"/>
            <a:ext cx="5181600" cy="1718649"/>
          </a:xfrm>
          <a:prstGeom prst="rect">
            <a:avLst/>
          </a:prstGeom>
        </p:spPr>
      </p:pic>
      <p:pic>
        <p:nvPicPr>
          <p:cNvPr id="1025" name="Picture 1" descr="User">
            <a:extLst>
              <a:ext uri="{FF2B5EF4-FFF2-40B4-BE49-F238E27FC236}">
                <a16:creationId xmlns:a16="http://schemas.microsoft.com/office/drawing/2014/main" id="{50606BE3-D2DB-85C2-C161-8C68F462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User">
            <a:extLst>
              <a:ext uri="{FF2B5EF4-FFF2-40B4-BE49-F238E27FC236}">
                <a16:creationId xmlns:a16="http://schemas.microsoft.com/office/drawing/2014/main" id="{E09FBFEC-BCE8-6505-E8AC-7D5DD216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3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CD08-52A7-F905-6779-1290595B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effectLst/>
                <a:latin typeface="Calibri" panose="020F0502020204030204" pitchFamily="34" charset="0"/>
              </a:rPr>
              <a:t>Chunk Field Descriptions </a:t>
            </a:r>
            <a:br>
              <a:rPr lang="en-IN" sz="4400" b="1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121D-E902-FEC8-D759-29ABA4713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Chunk Type (8 bits)</a:t>
            </a:r>
          </a:p>
          <a:p>
            <a:r>
              <a:rPr lang="en-IN" dirty="0">
                <a:latin typeface="Calibri" panose="020F0502020204030204" pitchFamily="34" charset="0"/>
              </a:rPr>
              <a:t>Chunk Flags (8 bits)</a:t>
            </a:r>
          </a:p>
          <a:p>
            <a:r>
              <a:rPr lang="en-IN" dirty="0">
                <a:latin typeface="Calibri" panose="020F0502020204030204" pitchFamily="34" charset="0"/>
              </a:rPr>
              <a:t>Chunk Length (16 bits)</a:t>
            </a:r>
          </a:p>
          <a:p>
            <a:r>
              <a:rPr lang="en-IN" dirty="0">
                <a:latin typeface="Calibri" panose="020F0502020204030204" pitchFamily="34" charset="0"/>
              </a:rPr>
              <a:t>Chunk Value (variable length)</a:t>
            </a:r>
            <a:endParaRPr lang="en-IN" dirty="0">
              <a:effectLst/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endParaRPr lang="en-US" dirty="0"/>
          </a:p>
        </p:txBody>
      </p:sp>
      <p:pic>
        <p:nvPicPr>
          <p:cNvPr id="10" name="Content Placeholder 9" descr="A close up of a paper&#10;&#10;Description automatically generated">
            <a:extLst>
              <a:ext uri="{FF2B5EF4-FFF2-40B4-BE49-F238E27FC236}">
                <a16:creationId xmlns:a16="http://schemas.microsoft.com/office/drawing/2014/main" id="{65C5434B-45F4-FBC7-361E-F9E6E2587B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1760538"/>
          </a:xfrm>
        </p:spPr>
      </p:pic>
    </p:spTree>
    <p:extLst>
      <p:ext uri="{BB962C8B-B14F-4D97-AF65-F5344CB8AC3E}">
        <p14:creationId xmlns:p14="http://schemas.microsoft.com/office/powerpoint/2010/main" val="29202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3D58-9E51-3549-D736-73FA1D5A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41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effectLst/>
                <a:latin typeface="Calibri" panose="020F0502020204030204" pitchFamily="34" charset="0"/>
              </a:rPr>
              <a:t>Payload Data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8D01-C055-EF5F-67A8-9263DE0B4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Res (4 bits)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I bit (1 bit)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U bit (1 bit)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B bit (1 bit)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E bit (1 bit)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Length (16 bits)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TSN (32 bits) 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Stream Identifier (16 bits)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Stream Sequence Number (16 bits)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User Data (variable length)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</a:rPr>
              <a:t>Payload Protocol Identifier (32 bits)</a:t>
            </a:r>
          </a:p>
          <a:p>
            <a:endParaRPr lang="en-IN" dirty="0">
              <a:effectLst/>
            </a:endParaRPr>
          </a:p>
        </p:txBody>
      </p:sp>
      <p:pic>
        <p:nvPicPr>
          <p:cNvPr id="18" name="Content Placeholder 1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57299F0-7D33-3395-CEDE-55BFE235E7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86716"/>
            <a:ext cx="5181600" cy="3001852"/>
          </a:xfrm>
        </p:spPr>
      </p:pic>
    </p:spTree>
    <p:extLst>
      <p:ext uri="{BB962C8B-B14F-4D97-AF65-F5344CB8AC3E}">
        <p14:creationId xmlns:p14="http://schemas.microsoft.com/office/powerpoint/2010/main" val="238644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113D-057E-4C80-55D5-861EBD1B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effectLst/>
                <a:latin typeface="Calibri" panose="020F0502020204030204" pitchFamily="34" charset="0"/>
              </a:rPr>
              <a:t>SCTP association </a:t>
            </a:r>
            <a:br>
              <a:rPr lang="en-IN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55EF-7148-5AA7-480A-AFEF46090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effectLst/>
                <a:latin typeface="Söhne"/>
              </a:rPr>
              <a:t>Initialization </a:t>
            </a:r>
          </a:p>
          <a:p>
            <a:r>
              <a:rPr lang="en-IN" sz="2400" b="0" i="0" dirty="0">
                <a:effectLst/>
                <a:latin typeface="Söhne"/>
              </a:rPr>
              <a:t>Response </a:t>
            </a:r>
            <a:endParaRPr lang="en-IN" sz="2400" dirty="0">
              <a:latin typeface="Söhne"/>
            </a:endParaRPr>
          </a:p>
          <a:p>
            <a:r>
              <a:rPr lang="en-IN" sz="2400" b="0" i="0" dirty="0">
                <a:effectLst/>
                <a:latin typeface="Söhne"/>
              </a:rPr>
              <a:t>Cookie Exchange </a:t>
            </a:r>
          </a:p>
          <a:p>
            <a:r>
              <a:rPr lang="en-IN" sz="2400" b="0" i="0" dirty="0">
                <a:effectLst/>
                <a:latin typeface="Söhne"/>
              </a:rPr>
              <a:t>Acknowledgment </a:t>
            </a:r>
            <a:endParaRPr lang="en-IN" sz="2400" dirty="0">
              <a:latin typeface="Söhne"/>
            </a:endParaRPr>
          </a:p>
          <a:p>
            <a:r>
              <a:rPr lang="en-IN" sz="2400" b="0" i="0" dirty="0">
                <a:effectLst/>
                <a:latin typeface="Söhne"/>
              </a:rPr>
              <a:t>Completion </a:t>
            </a:r>
            <a:endParaRPr lang="en-US" sz="2400" dirty="0"/>
          </a:p>
        </p:txBody>
      </p:sp>
      <p:pic>
        <p:nvPicPr>
          <p:cNvPr id="6" name="Content Placeholder 5" descr="A diagram of a cookie&#10;&#10;Description automatically generated">
            <a:extLst>
              <a:ext uri="{FF2B5EF4-FFF2-40B4-BE49-F238E27FC236}">
                <a16:creationId xmlns:a16="http://schemas.microsoft.com/office/drawing/2014/main" id="{C0328E10-78D1-BE31-3DC0-05C331429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2868" y="1690688"/>
            <a:ext cx="5045548" cy="4351338"/>
          </a:xfrm>
        </p:spPr>
      </p:pic>
    </p:spTree>
    <p:extLst>
      <p:ext uri="{BB962C8B-B14F-4D97-AF65-F5344CB8AC3E}">
        <p14:creationId xmlns:p14="http://schemas.microsoft.com/office/powerpoint/2010/main" val="25395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FAAD-FF04-5260-A5E3-01E0FD69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effectLst/>
                <a:latin typeface="Calibri" panose="020F0502020204030204" pitchFamily="34" charset="0"/>
              </a:rPr>
              <a:t>Termination of Association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1C75-BBE8-4475-5994-92D7E5CD4C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Termination Methods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Shutdown</a:t>
            </a: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D260435-71BE-69F6-DB90-AE01111531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3399185" cy="4351338"/>
          </a:xfrm>
        </p:spPr>
      </p:pic>
    </p:spTree>
    <p:extLst>
      <p:ext uri="{BB962C8B-B14F-4D97-AF65-F5344CB8AC3E}">
        <p14:creationId xmlns:p14="http://schemas.microsoft.com/office/powerpoint/2010/main" val="70356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10012</TotalTime>
  <Words>444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1: RFC 9260: STREAM CONTROL TRANSMISSION PROTOCOL   Course Code - Course Name: - COMP4039 – Network Foundations Program: T433 - Cybersecurity Section: A Term: - Winter 2024  Group Number: 06 </vt:lpstr>
      <vt:lpstr>INTRODUCTION</vt:lpstr>
      <vt:lpstr>Architectural View of SCTP</vt:lpstr>
      <vt:lpstr>Functional View of SCTP  </vt:lpstr>
      <vt:lpstr> SCTP Packet Format &amp; SCTP Common Header Field Descriptions  </vt:lpstr>
      <vt:lpstr>Chunk Field Descriptions  </vt:lpstr>
      <vt:lpstr>Payload Data  </vt:lpstr>
      <vt:lpstr>SCTP association  </vt:lpstr>
      <vt:lpstr>Termination of Association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RFC 9260: STREAM CONTROL TRANSMISSION PROTOCOL   Course Code - Course Name: - COMP4039 – Network Foundations Program: T433 - Cybersecurity Section: A Term: - Winter 2024  Group Number: 06 </dc:title>
  <dc:creator>rahul patel</dc:creator>
  <cp:lastModifiedBy>rahul patel</cp:lastModifiedBy>
  <cp:revision>6</cp:revision>
  <dcterms:created xsi:type="dcterms:W3CDTF">2024-03-06T20:23:51Z</dcterms:created>
  <dcterms:modified xsi:type="dcterms:W3CDTF">2024-03-13T21:23:06Z</dcterms:modified>
</cp:coreProperties>
</file>