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2"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1A5D1-7587-AF4B-9F27-B202F8772A35}"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B787F-C3A4-5F40-B47E-9962B298F0CA}" type="slidenum">
              <a:rPr lang="en-US" smtClean="0"/>
              <a:t>‹#›</a:t>
            </a:fld>
            <a:endParaRPr lang="en-US"/>
          </a:p>
        </p:txBody>
      </p:sp>
    </p:spTree>
    <p:extLst>
      <p:ext uri="{BB962C8B-B14F-4D97-AF65-F5344CB8AC3E}">
        <p14:creationId xmlns:p14="http://schemas.microsoft.com/office/powerpoint/2010/main" val="414845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2B787F-C3A4-5F40-B47E-9962B298F0CA}" type="slidenum">
              <a:rPr lang="en-US" smtClean="0"/>
              <a:t>6</a:t>
            </a:fld>
            <a:endParaRPr lang="en-US"/>
          </a:p>
        </p:txBody>
      </p:sp>
    </p:spTree>
    <p:extLst>
      <p:ext uri="{BB962C8B-B14F-4D97-AF65-F5344CB8AC3E}">
        <p14:creationId xmlns:p14="http://schemas.microsoft.com/office/powerpoint/2010/main" val="300132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3A64-FEAC-C51C-97DF-F18B1E0341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76E7BE-3F0F-3CFE-8130-438EE1B9A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E1BB26-2DFF-0E19-89F8-6384CAAD5B90}"/>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5" name="Footer Placeholder 4">
            <a:extLst>
              <a:ext uri="{FF2B5EF4-FFF2-40B4-BE49-F238E27FC236}">
                <a16:creationId xmlns:a16="http://schemas.microsoft.com/office/drawing/2014/main" id="{443B9BE6-5EBB-0B1B-1AFD-D421CAFBA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3CC4A-4B34-040B-7676-4BEA0042668F}"/>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205930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A167-68CD-9263-C8C1-80747ADB39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8437E-F4F8-0801-1CDE-33B2DDCD2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38A52-AC09-19A2-77CD-3E5227F7EF68}"/>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5" name="Footer Placeholder 4">
            <a:extLst>
              <a:ext uri="{FF2B5EF4-FFF2-40B4-BE49-F238E27FC236}">
                <a16:creationId xmlns:a16="http://schemas.microsoft.com/office/drawing/2014/main" id="{366DD5DE-18D7-F7D2-7A57-99EB7CAB0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0BFC5-11BE-1D1F-0C22-0C04C348AD65}"/>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5542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0DB9C-A3C8-CC29-F9FE-751EEF4909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2324C-B0EE-C6FC-3E7B-D3A91ED24F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63C96B-2104-B517-288A-CDCD64B48A2E}"/>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5" name="Footer Placeholder 4">
            <a:extLst>
              <a:ext uri="{FF2B5EF4-FFF2-40B4-BE49-F238E27FC236}">
                <a16:creationId xmlns:a16="http://schemas.microsoft.com/office/drawing/2014/main" id="{AAEA5BC0-689B-9FDA-537E-B0B8C06B2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4E9AF-42A5-D137-A06E-71E508836306}"/>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310548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BB85-B8F4-8A33-D24B-985597404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32A7A-D312-8B22-68FB-25B255AB6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D2DD1-1CCB-5997-025F-6096976F9D2C}"/>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5" name="Footer Placeholder 4">
            <a:extLst>
              <a:ext uri="{FF2B5EF4-FFF2-40B4-BE49-F238E27FC236}">
                <a16:creationId xmlns:a16="http://schemas.microsoft.com/office/drawing/2014/main" id="{3BA36728-2328-E6E8-C0CC-7522275D5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82912-BE98-BBA3-6498-AE0AF740EB70}"/>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178378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BB3C-7BA8-6B04-C3F5-C1124DF907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487E9-8D44-D09B-9163-960CF866C0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9E727-4DE1-92AF-C857-F6C56D1F55CF}"/>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5" name="Footer Placeholder 4">
            <a:extLst>
              <a:ext uri="{FF2B5EF4-FFF2-40B4-BE49-F238E27FC236}">
                <a16:creationId xmlns:a16="http://schemas.microsoft.com/office/drawing/2014/main" id="{B33076B7-1DB9-F979-47BB-5F569B833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7D0CD-4147-FF9D-A809-38A970E4605A}"/>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67678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9B6E-D23F-3822-78F8-E31A442308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486B83-69DE-9BCD-A998-96CABEE7E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90888B-96E5-5572-BECE-EB3B368BE5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5B35BE-35C9-8AAD-6145-4450B0F3C1F3}"/>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6" name="Footer Placeholder 5">
            <a:extLst>
              <a:ext uri="{FF2B5EF4-FFF2-40B4-BE49-F238E27FC236}">
                <a16:creationId xmlns:a16="http://schemas.microsoft.com/office/drawing/2014/main" id="{6CE9E5B6-80EA-82D4-6BCB-34016B483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FF4AA-F9FB-9B41-D9CC-AFDA48CDAAA7}"/>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312141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2A10-2C07-5821-A0B4-E50EFA2692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19352A-5965-EB8F-1EE0-199941EA4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157F7E-9130-7455-DFA1-CAA4B3215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D421A2-C2B3-C7BA-53B2-64ECA5A5F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529325-0168-9419-3577-5AA34BD1D8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2C37DA-6351-C3AF-ABC7-7E55BBA1903B}"/>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8" name="Footer Placeholder 7">
            <a:extLst>
              <a:ext uri="{FF2B5EF4-FFF2-40B4-BE49-F238E27FC236}">
                <a16:creationId xmlns:a16="http://schemas.microsoft.com/office/drawing/2014/main" id="{14A46884-39C8-18FE-DC38-3608D50FD1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CA83B9-F2B8-59E3-A72E-07387BE72AE0}"/>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170064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53A6-D2FB-DD42-EE2A-1C29DBCB72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65C5F7-9ADE-9DCF-DD34-171B7C1ADFC4}"/>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4" name="Footer Placeholder 3">
            <a:extLst>
              <a:ext uri="{FF2B5EF4-FFF2-40B4-BE49-F238E27FC236}">
                <a16:creationId xmlns:a16="http://schemas.microsoft.com/office/drawing/2014/main" id="{465156AD-9E4B-1342-9B3F-8B4A9F0AD6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2D4193-F05B-AD7A-07D9-F3CDCD39739E}"/>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58388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8E01F-E32E-68B2-D79C-42015AEFDA08}"/>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3" name="Footer Placeholder 2">
            <a:extLst>
              <a:ext uri="{FF2B5EF4-FFF2-40B4-BE49-F238E27FC236}">
                <a16:creationId xmlns:a16="http://schemas.microsoft.com/office/drawing/2014/main" id="{B8C4F6BA-B808-CD4B-4DC3-D4989BB50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87F600-9F4D-BEFF-1968-E5654E899C3A}"/>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160579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10E8-6F90-1090-86D9-809571562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6EE35E-7BBB-64B5-8B38-CC33509E6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16CF9-C882-9F60-016E-59B8A0204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C360F-5FFC-8515-BB47-E243E763A930}"/>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6" name="Footer Placeholder 5">
            <a:extLst>
              <a:ext uri="{FF2B5EF4-FFF2-40B4-BE49-F238E27FC236}">
                <a16:creationId xmlns:a16="http://schemas.microsoft.com/office/drawing/2014/main" id="{E813DFD1-6E7B-2365-0F09-2C7AB8D0B6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82B9A-D230-CE1A-FDCD-7B5CE8C4F6AE}"/>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24621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9E72-7B82-C3E0-5FAE-B57D81695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135230-E70E-3AB4-FE63-9FBD974AA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8EECD9-F1E2-4E61-EE7D-7E6D1F9A7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71968-4427-1B78-F1DD-9F0919BFE475}"/>
              </a:ext>
            </a:extLst>
          </p:cNvPr>
          <p:cNvSpPr>
            <a:spLocks noGrp="1"/>
          </p:cNvSpPr>
          <p:nvPr>
            <p:ph type="dt" sz="half" idx="10"/>
          </p:nvPr>
        </p:nvSpPr>
        <p:spPr/>
        <p:txBody>
          <a:bodyPr/>
          <a:lstStyle/>
          <a:p>
            <a:fld id="{D4586767-BD04-4DFD-9666-6D5074EC3316}" type="datetimeFigureOut">
              <a:rPr lang="en-IN" smtClean="0"/>
              <a:t>08-04-2024</a:t>
            </a:fld>
            <a:endParaRPr lang="en-IN"/>
          </a:p>
        </p:txBody>
      </p:sp>
      <p:sp>
        <p:nvSpPr>
          <p:cNvPr id="6" name="Footer Placeholder 5">
            <a:extLst>
              <a:ext uri="{FF2B5EF4-FFF2-40B4-BE49-F238E27FC236}">
                <a16:creationId xmlns:a16="http://schemas.microsoft.com/office/drawing/2014/main" id="{AE4EC418-CDD0-92C0-18F8-1C5762B53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86C1D-FE66-B94C-1CFA-1D75AF51BE17}"/>
              </a:ext>
            </a:extLst>
          </p:cNvPr>
          <p:cNvSpPr>
            <a:spLocks noGrp="1"/>
          </p:cNvSpPr>
          <p:nvPr>
            <p:ph type="sldNum" sz="quarter" idx="12"/>
          </p:nvPr>
        </p:nvSpPr>
        <p:spPr/>
        <p:txBody>
          <a:bodyPr/>
          <a:lstStyle/>
          <a:p>
            <a:fld id="{73631BF6-4EB5-4FC4-B263-2A20E0D562FF}" type="slidenum">
              <a:rPr lang="en-IN" smtClean="0"/>
              <a:t>‹#›</a:t>
            </a:fld>
            <a:endParaRPr lang="en-IN"/>
          </a:p>
        </p:txBody>
      </p:sp>
    </p:spTree>
    <p:extLst>
      <p:ext uri="{BB962C8B-B14F-4D97-AF65-F5344CB8AC3E}">
        <p14:creationId xmlns:p14="http://schemas.microsoft.com/office/powerpoint/2010/main" val="13252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86B6E-D2E2-6B84-F754-D4D3CEE44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E0A72-2CDB-8550-3B34-631090373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E3932B-20A4-7DF0-D0D7-8BD991160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586767-BD04-4DFD-9666-6D5074EC3316}" type="datetimeFigureOut">
              <a:rPr lang="en-IN" smtClean="0"/>
              <a:t>08-04-2024</a:t>
            </a:fld>
            <a:endParaRPr lang="en-IN"/>
          </a:p>
        </p:txBody>
      </p:sp>
      <p:sp>
        <p:nvSpPr>
          <p:cNvPr id="5" name="Footer Placeholder 4">
            <a:extLst>
              <a:ext uri="{FF2B5EF4-FFF2-40B4-BE49-F238E27FC236}">
                <a16:creationId xmlns:a16="http://schemas.microsoft.com/office/drawing/2014/main" id="{F39D7099-8500-17B7-EEF5-9BC694218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AFD14D2-036F-CF49-FF0E-324247EB7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631BF6-4EB5-4FC4-B263-2A20E0D562FF}" type="slidenum">
              <a:rPr lang="en-IN" smtClean="0"/>
              <a:t>‹#›</a:t>
            </a:fld>
            <a:endParaRPr lang="en-IN"/>
          </a:p>
        </p:txBody>
      </p:sp>
    </p:spTree>
    <p:extLst>
      <p:ext uri="{BB962C8B-B14F-4D97-AF65-F5344CB8AC3E}">
        <p14:creationId xmlns:p14="http://schemas.microsoft.com/office/powerpoint/2010/main" val="3198821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itannica.com/topic/Pegasus-spyware" TargetMode="External"/><Relationship Id="rId2" Type="http://schemas.openxmlformats.org/officeDocument/2006/relationships/hyperlink" Target="https://www.cnet.com/tech/mobile/pegasus-spyware-and-citizen-surveillance-what-you-need-to-know/" TargetMode="External"/><Relationship Id="rId1" Type="http://schemas.openxmlformats.org/officeDocument/2006/relationships/slideLayout" Target="../slideLayouts/slideLayout1.xml"/><Relationship Id="rId5" Type="http://schemas.openxmlformats.org/officeDocument/2006/relationships/hyperlink" Target="https://www.theguardian.com/news/2021/jul/18/what-is-pegasus-spyware-and-how-does-it-hack-phones" TargetMode="External"/><Relationship Id="rId4" Type="http://schemas.openxmlformats.org/officeDocument/2006/relationships/hyperlink" Target="https://us.norton.com/blog/emerging-threats/pegasus-spy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7716-49DD-8D71-D941-DE9A452493C9}"/>
              </a:ext>
            </a:extLst>
          </p:cNvPr>
          <p:cNvSpPr>
            <a:spLocks noGrp="1"/>
          </p:cNvSpPr>
          <p:nvPr>
            <p:ph type="title"/>
          </p:nvPr>
        </p:nvSpPr>
        <p:spPr/>
        <p:txBody>
          <a:bodyPr/>
          <a:lstStyle/>
          <a:p>
            <a:pPr algn="ctr"/>
            <a:r>
              <a:rPr lang="en-CA" sz="3600" dirty="0">
                <a:latin typeface="Times New Roman" panose="02020603050405020304" pitchFamily="18" charset="0"/>
                <a:cs typeface="Times New Roman" panose="02020603050405020304" pitchFamily="18" charset="0"/>
              </a:rPr>
              <a:t>PEGASUS</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543920-5981-C5FE-F349-A8F91FECB676}"/>
              </a:ext>
            </a:extLst>
          </p:cNvPr>
          <p:cNvSpPr>
            <a:spLocks noGrp="1"/>
          </p:cNvSpPr>
          <p:nvPr>
            <p:ph idx="1"/>
          </p:nvPr>
        </p:nvSpPr>
        <p:spPr>
          <a:xfrm>
            <a:off x="838200" y="1845289"/>
            <a:ext cx="10515600" cy="4351338"/>
          </a:xfrm>
        </p:spPr>
        <p:txBody>
          <a:bodyPr>
            <a:normAutofit/>
          </a:bodyPr>
          <a:lstStyle/>
          <a:p>
            <a:pPr marL="0" indent="0" algn="ctr">
              <a:buNone/>
            </a:pPr>
            <a:r>
              <a:rPr lang="en-CA" sz="2000" dirty="0">
                <a:latin typeface="Times New Roman" panose="02020603050405020304" pitchFamily="18" charset="0"/>
                <a:cs typeface="Times New Roman" panose="02020603050405020304" pitchFamily="18" charset="0"/>
              </a:rPr>
              <a:t>GROUP</a:t>
            </a:r>
            <a:r>
              <a:rPr lang="en-CA" sz="2600" dirty="0">
                <a:latin typeface="Times New Roman" panose="02020603050405020304" pitchFamily="18" charset="0"/>
                <a:cs typeface="Times New Roman" panose="02020603050405020304" pitchFamily="18" charset="0"/>
              </a:rPr>
              <a:t> </a:t>
            </a:r>
            <a:r>
              <a:rPr lang="en-CA" sz="2000" dirty="0">
                <a:latin typeface="Times New Roman" panose="02020603050405020304" pitchFamily="18" charset="0"/>
                <a:cs typeface="Times New Roman" panose="02020603050405020304" pitchFamily="18" charset="0"/>
              </a:rPr>
              <a:t>11</a:t>
            </a:r>
            <a:endParaRPr lang="en-CA" sz="26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Prabhjot Singh Sains: 101495218</a:t>
            </a:r>
          </a:p>
          <a:p>
            <a:r>
              <a:rPr lang="en-CA" sz="2000" dirty="0">
                <a:latin typeface="Times New Roman" panose="02020603050405020304" pitchFamily="18" charset="0"/>
                <a:cs typeface="Times New Roman" panose="02020603050405020304" pitchFamily="18" charset="0"/>
              </a:rPr>
              <a:t>Rahul Patel: 101378458</a:t>
            </a:r>
          </a:p>
          <a:p>
            <a:r>
              <a:rPr lang="en-CA" sz="2000" dirty="0" err="1">
                <a:latin typeface="Times New Roman" panose="02020603050405020304" pitchFamily="18" charset="0"/>
                <a:cs typeface="Times New Roman" panose="02020603050405020304" pitchFamily="18" charset="0"/>
              </a:rPr>
              <a:t>Revanth</a:t>
            </a:r>
            <a:r>
              <a:rPr lang="en-CA" sz="2000" dirty="0">
                <a:latin typeface="Times New Roman" panose="02020603050405020304" pitchFamily="18" charset="0"/>
                <a:cs typeface="Times New Roman" panose="02020603050405020304" pitchFamily="18" charset="0"/>
              </a:rPr>
              <a:t> </a:t>
            </a:r>
            <a:r>
              <a:rPr lang="en-CA" sz="2000" dirty="0" err="1">
                <a:latin typeface="Times New Roman" panose="02020603050405020304" pitchFamily="18" charset="0"/>
                <a:cs typeface="Times New Roman" panose="02020603050405020304" pitchFamily="18" charset="0"/>
              </a:rPr>
              <a:t>Madala</a:t>
            </a:r>
            <a:r>
              <a:rPr lang="en-CA" sz="2000" dirty="0">
                <a:latin typeface="Times New Roman" panose="02020603050405020304" pitchFamily="18" charset="0"/>
                <a:cs typeface="Times New Roman" panose="02020603050405020304" pitchFamily="18" charset="0"/>
              </a:rPr>
              <a:t>: 101508374</a:t>
            </a:r>
          </a:p>
          <a:p>
            <a:r>
              <a:rPr lang="en-CA" sz="2000" dirty="0">
                <a:latin typeface="Times New Roman" panose="02020603050405020304" pitchFamily="18" charset="0"/>
                <a:cs typeface="Times New Roman" panose="02020603050405020304" pitchFamily="18" charset="0"/>
              </a:rPr>
              <a:t>M Salmaan Mustafa Shah: 10151007</a:t>
            </a:r>
          </a:p>
        </p:txBody>
      </p:sp>
    </p:spTree>
    <p:extLst>
      <p:ext uri="{BB962C8B-B14F-4D97-AF65-F5344CB8AC3E}">
        <p14:creationId xmlns:p14="http://schemas.microsoft.com/office/powerpoint/2010/main" val="73231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017A-B306-CC5B-F259-6A172D41BDE5}"/>
              </a:ext>
            </a:extLst>
          </p:cNvPr>
          <p:cNvSpPr>
            <a:spLocks noGrp="1"/>
          </p:cNvSpPr>
          <p:nvPr>
            <p:ph type="ctrTitle"/>
          </p:nvPr>
        </p:nvSpPr>
        <p:spPr>
          <a:xfrm>
            <a:off x="1524000" y="835742"/>
            <a:ext cx="9144000" cy="865239"/>
          </a:xfrm>
        </p:spPr>
        <p:txBody>
          <a:bodyPr>
            <a:normAutofit/>
          </a:bodyPr>
          <a:lstStyle/>
          <a:p>
            <a:r>
              <a:rPr lang="en-CA" sz="4400" b="1" dirty="0">
                <a:latin typeface="Times New Roman" panose="02020603050405020304" pitchFamily="18" charset="0"/>
                <a:cs typeface="Times New Roman" panose="02020603050405020304" pitchFamily="18" charset="0"/>
              </a:rPr>
              <a:t>RESOURCES</a:t>
            </a:r>
          </a:p>
        </p:txBody>
      </p:sp>
      <p:sp>
        <p:nvSpPr>
          <p:cNvPr id="3" name="Subtitle 2">
            <a:extLst>
              <a:ext uri="{FF2B5EF4-FFF2-40B4-BE49-F238E27FC236}">
                <a16:creationId xmlns:a16="http://schemas.microsoft.com/office/drawing/2014/main" id="{EB4D5896-2AB7-E425-FDFD-EE46CCD24C79}"/>
              </a:ext>
            </a:extLst>
          </p:cNvPr>
          <p:cNvSpPr>
            <a:spLocks noGrp="1"/>
          </p:cNvSpPr>
          <p:nvPr>
            <p:ph type="subTitle" idx="1"/>
          </p:nvPr>
        </p:nvSpPr>
        <p:spPr>
          <a:xfrm>
            <a:off x="884903" y="2084439"/>
            <a:ext cx="10412362" cy="4237703"/>
          </a:xfrm>
        </p:spPr>
        <p:txBody>
          <a:bodyPr>
            <a:normAutofit/>
          </a:bodyPr>
          <a:lstStyle/>
          <a:p>
            <a:pPr algn="just"/>
            <a:r>
              <a:rPr lang="en-CA" sz="2600" dirty="0">
                <a:latin typeface="Times New Roman" panose="02020603050405020304" pitchFamily="18" charset="0"/>
                <a:cs typeface="Times New Roman" panose="02020603050405020304" pitchFamily="18" charset="0"/>
                <a:hlinkClick r:id="rId2"/>
              </a:rPr>
              <a:t>https://www.cnet.com/tech/mobile/pegasus-spyware-and-citizen-surveillance-what-you-need-to-know/</a:t>
            </a:r>
            <a:endParaRPr lang="en-CA" sz="2600" dirty="0">
              <a:latin typeface="Times New Roman" panose="02020603050405020304" pitchFamily="18" charset="0"/>
              <a:cs typeface="Times New Roman" panose="02020603050405020304" pitchFamily="18" charset="0"/>
            </a:endParaRPr>
          </a:p>
          <a:p>
            <a:pPr algn="just"/>
            <a:endParaRPr lang="en-CA" sz="2600" dirty="0">
              <a:latin typeface="Times New Roman" panose="02020603050405020304" pitchFamily="18" charset="0"/>
              <a:cs typeface="Times New Roman" panose="02020603050405020304" pitchFamily="18" charset="0"/>
            </a:endParaRPr>
          </a:p>
          <a:p>
            <a:pPr algn="just"/>
            <a:r>
              <a:rPr lang="en-CA" sz="2600" dirty="0">
                <a:latin typeface="Times New Roman" panose="02020603050405020304" pitchFamily="18" charset="0"/>
                <a:cs typeface="Times New Roman" panose="02020603050405020304" pitchFamily="18" charset="0"/>
                <a:hlinkClick r:id="rId3"/>
              </a:rPr>
              <a:t>https://www.britannica.com/topic/Pegasus-spyware</a:t>
            </a:r>
            <a:endParaRPr lang="en-CA" sz="2600" dirty="0">
              <a:latin typeface="Times New Roman" panose="02020603050405020304" pitchFamily="18" charset="0"/>
              <a:cs typeface="Times New Roman" panose="02020603050405020304" pitchFamily="18" charset="0"/>
            </a:endParaRPr>
          </a:p>
          <a:p>
            <a:pPr algn="just"/>
            <a:endParaRPr lang="en-CA" sz="2600" dirty="0">
              <a:latin typeface="Times New Roman" panose="02020603050405020304" pitchFamily="18" charset="0"/>
              <a:cs typeface="Times New Roman" panose="02020603050405020304" pitchFamily="18" charset="0"/>
            </a:endParaRPr>
          </a:p>
          <a:p>
            <a:pPr algn="just"/>
            <a:r>
              <a:rPr lang="en-CA" sz="2600" dirty="0">
                <a:latin typeface="Times New Roman" panose="02020603050405020304" pitchFamily="18" charset="0"/>
                <a:cs typeface="Times New Roman" panose="02020603050405020304" pitchFamily="18" charset="0"/>
                <a:hlinkClick r:id="rId4"/>
              </a:rPr>
              <a:t>https://us.norton.com/blog/emerging-threats/pegasus-spyware</a:t>
            </a:r>
            <a:endParaRPr lang="en-CA" sz="2600" dirty="0">
              <a:latin typeface="Times New Roman" panose="02020603050405020304" pitchFamily="18" charset="0"/>
              <a:cs typeface="Times New Roman" panose="02020603050405020304" pitchFamily="18" charset="0"/>
            </a:endParaRPr>
          </a:p>
          <a:p>
            <a:pPr algn="just"/>
            <a:endParaRPr lang="en-CA" sz="2600" dirty="0">
              <a:latin typeface="Times New Roman" panose="02020603050405020304" pitchFamily="18" charset="0"/>
              <a:cs typeface="Times New Roman" panose="02020603050405020304" pitchFamily="18" charset="0"/>
            </a:endParaRPr>
          </a:p>
          <a:p>
            <a:pPr algn="just"/>
            <a:r>
              <a:rPr lang="en-CA" sz="2600" dirty="0">
                <a:latin typeface="Times New Roman" panose="02020603050405020304" pitchFamily="18" charset="0"/>
                <a:cs typeface="Times New Roman" panose="02020603050405020304" pitchFamily="18" charset="0"/>
                <a:hlinkClick r:id="rId5"/>
              </a:rPr>
              <a:t>https://www.theguardian.com/news/2021/jul/18/what-is-pegasus-spyware-and-how-does-it-hack-phones</a:t>
            </a:r>
            <a:endParaRPr lang="en-CA" sz="2600" dirty="0">
              <a:latin typeface="Times New Roman" panose="02020603050405020304" pitchFamily="18" charset="0"/>
              <a:cs typeface="Times New Roman" panose="02020603050405020304" pitchFamily="18" charset="0"/>
            </a:endParaRPr>
          </a:p>
          <a:p>
            <a:pPr algn="l"/>
            <a:endParaRPr lang="en-CA"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79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D246-1468-15DA-E9F4-18493ACB5084}"/>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Name of Threat: Pegasus</a:t>
            </a:r>
          </a:p>
        </p:txBody>
      </p:sp>
      <p:sp>
        <p:nvSpPr>
          <p:cNvPr id="3" name="Subtitle 2">
            <a:extLst>
              <a:ext uri="{FF2B5EF4-FFF2-40B4-BE49-F238E27FC236}">
                <a16:creationId xmlns:a16="http://schemas.microsoft.com/office/drawing/2014/main" id="{D5631D53-08A6-BCC8-F912-27622B0C655E}"/>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Month/Year Threat Identified: August 2016</a:t>
            </a:r>
          </a:p>
          <a:p>
            <a:r>
              <a:rPr lang="en-IN" dirty="0">
                <a:latin typeface="Times New Roman" panose="02020603050405020304" pitchFamily="18" charset="0"/>
                <a:cs typeface="Times New Roman" panose="02020603050405020304" pitchFamily="18" charset="0"/>
              </a:rPr>
              <a:t>Month/Year Exploit ITW: Not available</a:t>
            </a:r>
          </a:p>
        </p:txBody>
      </p:sp>
    </p:spTree>
    <p:extLst>
      <p:ext uri="{BB962C8B-B14F-4D97-AF65-F5344CB8AC3E}">
        <p14:creationId xmlns:p14="http://schemas.microsoft.com/office/powerpoint/2010/main" val="426411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E97B-EC33-10E2-FD85-9630928528F0}"/>
              </a:ext>
            </a:extLst>
          </p:cNvPr>
          <p:cNvSpPr>
            <a:spLocks noGrp="1"/>
          </p:cNvSpPr>
          <p:nvPr>
            <p:ph type="title"/>
          </p:nvPr>
        </p:nvSpPr>
        <p:spPr/>
        <p:txBody>
          <a:bodyPr/>
          <a:lstStyle/>
          <a:p>
            <a:pPr algn="ctr"/>
            <a:r>
              <a:rPr lang="en-IN" b="1" i="0" dirty="0">
                <a:solidFill>
                  <a:srgbClr val="0D0D0D"/>
                </a:solidFill>
                <a:effectLst/>
                <a:latin typeface="Times New Roman" panose="02020603050405020304" pitchFamily="18" charset="0"/>
                <a:cs typeface="Times New Roman" panose="02020603050405020304" pitchFamily="18" charset="0"/>
              </a:rPr>
              <a:t>Threat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8FFC44-D56C-AF25-35AE-797898CDA540}"/>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Description:</a:t>
            </a:r>
            <a:r>
              <a:rPr lang="en-US" b="0" i="0" dirty="0">
                <a:solidFill>
                  <a:srgbClr val="0D0D0D"/>
                </a:solidFill>
                <a:effectLst/>
                <a:latin typeface="Times New Roman" panose="02020603050405020304" pitchFamily="18" charset="0"/>
                <a:cs typeface="Times New Roman" panose="02020603050405020304" pitchFamily="18" charset="0"/>
              </a:rPr>
              <a:t> Pegasus is an advanced spyware created by the </a:t>
            </a:r>
            <a:r>
              <a:rPr lang="en-US" b="0" i="0" dirty="0" err="1">
                <a:solidFill>
                  <a:srgbClr val="0D0D0D"/>
                </a:solidFill>
                <a:effectLst/>
                <a:latin typeface="Times New Roman" panose="02020603050405020304" pitchFamily="18" charset="0"/>
                <a:cs typeface="Times New Roman" panose="02020603050405020304" pitchFamily="18" charset="0"/>
              </a:rPr>
              <a:t>Israeil</a:t>
            </a:r>
            <a:r>
              <a:rPr lang="en-US" b="0" i="0" dirty="0">
                <a:solidFill>
                  <a:srgbClr val="0D0D0D"/>
                </a:solidFill>
                <a:effectLst/>
                <a:latin typeface="Times New Roman" panose="02020603050405020304" pitchFamily="18" charset="0"/>
                <a:cs typeface="Times New Roman" panose="02020603050405020304" pitchFamily="18" charset="0"/>
              </a:rPr>
              <a:t> cyber arms business NSO Group. Its purpose is to break into cellphones and provide </a:t>
            </a:r>
            <a:r>
              <a:rPr lang="en-US" dirty="0">
                <a:solidFill>
                  <a:srgbClr val="0D0D0D"/>
                </a:solidFill>
                <a:latin typeface="Times New Roman" panose="02020603050405020304" pitchFamily="18" charset="0"/>
                <a:cs typeface="Times New Roman" panose="02020603050405020304" pitchFamily="18" charset="0"/>
              </a:rPr>
              <a:t>hackers total access to the devices data, microphone, and camera. Pegasus poses a serious risk to security and privacy since it can surreptitiously gather private data, including calls, emails, messages, and location information.</a:t>
            </a:r>
          </a:p>
          <a:p>
            <a:pPr algn="just">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a:t>
            </a:r>
            <a:r>
              <a:rPr lang="en-US" b="1" i="0" dirty="0">
                <a:solidFill>
                  <a:srgbClr val="0D0D0D"/>
                </a:solidFill>
                <a:effectLst/>
                <a:latin typeface="Times New Roman" panose="02020603050405020304" pitchFamily="18" charset="0"/>
                <a:cs typeface="Times New Roman" panose="02020603050405020304" pitchFamily="18" charset="0"/>
              </a:rPr>
              <a:t>Identification:</a:t>
            </a:r>
            <a:r>
              <a:rPr lang="en-US" b="1" dirty="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Because of Pegasus’s superior stealth capabilities, identification can be difficult. Unusual device activity, sudden battery drain, and mysterious data usage are common indicators of infection. Nonetheless, specific security tools and knowledge are frequently needed to detect Pegasus. Using MVT.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58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40E-609A-ED7E-8AB0-F2C6558E338B}"/>
              </a:ext>
            </a:extLst>
          </p:cNvPr>
          <p:cNvSpPr>
            <a:spLocks noGrp="1"/>
          </p:cNvSpPr>
          <p:nvPr>
            <p:ph type="title"/>
          </p:nvPr>
        </p:nvSpPr>
        <p:spPr/>
        <p:txBody>
          <a:bodyPr/>
          <a:lstStyle/>
          <a:p>
            <a:pPr algn="ctr"/>
            <a:r>
              <a:rPr lang="en-IN" b="1" i="0" dirty="0">
                <a:solidFill>
                  <a:srgbClr val="0D0D0D"/>
                </a:solidFill>
                <a:effectLst/>
                <a:latin typeface="Times New Roman" panose="02020603050405020304" pitchFamily="18" charset="0"/>
                <a:cs typeface="Times New Roman" panose="02020603050405020304" pitchFamily="18" charset="0"/>
              </a:rPr>
              <a:t>Threat Identification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EA7662-BCCF-6916-7E09-396C0FD92582}"/>
              </a:ext>
            </a:extLst>
          </p:cNvPr>
          <p:cNvSpPr>
            <a:spLocks noGrp="1"/>
          </p:cNvSpPr>
          <p:nvPr>
            <p:ph idx="1"/>
          </p:nvPr>
        </p:nvSpPr>
        <p:spPr/>
        <p:txBody>
          <a:bodyPr>
            <a:normAutofit lnSpcReduction="10000"/>
          </a:bodyPr>
          <a:lstStyle/>
          <a:p>
            <a:pPr marL="0" indent="0" algn="just">
              <a:buNone/>
            </a:pPr>
            <a:r>
              <a:rPr lang="en-US" b="1" i="0" dirty="0">
                <a:effectLst/>
                <a:latin typeface="Times New Roman" panose="02020603050405020304" pitchFamily="18" charset="0"/>
                <a:cs typeface="Times New Roman" panose="02020603050405020304" pitchFamily="18" charset="0"/>
              </a:rPr>
              <a:t>File type: </a:t>
            </a:r>
            <a:r>
              <a:rPr lang="en-US" b="0" i="0" dirty="0">
                <a:effectLst/>
                <a:latin typeface="Times New Roman" panose="02020603050405020304" pitchFamily="18" charset="0"/>
                <a:cs typeface="Times New Roman" panose="02020603050405020304" pitchFamily="18" charset="0"/>
              </a:rPr>
              <a:t>Usually sent through emails or messaging apps under the guise of harmless files like PDFs or links. </a:t>
            </a:r>
          </a:p>
          <a:p>
            <a:pPr marL="0" indent="0" algn="just">
              <a:buNone/>
            </a:pPr>
            <a:r>
              <a:rPr lang="en-US" b="1" i="0" dirty="0">
                <a:effectLst/>
                <a:latin typeface="Times New Roman" panose="02020603050405020304" pitchFamily="18" charset="0"/>
                <a:cs typeface="Times New Roman" panose="02020603050405020304" pitchFamily="18" charset="0"/>
              </a:rPr>
              <a:t>File name: </a:t>
            </a:r>
            <a:r>
              <a:rPr lang="en-US" b="0" i="0" dirty="0">
                <a:effectLst/>
                <a:latin typeface="Times New Roman" panose="02020603050405020304" pitchFamily="18" charset="0"/>
                <a:cs typeface="Times New Roman" panose="02020603050405020304" pitchFamily="18" charset="0"/>
              </a:rPr>
              <a:t>Various, frequently disguised to seem authentic. </a:t>
            </a:r>
          </a:p>
          <a:p>
            <a:pPr marL="0" indent="0" algn="just">
              <a:buNone/>
            </a:pPr>
            <a:r>
              <a:rPr lang="en-US" b="1" i="0" dirty="0">
                <a:effectLst/>
                <a:latin typeface="Times New Roman" panose="02020603050405020304" pitchFamily="18" charset="0"/>
                <a:cs typeface="Times New Roman" panose="02020603050405020304" pitchFamily="18" charset="0"/>
              </a:rPr>
              <a:t>Size: </a:t>
            </a:r>
            <a:r>
              <a:rPr lang="en-US" b="0" i="0" dirty="0">
                <a:effectLst/>
                <a:latin typeface="Times New Roman" panose="02020603050405020304" pitchFamily="18" charset="0"/>
                <a:cs typeface="Times New Roman" panose="02020603050405020304" pitchFamily="18" charset="0"/>
              </a:rPr>
              <a:t>Changes based on delivery mode and payload. </a:t>
            </a:r>
          </a:p>
          <a:p>
            <a:pPr marL="0" indent="0" algn="just">
              <a:buNone/>
            </a:pPr>
            <a:r>
              <a:rPr lang="en-US" b="1" i="0" dirty="0">
                <a:effectLst/>
                <a:latin typeface="Times New Roman" panose="02020603050405020304" pitchFamily="18" charset="0"/>
                <a:cs typeface="Times New Roman" panose="02020603050405020304" pitchFamily="18" charset="0"/>
              </a:rPr>
              <a:t>Hashes: </a:t>
            </a:r>
            <a:r>
              <a:rPr lang="en-US" b="0" i="0" dirty="0">
                <a:effectLst/>
                <a:latin typeface="Times New Roman" panose="02020603050405020304" pitchFamily="18" charset="0"/>
                <a:cs typeface="Times New Roman" panose="02020603050405020304" pitchFamily="18" charset="0"/>
              </a:rPr>
              <a:t>SHA1, MD5, and additional hash algorithms used in cryptography. </a:t>
            </a:r>
          </a:p>
          <a:p>
            <a:pPr marL="0" indent="0" algn="just">
              <a:buNone/>
            </a:pPr>
            <a:r>
              <a:rPr lang="en-US" b="1" i="0" dirty="0">
                <a:effectLst/>
                <a:latin typeface="Times New Roman" panose="02020603050405020304" pitchFamily="18" charset="0"/>
                <a:cs typeface="Times New Roman" panose="02020603050405020304" pitchFamily="18" charset="0"/>
              </a:rPr>
              <a:t>Malware names: </a:t>
            </a:r>
            <a:r>
              <a:rPr lang="en-US" b="0" i="0" dirty="0">
                <a:effectLst/>
                <a:latin typeface="Times New Roman" panose="02020603050405020304" pitchFamily="18" charset="0"/>
                <a:cs typeface="Times New Roman" panose="02020603050405020304" pitchFamily="18" charset="0"/>
              </a:rPr>
              <a:t>Trident (older versions), Pegasus. </a:t>
            </a:r>
          </a:p>
          <a:p>
            <a:pPr marL="0" indent="0" algn="just">
              <a:buNone/>
            </a:pPr>
            <a:r>
              <a:rPr lang="en-US" b="1" i="0" dirty="0">
                <a:effectLst/>
                <a:latin typeface="Times New Roman" panose="02020603050405020304" pitchFamily="18" charset="0"/>
                <a:cs typeface="Times New Roman" panose="02020603050405020304" pitchFamily="18" charset="0"/>
              </a:rPr>
              <a:t>Present anti-virus detection abilities: </a:t>
            </a:r>
            <a:r>
              <a:rPr lang="en-US" b="0" i="0" dirty="0">
                <a:effectLst/>
                <a:latin typeface="Times New Roman" panose="02020603050405020304" pitchFamily="18" charset="0"/>
                <a:cs typeface="Times New Roman" panose="02020603050405020304" pitchFamily="18" charset="0"/>
              </a:rPr>
              <a:t>Although detection rates differ, Pegasus is renowned for its capacity to elude detection by conventional antivirus software.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33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57BC-972A-AF21-1E9F-F486D549FB6C}"/>
              </a:ext>
            </a:extLst>
          </p:cNvPr>
          <p:cNvSpPr>
            <a:spLocks noGrp="1"/>
          </p:cNvSpPr>
          <p:nvPr>
            <p:ph type="title"/>
          </p:nvPr>
        </p:nvSpPr>
        <p:spPr/>
        <p:txBody>
          <a:bodyPr/>
          <a:lstStyle/>
          <a:p>
            <a:pPr algn="ctr"/>
            <a:r>
              <a:rPr lang="en-IN" b="1" i="0" dirty="0">
                <a:solidFill>
                  <a:srgbClr val="0D0D0D"/>
                </a:solidFill>
                <a:effectLst/>
                <a:latin typeface="Times New Roman" panose="02020603050405020304" pitchFamily="18" charset="0"/>
                <a:cs typeface="Times New Roman" panose="02020603050405020304" pitchFamily="18" charset="0"/>
              </a:rPr>
              <a:t>Characteristics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C6E0D0-D40C-2C82-86FD-81791F0A0FF8}"/>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The ability of the specimen to infect files: </a:t>
            </a:r>
            <a:r>
              <a:rPr lang="en-US" b="0" i="0" dirty="0">
                <a:effectLst/>
                <a:latin typeface="Times New Roman" panose="02020603050405020304" pitchFamily="18" charset="0"/>
                <a:cs typeface="Times New Roman" panose="02020603050405020304" pitchFamily="18" charset="0"/>
              </a:rPr>
              <a:t>Pegasus uses known applications and operating system (Android and iOS) flaws to infect devices.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Self-preservation mechanisms: </a:t>
            </a:r>
            <a:r>
              <a:rPr lang="en-US" b="0" i="0" dirty="0">
                <a:effectLst/>
                <a:latin typeface="Times New Roman" panose="02020603050405020304" pitchFamily="18" charset="0"/>
                <a:cs typeface="Times New Roman" panose="02020603050405020304" pitchFamily="18" charset="0"/>
              </a:rPr>
              <a:t>Pegasus uses a variety of highly skilled evasion techniques, such as obfuscation, encryption, and self-destruct mechanisms, to evade detection and removal.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Techniques for spreading: </a:t>
            </a:r>
            <a:r>
              <a:rPr lang="en-US" b="0" i="0" dirty="0">
                <a:effectLst/>
                <a:latin typeface="Times New Roman" panose="02020603050405020304" pitchFamily="18" charset="0"/>
                <a:cs typeface="Times New Roman" panose="02020603050405020304" pitchFamily="18" charset="0"/>
              </a:rPr>
              <a:t>Uses a variety of infection vectors, including network-based attacks, phishing, and zero-day exploits.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Techniques for data leakage:</a:t>
            </a:r>
            <a:r>
              <a:rPr lang="en-US"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gathers a variety of private data from compromised devices, such as passwords, location information, and communications.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Interaction with the attacker: </a:t>
            </a:r>
            <a:r>
              <a:rPr lang="en-US" b="0" i="0" dirty="0">
                <a:effectLst/>
                <a:latin typeface="Times New Roman" panose="02020603050405020304" pitchFamily="18" charset="0"/>
                <a:cs typeface="Times New Roman" panose="02020603050405020304" pitchFamily="18" charset="0"/>
              </a:rPr>
              <a:t>Pegasus gives hackers the ability to take over compromised devices remotely, steal information, and plant more payloads. </a:t>
            </a:r>
          </a:p>
        </p:txBody>
      </p:sp>
    </p:spTree>
    <p:extLst>
      <p:ext uri="{BB962C8B-B14F-4D97-AF65-F5344CB8AC3E}">
        <p14:creationId xmlns:p14="http://schemas.microsoft.com/office/powerpoint/2010/main" val="130369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B528-CFEA-25E1-911A-522845315A85}"/>
              </a:ext>
            </a:extLst>
          </p:cNvPr>
          <p:cNvSpPr>
            <a:spLocks noGrp="1"/>
          </p:cNvSpPr>
          <p:nvPr>
            <p:ph type="title"/>
          </p:nvPr>
        </p:nvSpPr>
        <p:spPr/>
        <p:txBody>
          <a:bodyPr/>
          <a:lstStyle/>
          <a:p>
            <a:pPr algn="ctr"/>
            <a:r>
              <a:rPr lang="en-IN" b="1" i="0" dirty="0">
                <a:solidFill>
                  <a:srgbClr val="0D0D0D"/>
                </a:solidFill>
                <a:effectLst/>
                <a:latin typeface="Times New Roman" panose="02020603050405020304" pitchFamily="18" charset="0"/>
                <a:cs typeface="Times New Roman" panose="02020603050405020304" pitchFamily="18" charset="0"/>
              </a:rPr>
              <a:t>Threat Dependencies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5E5EA3-0611-F410-4314-29A75ABD07AE}"/>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Software Vulnerabilities:</a:t>
            </a:r>
          </a:p>
          <a:p>
            <a:pPr lvl="1" algn="just"/>
            <a:r>
              <a:rPr lang="en-IN" dirty="0">
                <a:latin typeface="Times New Roman" panose="02020603050405020304" pitchFamily="18" charset="0"/>
                <a:cs typeface="Times New Roman" panose="02020603050405020304" pitchFamily="18" charset="0"/>
              </a:rPr>
              <a:t>Exploits weaknesses in operating systems (iOS, Android).</a:t>
            </a:r>
          </a:p>
          <a:p>
            <a:pPr lvl="1" algn="just"/>
            <a:r>
              <a:rPr lang="en-IN" dirty="0">
                <a:latin typeface="Times New Roman" panose="02020603050405020304" pitchFamily="18" charset="0"/>
                <a:cs typeface="Times New Roman" panose="02020603050405020304" pitchFamily="18" charset="0"/>
              </a:rPr>
              <a:t>Targets unpatched flaws.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Tricking Users:</a:t>
            </a:r>
          </a:p>
          <a:p>
            <a:pPr lvl="1" algn="just"/>
            <a:r>
              <a:rPr lang="en-IN" dirty="0">
                <a:latin typeface="Times New Roman" panose="02020603050405020304" pitchFamily="18" charset="0"/>
                <a:cs typeface="Times New Roman" panose="02020603050405020304" pitchFamily="18" charset="0"/>
              </a:rPr>
              <a:t>Does not rely on social engineering tactics.</a:t>
            </a:r>
          </a:p>
          <a:p>
            <a:pPr lvl="1" algn="just"/>
            <a:r>
              <a:rPr lang="en-IN" dirty="0">
                <a:latin typeface="Times New Roman" panose="02020603050405020304" pitchFamily="18" charset="0"/>
                <a:cs typeface="Times New Roman" panose="02020603050405020304" pitchFamily="18" charset="0"/>
              </a:rPr>
              <a:t>Infects devices through text messages or placing calls from WhatsApp or another service. </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Zero-Click Attacks:</a:t>
            </a:r>
          </a:p>
          <a:p>
            <a:pPr lvl="1" algn="just"/>
            <a:r>
              <a:rPr lang="en-IN" dirty="0">
                <a:latin typeface="Times New Roman" panose="02020603050405020304" pitchFamily="18" charset="0"/>
                <a:cs typeface="Times New Roman" panose="02020603050405020304" pitchFamily="18" charset="0"/>
              </a:rPr>
              <a:t>Infects devices silently.</a:t>
            </a:r>
          </a:p>
          <a:p>
            <a:pPr lvl="1" algn="just"/>
            <a:r>
              <a:rPr lang="en-IN" dirty="0">
                <a:latin typeface="Times New Roman" panose="02020603050405020304" pitchFamily="18" charset="0"/>
                <a:cs typeface="Times New Roman" panose="02020603050405020304" pitchFamily="18" charset="0"/>
              </a:rPr>
              <a:t>Exploits vulnerabilities without user interaction.</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Physical Access or Nearby Transceivers:</a:t>
            </a:r>
          </a:p>
          <a:p>
            <a:pPr lvl="1" algn="just"/>
            <a:r>
              <a:rPr lang="en-IN" dirty="0">
                <a:latin typeface="Times New Roman" panose="02020603050405020304" pitchFamily="18" charset="0"/>
                <a:cs typeface="Times New Roman" panose="02020603050405020304" pitchFamily="18" charset="0"/>
              </a:rPr>
              <a:t>It can be manually installed.</a:t>
            </a:r>
          </a:p>
          <a:p>
            <a:pPr lvl="1" algn="just"/>
            <a:r>
              <a:rPr lang="en-IN" dirty="0">
                <a:latin typeface="Times New Roman" panose="02020603050405020304" pitchFamily="18" charset="0"/>
                <a:cs typeface="Times New Roman" panose="02020603050405020304" pitchFamily="18" charset="0"/>
              </a:rPr>
              <a:t>Utilizes wireless transceivers for installation.</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Root Privileges:</a:t>
            </a:r>
          </a:p>
          <a:p>
            <a:pPr lvl="1" algn="just"/>
            <a:r>
              <a:rPr lang="en-IN" dirty="0">
                <a:latin typeface="Times New Roman" panose="02020603050405020304" pitchFamily="18" charset="0"/>
                <a:cs typeface="Times New Roman" panose="02020603050405020304" pitchFamily="18" charset="0"/>
              </a:rPr>
              <a:t>Gains complete control over the device.</a:t>
            </a:r>
          </a:p>
          <a:p>
            <a:pPr lvl="1" algn="just"/>
            <a:r>
              <a:rPr lang="en-IN" dirty="0">
                <a:latin typeface="Times New Roman" panose="02020603050405020304" pitchFamily="18" charset="0"/>
                <a:cs typeface="Times New Roman" panose="02020603050405020304" pitchFamily="18" charset="0"/>
              </a:rPr>
              <a:t>Accesses and extracts various information</a:t>
            </a:r>
          </a:p>
        </p:txBody>
      </p:sp>
    </p:spTree>
    <p:extLst>
      <p:ext uri="{BB962C8B-B14F-4D97-AF65-F5344CB8AC3E}">
        <p14:creationId xmlns:p14="http://schemas.microsoft.com/office/powerpoint/2010/main" val="295154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D395-D142-F489-52ED-3897E64F13F2}"/>
              </a:ext>
            </a:extLst>
          </p:cNvPr>
          <p:cNvSpPr>
            <a:spLocks noGrp="1"/>
          </p:cNvSpPr>
          <p:nvPr>
            <p:ph type="title"/>
          </p:nvPr>
        </p:nvSpPr>
        <p:spPr>
          <a:xfrm>
            <a:off x="838200" y="414287"/>
            <a:ext cx="10515600" cy="1325563"/>
          </a:xfrm>
        </p:spPr>
        <p:txBody>
          <a:bodyPr/>
          <a:lstStyle/>
          <a:p>
            <a:pPr algn="ctr"/>
            <a:r>
              <a:rPr lang="en-IN" b="1" i="0" dirty="0">
                <a:solidFill>
                  <a:srgbClr val="0D0D0D"/>
                </a:solidFill>
                <a:effectLst/>
                <a:latin typeface="Times New Roman" panose="02020603050405020304" pitchFamily="18" charset="0"/>
                <a:cs typeface="Times New Roman" panose="02020603050405020304" pitchFamily="18" charset="0"/>
              </a:rPr>
              <a:t>Behavioral and Code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5D8314-B2EF-6977-5877-A551C0BFC264}"/>
              </a:ext>
            </a:extLst>
          </p:cNvPr>
          <p:cNvSpPr>
            <a:spLocks noGrp="1"/>
          </p:cNvSpPr>
          <p:nvPr>
            <p:ph idx="1"/>
          </p:nvPr>
        </p:nvSpPr>
        <p:spPr/>
        <p:txBody>
          <a:bodyPr/>
          <a:lstStyle/>
          <a:p>
            <a:pPr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Behavioral analysis: </a:t>
            </a:r>
            <a:r>
              <a:rPr lang="en-IN" b="0" i="0" dirty="0">
                <a:effectLst/>
                <a:latin typeface="Times New Roman" panose="02020603050405020304" pitchFamily="18" charset="0"/>
                <a:cs typeface="Times New Roman" panose="02020603050405020304" pitchFamily="18" charset="0"/>
              </a:rPr>
              <a:t>Pegasus hides its presence, encrypts communications, and minimizes its footprint in order to avoid being discovered. </a:t>
            </a:r>
          </a:p>
          <a:p>
            <a:pPr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Code analysis: </a:t>
            </a:r>
            <a:r>
              <a:rPr lang="en-IN" b="0" i="0" dirty="0">
                <a:effectLst/>
                <a:latin typeface="Times New Roman" panose="02020603050405020304" pitchFamily="18" charset="0"/>
                <a:cs typeface="Times New Roman" panose="02020603050405020304" pitchFamily="18" charset="0"/>
              </a:rPr>
              <a:t>Pegasus code analysis reveals advanced methods for avoiding detection and analysis, such as the use of encryption algorithms, zero-day exploits, and anti-analysis mechanisms.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0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DCFD-E200-4CCC-3ED0-3D4D3F7C2A5F}"/>
              </a:ext>
            </a:extLst>
          </p:cNvPr>
          <p:cNvSpPr>
            <a:spLocks noGrp="1"/>
          </p:cNvSpPr>
          <p:nvPr>
            <p:ph type="title"/>
          </p:nvPr>
        </p:nvSpPr>
        <p:spPr/>
        <p:txBody>
          <a:bodyPr/>
          <a:lstStyle/>
          <a:p>
            <a:pPr algn="ctr"/>
            <a:r>
              <a:rPr lang="en-IN" b="1" i="0" dirty="0">
                <a:solidFill>
                  <a:srgbClr val="0D0D0D"/>
                </a:solidFill>
                <a:effectLst/>
                <a:latin typeface="Times New Roman" panose="02020603050405020304" pitchFamily="18" charset="0"/>
                <a:cs typeface="Times New Roman" panose="02020603050405020304" pitchFamily="18" charset="0"/>
              </a:rPr>
              <a:t>Recommendations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D06DD1-E3BF-F542-00BD-AE25AEA6EAC1}"/>
              </a:ext>
            </a:extLst>
          </p:cNvPr>
          <p:cNvSpPr>
            <a:spLocks noGrp="1"/>
          </p:cNvSpPr>
          <p:nvPr>
            <p:ph idx="1"/>
          </p:nvPr>
        </p:nvSpPr>
        <p:spPr/>
        <p:txBody>
          <a:bodyPr>
            <a:normAutofit fontScale="92500"/>
          </a:bodyPr>
          <a:lstStyle/>
          <a:p>
            <a:pPr algn="just"/>
            <a:r>
              <a:rPr lang="en-US" b="0" i="0" dirty="0">
                <a:effectLst/>
                <a:latin typeface="Times New Roman" panose="02020603050405020304" pitchFamily="18" charset="0"/>
                <a:cs typeface="Times New Roman" panose="02020603050405020304" pitchFamily="18" charset="0"/>
              </a:rPr>
              <a:t>Utilize the most recent security patches to keep operating systems and software updated. </a:t>
            </a:r>
          </a:p>
          <a:p>
            <a:pPr algn="just"/>
            <a:r>
              <a:rPr lang="en-US" b="0" i="0" dirty="0">
                <a:effectLst/>
                <a:latin typeface="Times New Roman" panose="02020603050405020304" pitchFamily="18" charset="0"/>
                <a:cs typeface="Times New Roman" panose="02020603050405020304" pitchFamily="18" charset="0"/>
              </a:rPr>
              <a:t>When downloading files or clicking on links, proceed with caution, especially from unidentified or suspicious sources. </a:t>
            </a:r>
          </a:p>
          <a:p>
            <a:pPr algn="just"/>
            <a:r>
              <a:rPr lang="en-US" b="0" i="0" dirty="0">
                <a:effectLst/>
                <a:latin typeface="Times New Roman" panose="02020603050405020304" pitchFamily="18" charset="0"/>
                <a:cs typeface="Times New Roman" panose="02020603050405020304" pitchFamily="18" charset="0"/>
              </a:rPr>
              <a:t>Make regular scans of your devices for potential threats by using reputable antivirus and anti-malware software. </a:t>
            </a:r>
          </a:p>
          <a:p>
            <a:pPr algn="just"/>
            <a:r>
              <a:rPr lang="en-US" b="0" i="0" dirty="0">
                <a:effectLst/>
                <a:latin typeface="Times New Roman" panose="02020603050405020304" pitchFamily="18" charset="0"/>
                <a:cs typeface="Times New Roman" panose="02020603050405020304" pitchFamily="18" charset="0"/>
              </a:rPr>
              <a:t>To keep an eye on and manage device activity within corporate networks, use mobile device management (MDM) solutions. </a:t>
            </a:r>
          </a:p>
          <a:p>
            <a:pPr algn="just"/>
            <a:r>
              <a:rPr lang="en-US" b="0" i="0" dirty="0">
                <a:effectLst/>
                <a:latin typeface="Times New Roman" panose="02020603050405020304" pitchFamily="18" charset="0"/>
                <a:cs typeface="Times New Roman" panose="02020603050405020304" pitchFamily="18" charset="0"/>
              </a:rPr>
              <a:t>Provide security awareness training to inform users about the dangers of social engineering scams and how to spot shady activity on their gadgets.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59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98A0-1F67-B948-7894-3A826CD177C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AEF0D-E4E4-8B71-CAA4-B6FE419300DE}"/>
              </a:ext>
            </a:extLst>
          </p:cNvPr>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Pegasus represents a significant threat to individual privacy, corporate security, and even national interests. Understanding its capabilities, behaviors, and mitigation strategies is crucial in combating this sophisticated spyware. By staying informed and implementing proactive security measures, organizations and individuals can better protect themselves against such threats in an ever-evolving cybersecurity landscape.</a:t>
            </a:r>
            <a:endParaRPr lang="en-CA"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498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TotalTime>
  <Words>741</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PEGASUS</vt:lpstr>
      <vt:lpstr>Name of Threat: Pegasus</vt:lpstr>
      <vt:lpstr>Threat Overview</vt:lpstr>
      <vt:lpstr>Threat Identification</vt:lpstr>
      <vt:lpstr>Characteristics</vt:lpstr>
      <vt:lpstr>Threat Dependencies</vt:lpstr>
      <vt:lpstr>Behavioral and Code Analysis</vt:lpstr>
      <vt:lpstr>Recommendations</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Threat: Pegasus</dc:title>
  <dc:creator>Revanth Madala</dc:creator>
  <cp:lastModifiedBy>Prabhjot Singh Sains</cp:lastModifiedBy>
  <cp:revision>10</cp:revision>
  <dcterms:created xsi:type="dcterms:W3CDTF">2024-04-03T15:00:11Z</dcterms:created>
  <dcterms:modified xsi:type="dcterms:W3CDTF">2024-04-09T02:56:42Z</dcterms:modified>
</cp:coreProperties>
</file>