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62" r:id="rId5"/>
    <p:sldId id="260" r:id="rId6"/>
    <p:sldId id="261" r:id="rId7"/>
    <p:sldId id="265" r:id="rId8"/>
    <p:sldId id="263" r:id="rId9"/>
    <p:sldId id="264" r:id="rId10"/>
    <p:sldId id="257" r:id="rId11"/>
    <p:sldId id="273" r:id="rId12"/>
    <p:sldId id="268" r:id="rId13"/>
    <p:sldId id="267" r:id="rId14"/>
    <p:sldId id="270" r:id="rId15"/>
    <p:sldId id="256" r:id="rId16"/>
    <p:sldId id="266" r:id="rId17"/>
    <p:sldId id="271" r:id="rId18"/>
    <p:sldId id="272" r:id="rId19"/>
    <p:sldId id="258" r:id="rId20"/>
    <p:sldId id="259"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6F193A-CF32-4F47-8C02-64A130D7DC6B}" v="5" dt="2024-06-27T18:37:58.6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1" d="100"/>
          <a:sy n="71" d="100"/>
        </p:scale>
        <p:origin x="484"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bh sandhu" userId="0859f8182b0a327d" providerId="LiveId" clId="{166F193A-CF32-4F47-8C02-64A130D7DC6B}"/>
    <pc:docChg chg="modSld">
      <pc:chgData name="Prabh sandhu" userId="0859f8182b0a327d" providerId="LiveId" clId="{166F193A-CF32-4F47-8C02-64A130D7DC6B}" dt="2024-06-27T18:37:58.613" v="60" actId="1036"/>
      <pc:docMkLst>
        <pc:docMk/>
      </pc:docMkLst>
      <pc:sldChg chg="modSp">
        <pc:chgData name="Prabh sandhu" userId="0859f8182b0a327d" providerId="LiveId" clId="{166F193A-CF32-4F47-8C02-64A130D7DC6B}" dt="2024-06-27T18:37:58.613" v="60" actId="1036"/>
        <pc:sldMkLst>
          <pc:docMk/>
          <pc:sldMk cId="159991887" sldId="256"/>
        </pc:sldMkLst>
        <pc:picChg chg="mod">
          <ac:chgData name="Prabh sandhu" userId="0859f8182b0a327d" providerId="LiveId" clId="{166F193A-CF32-4F47-8C02-64A130D7DC6B}" dt="2024-06-27T18:37:58.613" v="60" actId="1036"/>
          <ac:picMkLst>
            <pc:docMk/>
            <pc:sldMk cId="159991887" sldId="256"/>
            <ac:picMk id="1026" creationId="{12663F39-7C83-F275-912E-0968B244D69B}"/>
          </ac:picMkLst>
        </pc:picChg>
      </pc:sldChg>
      <pc:sldChg chg="addSp modSp mod">
        <pc:chgData name="Prabh sandhu" userId="0859f8182b0a327d" providerId="LiveId" clId="{166F193A-CF32-4F47-8C02-64A130D7DC6B}" dt="2024-06-27T17:36:16.063" v="55" actId="1038"/>
        <pc:sldMkLst>
          <pc:docMk/>
          <pc:sldMk cId="2724635215" sldId="261"/>
        </pc:sldMkLst>
        <pc:spChg chg="add mod">
          <ac:chgData name="Prabh sandhu" userId="0859f8182b0a327d" providerId="LiveId" clId="{166F193A-CF32-4F47-8C02-64A130D7DC6B}" dt="2024-06-25T05:36:20.999" v="4" actId="1076"/>
          <ac:spMkLst>
            <pc:docMk/>
            <pc:sldMk cId="2724635215" sldId="261"/>
            <ac:spMk id="8" creationId="{74365C41-A9A6-95B5-084F-D071934D81AE}"/>
          </ac:spMkLst>
        </pc:spChg>
        <pc:picChg chg="mod">
          <ac:chgData name="Prabh sandhu" userId="0859f8182b0a327d" providerId="LiveId" clId="{166F193A-CF32-4F47-8C02-64A130D7DC6B}" dt="2024-06-27T17:36:16.063" v="55" actId="1038"/>
          <ac:picMkLst>
            <pc:docMk/>
            <pc:sldMk cId="2724635215" sldId="261"/>
            <ac:picMk id="6146" creationId="{B2479405-B4BE-70D0-9C69-5D39A56E4CB9}"/>
          </ac:picMkLst>
        </pc:picChg>
      </pc:sldChg>
      <pc:sldChg chg="modSp mod">
        <pc:chgData name="Prabh sandhu" userId="0859f8182b0a327d" providerId="LiveId" clId="{166F193A-CF32-4F47-8C02-64A130D7DC6B}" dt="2024-06-27T17:57:02.264" v="57" actId="1036"/>
        <pc:sldMkLst>
          <pc:docMk/>
          <pc:sldMk cId="3705755962" sldId="267"/>
        </pc:sldMkLst>
        <pc:picChg chg="mod">
          <ac:chgData name="Prabh sandhu" userId="0859f8182b0a327d" providerId="LiveId" clId="{166F193A-CF32-4F47-8C02-64A130D7DC6B}" dt="2024-06-27T17:57:02.264" v="57" actId="1036"/>
          <ac:picMkLst>
            <pc:docMk/>
            <pc:sldMk cId="3705755962" sldId="267"/>
            <ac:picMk id="5" creationId="{E513C16E-FCC2-40D6-63C1-BB6EC46D9683}"/>
          </ac:picMkLst>
        </pc:picChg>
      </pc:sldChg>
      <pc:sldChg chg="modSp mod">
        <pc:chgData name="Prabh sandhu" userId="0859f8182b0a327d" providerId="LiveId" clId="{166F193A-CF32-4F47-8C02-64A130D7DC6B}" dt="2024-06-25T05:47:42.894" v="54" actId="20577"/>
        <pc:sldMkLst>
          <pc:docMk/>
          <pc:sldMk cId="2770125907" sldId="269"/>
        </pc:sldMkLst>
        <pc:spChg chg="mod">
          <ac:chgData name="Prabh sandhu" userId="0859f8182b0a327d" providerId="LiveId" clId="{166F193A-CF32-4F47-8C02-64A130D7DC6B}" dt="2024-06-25T05:47:42.894" v="54" actId="20577"/>
          <ac:spMkLst>
            <pc:docMk/>
            <pc:sldMk cId="2770125907" sldId="269"/>
            <ac:spMk id="6" creationId="{7C96BFD0-3702-E96D-83D6-961CACA316B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10FFB-CA6D-4D86-BF6D-E362EA7F49B8}" type="datetimeFigureOut">
              <a:rPr lang="en-CA" smtClean="0"/>
              <a:t>2024-06-27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51445F-BB3D-4784-B2A9-4CF980FEEC10}" type="slidenum">
              <a:rPr lang="en-CA" smtClean="0"/>
              <a:t>‹#›</a:t>
            </a:fld>
            <a:endParaRPr lang="en-CA"/>
          </a:p>
        </p:txBody>
      </p:sp>
    </p:spTree>
    <p:extLst>
      <p:ext uri="{BB962C8B-B14F-4D97-AF65-F5344CB8AC3E}">
        <p14:creationId xmlns:p14="http://schemas.microsoft.com/office/powerpoint/2010/main" val="340365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896E-EE16-4841-F89C-EF39600531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68F43CC-B896-1584-0D0F-0AFBBEF6D5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9132B10-24FE-7085-BD0A-EEDD35D1C575}"/>
              </a:ext>
            </a:extLst>
          </p:cNvPr>
          <p:cNvSpPr>
            <a:spLocks noGrp="1"/>
          </p:cNvSpPr>
          <p:nvPr>
            <p:ph type="dt" sz="half" idx="10"/>
          </p:nvPr>
        </p:nvSpPr>
        <p:spPr/>
        <p:txBody>
          <a:bodyPr/>
          <a:lstStyle/>
          <a:p>
            <a:fld id="{827560AB-CFD1-453D-A156-60B21815F179}" type="datetimeFigureOut">
              <a:rPr lang="en-CA" smtClean="0"/>
              <a:t>2024-06-27</a:t>
            </a:fld>
            <a:endParaRPr lang="en-CA"/>
          </a:p>
        </p:txBody>
      </p:sp>
      <p:sp>
        <p:nvSpPr>
          <p:cNvPr id="5" name="Footer Placeholder 4">
            <a:extLst>
              <a:ext uri="{FF2B5EF4-FFF2-40B4-BE49-F238E27FC236}">
                <a16:creationId xmlns:a16="http://schemas.microsoft.com/office/drawing/2014/main" id="{C0CA8C2F-2AD8-6726-4AC3-9006BE22995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5BE30B1-FA74-AB9F-0209-2C6114C8C5D8}"/>
              </a:ext>
            </a:extLst>
          </p:cNvPr>
          <p:cNvSpPr>
            <a:spLocks noGrp="1"/>
          </p:cNvSpPr>
          <p:nvPr>
            <p:ph type="sldNum" sz="quarter" idx="12"/>
          </p:nvPr>
        </p:nvSpPr>
        <p:spPr/>
        <p:txBody>
          <a:bodyPr/>
          <a:lstStyle/>
          <a:p>
            <a:fld id="{DD33E2A3-DDFD-418F-A4B4-F4D9AD243DBC}" type="slidenum">
              <a:rPr lang="en-CA" smtClean="0"/>
              <a:t>‹#›</a:t>
            </a:fld>
            <a:endParaRPr lang="en-CA"/>
          </a:p>
        </p:txBody>
      </p:sp>
    </p:spTree>
    <p:extLst>
      <p:ext uri="{BB962C8B-B14F-4D97-AF65-F5344CB8AC3E}">
        <p14:creationId xmlns:p14="http://schemas.microsoft.com/office/powerpoint/2010/main" val="3535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11B85-7504-7EED-2057-8003189AFF7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B3CDD6F-2858-B3F4-3915-0A78A36219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1824258-5104-4568-D9B4-A431F5E6980D}"/>
              </a:ext>
            </a:extLst>
          </p:cNvPr>
          <p:cNvSpPr>
            <a:spLocks noGrp="1"/>
          </p:cNvSpPr>
          <p:nvPr>
            <p:ph type="dt" sz="half" idx="10"/>
          </p:nvPr>
        </p:nvSpPr>
        <p:spPr/>
        <p:txBody>
          <a:bodyPr/>
          <a:lstStyle/>
          <a:p>
            <a:fld id="{827560AB-CFD1-453D-A156-60B21815F179}" type="datetimeFigureOut">
              <a:rPr lang="en-CA" smtClean="0"/>
              <a:t>2024-06-27</a:t>
            </a:fld>
            <a:endParaRPr lang="en-CA"/>
          </a:p>
        </p:txBody>
      </p:sp>
      <p:sp>
        <p:nvSpPr>
          <p:cNvPr id="5" name="Footer Placeholder 4">
            <a:extLst>
              <a:ext uri="{FF2B5EF4-FFF2-40B4-BE49-F238E27FC236}">
                <a16:creationId xmlns:a16="http://schemas.microsoft.com/office/drawing/2014/main" id="{8E7FD6B6-3157-D487-D9E0-9221B750C1C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BA608E9-1D9D-81B2-AE34-4A10915D0B6B}"/>
              </a:ext>
            </a:extLst>
          </p:cNvPr>
          <p:cNvSpPr>
            <a:spLocks noGrp="1"/>
          </p:cNvSpPr>
          <p:nvPr>
            <p:ph type="sldNum" sz="quarter" idx="12"/>
          </p:nvPr>
        </p:nvSpPr>
        <p:spPr/>
        <p:txBody>
          <a:bodyPr/>
          <a:lstStyle/>
          <a:p>
            <a:fld id="{DD33E2A3-DDFD-418F-A4B4-F4D9AD243DBC}" type="slidenum">
              <a:rPr lang="en-CA" smtClean="0"/>
              <a:t>‹#›</a:t>
            </a:fld>
            <a:endParaRPr lang="en-CA"/>
          </a:p>
        </p:txBody>
      </p:sp>
    </p:spTree>
    <p:extLst>
      <p:ext uri="{BB962C8B-B14F-4D97-AF65-F5344CB8AC3E}">
        <p14:creationId xmlns:p14="http://schemas.microsoft.com/office/powerpoint/2010/main" val="1272593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E4E320-9FAC-4845-884B-F3DDF2D6D2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231BC74-C12E-EA65-34AA-58FA1006EB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CABA08A-4676-249A-72B9-1BF7BCCEC8DF}"/>
              </a:ext>
            </a:extLst>
          </p:cNvPr>
          <p:cNvSpPr>
            <a:spLocks noGrp="1"/>
          </p:cNvSpPr>
          <p:nvPr>
            <p:ph type="dt" sz="half" idx="10"/>
          </p:nvPr>
        </p:nvSpPr>
        <p:spPr/>
        <p:txBody>
          <a:bodyPr/>
          <a:lstStyle/>
          <a:p>
            <a:fld id="{827560AB-CFD1-453D-A156-60B21815F179}" type="datetimeFigureOut">
              <a:rPr lang="en-CA" smtClean="0"/>
              <a:t>2024-06-27</a:t>
            </a:fld>
            <a:endParaRPr lang="en-CA"/>
          </a:p>
        </p:txBody>
      </p:sp>
      <p:sp>
        <p:nvSpPr>
          <p:cNvPr id="5" name="Footer Placeholder 4">
            <a:extLst>
              <a:ext uri="{FF2B5EF4-FFF2-40B4-BE49-F238E27FC236}">
                <a16:creationId xmlns:a16="http://schemas.microsoft.com/office/drawing/2014/main" id="{397852D7-2900-8A2E-B396-A08A5CD32B6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6B23455-2504-2AD1-1D3F-89EAE10005EA}"/>
              </a:ext>
            </a:extLst>
          </p:cNvPr>
          <p:cNvSpPr>
            <a:spLocks noGrp="1"/>
          </p:cNvSpPr>
          <p:nvPr>
            <p:ph type="sldNum" sz="quarter" idx="12"/>
          </p:nvPr>
        </p:nvSpPr>
        <p:spPr/>
        <p:txBody>
          <a:bodyPr/>
          <a:lstStyle/>
          <a:p>
            <a:fld id="{DD33E2A3-DDFD-418F-A4B4-F4D9AD243DBC}" type="slidenum">
              <a:rPr lang="en-CA" smtClean="0"/>
              <a:t>‹#›</a:t>
            </a:fld>
            <a:endParaRPr lang="en-CA"/>
          </a:p>
        </p:txBody>
      </p:sp>
    </p:spTree>
    <p:extLst>
      <p:ext uri="{BB962C8B-B14F-4D97-AF65-F5344CB8AC3E}">
        <p14:creationId xmlns:p14="http://schemas.microsoft.com/office/powerpoint/2010/main" val="533855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F863B-0A4F-D701-8265-8B4F5C8401F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2034B26-B778-A6A6-D754-0C9323D5C7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0FC9C38-564A-75F8-B9F8-AB7D3A9231DA}"/>
              </a:ext>
            </a:extLst>
          </p:cNvPr>
          <p:cNvSpPr>
            <a:spLocks noGrp="1"/>
          </p:cNvSpPr>
          <p:nvPr>
            <p:ph type="dt" sz="half" idx="10"/>
          </p:nvPr>
        </p:nvSpPr>
        <p:spPr/>
        <p:txBody>
          <a:bodyPr/>
          <a:lstStyle/>
          <a:p>
            <a:fld id="{827560AB-CFD1-453D-A156-60B21815F179}" type="datetimeFigureOut">
              <a:rPr lang="en-CA" smtClean="0"/>
              <a:t>2024-06-27</a:t>
            </a:fld>
            <a:endParaRPr lang="en-CA"/>
          </a:p>
        </p:txBody>
      </p:sp>
      <p:sp>
        <p:nvSpPr>
          <p:cNvPr id="5" name="Footer Placeholder 4">
            <a:extLst>
              <a:ext uri="{FF2B5EF4-FFF2-40B4-BE49-F238E27FC236}">
                <a16:creationId xmlns:a16="http://schemas.microsoft.com/office/drawing/2014/main" id="{F6074D60-7062-8680-C0ED-FFC36D65451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D2804B9-D4A2-1B05-82CD-D1C65EEC9A1D}"/>
              </a:ext>
            </a:extLst>
          </p:cNvPr>
          <p:cNvSpPr>
            <a:spLocks noGrp="1"/>
          </p:cNvSpPr>
          <p:nvPr>
            <p:ph type="sldNum" sz="quarter" idx="12"/>
          </p:nvPr>
        </p:nvSpPr>
        <p:spPr/>
        <p:txBody>
          <a:bodyPr/>
          <a:lstStyle/>
          <a:p>
            <a:fld id="{DD33E2A3-DDFD-418F-A4B4-F4D9AD243DBC}" type="slidenum">
              <a:rPr lang="en-CA" smtClean="0"/>
              <a:t>‹#›</a:t>
            </a:fld>
            <a:endParaRPr lang="en-CA"/>
          </a:p>
        </p:txBody>
      </p:sp>
    </p:spTree>
    <p:extLst>
      <p:ext uri="{BB962C8B-B14F-4D97-AF65-F5344CB8AC3E}">
        <p14:creationId xmlns:p14="http://schemas.microsoft.com/office/powerpoint/2010/main" val="2416677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7F159-A1A5-795A-71FE-E3AB116010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23C416FD-093B-B617-54FE-EC52E03E226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EBA8D3-CDE7-20E2-39E5-0CC959C82DE7}"/>
              </a:ext>
            </a:extLst>
          </p:cNvPr>
          <p:cNvSpPr>
            <a:spLocks noGrp="1"/>
          </p:cNvSpPr>
          <p:nvPr>
            <p:ph type="dt" sz="half" idx="10"/>
          </p:nvPr>
        </p:nvSpPr>
        <p:spPr/>
        <p:txBody>
          <a:bodyPr/>
          <a:lstStyle/>
          <a:p>
            <a:fld id="{827560AB-CFD1-453D-A156-60B21815F179}" type="datetimeFigureOut">
              <a:rPr lang="en-CA" smtClean="0"/>
              <a:t>2024-06-27</a:t>
            </a:fld>
            <a:endParaRPr lang="en-CA"/>
          </a:p>
        </p:txBody>
      </p:sp>
      <p:sp>
        <p:nvSpPr>
          <p:cNvPr id="5" name="Footer Placeholder 4">
            <a:extLst>
              <a:ext uri="{FF2B5EF4-FFF2-40B4-BE49-F238E27FC236}">
                <a16:creationId xmlns:a16="http://schemas.microsoft.com/office/drawing/2014/main" id="{52A06F57-B9C8-D5A6-CAD2-44F55F7F369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B07640E-31B7-B07A-93F6-FBBBBF4CC7C5}"/>
              </a:ext>
            </a:extLst>
          </p:cNvPr>
          <p:cNvSpPr>
            <a:spLocks noGrp="1"/>
          </p:cNvSpPr>
          <p:nvPr>
            <p:ph type="sldNum" sz="quarter" idx="12"/>
          </p:nvPr>
        </p:nvSpPr>
        <p:spPr/>
        <p:txBody>
          <a:bodyPr/>
          <a:lstStyle/>
          <a:p>
            <a:fld id="{DD33E2A3-DDFD-418F-A4B4-F4D9AD243DBC}" type="slidenum">
              <a:rPr lang="en-CA" smtClean="0"/>
              <a:t>‹#›</a:t>
            </a:fld>
            <a:endParaRPr lang="en-CA"/>
          </a:p>
        </p:txBody>
      </p:sp>
    </p:spTree>
    <p:extLst>
      <p:ext uri="{BB962C8B-B14F-4D97-AF65-F5344CB8AC3E}">
        <p14:creationId xmlns:p14="http://schemas.microsoft.com/office/powerpoint/2010/main" val="3818394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495A-9AB4-12C0-29E4-176B3D75C1C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65539EA-A63D-7F32-408C-28B2948BA7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F0DFC44-A7A3-883D-BBEF-52817A5F02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DC69BBA-E0D1-D964-AD74-470ECFD58FDB}"/>
              </a:ext>
            </a:extLst>
          </p:cNvPr>
          <p:cNvSpPr>
            <a:spLocks noGrp="1"/>
          </p:cNvSpPr>
          <p:nvPr>
            <p:ph type="dt" sz="half" idx="10"/>
          </p:nvPr>
        </p:nvSpPr>
        <p:spPr/>
        <p:txBody>
          <a:bodyPr/>
          <a:lstStyle/>
          <a:p>
            <a:fld id="{827560AB-CFD1-453D-A156-60B21815F179}" type="datetimeFigureOut">
              <a:rPr lang="en-CA" smtClean="0"/>
              <a:t>2024-06-27</a:t>
            </a:fld>
            <a:endParaRPr lang="en-CA"/>
          </a:p>
        </p:txBody>
      </p:sp>
      <p:sp>
        <p:nvSpPr>
          <p:cNvPr id="6" name="Footer Placeholder 5">
            <a:extLst>
              <a:ext uri="{FF2B5EF4-FFF2-40B4-BE49-F238E27FC236}">
                <a16:creationId xmlns:a16="http://schemas.microsoft.com/office/drawing/2014/main" id="{333021B8-1601-55C7-22FB-B1275178EA1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2DA15C5-D911-CA24-7248-179939BE10F6}"/>
              </a:ext>
            </a:extLst>
          </p:cNvPr>
          <p:cNvSpPr>
            <a:spLocks noGrp="1"/>
          </p:cNvSpPr>
          <p:nvPr>
            <p:ph type="sldNum" sz="quarter" idx="12"/>
          </p:nvPr>
        </p:nvSpPr>
        <p:spPr/>
        <p:txBody>
          <a:bodyPr/>
          <a:lstStyle/>
          <a:p>
            <a:fld id="{DD33E2A3-DDFD-418F-A4B4-F4D9AD243DBC}" type="slidenum">
              <a:rPr lang="en-CA" smtClean="0"/>
              <a:t>‹#›</a:t>
            </a:fld>
            <a:endParaRPr lang="en-CA"/>
          </a:p>
        </p:txBody>
      </p:sp>
    </p:spTree>
    <p:extLst>
      <p:ext uri="{BB962C8B-B14F-4D97-AF65-F5344CB8AC3E}">
        <p14:creationId xmlns:p14="http://schemas.microsoft.com/office/powerpoint/2010/main" val="368555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46A4-1838-FA7F-B028-3DEB0683552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62BC544-B1FA-24E7-80E1-A99AB11492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0FE8CC-BD42-416D-B64A-C9529F89B6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9089EC2-FEBC-D805-6198-3D9804B7BE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FF4CFD-F413-2CC5-4F48-F3D1CE912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52D5DFE-6E95-8090-61AE-B98C484CBFD6}"/>
              </a:ext>
            </a:extLst>
          </p:cNvPr>
          <p:cNvSpPr>
            <a:spLocks noGrp="1"/>
          </p:cNvSpPr>
          <p:nvPr>
            <p:ph type="dt" sz="half" idx="10"/>
          </p:nvPr>
        </p:nvSpPr>
        <p:spPr/>
        <p:txBody>
          <a:bodyPr/>
          <a:lstStyle/>
          <a:p>
            <a:fld id="{827560AB-CFD1-453D-A156-60B21815F179}" type="datetimeFigureOut">
              <a:rPr lang="en-CA" smtClean="0"/>
              <a:t>2024-06-27</a:t>
            </a:fld>
            <a:endParaRPr lang="en-CA"/>
          </a:p>
        </p:txBody>
      </p:sp>
      <p:sp>
        <p:nvSpPr>
          <p:cNvPr id="8" name="Footer Placeholder 7">
            <a:extLst>
              <a:ext uri="{FF2B5EF4-FFF2-40B4-BE49-F238E27FC236}">
                <a16:creationId xmlns:a16="http://schemas.microsoft.com/office/drawing/2014/main" id="{D4C2F221-0C33-4723-9F22-E06689156B2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FCA01F30-9B48-6F48-76F4-225E4411B916}"/>
              </a:ext>
            </a:extLst>
          </p:cNvPr>
          <p:cNvSpPr>
            <a:spLocks noGrp="1"/>
          </p:cNvSpPr>
          <p:nvPr>
            <p:ph type="sldNum" sz="quarter" idx="12"/>
          </p:nvPr>
        </p:nvSpPr>
        <p:spPr/>
        <p:txBody>
          <a:bodyPr/>
          <a:lstStyle/>
          <a:p>
            <a:fld id="{DD33E2A3-DDFD-418F-A4B4-F4D9AD243DBC}" type="slidenum">
              <a:rPr lang="en-CA" smtClean="0"/>
              <a:t>‹#›</a:t>
            </a:fld>
            <a:endParaRPr lang="en-CA"/>
          </a:p>
        </p:txBody>
      </p:sp>
    </p:spTree>
    <p:extLst>
      <p:ext uri="{BB962C8B-B14F-4D97-AF65-F5344CB8AC3E}">
        <p14:creationId xmlns:p14="http://schemas.microsoft.com/office/powerpoint/2010/main" val="155071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ACA6F-8246-9648-83B4-31C0228C4DD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F921CD7-7293-E740-4F57-7E2CE426A3ED}"/>
              </a:ext>
            </a:extLst>
          </p:cNvPr>
          <p:cNvSpPr>
            <a:spLocks noGrp="1"/>
          </p:cNvSpPr>
          <p:nvPr>
            <p:ph type="dt" sz="half" idx="10"/>
          </p:nvPr>
        </p:nvSpPr>
        <p:spPr/>
        <p:txBody>
          <a:bodyPr/>
          <a:lstStyle/>
          <a:p>
            <a:fld id="{827560AB-CFD1-453D-A156-60B21815F179}" type="datetimeFigureOut">
              <a:rPr lang="en-CA" smtClean="0"/>
              <a:t>2024-06-27</a:t>
            </a:fld>
            <a:endParaRPr lang="en-CA"/>
          </a:p>
        </p:txBody>
      </p:sp>
      <p:sp>
        <p:nvSpPr>
          <p:cNvPr id="4" name="Footer Placeholder 3">
            <a:extLst>
              <a:ext uri="{FF2B5EF4-FFF2-40B4-BE49-F238E27FC236}">
                <a16:creationId xmlns:a16="http://schemas.microsoft.com/office/drawing/2014/main" id="{2C300853-7413-CC8A-96BE-852FC336599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8113474-61C7-A2E2-214D-57F220694A1E}"/>
              </a:ext>
            </a:extLst>
          </p:cNvPr>
          <p:cNvSpPr>
            <a:spLocks noGrp="1"/>
          </p:cNvSpPr>
          <p:nvPr>
            <p:ph type="sldNum" sz="quarter" idx="12"/>
          </p:nvPr>
        </p:nvSpPr>
        <p:spPr/>
        <p:txBody>
          <a:bodyPr/>
          <a:lstStyle/>
          <a:p>
            <a:fld id="{DD33E2A3-DDFD-418F-A4B4-F4D9AD243DBC}" type="slidenum">
              <a:rPr lang="en-CA" smtClean="0"/>
              <a:t>‹#›</a:t>
            </a:fld>
            <a:endParaRPr lang="en-CA"/>
          </a:p>
        </p:txBody>
      </p:sp>
    </p:spTree>
    <p:extLst>
      <p:ext uri="{BB962C8B-B14F-4D97-AF65-F5344CB8AC3E}">
        <p14:creationId xmlns:p14="http://schemas.microsoft.com/office/powerpoint/2010/main" val="1983057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12C565-7605-5AD9-3462-AE68827B50BD}"/>
              </a:ext>
            </a:extLst>
          </p:cNvPr>
          <p:cNvSpPr>
            <a:spLocks noGrp="1"/>
          </p:cNvSpPr>
          <p:nvPr>
            <p:ph type="dt" sz="half" idx="10"/>
          </p:nvPr>
        </p:nvSpPr>
        <p:spPr/>
        <p:txBody>
          <a:bodyPr/>
          <a:lstStyle/>
          <a:p>
            <a:fld id="{827560AB-CFD1-453D-A156-60B21815F179}" type="datetimeFigureOut">
              <a:rPr lang="en-CA" smtClean="0"/>
              <a:t>2024-06-27</a:t>
            </a:fld>
            <a:endParaRPr lang="en-CA"/>
          </a:p>
        </p:txBody>
      </p:sp>
      <p:sp>
        <p:nvSpPr>
          <p:cNvPr id="3" name="Footer Placeholder 2">
            <a:extLst>
              <a:ext uri="{FF2B5EF4-FFF2-40B4-BE49-F238E27FC236}">
                <a16:creationId xmlns:a16="http://schemas.microsoft.com/office/drawing/2014/main" id="{DB79F63B-4872-C97D-6BE4-EF89D74D211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4B9FB089-5BF1-8B66-1F7B-06EB1540D543}"/>
              </a:ext>
            </a:extLst>
          </p:cNvPr>
          <p:cNvSpPr>
            <a:spLocks noGrp="1"/>
          </p:cNvSpPr>
          <p:nvPr>
            <p:ph type="sldNum" sz="quarter" idx="12"/>
          </p:nvPr>
        </p:nvSpPr>
        <p:spPr/>
        <p:txBody>
          <a:bodyPr/>
          <a:lstStyle/>
          <a:p>
            <a:fld id="{DD33E2A3-DDFD-418F-A4B4-F4D9AD243DBC}" type="slidenum">
              <a:rPr lang="en-CA" smtClean="0"/>
              <a:t>‹#›</a:t>
            </a:fld>
            <a:endParaRPr lang="en-CA"/>
          </a:p>
        </p:txBody>
      </p:sp>
    </p:spTree>
    <p:extLst>
      <p:ext uri="{BB962C8B-B14F-4D97-AF65-F5344CB8AC3E}">
        <p14:creationId xmlns:p14="http://schemas.microsoft.com/office/powerpoint/2010/main" val="2927779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1A96-1481-B706-0377-2A17867E3C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2D05750-0AD5-CC11-659F-4635C55992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E06462C-8437-A20A-A2C7-96C57AC867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91A4B-EBBD-8EE1-CAE6-850F23277379}"/>
              </a:ext>
            </a:extLst>
          </p:cNvPr>
          <p:cNvSpPr>
            <a:spLocks noGrp="1"/>
          </p:cNvSpPr>
          <p:nvPr>
            <p:ph type="dt" sz="half" idx="10"/>
          </p:nvPr>
        </p:nvSpPr>
        <p:spPr/>
        <p:txBody>
          <a:bodyPr/>
          <a:lstStyle/>
          <a:p>
            <a:fld id="{827560AB-CFD1-453D-A156-60B21815F179}" type="datetimeFigureOut">
              <a:rPr lang="en-CA" smtClean="0"/>
              <a:t>2024-06-27</a:t>
            </a:fld>
            <a:endParaRPr lang="en-CA"/>
          </a:p>
        </p:txBody>
      </p:sp>
      <p:sp>
        <p:nvSpPr>
          <p:cNvPr id="6" name="Footer Placeholder 5">
            <a:extLst>
              <a:ext uri="{FF2B5EF4-FFF2-40B4-BE49-F238E27FC236}">
                <a16:creationId xmlns:a16="http://schemas.microsoft.com/office/drawing/2014/main" id="{964CE66A-8D3C-3A54-3B10-69CAD899469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CFAF8F2-9515-1F99-64E1-88E68D328267}"/>
              </a:ext>
            </a:extLst>
          </p:cNvPr>
          <p:cNvSpPr>
            <a:spLocks noGrp="1"/>
          </p:cNvSpPr>
          <p:nvPr>
            <p:ph type="sldNum" sz="quarter" idx="12"/>
          </p:nvPr>
        </p:nvSpPr>
        <p:spPr/>
        <p:txBody>
          <a:bodyPr/>
          <a:lstStyle/>
          <a:p>
            <a:fld id="{DD33E2A3-DDFD-418F-A4B4-F4D9AD243DBC}" type="slidenum">
              <a:rPr lang="en-CA" smtClean="0"/>
              <a:t>‹#›</a:t>
            </a:fld>
            <a:endParaRPr lang="en-CA"/>
          </a:p>
        </p:txBody>
      </p:sp>
    </p:spTree>
    <p:extLst>
      <p:ext uri="{BB962C8B-B14F-4D97-AF65-F5344CB8AC3E}">
        <p14:creationId xmlns:p14="http://schemas.microsoft.com/office/powerpoint/2010/main" val="251603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D804E-572C-EBA8-92A0-2346F4E642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92CC81E-56E0-A161-1A8C-5A5B336A77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2FC3024-A445-0C1B-07BF-3D6779477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33BF9B-93A4-2DAB-CDFD-E08E0361FC30}"/>
              </a:ext>
            </a:extLst>
          </p:cNvPr>
          <p:cNvSpPr>
            <a:spLocks noGrp="1"/>
          </p:cNvSpPr>
          <p:nvPr>
            <p:ph type="dt" sz="half" idx="10"/>
          </p:nvPr>
        </p:nvSpPr>
        <p:spPr/>
        <p:txBody>
          <a:bodyPr/>
          <a:lstStyle/>
          <a:p>
            <a:fld id="{827560AB-CFD1-453D-A156-60B21815F179}" type="datetimeFigureOut">
              <a:rPr lang="en-CA" smtClean="0"/>
              <a:t>2024-06-27</a:t>
            </a:fld>
            <a:endParaRPr lang="en-CA"/>
          </a:p>
        </p:txBody>
      </p:sp>
      <p:sp>
        <p:nvSpPr>
          <p:cNvPr id="6" name="Footer Placeholder 5">
            <a:extLst>
              <a:ext uri="{FF2B5EF4-FFF2-40B4-BE49-F238E27FC236}">
                <a16:creationId xmlns:a16="http://schemas.microsoft.com/office/drawing/2014/main" id="{62241945-7959-7EC4-A454-D62AA2FE089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4E0F961-9FFB-BBB6-75BF-88CEF09BC4BB}"/>
              </a:ext>
            </a:extLst>
          </p:cNvPr>
          <p:cNvSpPr>
            <a:spLocks noGrp="1"/>
          </p:cNvSpPr>
          <p:nvPr>
            <p:ph type="sldNum" sz="quarter" idx="12"/>
          </p:nvPr>
        </p:nvSpPr>
        <p:spPr/>
        <p:txBody>
          <a:bodyPr/>
          <a:lstStyle/>
          <a:p>
            <a:fld id="{DD33E2A3-DDFD-418F-A4B4-F4D9AD243DBC}" type="slidenum">
              <a:rPr lang="en-CA" smtClean="0"/>
              <a:t>‹#›</a:t>
            </a:fld>
            <a:endParaRPr lang="en-CA"/>
          </a:p>
        </p:txBody>
      </p:sp>
    </p:spTree>
    <p:extLst>
      <p:ext uri="{BB962C8B-B14F-4D97-AF65-F5344CB8AC3E}">
        <p14:creationId xmlns:p14="http://schemas.microsoft.com/office/powerpoint/2010/main" val="39045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FB0B3D-A10D-55B6-FBBD-8F7DB59AEB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B25CBF1-9135-E842-DEB8-C28F710C9A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24EA7AE-F057-FBF1-58C9-6F9DF1D521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7560AB-CFD1-453D-A156-60B21815F179}" type="datetimeFigureOut">
              <a:rPr lang="en-CA" smtClean="0"/>
              <a:t>2024-06-27</a:t>
            </a:fld>
            <a:endParaRPr lang="en-CA"/>
          </a:p>
        </p:txBody>
      </p:sp>
      <p:sp>
        <p:nvSpPr>
          <p:cNvPr id="5" name="Footer Placeholder 4">
            <a:extLst>
              <a:ext uri="{FF2B5EF4-FFF2-40B4-BE49-F238E27FC236}">
                <a16:creationId xmlns:a16="http://schemas.microsoft.com/office/drawing/2014/main" id="{5BE10778-0B69-6C5E-A72F-CE0CDBB341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16F39BDD-0D84-33FC-B67D-81C94CEBD7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33E2A3-DDFD-418F-A4B4-F4D9AD243DBC}" type="slidenum">
              <a:rPr lang="en-CA" smtClean="0"/>
              <a:t>‹#›</a:t>
            </a:fld>
            <a:endParaRPr lang="en-CA"/>
          </a:p>
        </p:txBody>
      </p:sp>
    </p:spTree>
    <p:extLst>
      <p:ext uri="{BB962C8B-B14F-4D97-AF65-F5344CB8AC3E}">
        <p14:creationId xmlns:p14="http://schemas.microsoft.com/office/powerpoint/2010/main" val="1747105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towardsdatascience.com/prototyping-a-recommender-system-step-by-step-part-1-knn-item-based-collaborative-filtering-637969614ea" TargetMode="External"/><Relationship Id="rId3" Type="http://schemas.openxmlformats.org/officeDocument/2006/relationships/hyperlink" Target="https://www.slideshare.net/slideshow/knn-251294964/251294964?from_search=0" TargetMode="External"/><Relationship Id="rId7" Type="http://schemas.openxmlformats.org/officeDocument/2006/relationships/hyperlink" Target="https://www.analyticsvidhya.com/blog/2020/08/recommendation-system-k-nearest-neighbors/" TargetMode="External"/><Relationship Id="rId2" Type="http://schemas.openxmlformats.org/officeDocument/2006/relationships/hyperlink" Target="https://www.clerk.io/blog/collaborative-filtering" TargetMode="External"/><Relationship Id="rId1" Type="http://schemas.openxmlformats.org/officeDocument/2006/relationships/slideLayout" Target="../slideLayouts/slideLayout7.xml"/><Relationship Id="rId6" Type="http://schemas.openxmlformats.org/officeDocument/2006/relationships/hyperlink" Target="https://www.bing.com/search?q=movie+recommendation+system+using+knn+algoithm+ppt+presentation&amp;qs=NW_XFC&amp;pq=movie+recommendation+system+using+knn+algoithm+pp&amp;sk=NW_XFC1&amp;sc=10-49&amp;cvid=780B2E17FC4D4D079B5B79656137C087&amp;FORM=QBRE&amp;sp=2&amp;ghc=1&amp;lq=1" TargetMode="External"/><Relationship Id="rId5" Type="http://schemas.openxmlformats.org/officeDocument/2006/relationships/hyperlink" Target="https://www.bing.com/images/search?view=detailV2&amp;ccid=DA0uomkj&amp;id=F198D39FC78808A944761E359E38D9F727F6D2A3&amp;thid=OIP.DA0uomkj3Fo7TLpJct6leAHaEK&amp;mediaurl=https%3a%2f%2fmiro.medium.com%2fmax%2f3670%2f1*R2cNKn98tsSb8ocLMs6SKg.png&amp;cdnurl=https%3a%2f%2fth.bing.com%2fth%2fid%2fR.0c0d2ea26923dc5a3b4cba4972dea578%3frik%3do9L2J%252ffZOJ41Hg%26pid%3dImgRaw%26r%3d0&amp;exph=1032&amp;expw=1835&amp;q=Applications+of+knn+algorithm+on+real+world+example+on+movies+recommendation+system&amp;simid=608014387497557750&amp;FORM=IRPRST&amp;ck=D19DAD00AB550505B78BB1816C1DC1C2&amp;selectedIndex=24&amp;itb=0&amp;ajaxhist=0&amp;ajaxserp=0" TargetMode="External"/><Relationship Id="rId4" Type="http://schemas.openxmlformats.org/officeDocument/2006/relationships/hyperlink" Target="https://www.youtube.com/watch?v=S2CqnlgEcG0" TargetMode="External"/><Relationship Id="rId9" Type="http://schemas.openxmlformats.org/officeDocument/2006/relationships/hyperlink" Target="https://www.analyticsvidhya.com/blog/2020/11/create-your-own-movie-movie-recommendation-syste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92" name="Rectangle 7191">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4" name="Rectangle 7193">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6" name="Rectangle 7195">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8" name="Rectangle 7197">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Data Science Tutorial | Data Science Tutorial for Beginners | FITA Academy">
            <a:extLst>
              <a:ext uri="{FF2B5EF4-FFF2-40B4-BE49-F238E27FC236}">
                <a16:creationId xmlns:a16="http://schemas.microsoft.com/office/drawing/2014/main" id="{C4249E3E-4B67-1B12-7DC5-B27C31218E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863346"/>
            <a:ext cx="11277600" cy="5131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047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diagram of a diagram of two people&#10;&#10;Description automatically generated with medium confidence">
            <a:extLst>
              <a:ext uri="{FF2B5EF4-FFF2-40B4-BE49-F238E27FC236}">
                <a16:creationId xmlns:a16="http://schemas.microsoft.com/office/drawing/2014/main" id="{E513C16E-FCC2-40D6-63C1-BB6EC46D9683}"/>
              </a:ext>
            </a:extLst>
          </p:cNvPr>
          <p:cNvPicPr>
            <a:picLocks noChangeAspect="1"/>
          </p:cNvPicPr>
          <p:nvPr/>
        </p:nvPicPr>
        <p:blipFill>
          <a:blip r:embed="rId2"/>
          <a:stretch>
            <a:fillRect/>
          </a:stretch>
        </p:blipFill>
        <p:spPr>
          <a:xfrm>
            <a:off x="643466" y="272914"/>
            <a:ext cx="10774607" cy="5279666"/>
          </a:xfrm>
          <a:prstGeom prst="rect">
            <a:avLst/>
          </a:prstGeom>
        </p:spPr>
      </p:pic>
      <p:sp>
        <p:nvSpPr>
          <p:cNvPr id="6" name="TextBox 5">
            <a:extLst>
              <a:ext uri="{FF2B5EF4-FFF2-40B4-BE49-F238E27FC236}">
                <a16:creationId xmlns:a16="http://schemas.microsoft.com/office/drawing/2014/main" id="{23AA482A-0EDB-1A3C-BAC5-C9C8BA89FC10}"/>
              </a:ext>
            </a:extLst>
          </p:cNvPr>
          <p:cNvSpPr txBox="1"/>
          <p:nvPr/>
        </p:nvSpPr>
        <p:spPr>
          <a:xfrm>
            <a:off x="4929809" y="4850296"/>
            <a:ext cx="3697356" cy="1280160"/>
          </a:xfrm>
          <a:prstGeom prst="rect">
            <a:avLst/>
          </a:prstGeom>
          <a:noFill/>
        </p:spPr>
        <p:txBody>
          <a:bodyPr wrap="square" rtlCol="0">
            <a:spAutoFit/>
          </a:bodyPr>
          <a:lstStyle/>
          <a:p>
            <a:endParaRPr lang="en-CA" dirty="0"/>
          </a:p>
        </p:txBody>
      </p:sp>
      <p:sp>
        <p:nvSpPr>
          <p:cNvPr id="8" name="Rectangle 4">
            <a:extLst>
              <a:ext uri="{FF2B5EF4-FFF2-40B4-BE49-F238E27FC236}">
                <a16:creationId xmlns:a16="http://schemas.microsoft.com/office/drawing/2014/main" id="{270193DC-7A51-A5B0-4DB0-8C8B47D9610D}"/>
              </a:ext>
            </a:extLst>
          </p:cNvPr>
          <p:cNvSpPr>
            <a:spLocks noChangeArrowheads="1"/>
          </p:cNvSpPr>
          <p:nvPr/>
        </p:nvSpPr>
        <p:spPr bwMode="auto">
          <a:xfrm>
            <a:off x="5025225" y="5353249"/>
            <a:ext cx="6830170" cy="1231106"/>
          </a:xfrm>
          <a:prstGeom prst="rect">
            <a:avLst/>
          </a:prstGeom>
          <a:solidFill>
            <a:srgbClr val="F2F2F2"/>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2800" b="1" dirty="0">
                <a:solidFill>
                  <a:srgbClr val="FF0000"/>
                </a:solidFill>
                <a:latin typeface="source-serif-pro"/>
              </a:rPr>
              <a:t>U</a:t>
            </a:r>
            <a:r>
              <a:rPr kumimoji="0" lang="en-US" altLang="en-US" sz="2800" b="1" i="0" u="none" strike="noStrike" cap="none" normalizeH="0" baseline="0" dirty="0">
                <a:ln>
                  <a:noFill/>
                </a:ln>
                <a:solidFill>
                  <a:srgbClr val="FF0000"/>
                </a:solidFill>
                <a:effectLst/>
                <a:latin typeface="source-serif-pro"/>
              </a:rPr>
              <a:t>se only two files from </a:t>
            </a:r>
            <a:r>
              <a:rPr kumimoji="0" lang="en-US" altLang="en-US" sz="2800" b="1" i="0" u="none" strike="noStrike" cap="none" normalizeH="0" baseline="0" dirty="0" err="1">
                <a:ln>
                  <a:noFill/>
                </a:ln>
                <a:solidFill>
                  <a:srgbClr val="FF0000"/>
                </a:solidFill>
                <a:effectLst/>
                <a:latin typeface="source-serif-pro"/>
              </a:rPr>
              <a:t>MovieLens</a:t>
            </a:r>
            <a:r>
              <a:rPr kumimoji="0" lang="en-US" altLang="en-US" sz="2800" b="1" i="0" u="none" strike="noStrike" cap="none" normalizeH="0" baseline="0" dirty="0">
                <a:ln>
                  <a:noFill/>
                </a:ln>
                <a:solidFill>
                  <a:srgbClr val="FF0000"/>
                </a:solidFill>
                <a:effectLst/>
                <a:latin typeface="source-serif-pro"/>
              </a:rPr>
              <a:t> datasets: </a:t>
            </a:r>
            <a:r>
              <a:rPr kumimoji="0" lang="en-US" altLang="en-US" sz="2800" b="1" i="0" u="none" strike="noStrike" cap="none" normalizeH="0" baseline="0" dirty="0">
                <a:ln>
                  <a:noFill/>
                </a:ln>
                <a:solidFill>
                  <a:srgbClr val="FF0000"/>
                </a:solidFill>
                <a:effectLst/>
                <a:latin typeface="source-code-pro"/>
              </a:rPr>
              <a:t>ratings.csv </a:t>
            </a:r>
            <a:r>
              <a:rPr kumimoji="0" lang="en-US" altLang="en-US" sz="2800" b="1" i="0" u="none" strike="noStrike" cap="none" normalizeH="0" baseline="0" dirty="0">
                <a:ln>
                  <a:noFill/>
                </a:ln>
                <a:solidFill>
                  <a:srgbClr val="FF0000"/>
                </a:solidFill>
                <a:effectLst/>
                <a:latin typeface="source-serif-pro"/>
              </a:rPr>
              <a:t>and </a:t>
            </a:r>
            <a:r>
              <a:rPr kumimoji="0" lang="en-US" altLang="en-US" sz="2800" b="1" i="0" u="none" strike="noStrike" cap="none" normalizeH="0" baseline="0" dirty="0">
                <a:ln>
                  <a:noFill/>
                </a:ln>
                <a:solidFill>
                  <a:srgbClr val="FF0000"/>
                </a:solidFill>
                <a:effectLst/>
                <a:latin typeface="source-code-pro"/>
              </a:rPr>
              <a:t>movies.csv</a:t>
            </a:r>
            <a:r>
              <a:rPr kumimoji="0" lang="en-US" altLang="en-US" sz="2800" b="1" i="0" u="none" strike="noStrike" cap="none" normalizeH="0" baseline="0" dirty="0">
                <a:ln>
                  <a:noFill/>
                </a:ln>
                <a:solidFill>
                  <a:srgbClr val="FF0000"/>
                </a:solidFill>
                <a:effectLst/>
              </a:rPr>
              <a:t> </a:t>
            </a:r>
            <a:endParaRPr kumimoji="0" lang="en-US" altLang="en-US" sz="2800" b="1"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575596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E90EB45-EEE9-4563-8179-65EF62AE09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9A70EF8-1825-4706-E8F6-762A383E3CB8}"/>
              </a:ext>
            </a:extLst>
          </p:cNvPr>
          <p:cNvPicPr>
            <a:picLocks noChangeAspect="1"/>
          </p:cNvPicPr>
          <p:nvPr/>
        </p:nvPicPr>
        <p:blipFill>
          <a:blip r:embed="rId2"/>
          <a:stretch>
            <a:fillRect/>
          </a:stretch>
        </p:blipFill>
        <p:spPr>
          <a:xfrm>
            <a:off x="6096000" y="788740"/>
            <a:ext cx="5372100" cy="3008376"/>
          </a:xfrm>
          <a:prstGeom prst="rect">
            <a:avLst/>
          </a:prstGeom>
        </p:spPr>
      </p:pic>
      <p:sp>
        <p:nvSpPr>
          <p:cNvPr id="12" name="Rectangle 11">
            <a:extLst>
              <a:ext uri="{FF2B5EF4-FFF2-40B4-BE49-F238E27FC236}">
                <a16:creationId xmlns:a16="http://schemas.microsoft.com/office/drawing/2014/main" id="{23D0EF74-AD1E-4FD9-914D-8EC9058EBB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9E2BD51-B094-FBAC-EE8B-6F856CC29719}"/>
              </a:ext>
            </a:extLst>
          </p:cNvPr>
          <p:cNvPicPr>
            <a:picLocks noChangeAspect="1"/>
          </p:cNvPicPr>
          <p:nvPr/>
        </p:nvPicPr>
        <p:blipFill>
          <a:blip r:embed="rId3"/>
          <a:stretch>
            <a:fillRect/>
          </a:stretch>
        </p:blipFill>
        <p:spPr>
          <a:xfrm>
            <a:off x="643466" y="1770365"/>
            <a:ext cx="5372099" cy="3317270"/>
          </a:xfrm>
          <a:prstGeom prst="rect">
            <a:avLst/>
          </a:prstGeom>
        </p:spPr>
      </p:pic>
      <p:sp>
        <p:nvSpPr>
          <p:cNvPr id="6" name="TextBox 5">
            <a:extLst>
              <a:ext uri="{FF2B5EF4-FFF2-40B4-BE49-F238E27FC236}">
                <a16:creationId xmlns:a16="http://schemas.microsoft.com/office/drawing/2014/main" id="{10F330ED-8203-CD52-D25B-04D6300AF9F6}"/>
              </a:ext>
            </a:extLst>
          </p:cNvPr>
          <p:cNvSpPr txBox="1"/>
          <p:nvPr/>
        </p:nvSpPr>
        <p:spPr>
          <a:xfrm>
            <a:off x="1163782" y="480060"/>
            <a:ext cx="4581236" cy="1530162"/>
          </a:xfrm>
          <a:prstGeom prst="rect">
            <a:avLst/>
          </a:prstGeom>
          <a:noFill/>
        </p:spPr>
        <p:txBody>
          <a:bodyPr wrap="square" rtlCol="0">
            <a:spAutoFit/>
          </a:bodyPr>
          <a:lstStyle/>
          <a:p>
            <a:pPr>
              <a:lnSpc>
                <a:spcPct val="115000"/>
              </a:lnSpc>
              <a:spcAft>
                <a:spcPts val="800"/>
              </a:spcAft>
            </a:pPr>
            <a:r>
              <a:rPr lang="en-CA" b="1"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User Profile:</a:t>
            </a:r>
            <a:endParaRPr lang="en-CA"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CA"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Suppose a user has watched and highly rated the following movies:</a:t>
            </a:r>
            <a:endParaRPr lang="en-CA"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endParaRPr lang="en-CA" dirty="0"/>
          </a:p>
        </p:txBody>
      </p:sp>
      <p:sp>
        <p:nvSpPr>
          <p:cNvPr id="7" name="TextBox 6">
            <a:extLst>
              <a:ext uri="{FF2B5EF4-FFF2-40B4-BE49-F238E27FC236}">
                <a16:creationId xmlns:a16="http://schemas.microsoft.com/office/drawing/2014/main" id="{590E3717-8C10-2EAD-F1E0-BC94AD3FCF61}"/>
              </a:ext>
            </a:extLst>
          </p:cNvPr>
          <p:cNvSpPr txBox="1"/>
          <p:nvPr/>
        </p:nvSpPr>
        <p:spPr>
          <a:xfrm>
            <a:off x="6015565" y="3993850"/>
            <a:ext cx="5929745" cy="1738938"/>
          </a:xfrm>
          <a:prstGeom prst="rect">
            <a:avLst/>
          </a:prstGeom>
          <a:noFill/>
        </p:spPr>
        <p:txBody>
          <a:bodyPr wrap="square" rtlCol="0">
            <a:spAutoFit/>
          </a:bodyPr>
          <a:lstStyle/>
          <a:p>
            <a:pPr>
              <a:lnSpc>
                <a:spcPct val="115000"/>
              </a:lnSpc>
              <a:spcAft>
                <a:spcPts val="800"/>
              </a:spcAft>
            </a:pPr>
            <a:r>
              <a:rPr lang="en-CA" sz="20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From these movies, we infer the user's preferences:</a:t>
            </a:r>
            <a:endParaRPr lang="en-CA" sz="2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CA" sz="2000" b="1"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Genres:</a:t>
            </a:r>
            <a:r>
              <a:rPr lang="en-CA" sz="20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Action, Sci-Fi</a:t>
            </a:r>
            <a:endParaRPr lang="en-CA" sz="2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CA" sz="2000" b="1"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Director preference</a:t>
            </a:r>
            <a:r>
              <a:rPr lang="en-CA" sz="20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Christopher Nolan</a:t>
            </a:r>
            <a:endParaRPr lang="en-CA" sz="20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endParaRPr lang="en-CA" dirty="0"/>
          </a:p>
        </p:txBody>
      </p:sp>
      <p:sp>
        <p:nvSpPr>
          <p:cNvPr id="9" name="Rectangle 8">
            <a:extLst>
              <a:ext uri="{FF2B5EF4-FFF2-40B4-BE49-F238E27FC236}">
                <a16:creationId xmlns:a16="http://schemas.microsoft.com/office/drawing/2014/main" id="{5FFA49A9-EB84-A9FF-96D2-1094DAFBABDF}"/>
              </a:ext>
            </a:extLst>
          </p:cNvPr>
          <p:cNvSpPr/>
          <p:nvPr/>
        </p:nvSpPr>
        <p:spPr>
          <a:xfrm>
            <a:off x="6096000" y="3888509"/>
            <a:ext cx="5541818" cy="139469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97C09AF9-770C-BFC2-BFB1-0979C8DDF687}"/>
              </a:ext>
            </a:extLst>
          </p:cNvPr>
          <p:cNvSpPr/>
          <p:nvPr/>
        </p:nvSpPr>
        <p:spPr>
          <a:xfrm>
            <a:off x="723900" y="480060"/>
            <a:ext cx="5125212" cy="129030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2270575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DCDDE-5EC4-7406-478B-B3C1275181E6}"/>
              </a:ext>
            </a:extLst>
          </p:cNvPr>
          <p:cNvSpPr>
            <a:spLocks noGrp="1"/>
          </p:cNvSpPr>
          <p:nvPr>
            <p:ph type="ctrTitle"/>
          </p:nvPr>
        </p:nvSpPr>
        <p:spPr>
          <a:xfrm>
            <a:off x="1155556" y="6214530"/>
            <a:ext cx="4284418" cy="321736"/>
          </a:xfrm>
        </p:spPr>
        <p:txBody>
          <a:bodyPr anchor="b">
            <a:normAutofit fontScale="90000"/>
          </a:bodyPr>
          <a:lstStyle/>
          <a:p>
            <a:pPr algn="l"/>
            <a:endParaRPr lang="en-CA" sz="1800">
              <a:solidFill>
                <a:schemeClr val="bg1"/>
              </a:solidFill>
            </a:endParaRPr>
          </a:p>
        </p:txBody>
      </p:sp>
      <p:sp>
        <p:nvSpPr>
          <p:cNvPr id="1033" name="Rectangle 1032">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0285BA5-3F8D-F215-48C5-DDE3D8A39593}"/>
              </a:ext>
            </a:extLst>
          </p:cNvPr>
          <p:cNvSpPr>
            <a:spLocks noGrp="1"/>
          </p:cNvSpPr>
          <p:nvPr>
            <p:ph type="subTitle" idx="1"/>
          </p:nvPr>
        </p:nvSpPr>
        <p:spPr>
          <a:xfrm>
            <a:off x="6739465" y="6214525"/>
            <a:ext cx="4305856" cy="321733"/>
          </a:xfrm>
        </p:spPr>
        <p:txBody>
          <a:bodyPr anchor="b">
            <a:normAutofit lnSpcReduction="10000"/>
          </a:bodyPr>
          <a:lstStyle/>
          <a:p>
            <a:pPr algn="r"/>
            <a:endParaRPr lang="en-CA" sz="1800"/>
          </a:p>
        </p:txBody>
      </p:sp>
      <p:pic>
        <p:nvPicPr>
          <p:cNvPr id="1026" name="Picture 2" descr="4 KNN Flow KNN is one of the supervised machine learning algorithm and ...">
            <a:extLst>
              <a:ext uri="{FF2B5EF4-FFF2-40B4-BE49-F238E27FC236}">
                <a16:creationId xmlns:a16="http://schemas.microsoft.com/office/drawing/2014/main" id="{12663F39-7C83-F275-912E-0968B244D69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4562"/>
          <a:stretch/>
        </p:blipFill>
        <p:spPr bwMode="auto">
          <a:xfrm>
            <a:off x="1155556" y="646726"/>
            <a:ext cx="9889765" cy="55767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C202FC-46F7-D1F4-0118-28C5B0B0F40B}"/>
              </a:ext>
            </a:extLst>
          </p:cNvPr>
          <p:cNvSpPr txBox="1"/>
          <p:nvPr/>
        </p:nvSpPr>
        <p:spPr>
          <a:xfrm>
            <a:off x="1375576" y="739471"/>
            <a:ext cx="3156667" cy="646331"/>
          </a:xfrm>
          <a:prstGeom prst="rect">
            <a:avLst/>
          </a:prstGeom>
          <a:noFill/>
        </p:spPr>
        <p:txBody>
          <a:bodyPr wrap="square" rtlCol="0">
            <a:spAutoFit/>
          </a:bodyPr>
          <a:lstStyle/>
          <a:p>
            <a:r>
              <a:rPr lang="en-CA" sz="3600" b="1" dirty="0">
                <a:solidFill>
                  <a:srgbClr val="FF0000"/>
                </a:solidFill>
              </a:rPr>
              <a:t>MODELLING</a:t>
            </a:r>
          </a:p>
        </p:txBody>
      </p:sp>
      <p:sp>
        <p:nvSpPr>
          <p:cNvPr id="5" name="Rectangle 4">
            <a:extLst>
              <a:ext uri="{FF2B5EF4-FFF2-40B4-BE49-F238E27FC236}">
                <a16:creationId xmlns:a16="http://schemas.microsoft.com/office/drawing/2014/main" id="{5EA585B3-AF64-BB0C-6A0A-5E2182EA4113}"/>
              </a:ext>
            </a:extLst>
          </p:cNvPr>
          <p:cNvSpPr/>
          <p:nvPr/>
        </p:nvSpPr>
        <p:spPr>
          <a:xfrm>
            <a:off x="1363033" y="739465"/>
            <a:ext cx="3169210" cy="81899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59991887"/>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527B32F-07F3-4C94-B09B-8C8F310F0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
            <a:ext cx="768096" cy="6089895"/>
          </a:xfrm>
          <a:prstGeom prst="rect">
            <a:avLst/>
          </a:prstGeom>
          <a:solidFill>
            <a:srgbClr val="4E4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3E2878A-7A10-31B2-7F93-169B3C60996F}"/>
              </a:ext>
            </a:extLst>
          </p:cNvPr>
          <p:cNvPicPr>
            <a:picLocks noChangeAspect="1"/>
          </p:cNvPicPr>
          <p:nvPr/>
        </p:nvPicPr>
        <p:blipFill rotWithShape="1">
          <a:blip r:embed="rId2"/>
          <a:srcRect t="15662" r="1" b="7121"/>
          <a:stretch/>
        </p:blipFill>
        <p:spPr>
          <a:xfrm>
            <a:off x="6088088" y="3264090"/>
            <a:ext cx="6103911" cy="3593910"/>
          </a:xfrm>
          <a:prstGeom prst="rect">
            <a:avLst/>
          </a:prstGeom>
        </p:spPr>
      </p:pic>
      <p:pic>
        <p:nvPicPr>
          <p:cNvPr id="5" name="Picture 4">
            <a:extLst>
              <a:ext uri="{FF2B5EF4-FFF2-40B4-BE49-F238E27FC236}">
                <a16:creationId xmlns:a16="http://schemas.microsoft.com/office/drawing/2014/main" id="{48C47CCC-B51B-B753-3D3D-F9E320776F2D}"/>
              </a:ext>
            </a:extLst>
          </p:cNvPr>
          <p:cNvPicPr>
            <a:picLocks noChangeAspect="1"/>
          </p:cNvPicPr>
          <p:nvPr/>
        </p:nvPicPr>
        <p:blipFill rotWithShape="1">
          <a:blip r:embed="rId3"/>
          <a:srcRect l="5246" r="15327" b="1"/>
          <a:stretch/>
        </p:blipFill>
        <p:spPr>
          <a:xfrm>
            <a:off x="926036" y="9"/>
            <a:ext cx="7279913" cy="3895335"/>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p:spPr>
      </p:pic>
      <p:sp>
        <p:nvSpPr>
          <p:cNvPr id="22" name="Rectangle 21">
            <a:extLst>
              <a:ext uri="{FF2B5EF4-FFF2-40B4-BE49-F238E27FC236}">
                <a16:creationId xmlns:a16="http://schemas.microsoft.com/office/drawing/2014/main" id="{7F41D4CC-403D-465E-9223-3277868A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41417" y="643467"/>
            <a:ext cx="3850583" cy="247351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DC4C688-715E-4A31-AB90-6A5752887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6036" y="4069422"/>
            <a:ext cx="5001186" cy="2020482"/>
          </a:xfrm>
          <a:prstGeom prst="rect">
            <a:avLst/>
          </a:prstGeom>
          <a:solidFill>
            <a:schemeClr val="bg2">
              <a:lumMod val="9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2FB9EC1-3D7D-AB9C-D0ED-89F57CB587BC}"/>
              </a:ext>
            </a:extLst>
          </p:cNvPr>
          <p:cNvSpPr txBox="1"/>
          <p:nvPr/>
        </p:nvSpPr>
        <p:spPr>
          <a:xfrm>
            <a:off x="1136073" y="4147127"/>
            <a:ext cx="5001186" cy="3186513"/>
          </a:xfrm>
          <a:prstGeom prst="rect">
            <a:avLst/>
          </a:prstGeom>
          <a:noFill/>
        </p:spPr>
        <p:txBody>
          <a:bodyPr wrap="square" rtlCol="0">
            <a:spAutoFit/>
          </a:bodyPr>
          <a:lstStyle/>
          <a:p>
            <a:pPr>
              <a:lnSpc>
                <a:spcPct val="115000"/>
              </a:lnSpc>
              <a:spcAft>
                <a:spcPts val="800"/>
              </a:spcAft>
            </a:pPr>
            <a:r>
              <a:rPr lang="en-CA" sz="2000" b="1"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Feature Vectors:</a:t>
            </a:r>
            <a:endParaRPr lang="en-CA" sz="20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CA" sz="2000" b="1" kern="0" dirty="0">
                <a:effectLst/>
                <a:latin typeface="Times New Roman" panose="02020603050405020304" pitchFamily="18" charset="0"/>
                <a:ea typeface="Times New Roman" panose="02020603050405020304" pitchFamily="18" charset="0"/>
                <a:cs typeface="Times New Roman" panose="02020603050405020304" pitchFamily="18" charset="0"/>
              </a:rPr>
              <a:t>Movies in the dataset are characterized by feature vectors that include:</a:t>
            </a:r>
            <a:endParaRPr lang="en-CA" sz="20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fr-CA" sz="2000" b="1"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Genre tags </a:t>
            </a:r>
            <a:r>
              <a:rPr lang="fr-CA" sz="2000" b="1" kern="0" dirty="0">
                <a:effectLst/>
                <a:latin typeface="Times New Roman" panose="02020603050405020304" pitchFamily="18" charset="0"/>
                <a:ea typeface="Times New Roman" panose="02020603050405020304" pitchFamily="18" charset="0"/>
                <a:cs typeface="Times New Roman" panose="02020603050405020304" pitchFamily="18" charset="0"/>
              </a:rPr>
              <a:t>(e.g., action, sci-fi)</a:t>
            </a:r>
            <a:r>
              <a:rPr lang="en-CA" sz="2000" b="1" kern="100" dirty="0">
                <a:latin typeface="Aptos" panose="020B0004020202020204" pitchFamily="34" charset="0"/>
                <a:ea typeface="Times New Roman" panose="02020603050405020304" pitchFamily="18" charset="0"/>
                <a:cs typeface="Times New Roman" panose="02020603050405020304" pitchFamily="18" charset="0"/>
              </a:rPr>
              <a:t>,</a:t>
            </a:r>
            <a:r>
              <a:rPr lang="en-CA" sz="2000" b="1"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Director </a:t>
            </a:r>
            <a:r>
              <a:rPr lang="en-CA" sz="2000" b="1" kern="0" dirty="0">
                <a:effectLst/>
                <a:latin typeface="Times New Roman" panose="02020603050405020304" pitchFamily="18" charset="0"/>
                <a:ea typeface="Times New Roman" panose="02020603050405020304" pitchFamily="18" charset="0"/>
                <a:cs typeface="Times New Roman" panose="02020603050405020304" pitchFamily="18" charset="0"/>
              </a:rPr>
              <a:t>(e.g., Christopher Nolan)</a:t>
            </a:r>
            <a:endParaRPr lang="en-CA" sz="20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CA" sz="1800"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Other metadata that might be relevant (e.g., release year, actors)</a:t>
            </a:r>
            <a:endParaRPr lang="en-CA" sz="18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endParaRPr lang="en-CA" dirty="0"/>
          </a:p>
        </p:txBody>
      </p:sp>
      <p:sp>
        <p:nvSpPr>
          <p:cNvPr id="7" name="Rectangle 6">
            <a:extLst>
              <a:ext uri="{FF2B5EF4-FFF2-40B4-BE49-F238E27FC236}">
                <a16:creationId xmlns:a16="http://schemas.microsoft.com/office/drawing/2014/main" id="{6B4BCEC5-71FE-A14A-D6FE-1101C36D9F62}"/>
              </a:ext>
            </a:extLst>
          </p:cNvPr>
          <p:cNvSpPr/>
          <p:nvPr/>
        </p:nvSpPr>
        <p:spPr>
          <a:xfrm>
            <a:off x="926036" y="3895344"/>
            <a:ext cx="5169964" cy="245927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62412062"/>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62A04F-7DED-87B1-190F-9E865CBD8453}"/>
              </a:ext>
            </a:extLst>
          </p:cNvPr>
          <p:cNvPicPr>
            <a:picLocks noChangeAspect="1"/>
          </p:cNvPicPr>
          <p:nvPr/>
        </p:nvPicPr>
        <p:blipFill>
          <a:blip r:embed="rId2"/>
          <a:stretch>
            <a:fillRect/>
          </a:stretch>
        </p:blipFill>
        <p:spPr>
          <a:xfrm>
            <a:off x="457202" y="465112"/>
            <a:ext cx="5426764" cy="2618414"/>
          </a:xfrm>
          <a:prstGeom prst="rect">
            <a:avLst/>
          </a:prstGeom>
        </p:spPr>
      </p:pic>
      <p:sp>
        <p:nvSpPr>
          <p:cNvPr id="16395" name="Rectangle 16394">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6" name="Rectangle 16395">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D440AF5-05F6-FB22-5348-D82544D5B1E1}"/>
              </a:ext>
            </a:extLst>
          </p:cNvPr>
          <p:cNvPicPr>
            <a:picLocks noChangeAspect="1"/>
          </p:cNvPicPr>
          <p:nvPr/>
        </p:nvPicPr>
        <p:blipFill>
          <a:blip r:embed="rId3"/>
          <a:stretch>
            <a:fillRect/>
          </a:stretch>
        </p:blipFill>
        <p:spPr>
          <a:xfrm>
            <a:off x="623516" y="3652372"/>
            <a:ext cx="5426764" cy="2740516"/>
          </a:xfrm>
          <a:prstGeom prst="rect">
            <a:avLst/>
          </a:prstGeom>
        </p:spPr>
      </p:pic>
      <p:sp>
        <p:nvSpPr>
          <p:cNvPr id="6" name="TextBox 5">
            <a:extLst>
              <a:ext uri="{FF2B5EF4-FFF2-40B4-BE49-F238E27FC236}">
                <a16:creationId xmlns:a16="http://schemas.microsoft.com/office/drawing/2014/main" id="{04694046-48A8-DE3B-30A4-4339BDB77ED7}"/>
              </a:ext>
            </a:extLst>
          </p:cNvPr>
          <p:cNvSpPr txBox="1"/>
          <p:nvPr/>
        </p:nvSpPr>
        <p:spPr>
          <a:xfrm>
            <a:off x="6696364" y="1357198"/>
            <a:ext cx="5237882" cy="4414542"/>
          </a:xfrm>
          <a:prstGeom prst="rect">
            <a:avLst/>
          </a:prstGeom>
          <a:noFill/>
        </p:spPr>
        <p:txBody>
          <a:bodyPr wrap="square" rtlCol="0">
            <a:spAutoFit/>
          </a:bodyPr>
          <a:lstStyle/>
          <a:p>
            <a:pPr>
              <a:lnSpc>
                <a:spcPct val="115000"/>
              </a:lnSpc>
              <a:spcAft>
                <a:spcPts val="800"/>
              </a:spcAft>
            </a:pPr>
            <a:r>
              <a:rPr lang="en-CA" sz="2400" b="1" kern="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Recommendation Example Using KNN:</a:t>
            </a:r>
            <a:endParaRPr lang="en-CA" sz="24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CA" sz="2400" b="1" kern="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Building the Feature Space:</a:t>
            </a:r>
            <a:endParaRPr lang="en-CA" sz="2400" kern="1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CA" sz="2400" b="1" kern="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Calculating Similarity:</a:t>
            </a:r>
            <a:endParaRPr lang="en-CA" sz="2400" kern="1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CA" sz="2400" b="1" kern="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Finding Neighbors:</a:t>
            </a:r>
            <a:endParaRPr lang="en-CA" sz="2400" kern="1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CA" sz="2400" b="1" kern="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Generating Recommendations:</a:t>
            </a:r>
            <a:endParaRPr lang="en-CA" sz="2400" kern="1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CA" sz="2400" b="1" kern="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Presenting Recommendations</a:t>
            </a:r>
            <a:r>
              <a:rPr lang="en-CA" sz="2000" b="1" kern="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CA" sz="2000" kern="1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CA" sz="2000" kern="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CA" sz="2000" kern="1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endParaRPr>
          </a:p>
          <a:p>
            <a:endParaRPr lang="en-CA" dirty="0"/>
          </a:p>
        </p:txBody>
      </p:sp>
      <p:sp>
        <p:nvSpPr>
          <p:cNvPr id="7" name="Rectangle 6">
            <a:extLst>
              <a:ext uri="{FF2B5EF4-FFF2-40B4-BE49-F238E27FC236}">
                <a16:creationId xmlns:a16="http://schemas.microsoft.com/office/drawing/2014/main" id="{9D5E05E7-61E5-1E20-F98B-944D8C56D332}"/>
              </a:ext>
            </a:extLst>
          </p:cNvPr>
          <p:cNvSpPr/>
          <p:nvPr/>
        </p:nvSpPr>
        <p:spPr>
          <a:xfrm>
            <a:off x="6557818" y="600364"/>
            <a:ext cx="5376428" cy="527396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8527003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B8B09DAF-4D88-1C3E-86E1-52B2151145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88" y="833438"/>
            <a:ext cx="11782425" cy="519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851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89D3E0-BA02-41D3-B2AC-8FD6AA893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0310F9-CF41-809C-D4AD-DB8322357197}"/>
              </a:ext>
            </a:extLst>
          </p:cNvPr>
          <p:cNvSpPr>
            <a:spLocks noGrp="1"/>
          </p:cNvSpPr>
          <p:nvPr>
            <p:ph type="title"/>
          </p:nvPr>
        </p:nvSpPr>
        <p:spPr>
          <a:xfrm>
            <a:off x="180197" y="353227"/>
            <a:ext cx="4899642" cy="6300811"/>
          </a:xfrm>
        </p:spPr>
        <p:txBody>
          <a:bodyPr vert="horz" lIns="91440" tIns="45720" rIns="91440" bIns="45720" rtlCol="0" anchor="ctr">
            <a:normAutofit fontScale="90000"/>
          </a:bodyPr>
          <a:lstStyle/>
          <a:p>
            <a:pPr algn="just">
              <a:lnSpc>
                <a:spcPct val="100000"/>
              </a:lnSpc>
            </a:pPr>
            <a:r>
              <a:rPr lang="en-US" sz="3600" b="1" dirty="0">
                <a:solidFill>
                  <a:srgbClr val="FF0000"/>
                </a:solidFill>
              </a:rPr>
              <a:t>Conclusion:</a:t>
            </a:r>
            <a:br>
              <a:rPr lang="en-US" sz="2100" b="1" dirty="0"/>
            </a:br>
            <a:r>
              <a:rPr lang="en-US" sz="2700" b="1" dirty="0">
                <a:solidFill>
                  <a:srgbClr val="00B0F0"/>
                </a:solidFill>
              </a:rPr>
              <a:t>In this way, KNN </a:t>
            </a:r>
            <a:r>
              <a:rPr lang="en-US" sz="2700" b="1" u="sng" dirty="0">
                <a:solidFill>
                  <a:srgbClr val="00B0F0"/>
                </a:solidFill>
              </a:rPr>
              <a:t>leverages the feature similarities between movies to make recommendations</a:t>
            </a:r>
            <a:r>
              <a:rPr lang="en-US" sz="2700" b="1" dirty="0">
                <a:solidFill>
                  <a:srgbClr val="00B0F0"/>
                </a:solidFill>
              </a:rPr>
              <a:t>. By understanding the user's preferences (action, sci-fi, Christopher Nolan), it identifies movies with similar features in the dataset and suggests those as recommendations. This method is effective for recommending niche preferences (like specific directors or genres) where users have clear preferences based on past viewing behavior.</a:t>
            </a:r>
            <a:br>
              <a:rPr lang="en-US" sz="2700" b="1" dirty="0">
                <a:solidFill>
                  <a:srgbClr val="00B0F0"/>
                </a:solidFill>
              </a:rPr>
            </a:br>
            <a:endParaRPr lang="en-US" sz="2700" b="1" dirty="0">
              <a:solidFill>
                <a:srgbClr val="00B0F0"/>
              </a:solidFill>
            </a:endParaRPr>
          </a:p>
        </p:txBody>
      </p:sp>
      <p:sp>
        <p:nvSpPr>
          <p:cNvPr id="6" name="Rectangle 5">
            <a:extLst>
              <a:ext uri="{FF2B5EF4-FFF2-40B4-BE49-F238E27FC236}">
                <a16:creationId xmlns:a16="http://schemas.microsoft.com/office/drawing/2014/main" id="{358EE171-6A53-868B-666B-A82B944DCCC4}"/>
              </a:ext>
            </a:extLst>
          </p:cNvPr>
          <p:cNvSpPr/>
          <p:nvPr/>
        </p:nvSpPr>
        <p:spPr>
          <a:xfrm>
            <a:off x="83127" y="932873"/>
            <a:ext cx="5093783" cy="557190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8" name="Picture 7">
            <a:extLst>
              <a:ext uri="{FF2B5EF4-FFF2-40B4-BE49-F238E27FC236}">
                <a16:creationId xmlns:a16="http://schemas.microsoft.com/office/drawing/2014/main" id="{4CC198A8-E71F-D653-6D66-C2A2308D7BD4}"/>
              </a:ext>
            </a:extLst>
          </p:cNvPr>
          <p:cNvPicPr>
            <a:picLocks noChangeAspect="1"/>
          </p:cNvPicPr>
          <p:nvPr/>
        </p:nvPicPr>
        <p:blipFill>
          <a:blip r:embed="rId2"/>
          <a:stretch>
            <a:fillRect/>
          </a:stretch>
        </p:blipFill>
        <p:spPr>
          <a:xfrm>
            <a:off x="5260036" y="1296062"/>
            <a:ext cx="6750721" cy="4629065"/>
          </a:xfrm>
          <a:prstGeom prst="rect">
            <a:avLst/>
          </a:prstGeom>
        </p:spPr>
      </p:pic>
    </p:spTree>
    <p:extLst>
      <p:ext uri="{BB962C8B-B14F-4D97-AF65-F5344CB8AC3E}">
        <p14:creationId xmlns:p14="http://schemas.microsoft.com/office/powerpoint/2010/main" val="52162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Breast Cancer Classification using KNN Coding Ninjas">
            <a:extLst>
              <a:ext uri="{FF2B5EF4-FFF2-40B4-BE49-F238E27FC236}">
                <a16:creationId xmlns:a16="http://schemas.microsoft.com/office/drawing/2014/main" id="{5440730B-908B-42F6-6160-2AB8A9E6B6D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1" b="2473"/>
          <a:stretch/>
        </p:blipFill>
        <p:spPr bwMode="auto">
          <a:xfrm>
            <a:off x="865141" y="871147"/>
            <a:ext cx="10488660" cy="5114714"/>
          </a:xfrm>
          <a:prstGeom prst="rect">
            <a:avLst/>
          </a:prstGeom>
          <a:noFill/>
          <a:extLst>
            <a:ext uri="{909E8E84-426E-40DD-AFC4-6F175D3DCCD1}">
              <a14:hiddenFill xmlns:a14="http://schemas.microsoft.com/office/drawing/2010/main">
                <a:solidFill>
                  <a:srgbClr val="FFFFFF"/>
                </a:solidFill>
              </a14:hiddenFill>
            </a:ext>
          </a:extLst>
        </p:spPr>
      </p:pic>
      <p:cxnSp>
        <p:nvCxnSpPr>
          <p:cNvPr id="4103" name="Straight Connector 4102">
            <a:extLst>
              <a:ext uri="{FF2B5EF4-FFF2-40B4-BE49-F238E27FC236}">
                <a16:creationId xmlns:a16="http://schemas.microsoft.com/office/drawing/2014/main" id="{1D2C85F1-A25E-ACF0-F435-AF8D6EFBD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35585" y="871147"/>
            <a:ext cx="0" cy="5114714"/>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964472"/>
      </p:ext>
    </p:extLst>
  </p:cSld>
  <p:clrMapOvr>
    <a:masterClrMapping/>
  </p:clrMapOvr>
  <p:transition spd="slow">
    <p:wheel spokes="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903698-9884-3E3C-FC5A-C92C43A466A5}"/>
              </a:ext>
            </a:extLst>
          </p:cNvPr>
          <p:cNvSpPr txBox="1"/>
          <p:nvPr/>
        </p:nvSpPr>
        <p:spPr>
          <a:xfrm>
            <a:off x="1145309" y="1480281"/>
            <a:ext cx="6096000" cy="4801314"/>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467886"/>
                </a:solidFill>
                <a:hlinkClick r:id="rId2">
                  <a:extLst>
                    <a:ext uri="{A12FA001-AC4F-418D-AE19-62706E023703}">
                      <ahyp:hlinkClr xmlns:ahyp="http://schemas.microsoft.com/office/drawing/2018/hyperlinkcolor" val="tx"/>
                    </a:ext>
                  </a:extLst>
                </a:hlinkClick>
              </a:rPr>
              <a:t>Using Collaborative Filtering in E-Commerce: Advantages &amp; Disadvantage (clerk.io</a:t>
            </a:r>
            <a:r>
              <a:rPr lang="en-US" dirty="0">
                <a:solidFill>
                  <a:srgbClr val="00B0F0"/>
                </a:solidFill>
                <a:hlinkClick r:id="rId2">
                  <a:extLst>
                    <a:ext uri="{A12FA001-AC4F-418D-AE19-62706E023703}">
                      <ahyp:hlinkClr xmlns:ahyp="http://schemas.microsoft.com/office/drawing/2018/hyperlinkcolor" val="tx"/>
                    </a:ext>
                  </a:extLst>
                </a:hlinkClick>
              </a:rPr>
              <a:t>)</a:t>
            </a:r>
            <a:endParaRPr lang="en-US" dirty="0">
              <a:solidFill>
                <a:srgbClr val="00B0F0"/>
              </a:solidFill>
            </a:endParaRPr>
          </a:p>
          <a:p>
            <a:pPr marL="285750" indent="-285750">
              <a:buFont typeface="Arial" panose="020B0604020202020204" pitchFamily="34" charset="0"/>
              <a:buChar char="•"/>
            </a:pPr>
            <a:r>
              <a:rPr lang="en-CA" dirty="0">
                <a:solidFill>
                  <a:srgbClr val="00B0F0"/>
                </a:solidFill>
                <a:hlinkClick r:id="rId3">
                  <a:extLst>
                    <a:ext uri="{A12FA001-AC4F-418D-AE19-62706E023703}">
                      <ahyp:hlinkClr xmlns:ahyp="http://schemas.microsoft.com/office/drawing/2018/hyperlinkcolor" val="tx"/>
                    </a:ext>
                  </a:extLst>
                </a:hlinkClick>
              </a:rPr>
              <a:t>KNN | PPT (slideshare.net)</a:t>
            </a:r>
            <a:endParaRPr lang="en-CA" dirty="0">
              <a:solidFill>
                <a:srgbClr val="00B0F0"/>
              </a:solidFill>
            </a:endParaRPr>
          </a:p>
          <a:p>
            <a:pPr marL="285750" indent="-285750">
              <a:buFont typeface="Arial" panose="020B0604020202020204" pitchFamily="34" charset="0"/>
              <a:buChar char="•"/>
            </a:pPr>
            <a:r>
              <a:rPr lang="en-US" dirty="0">
                <a:solidFill>
                  <a:srgbClr val="00B0F0"/>
                </a:solidFill>
                <a:hlinkClick r:id="rId4">
                  <a:extLst>
                    <a:ext uri="{A12FA001-AC4F-418D-AE19-62706E023703}">
                      <ahyp:hlinkClr xmlns:ahyp="http://schemas.microsoft.com/office/drawing/2018/hyperlinkcolor" val="tx"/>
                    </a:ext>
                  </a:extLst>
                </a:hlinkClick>
              </a:rPr>
              <a:t>Tutorial 5 : K-Nearest Neighbor Algorithm (KNN) (youtube.com)</a:t>
            </a:r>
            <a:endParaRPr lang="en-CA" dirty="0">
              <a:solidFill>
                <a:srgbClr val="00B0F0"/>
              </a:solidFill>
            </a:endParaRPr>
          </a:p>
          <a:p>
            <a:pPr marL="285750" indent="-285750">
              <a:buFont typeface="Arial" panose="020B0604020202020204" pitchFamily="34" charset="0"/>
              <a:buChar char="•"/>
            </a:pPr>
            <a:r>
              <a:rPr lang="en-US" dirty="0">
                <a:solidFill>
                  <a:srgbClr val="467886"/>
                </a:solidFill>
                <a:hlinkClick r:id="rId5">
                  <a:extLst>
                    <a:ext uri="{A12FA001-AC4F-418D-AE19-62706E023703}">
                      <ahyp:hlinkClr xmlns:ahyp="http://schemas.microsoft.com/office/drawing/2018/hyperlinkcolor" val="tx"/>
                    </a:ext>
                  </a:extLst>
                </a:hlinkClick>
              </a:rPr>
              <a:t>Applications of </a:t>
            </a:r>
            <a:r>
              <a:rPr lang="en-US" dirty="0" err="1">
                <a:solidFill>
                  <a:srgbClr val="467886"/>
                </a:solidFill>
                <a:hlinkClick r:id="rId5">
                  <a:extLst>
                    <a:ext uri="{A12FA001-AC4F-418D-AE19-62706E023703}">
                      <ahyp:hlinkClr xmlns:ahyp="http://schemas.microsoft.com/office/drawing/2018/hyperlinkcolor" val="tx"/>
                    </a:ext>
                  </a:extLst>
                </a:hlinkClick>
              </a:rPr>
              <a:t>knn</a:t>
            </a:r>
            <a:r>
              <a:rPr lang="en-US" dirty="0">
                <a:solidFill>
                  <a:srgbClr val="00B0F0"/>
                </a:solidFill>
                <a:hlinkClick r:id="rId5">
                  <a:extLst>
                    <a:ext uri="{A12FA001-AC4F-418D-AE19-62706E023703}">
                      <ahyp:hlinkClr xmlns:ahyp="http://schemas.microsoft.com/office/drawing/2018/hyperlinkcolor" val="tx"/>
                    </a:ext>
                  </a:extLst>
                </a:hlinkClick>
              </a:rPr>
              <a:t> algorithm on real world example on movies recommendation system - Search Images (bing.com)</a:t>
            </a:r>
            <a:endParaRPr lang="en-US" dirty="0">
              <a:solidFill>
                <a:srgbClr val="00B0F0"/>
              </a:solidFill>
            </a:endParaRPr>
          </a:p>
          <a:p>
            <a:pPr marL="285750" indent="-285750">
              <a:buFont typeface="Arial" panose="020B0604020202020204" pitchFamily="34" charset="0"/>
              <a:buChar char="•"/>
            </a:pPr>
            <a:r>
              <a:rPr lang="en-CA" dirty="0">
                <a:solidFill>
                  <a:srgbClr val="467886"/>
                </a:solidFill>
                <a:hlinkClick r:id="rId6">
                  <a:extLst>
                    <a:ext uri="{A12FA001-AC4F-418D-AE19-62706E023703}">
                      <ahyp:hlinkClr xmlns:ahyp="http://schemas.microsoft.com/office/drawing/2018/hyperlinkcolor" val="tx"/>
                    </a:ext>
                  </a:extLst>
                </a:hlinkClick>
              </a:rPr>
              <a:t>movie recommendation system using </a:t>
            </a:r>
            <a:r>
              <a:rPr lang="en-CA" dirty="0" err="1">
                <a:solidFill>
                  <a:srgbClr val="467886"/>
                </a:solidFill>
                <a:hlinkClick r:id="rId6">
                  <a:extLst>
                    <a:ext uri="{A12FA001-AC4F-418D-AE19-62706E023703}">
                      <ahyp:hlinkClr xmlns:ahyp="http://schemas.microsoft.com/office/drawing/2018/hyperlinkcolor" val="tx"/>
                    </a:ext>
                  </a:extLst>
                </a:hlinkClick>
              </a:rPr>
              <a:t>knn</a:t>
            </a:r>
            <a:r>
              <a:rPr lang="en-CA" dirty="0">
                <a:solidFill>
                  <a:srgbClr val="467886"/>
                </a:solidFill>
                <a:hlinkClick r:id="rId6">
                  <a:extLst>
                    <a:ext uri="{A12FA001-AC4F-418D-AE19-62706E023703}">
                      <ahyp:hlinkClr xmlns:ahyp="http://schemas.microsoft.com/office/drawing/2018/hyperlinkcolor" val="tx"/>
                    </a:ext>
                  </a:extLst>
                </a:hlinkClick>
              </a:rPr>
              <a:t> </a:t>
            </a:r>
            <a:r>
              <a:rPr lang="en-CA" dirty="0" err="1">
                <a:solidFill>
                  <a:srgbClr val="467886"/>
                </a:solidFill>
                <a:hlinkClick r:id="rId6">
                  <a:extLst>
                    <a:ext uri="{A12FA001-AC4F-418D-AE19-62706E023703}">
                      <ahyp:hlinkClr xmlns:ahyp="http://schemas.microsoft.com/office/drawing/2018/hyperlinkcolor" val="tx"/>
                    </a:ext>
                  </a:extLst>
                </a:hlinkClick>
              </a:rPr>
              <a:t>algoithm</a:t>
            </a:r>
            <a:r>
              <a:rPr lang="en-CA" dirty="0">
                <a:solidFill>
                  <a:srgbClr val="00B0F0"/>
                </a:solidFill>
                <a:hlinkClick r:id="rId6">
                  <a:extLst>
                    <a:ext uri="{A12FA001-AC4F-418D-AE19-62706E023703}">
                      <ahyp:hlinkClr xmlns:ahyp="http://schemas.microsoft.com/office/drawing/2018/hyperlinkcolor" val="tx"/>
                    </a:ext>
                  </a:extLst>
                </a:hlinkClick>
              </a:rPr>
              <a:t> ppt presentation - Search (bing.com)</a:t>
            </a:r>
            <a:endParaRPr lang="en-CA" dirty="0">
              <a:solidFill>
                <a:srgbClr val="00B0F0"/>
              </a:solidFill>
            </a:endParaRPr>
          </a:p>
          <a:p>
            <a:pPr marL="285750" indent="-285750">
              <a:buFont typeface="Arial" panose="020B0604020202020204" pitchFamily="34" charset="0"/>
              <a:buChar char="•"/>
            </a:pPr>
            <a:r>
              <a:rPr lang="en-CA" dirty="0" err="1">
                <a:solidFill>
                  <a:srgbClr val="467886"/>
                </a:solidFill>
                <a:hlinkClick r:id="rId7">
                  <a:extLst>
                    <a:ext uri="{A12FA001-AC4F-418D-AE19-62706E023703}">
                      <ahyp:hlinkClr xmlns:ahyp="http://schemas.microsoft.com/office/drawing/2018/hyperlinkcolor" val="tx"/>
                    </a:ext>
                  </a:extLst>
                </a:hlinkClick>
              </a:rPr>
              <a:t>kNN</a:t>
            </a:r>
            <a:r>
              <a:rPr lang="en-CA" dirty="0">
                <a:solidFill>
                  <a:srgbClr val="00B0F0"/>
                </a:solidFill>
                <a:hlinkClick r:id="rId7">
                  <a:extLst>
                    <a:ext uri="{A12FA001-AC4F-418D-AE19-62706E023703}">
                      <ahyp:hlinkClr xmlns:ahyp="http://schemas.microsoft.com/office/drawing/2018/hyperlinkcolor" val="tx"/>
                    </a:ext>
                  </a:extLst>
                </a:hlinkClick>
              </a:rPr>
              <a:t> Recommender System for Movie Recommendation (analyticsvidhya.com)</a:t>
            </a:r>
            <a:endParaRPr lang="en-CA" dirty="0">
              <a:solidFill>
                <a:srgbClr val="00B0F0"/>
              </a:solidFill>
            </a:endParaRPr>
          </a:p>
          <a:p>
            <a:pPr marL="285750" indent="-285750">
              <a:buFont typeface="Arial" panose="020B0604020202020204" pitchFamily="34" charset="0"/>
              <a:buChar char="•"/>
            </a:pPr>
            <a:r>
              <a:rPr lang="en-US" dirty="0">
                <a:solidFill>
                  <a:srgbClr val="00B0F0"/>
                </a:solidFill>
                <a:hlinkClick r:id="rId8">
                  <a:extLst>
                    <a:ext uri="{A12FA001-AC4F-418D-AE19-62706E023703}">
                      <ahyp:hlinkClr xmlns:ahyp="http://schemas.microsoft.com/office/drawing/2018/hyperlinkcolor" val="tx"/>
                    </a:ext>
                  </a:extLst>
                </a:hlinkClick>
              </a:rPr>
              <a:t>Prototyping a Recommender System Step by Step Part 1: KNN Item-Based Collaborative Filtering | by Kevin Liao | Towards Data Science</a:t>
            </a:r>
            <a:endParaRPr lang="en-US" dirty="0">
              <a:solidFill>
                <a:srgbClr val="00B0F0"/>
              </a:solidFill>
            </a:endParaRPr>
          </a:p>
          <a:p>
            <a:pPr marL="285750" indent="-285750">
              <a:buFont typeface="Arial" panose="020B0604020202020204" pitchFamily="34" charset="0"/>
              <a:buChar char="•"/>
            </a:pPr>
            <a:r>
              <a:rPr lang="en-US" dirty="0">
                <a:hlinkClick r:id="rId9"/>
              </a:rPr>
              <a:t>Building a Movie Recommendation System with Machine Learning (analyticsvidhya.com)</a:t>
            </a:r>
            <a:endParaRPr lang="en-CA" dirty="0">
              <a:solidFill>
                <a:srgbClr val="00B0F0"/>
              </a:solidFill>
            </a:endParaRPr>
          </a:p>
        </p:txBody>
      </p:sp>
      <p:sp>
        <p:nvSpPr>
          <p:cNvPr id="4" name="TextBox 3">
            <a:extLst>
              <a:ext uri="{FF2B5EF4-FFF2-40B4-BE49-F238E27FC236}">
                <a16:creationId xmlns:a16="http://schemas.microsoft.com/office/drawing/2014/main" id="{0AEC1469-F4EE-00DA-68E7-FC82715D2DF6}"/>
              </a:ext>
            </a:extLst>
          </p:cNvPr>
          <p:cNvSpPr txBox="1"/>
          <p:nvPr/>
        </p:nvSpPr>
        <p:spPr>
          <a:xfrm>
            <a:off x="1385455" y="258618"/>
            <a:ext cx="4793672" cy="923330"/>
          </a:xfrm>
          <a:prstGeom prst="rect">
            <a:avLst/>
          </a:prstGeom>
          <a:noFill/>
        </p:spPr>
        <p:txBody>
          <a:bodyPr wrap="square" rtlCol="0">
            <a:spAutoFit/>
          </a:bodyPr>
          <a:lstStyle/>
          <a:p>
            <a:r>
              <a:rPr lang="en-CA" sz="5400" b="1" dirty="0">
                <a:solidFill>
                  <a:srgbClr val="00B0F0"/>
                </a:solidFill>
              </a:rPr>
              <a:t>References</a:t>
            </a:r>
          </a:p>
        </p:txBody>
      </p:sp>
      <p:sp>
        <p:nvSpPr>
          <p:cNvPr id="5" name="Rectangle 4">
            <a:extLst>
              <a:ext uri="{FF2B5EF4-FFF2-40B4-BE49-F238E27FC236}">
                <a16:creationId xmlns:a16="http://schemas.microsoft.com/office/drawing/2014/main" id="{CDF0A7A4-DD8C-3EF6-A630-A6C242664C5A}"/>
              </a:ext>
            </a:extLst>
          </p:cNvPr>
          <p:cNvSpPr/>
          <p:nvPr/>
        </p:nvSpPr>
        <p:spPr>
          <a:xfrm>
            <a:off x="646544" y="1025235"/>
            <a:ext cx="7777019" cy="544021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TextBox 5">
            <a:extLst>
              <a:ext uri="{FF2B5EF4-FFF2-40B4-BE49-F238E27FC236}">
                <a16:creationId xmlns:a16="http://schemas.microsoft.com/office/drawing/2014/main" id="{7C96BFD0-3702-E96D-83D6-961CACA316BB}"/>
              </a:ext>
            </a:extLst>
          </p:cNvPr>
          <p:cNvSpPr txBox="1"/>
          <p:nvPr/>
        </p:nvSpPr>
        <p:spPr>
          <a:xfrm>
            <a:off x="8802094" y="1181948"/>
            <a:ext cx="3093057" cy="5601533"/>
          </a:xfrm>
          <a:prstGeom prst="rect">
            <a:avLst/>
          </a:prstGeom>
          <a:noFill/>
        </p:spPr>
        <p:txBody>
          <a:bodyPr wrap="square" rtlCol="0">
            <a:spAutoFit/>
          </a:bodyPr>
          <a:lstStyle/>
          <a:p>
            <a:endParaRPr lang="en-CA" sz="2000" b="1" dirty="0">
              <a:solidFill>
                <a:srgbClr val="FF0000"/>
              </a:solidFill>
            </a:endParaRPr>
          </a:p>
          <a:p>
            <a:endParaRPr lang="en-CA" sz="2000" b="1" dirty="0">
              <a:solidFill>
                <a:srgbClr val="FF0000"/>
              </a:solidFill>
            </a:endParaRPr>
          </a:p>
          <a:p>
            <a:endParaRPr lang="en-CA" sz="2000" b="1" dirty="0">
              <a:solidFill>
                <a:srgbClr val="FF0000"/>
              </a:solidFill>
            </a:endParaRPr>
          </a:p>
          <a:p>
            <a:endParaRPr lang="en-CA" sz="2000" b="1" dirty="0">
              <a:solidFill>
                <a:srgbClr val="FF0000"/>
              </a:solidFill>
            </a:endParaRPr>
          </a:p>
          <a:p>
            <a:endParaRPr lang="en-CA" sz="2000" b="1" dirty="0">
              <a:solidFill>
                <a:srgbClr val="FF0000"/>
              </a:solidFill>
            </a:endParaRPr>
          </a:p>
          <a:p>
            <a:endParaRPr lang="en-CA" sz="2000" b="1" dirty="0">
              <a:solidFill>
                <a:srgbClr val="FF0000"/>
              </a:solidFill>
            </a:endParaRPr>
          </a:p>
          <a:p>
            <a:r>
              <a:rPr lang="en-CA" sz="2000" b="1" dirty="0">
                <a:solidFill>
                  <a:srgbClr val="FF0000"/>
                </a:solidFill>
              </a:rPr>
              <a:t>Submitted by:</a:t>
            </a:r>
          </a:p>
          <a:p>
            <a:r>
              <a:rPr lang="en-CA" sz="2000" b="1" dirty="0">
                <a:solidFill>
                  <a:srgbClr val="00B0F0"/>
                </a:solidFill>
              </a:rPr>
              <a:t>Prabhjot Kaur    :0858795</a:t>
            </a:r>
          </a:p>
          <a:p>
            <a:r>
              <a:rPr lang="en-CA" sz="2000" b="1" dirty="0">
                <a:solidFill>
                  <a:srgbClr val="00B0F0"/>
                </a:solidFill>
              </a:rPr>
              <a:t>Pravjyot Kaur     : 0857618</a:t>
            </a:r>
          </a:p>
          <a:p>
            <a:r>
              <a:rPr lang="en-CA" sz="2000" b="1" dirty="0">
                <a:solidFill>
                  <a:srgbClr val="00B0F0"/>
                </a:solidFill>
              </a:rPr>
              <a:t>Surbhi Mehta     : 0853144</a:t>
            </a:r>
          </a:p>
          <a:p>
            <a:r>
              <a:rPr lang="en-CA" sz="2000" b="1" dirty="0">
                <a:solidFill>
                  <a:srgbClr val="00B0F0"/>
                </a:solidFill>
              </a:rPr>
              <a:t>Tamanna              : 0857860</a:t>
            </a:r>
          </a:p>
          <a:p>
            <a:r>
              <a:rPr lang="en-CA" sz="2000" b="1" dirty="0">
                <a:solidFill>
                  <a:srgbClr val="00B0F0"/>
                </a:solidFill>
              </a:rPr>
              <a:t>Manjeet Kaur     : 0845752</a:t>
            </a:r>
          </a:p>
          <a:p>
            <a:r>
              <a:rPr lang="en-CA" sz="2000" b="1" dirty="0">
                <a:solidFill>
                  <a:srgbClr val="00B0F0"/>
                </a:solidFill>
              </a:rPr>
              <a:t>Tanmay Gera      : 0812523</a:t>
            </a:r>
          </a:p>
          <a:p>
            <a:r>
              <a:rPr lang="en-CA" sz="2000" b="1" dirty="0">
                <a:solidFill>
                  <a:srgbClr val="00B0F0"/>
                </a:solidFill>
              </a:rPr>
              <a:t>Vishal Bagga      : 0862360 Manav Kapatia  : 0855050  </a:t>
            </a:r>
          </a:p>
          <a:p>
            <a:r>
              <a:rPr lang="en-CA" sz="2000" b="1" dirty="0">
                <a:solidFill>
                  <a:srgbClr val="00B0F0"/>
                </a:solidFill>
              </a:rPr>
              <a:t>Lovish                    : 0860189</a:t>
            </a:r>
          </a:p>
          <a:p>
            <a:r>
              <a:rPr lang="en-CA" dirty="0">
                <a:solidFill>
                  <a:srgbClr val="00B0F0"/>
                </a:solidFill>
              </a:rPr>
              <a:t> </a:t>
            </a:r>
            <a:r>
              <a:rPr lang="en-CA" sz="1800" b="1" dirty="0">
                <a:solidFill>
                  <a:srgbClr val="00B0F0"/>
                </a:solidFill>
              </a:rPr>
              <a:t>Bhardwaj</a:t>
            </a:r>
            <a:r>
              <a:rPr lang="en-CA" dirty="0">
                <a:solidFill>
                  <a:srgbClr val="00B0F0"/>
                </a:solidFill>
              </a:rPr>
              <a:t>  </a:t>
            </a:r>
            <a:r>
              <a:rPr lang="en-CA" dirty="0"/>
              <a:t>  </a:t>
            </a:r>
          </a:p>
          <a:p>
            <a:r>
              <a:rPr lang="en-CA" sz="2000" b="1" dirty="0">
                <a:solidFill>
                  <a:srgbClr val="00B0F0"/>
                </a:solidFill>
              </a:rPr>
              <a:t>Jatin </a:t>
            </a:r>
            <a:r>
              <a:rPr lang="en-CA" sz="2000" b="1">
                <a:solidFill>
                  <a:srgbClr val="00B0F0"/>
                </a:solidFill>
              </a:rPr>
              <a:t>Kashyap    : </a:t>
            </a:r>
            <a:r>
              <a:rPr lang="en-CA" sz="2000" b="1" dirty="0">
                <a:solidFill>
                  <a:srgbClr val="00B0F0"/>
                </a:solidFill>
              </a:rPr>
              <a:t>0857255                                                                          </a:t>
            </a:r>
          </a:p>
        </p:txBody>
      </p:sp>
    </p:spTree>
    <p:extLst>
      <p:ext uri="{BB962C8B-B14F-4D97-AF65-F5344CB8AC3E}">
        <p14:creationId xmlns:p14="http://schemas.microsoft.com/office/powerpoint/2010/main" val="27701259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513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Rectangle 5135">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Layman’s Introduction to KNN. k-nearest neighbour algorithm is where ...">
            <a:extLst>
              <a:ext uri="{FF2B5EF4-FFF2-40B4-BE49-F238E27FC236}">
                <a16:creationId xmlns:a16="http://schemas.microsoft.com/office/drawing/2014/main" id="{FF8E9166-309C-7077-71FD-71D2373ECDE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1840" y="193040"/>
            <a:ext cx="10566400" cy="6184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0632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KNN Algorithm - How KNN Algorithm Works With Example | Data Science F…">
            <a:extLst>
              <a:ext uri="{FF2B5EF4-FFF2-40B4-BE49-F238E27FC236}">
                <a16:creationId xmlns:a16="http://schemas.microsoft.com/office/drawing/2014/main" id="{B2479405-B4BE-70D0-9C69-5D39A56E4CB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0387" y="456986"/>
            <a:ext cx="10566400" cy="5943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9660226-65B9-0EA9-AB0E-B3C445D7E0CB}"/>
              </a:ext>
            </a:extLst>
          </p:cNvPr>
          <p:cNvSpPr txBox="1"/>
          <p:nvPr/>
        </p:nvSpPr>
        <p:spPr>
          <a:xfrm>
            <a:off x="6096000" y="1343552"/>
            <a:ext cx="5034116" cy="1200329"/>
          </a:xfrm>
          <a:prstGeom prst="rect">
            <a:avLst/>
          </a:prstGeom>
          <a:noFill/>
        </p:spPr>
        <p:txBody>
          <a:bodyPr wrap="square" rtlCol="0">
            <a:spAutoFit/>
          </a:bodyPr>
          <a:lstStyle/>
          <a:p>
            <a:r>
              <a:rPr lang="en-CA" sz="2400" b="1" dirty="0"/>
              <a:t>KNN stores all available cases and classifies new cases based on similarity measure</a:t>
            </a:r>
          </a:p>
        </p:txBody>
      </p:sp>
      <p:sp>
        <p:nvSpPr>
          <p:cNvPr id="3" name="Rectangle: Folded Corner 2">
            <a:extLst>
              <a:ext uri="{FF2B5EF4-FFF2-40B4-BE49-F238E27FC236}">
                <a16:creationId xmlns:a16="http://schemas.microsoft.com/office/drawing/2014/main" id="{C4B6E8A9-B663-7069-88E9-E8E52625DB5B}"/>
              </a:ext>
            </a:extLst>
          </p:cNvPr>
          <p:cNvSpPr/>
          <p:nvPr/>
        </p:nvSpPr>
        <p:spPr>
          <a:xfrm>
            <a:off x="5987845" y="1275009"/>
            <a:ext cx="5322912" cy="1376855"/>
          </a:xfrm>
          <a:prstGeom prst="foldedCorner">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E65924FF-7538-A845-9563-D56C080171D5}"/>
              </a:ext>
            </a:extLst>
          </p:cNvPr>
          <p:cNvSpPr/>
          <p:nvPr/>
        </p:nvSpPr>
        <p:spPr>
          <a:xfrm>
            <a:off x="1219200" y="1789471"/>
            <a:ext cx="2910348" cy="11208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79990C8B-0EA3-EB55-A11B-B1D0BF282FCC}"/>
              </a:ext>
            </a:extLst>
          </p:cNvPr>
          <p:cNvSpPr txBox="1"/>
          <p:nvPr/>
        </p:nvSpPr>
        <p:spPr>
          <a:xfrm>
            <a:off x="1219200" y="1510748"/>
            <a:ext cx="4588004" cy="923330"/>
          </a:xfrm>
          <a:prstGeom prst="rect">
            <a:avLst/>
          </a:prstGeom>
          <a:noFill/>
          <a:ln w="38100">
            <a:solidFill>
              <a:srgbClr val="FF0000"/>
            </a:solidFill>
          </a:ln>
        </p:spPr>
        <p:txBody>
          <a:bodyPr wrap="square" rtlCol="0">
            <a:spAutoFit/>
          </a:bodyPr>
          <a:lstStyle/>
          <a:p>
            <a:r>
              <a:rPr lang="en-CA" b="1" dirty="0"/>
              <a:t>KNN-K Nearest Neighbors, is one of the simplest  supervised Machine Learning algorithm mostly used for</a:t>
            </a:r>
          </a:p>
        </p:txBody>
      </p:sp>
      <p:sp>
        <p:nvSpPr>
          <p:cNvPr id="6" name="TextBox 5">
            <a:extLst>
              <a:ext uri="{FF2B5EF4-FFF2-40B4-BE49-F238E27FC236}">
                <a16:creationId xmlns:a16="http://schemas.microsoft.com/office/drawing/2014/main" id="{3FCB1089-D96E-373C-C08F-63D4C6A83B0B}"/>
              </a:ext>
            </a:extLst>
          </p:cNvPr>
          <p:cNvSpPr txBox="1"/>
          <p:nvPr/>
        </p:nvSpPr>
        <p:spPr>
          <a:xfrm>
            <a:off x="1061884" y="5017273"/>
            <a:ext cx="3067664" cy="923330"/>
          </a:xfrm>
          <a:prstGeom prst="rect">
            <a:avLst/>
          </a:prstGeom>
          <a:solidFill>
            <a:schemeClr val="bg1"/>
          </a:solidFill>
          <a:ln w="57150">
            <a:solidFill>
              <a:srgbClr val="FF0000"/>
            </a:solidFill>
          </a:ln>
        </p:spPr>
        <p:txBody>
          <a:bodyPr wrap="square" rtlCol="0">
            <a:spAutoFit/>
          </a:bodyPr>
          <a:lstStyle/>
          <a:p>
            <a:r>
              <a:rPr lang="en-CA" b="1" dirty="0">
                <a:solidFill>
                  <a:srgbClr val="FF0000"/>
                </a:solidFill>
              </a:rPr>
              <a:t>Classification</a:t>
            </a:r>
            <a:r>
              <a:rPr lang="en-CA" b="1" dirty="0"/>
              <a:t>-It classifies a datapoint based on how its neighbors are classified.</a:t>
            </a:r>
          </a:p>
        </p:txBody>
      </p:sp>
      <p:pic>
        <p:nvPicPr>
          <p:cNvPr id="7" name="Picture 6">
            <a:extLst>
              <a:ext uri="{FF2B5EF4-FFF2-40B4-BE49-F238E27FC236}">
                <a16:creationId xmlns:a16="http://schemas.microsoft.com/office/drawing/2014/main" id="{B1E7143F-29A7-BCEF-6056-49F6A693E219}"/>
              </a:ext>
            </a:extLst>
          </p:cNvPr>
          <p:cNvPicPr>
            <a:picLocks noChangeAspect="1"/>
          </p:cNvPicPr>
          <p:nvPr/>
        </p:nvPicPr>
        <p:blipFill>
          <a:blip r:embed="rId3"/>
          <a:stretch>
            <a:fillRect/>
          </a:stretch>
        </p:blipFill>
        <p:spPr>
          <a:xfrm>
            <a:off x="7238425" y="2776625"/>
            <a:ext cx="3660220" cy="1180447"/>
          </a:xfrm>
          <a:prstGeom prst="rect">
            <a:avLst/>
          </a:prstGeom>
        </p:spPr>
      </p:pic>
      <p:sp>
        <p:nvSpPr>
          <p:cNvPr id="8" name="Rectangle 7">
            <a:extLst>
              <a:ext uri="{FF2B5EF4-FFF2-40B4-BE49-F238E27FC236}">
                <a16:creationId xmlns:a16="http://schemas.microsoft.com/office/drawing/2014/main" id="{74365C41-A9A6-95B5-084F-D071934D81AE}"/>
              </a:ext>
            </a:extLst>
          </p:cNvPr>
          <p:cNvSpPr/>
          <p:nvPr/>
        </p:nvSpPr>
        <p:spPr>
          <a:xfrm>
            <a:off x="9829800" y="5804599"/>
            <a:ext cx="1480957" cy="4389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24635215"/>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KNN Algorithm - How KNN Algorithm Works With Example | Data Science F…">
            <a:extLst>
              <a:ext uri="{FF2B5EF4-FFF2-40B4-BE49-F238E27FC236}">
                <a16:creationId xmlns:a16="http://schemas.microsoft.com/office/drawing/2014/main" id="{AC193601-CC9F-03FA-1FE2-19F2A5957F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792" y="256432"/>
            <a:ext cx="11149781" cy="644012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3D8F0AC-0D74-7461-0316-82A803844A8F}"/>
              </a:ext>
            </a:extLst>
          </p:cNvPr>
          <p:cNvSpPr txBox="1"/>
          <p:nvPr/>
        </p:nvSpPr>
        <p:spPr>
          <a:xfrm>
            <a:off x="7924800" y="1681316"/>
            <a:ext cx="2812026" cy="461665"/>
          </a:xfrm>
          <a:prstGeom prst="rect">
            <a:avLst/>
          </a:prstGeom>
          <a:solidFill>
            <a:schemeClr val="bg1"/>
          </a:solidFill>
          <a:ln w="38100">
            <a:solidFill>
              <a:srgbClr val="FF0000"/>
            </a:solidFill>
          </a:ln>
        </p:spPr>
        <p:txBody>
          <a:bodyPr wrap="square" rtlCol="0">
            <a:spAutoFit/>
          </a:bodyPr>
          <a:lstStyle/>
          <a:p>
            <a:r>
              <a:rPr lang="en-CA" sz="2400" b="1" dirty="0"/>
              <a:t>Data is labeled</a:t>
            </a:r>
          </a:p>
        </p:txBody>
      </p:sp>
      <p:sp>
        <p:nvSpPr>
          <p:cNvPr id="3" name="TextBox 2">
            <a:extLst>
              <a:ext uri="{FF2B5EF4-FFF2-40B4-BE49-F238E27FC236}">
                <a16:creationId xmlns:a16="http://schemas.microsoft.com/office/drawing/2014/main" id="{FDD51627-4FAD-3FA9-654C-5D6951A8AFA1}"/>
              </a:ext>
            </a:extLst>
          </p:cNvPr>
          <p:cNvSpPr txBox="1"/>
          <p:nvPr/>
        </p:nvSpPr>
        <p:spPr>
          <a:xfrm>
            <a:off x="7531510" y="3814916"/>
            <a:ext cx="2143433" cy="830997"/>
          </a:xfrm>
          <a:prstGeom prst="rect">
            <a:avLst/>
          </a:prstGeom>
          <a:solidFill>
            <a:schemeClr val="bg1"/>
          </a:solidFill>
          <a:ln w="57150">
            <a:solidFill>
              <a:srgbClr val="FF0000"/>
            </a:solidFill>
          </a:ln>
        </p:spPr>
        <p:txBody>
          <a:bodyPr wrap="square" rtlCol="0">
            <a:spAutoFit/>
          </a:bodyPr>
          <a:lstStyle/>
          <a:p>
            <a:r>
              <a:rPr lang="en-CA" sz="2400" b="1" dirty="0"/>
              <a:t>Data is noise Free</a:t>
            </a:r>
          </a:p>
        </p:txBody>
      </p:sp>
      <p:sp>
        <p:nvSpPr>
          <p:cNvPr id="4" name="TextBox 3">
            <a:extLst>
              <a:ext uri="{FF2B5EF4-FFF2-40B4-BE49-F238E27FC236}">
                <a16:creationId xmlns:a16="http://schemas.microsoft.com/office/drawing/2014/main" id="{7DFC84FC-C48A-B845-C262-3A70A918CEFE}"/>
              </a:ext>
            </a:extLst>
          </p:cNvPr>
          <p:cNvSpPr txBox="1"/>
          <p:nvPr/>
        </p:nvSpPr>
        <p:spPr>
          <a:xfrm>
            <a:off x="1022555" y="3861082"/>
            <a:ext cx="2654710" cy="461665"/>
          </a:xfrm>
          <a:prstGeom prst="rect">
            <a:avLst/>
          </a:prstGeom>
          <a:solidFill>
            <a:schemeClr val="bg1"/>
          </a:solidFill>
          <a:ln w="57150">
            <a:solidFill>
              <a:srgbClr val="FF0000"/>
            </a:solidFill>
          </a:ln>
        </p:spPr>
        <p:txBody>
          <a:bodyPr wrap="square" rtlCol="0">
            <a:spAutoFit/>
          </a:bodyPr>
          <a:lstStyle/>
          <a:p>
            <a:r>
              <a:rPr lang="en-CA" sz="2400" b="1" dirty="0"/>
              <a:t>Dataset is small</a:t>
            </a:r>
          </a:p>
        </p:txBody>
      </p:sp>
      <p:sp>
        <p:nvSpPr>
          <p:cNvPr id="5" name="TextBox 4">
            <a:extLst>
              <a:ext uri="{FF2B5EF4-FFF2-40B4-BE49-F238E27FC236}">
                <a16:creationId xmlns:a16="http://schemas.microsoft.com/office/drawing/2014/main" id="{54C05B72-F0B6-5B2F-1C90-FEA39A67D3D3}"/>
              </a:ext>
            </a:extLst>
          </p:cNvPr>
          <p:cNvSpPr txBox="1"/>
          <p:nvPr/>
        </p:nvSpPr>
        <p:spPr>
          <a:xfrm>
            <a:off x="363792" y="5496232"/>
            <a:ext cx="5161937" cy="1200329"/>
          </a:xfrm>
          <a:prstGeom prst="rect">
            <a:avLst/>
          </a:prstGeom>
          <a:solidFill>
            <a:schemeClr val="bg1"/>
          </a:solidFill>
          <a:ln w="57150">
            <a:solidFill>
              <a:srgbClr val="FF0000"/>
            </a:solidFill>
          </a:ln>
        </p:spPr>
        <p:txBody>
          <a:bodyPr wrap="square" rtlCol="0">
            <a:spAutoFit/>
          </a:bodyPr>
          <a:lstStyle/>
          <a:p>
            <a:r>
              <a:rPr lang="en-CA" sz="2400" b="1" dirty="0"/>
              <a:t>Because KNN is a “lazy learner” </a:t>
            </a:r>
            <a:r>
              <a:rPr lang="en-CA" sz="2400" b="1" dirty="0" err="1"/>
              <a:t>i.e</a:t>
            </a:r>
            <a:r>
              <a:rPr lang="en-CA" sz="2400" b="1" dirty="0"/>
              <a:t> doesn’t learn a discriminative function from the training set.</a:t>
            </a:r>
          </a:p>
        </p:txBody>
      </p:sp>
      <p:sp>
        <p:nvSpPr>
          <p:cNvPr id="6" name="TextBox 5">
            <a:extLst>
              <a:ext uri="{FF2B5EF4-FFF2-40B4-BE49-F238E27FC236}">
                <a16:creationId xmlns:a16="http://schemas.microsoft.com/office/drawing/2014/main" id="{D1CB9B5E-B242-1A56-96B9-627F430BC53E}"/>
              </a:ext>
            </a:extLst>
          </p:cNvPr>
          <p:cNvSpPr txBox="1"/>
          <p:nvPr/>
        </p:nvSpPr>
        <p:spPr>
          <a:xfrm>
            <a:off x="9488129" y="5496233"/>
            <a:ext cx="1406013" cy="461665"/>
          </a:xfrm>
          <a:prstGeom prst="rect">
            <a:avLst/>
          </a:prstGeom>
          <a:solidFill>
            <a:schemeClr val="bg1"/>
          </a:solidFill>
          <a:ln w="57150">
            <a:solidFill>
              <a:srgbClr val="FF0000"/>
            </a:solidFill>
          </a:ln>
        </p:spPr>
        <p:txBody>
          <a:bodyPr wrap="square" rtlCol="0">
            <a:spAutoFit/>
          </a:bodyPr>
          <a:lstStyle/>
          <a:p>
            <a:r>
              <a:rPr lang="en-CA" sz="2400" b="1" dirty="0"/>
              <a:t>Noise</a:t>
            </a:r>
          </a:p>
        </p:txBody>
      </p:sp>
      <p:sp>
        <p:nvSpPr>
          <p:cNvPr id="7" name="Rectangle 6">
            <a:extLst>
              <a:ext uri="{FF2B5EF4-FFF2-40B4-BE49-F238E27FC236}">
                <a16:creationId xmlns:a16="http://schemas.microsoft.com/office/drawing/2014/main" id="{D12C9527-3EC9-F1A5-DA9F-88EEE9FCAE8B}"/>
              </a:ext>
            </a:extLst>
          </p:cNvPr>
          <p:cNvSpPr/>
          <p:nvPr/>
        </p:nvSpPr>
        <p:spPr>
          <a:xfrm>
            <a:off x="9842090" y="6086168"/>
            <a:ext cx="1406013" cy="46166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67636222"/>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1" name="Rectangle 820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3" name="Rectangle 821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4" name="Rectangle 82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Implementing your own k-nearest neighbour algorithm using Python Basic ...">
            <a:extLst>
              <a:ext uri="{FF2B5EF4-FFF2-40B4-BE49-F238E27FC236}">
                <a16:creationId xmlns:a16="http://schemas.microsoft.com/office/drawing/2014/main" id="{2FDFEEF8-31B4-8423-67B3-86FA2E1E6E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05280" y="457200"/>
            <a:ext cx="8859520" cy="6309360"/>
          </a:xfrm>
          <a:prstGeom prst="rect">
            <a:avLst/>
          </a:prstGeom>
          <a:noFill/>
          <a:ln w="57150">
            <a:solidFill>
              <a:srgbClr val="FF0000"/>
            </a:solidFill>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6E6E833-1E49-6A72-20AB-88DA550881F9}"/>
              </a:ext>
            </a:extLst>
          </p:cNvPr>
          <p:cNvSpPr/>
          <p:nvPr/>
        </p:nvSpPr>
        <p:spPr>
          <a:xfrm>
            <a:off x="2428240" y="1117600"/>
            <a:ext cx="3058160" cy="45516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Rectangle 2">
            <a:extLst>
              <a:ext uri="{FF2B5EF4-FFF2-40B4-BE49-F238E27FC236}">
                <a16:creationId xmlns:a16="http://schemas.microsoft.com/office/drawing/2014/main" id="{6716AD9A-C3E2-89AE-94AC-B2442C9E25E9}"/>
              </a:ext>
            </a:extLst>
          </p:cNvPr>
          <p:cNvSpPr/>
          <p:nvPr/>
        </p:nvSpPr>
        <p:spPr>
          <a:xfrm>
            <a:off x="6473952" y="1117600"/>
            <a:ext cx="3289808" cy="45516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Rectangle 3">
            <a:extLst>
              <a:ext uri="{FF2B5EF4-FFF2-40B4-BE49-F238E27FC236}">
                <a16:creationId xmlns:a16="http://schemas.microsoft.com/office/drawing/2014/main" id="{3C535C82-B82A-8B0C-7021-40F7B783580C}"/>
              </a:ext>
            </a:extLst>
          </p:cNvPr>
          <p:cNvSpPr/>
          <p:nvPr/>
        </p:nvSpPr>
        <p:spPr>
          <a:xfrm>
            <a:off x="2428240" y="3730752"/>
            <a:ext cx="3213608" cy="55778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Rectangle 4">
            <a:extLst>
              <a:ext uri="{FF2B5EF4-FFF2-40B4-BE49-F238E27FC236}">
                <a16:creationId xmlns:a16="http://schemas.microsoft.com/office/drawing/2014/main" id="{BFC8E243-870A-E6C5-E805-31E02226D1CD}"/>
              </a:ext>
            </a:extLst>
          </p:cNvPr>
          <p:cNvSpPr/>
          <p:nvPr/>
        </p:nvSpPr>
        <p:spPr>
          <a:xfrm>
            <a:off x="6629400" y="3729896"/>
            <a:ext cx="2679192" cy="5577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89C7F88C-25A4-663E-1DC8-7854A6B147C7}"/>
              </a:ext>
            </a:extLst>
          </p:cNvPr>
          <p:cNvSpPr/>
          <p:nvPr/>
        </p:nvSpPr>
        <p:spPr>
          <a:xfrm>
            <a:off x="6629400" y="3729896"/>
            <a:ext cx="2679192" cy="557784"/>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89945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16" name="Rectangle 11315">
            <a:extLst>
              <a:ext uri="{FF2B5EF4-FFF2-40B4-BE49-F238E27FC236}">
                <a16:creationId xmlns:a16="http://schemas.microsoft.com/office/drawing/2014/main" id="{B527B32F-07F3-4C94-B09B-8C8F310F0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
            <a:ext cx="768096" cy="6089895"/>
          </a:xfrm>
          <a:prstGeom prst="rect">
            <a:avLst/>
          </a:prstGeom>
          <a:solidFill>
            <a:srgbClr val="865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6EE9C8E-BE28-3EC9-C2A6-D1876B886F59}"/>
              </a:ext>
            </a:extLst>
          </p:cNvPr>
          <p:cNvPicPr>
            <a:picLocks noChangeAspect="1"/>
          </p:cNvPicPr>
          <p:nvPr/>
        </p:nvPicPr>
        <p:blipFill rotWithShape="1">
          <a:blip r:embed="rId2"/>
          <a:srcRect t="1869" r="1" b="1"/>
          <a:stretch/>
        </p:blipFill>
        <p:spPr>
          <a:xfrm>
            <a:off x="3901440" y="3264090"/>
            <a:ext cx="8290559" cy="3593910"/>
          </a:xfrm>
          <a:prstGeom prst="rect">
            <a:avLst/>
          </a:prstGeom>
        </p:spPr>
      </p:pic>
      <p:pic>
        <p:nvPicPr>
          <p:cNvPr id="9218" name="Picture 2" descr="K- Nearest-Neighbors(KNN) Algorithm For Machine Learning - Pianalytix ...">
            <a:extLst>
              <a:ext uri="{FF2B5EF4-FFF2-40B4-BE49-F238E27FC236}">
                <a16:creationId xmlns:a16="http://schemas.microsoft.com/office/drawing/2014/main" id="{AAB1D974-3EB7-9424-6031-2C7A0B1802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84" r="7989" b="-2"/>
          <a:stretch/>
        </p:blipFill>
        <p:spPr bwMode="auto">
          <a:xfrm>
            <a:off x="926036" y="9"/>
            <a:ext cx="7279913" cy="3895335"/>
          </a:xfrm>
          <a:custGeom>
            <a:avLst/>
            <a:gdLst/>
            <a:ahLst/>
            <a:cxnLst/>
            <a:rect l="l" t="t" r="r" b="b"/>
            <a:pathLst>
              <a:path w="7279913" h="3895335">
                <a:moveTo>
                  <a:pt x="0" y="0"/>
                </a:moveTo>
                <a:lnTo>
                  <a:pt x="7279913" y="0"/>
                </a:lnTo>
                <a:lnTo>
                  <a:pt x="7279913" y="3116976"/>
                </a:lnTo>
                <a:lnTo>
                  <a:pt x="5011287" y="3116976"/>
                </a:lnTo>
                <a:lnTo>
                  <a:pt x="5011287" y="3895335"/>
                </a:lnTo>
                <a:lnTo>
                  <a:pt x="0" y="3895335"/>
                </a:lnTo>
                <a:close/>
              </a:path>
            </a:pathLst>
          </a:custGeom>
          <a:noFill/>
          <a:extLst>
            <a:ext uri="{909E8E84-426E-40DD-AFC4-6F175D3DCCD1}">
              <a14:hiddenFill xmlns:a14="http://schemas.microsoft.com/office/drawing/2010/main">
                <a:solidFill>
                  <a:srgbClr val="FFFFFF"/>
                </a:solidFill>
              </a14:hiddenFill>
            </a:ext>
          </a:extLst>
        </p:spPr>
      </p:pic>
      <p:sp>
        <p:nvSpPr>
          <p:cNvPr id="11318" name="Rectangle 11317">
            <a:extLst>
              <a:ext uri="{FF2B5EF4-FFF2-40B4-BE49-F238E27FC236}">
                <a16:creationId xmlns:a16="http://schemas.microsoft.com/office/drawing/2014/main" id="{7F41D4CC-403D-465E-9223-3277868A5D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41417" y="643467"/>
            <a:ext cx="3850583" cy="2473517"/>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20" name="Rectangle 11319">
            <a:extLst>
              <a:ext uri="{FF2B5EF4-FFF2-40B4-BE49-F238E27FC236}">
                <a16:creationId xmlns:a16="http://schemas.microsoft.com/office/drawing/2014/main" id="{3DC4C688-715E-4A31-AB90-6A5752887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6036" y="4069422"/>
            <a:ext cx="5001186" cy="2020482"/>
          </a:xfrm>
          <a:prstGeom prst="rect">
            <a:avLst/>
          </a:prstGeom>
          <a:solidFill>
            <a:schemeClr val="bg2">
              <a:lumMod val="9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53781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8" name="Rectangle 2057">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9" name="Rectangle 2058">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1B2CBDD-AFDA-48A2-BA42-ECE76208B4FA}"/>
              </a:ext>
            </a:extLst>
          </p:cNvPr>
          <p:cNvSpPr txBox="1"/>
          <p:nvPr/>
        </p:nvSpPr>
        <p:spPr>
          <a:xfrm>
            <a:off x="409575" y="624686"/>
            <a:ext cx="4661189" cy="14518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2400" b="1" kern="1200" dirty="0">
                <a:solidFill>
                  <a:srgbClr val="00B0F0"/>
                </a:solidFill>
                <a:latin typeface="+mj-lt"/>
                <a:ea typeface="+mj-ea"/>
                <a:cs typeface="+mj-cs"/>
              </a:rPr>
              <a:t>Real-World Application: Movie Recommendation System</a:t>
            </a:r>
          </a:p>
          <a:p>
            <a:pPr>
              <a:lnSpc>
                <a:spcPct val="90000"/>
              </a:lnSpc>
              <a:spcBef>
                <a:spcPct val="0"/>
              </a:spcBef>
              <a:spcAft>
                <a:spcPts val="600"/>
              </a:spcAft>
            </a:pPr>
            <a:r>
              <a:rPr lang="en-US" sz="2400" b="1" kern="1200" dirty="0">
                <a:solidFill>
                  <a:srgbClr val="00B0F0"/>
                </a:solidFill>
                <a:latin typeface="+mj-lt"/>
                <a:ea typeface="+mj-ea"/>
                <a:cs typeface="+mj-cs"/>
              </a:rPr>
              <a:t>Concept of KNN Algorithm:</a:t>
            </a:r>
          </a:p>
          <a:p>
            <a:pPr>
              <a:lnSpc>
                <a:spcPct val="90000"/>
              </a:lnSpc>
              <a:spcBef>
                <a:spcPct val="0"/>
              </a:spcBef>
              <a:spcAft>
                <a:spcPts val="600"/>
              </a:spcAft>
            </a:pPr>
            <a:endParaRPr lang="en-US" kern="1200" dirty="0">
              <a:solidFill>
                <a:schemeClr val="tx1"/>
              </a:solidFill>
              <a:latin typeface="+mj-lt"/>
              <a:ea typeface="+mj-ea"/>
              <a:cs typeface="+mj-cs"/>
            </a:endParaRPr>
          </a:p>
        </p:txBody>
      </p:sp>
      <p:sp>
        <p:nvSpPr>
          <p:cNvPr id="2060" name="Rectangle 2059">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2" name="Rectangle 2061">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F5EB924A-7BF0-B8EA-73D4-21B7061B9462}"/>
              </a:ext>
            </a:extLst>
          </p:cNvPr>
          <p:cNvSpPr>
            <a:spLocks noGrp="1"/>
          </p:cNvSpPr>
          <p:nvPr>
            <p:ph type="subTitle" idx="1"/>
          </p:nvPr>
        </p:nvSpPr>
        <p:spPr>
          <a:xfrm>
            <a:off x="345567" y="2252870"/>
            <a:ext cx="5001316" cy="3971511"/>
          </a:xfrm>
        </p:spPr>
        <p:txBody>
          <a:bodyPr vert="horz" lIns="91440" tIns="45720" rIns="91440" bIns="45720" rtlCol="0">
            <a:noAutofit/>
          </a:bodyPr>
          <a:lstStyle/>
          <a:p>
            <a:pPr algn="l"/>
            <a:r>
              <a:rPr lang="en-US" b="1" dirty="0"/>
              <a:t>In a movie recommendation system, KNN can be applied as follows:</a:t>
            </a:r>
          </a:p>
          <a:p>
            <a:pPr marL="457200" indent="-228600" algn="l">
              <a:buFont typeface="Arial" panose="020B0604020202020204" pitchFamily="34" charset="0"/>
              <a:buChar char="•"/>
            </a:pPr>
            <a:r>
              <a:rPr lang="en-US" b="1" dirty="0">
                <a:solidFill>
                  <a:srgbClr val="FF6600"/>
                </a:solidFill>
              </a:rPr>
              <a:t>Data Collection</a:t>
            </a:r>
          </a:p>
          <a:p>
            <a:pPr marL="457200" indent="-228600" algn="l">
              <a:buFont typeface="Arial" panose="020B0604020202020204" pitchFamily="34" charset="0"/>
              <a:buChar char="•"/>
            </a:pPr>
            <a:r>
              <a:rPr lang="en-US" b="1" dirty="0">
                <a:solidFill>
                  <a:srgbClr val="FF6600"/>
                </a:solidFill>
              </a:rPr>
              <a:t>Feature Representation</a:t>
            </a:r>
          </a:p>
          <a:p>
            <a:pPr marL="457200" indent="-228600" algn="l">
              <a:buFont typeface="Arial" panose="020B0604020202020204" pitchFamily="34" charset="0"/>
              <a:buChar char="•"/>
            </a:pPr>
            <a:r>
              <a:rPr lang="en-US" b="1" dirty="0">
                <a:solidFill>
                  <a:srgbClr val="FF6600"/>
                </a:solidFill>
              </a:rPr>
              <a:t>Recommendation Process</a:t>
            </a:r>
          </a:p>
          <a:p>
            <a:pPr marL="914400" lvl="1" indent="-228600" algn="l">
              <a:buFont typeface="Arial" panose="020B0604020202020204" pitchFamily="34" charset="0"/>
              <a:buChar char="•"/>
            </a:pPr>
            <a:r>
              <a:rPr lang="en-US" sz="2400" b="1" dirty="0"/>
              <a:t>Distance Calculation</a:t>
            </a:r>
          </a:p>
          <a:p>
            <a:pPr marL="914400" lvl="1" indent="-228600" algn="l">
              <a:buFont typeface="Arial" panose="020B0604020202020204" pitchFamily="34" charset="0"/>
              <a:buChar char="•"/>
            </a:pPr>
            <a:r>
              <a:rPr lang="en-US" sz="2400" b="1" dirty="0"/>
              <a:t>Nearest Neighbors</a:t>
            </a:r>
          </a:p>
          <a:p>
            <a:pPr marL="914400" lvl="1" indent="-228600" algn="l">
              <a:buFont typeface="Arial" panose="020B0604020202020204" pitchFamily="34" charset="0"/>
              <a:buChar char="•"/>
            </a:pPr>
            <a:r>
              <a:rPr lang="en-US" sz="2400" b="1" dirty="0"/>
              <a:t>Recommendation </a:t>
            </a:r>
          </a:p>
        </p:txBody>
      </p:sp>
      <p:pic>
        <p:nvPicPr>
          <p:cNvPr id="2056" name="Picture 8" descr="Image result for Applications of knn algorithm on real world example on movies recommendation system">
            <a:extLst>
              <a:ext uri="{FF2B5EF4-FFF2-40B4-BE49-F238E27FC236}">
                <a16:creationId xmlns:a16="http://schemas.microsoft.com/office/drawing/2014/main" id="{2B0B6903-A7B8-1429-BCC0-80F9D967DD0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86036" y="630936"/>
            <a:ext cx="7296658" cy="5997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740882"/>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05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052" name="Picture 4" descr="See the source image">
            <a:extLst>
              <a:ext uri="{FF2B5EF4-FFF2-40B4-BE49-F238E27FC236}">
                <a16:creationId xmlns:a16="http://schemas.microsoft.com/office/drawing/2014/main" id="{1F4456ED-D966-FD25-7764-CB0FBC9C969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771254"/>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Machine Learning With Python - Ben’s Blog">
            <a:extLst>
              <a:ext uri="{FF2B5EF4-FFF2-40B4-BE49-F238E27FC236}">
                <a16:creationId xmlns:a16="http://schemas.microsoft.com/office/drawing/2014/main" id="{8104B471-0DBC-D7A6-3055-28AC39EECB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775"/>
            <a:ext cx="12192000" cy="6646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416036"/>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4909BF827D1194C89803C8353D362B5" ma:contentTypeVersion="12" ma:contentTypeDescription="Create a new document." ma:contentTypeScope="" ma:versionID="6cb88324f6095e6ba3bab1ca4aad20e8">
  <xsd:schema xmlns:xsd="http://www.w3.org/2001/XMLSchema" xmlns:xs="http://www.w3.org/2001/XMLSchema" xmlns:p="http://schemas.microsoft.com/office/2006/metadata/properties" xmlns:ns3="0f164868-128c-4044-bdca-1bdfd8b4250b" xmlns:ns4="01613740-8360-4dc7-9823-023fed91cfc5" targetNamespace="http://schemas.microsoft.com/office/2006/metadata/properties" ma:root="true" ma:fieldsID="e9c62411ebc2b445b38583c2e99d479b" ns3:_="" ns4:_="">
    <xsd:import namespace="0f164868-128c-4044-bdca-1bdfd8b4250b"/>
    <xsd:import namespace="01613740-8360-4dc7-9823-023fed91cfc5"/>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164868-128c-4044-bdca-1bdfd8b42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ystemTags" ma:index="12" nillable="true" ma:displayName="MediaServiceSystemTags" ma:hidden="true" ma:internalName="MediaServiceSystemTags"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_activity" ma:index="16"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1613740-8360-4dc7-9823-023fed91cfc5"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f164868-128c-4044-bdca-1bdfd8b4250b" xsi:nil="true"/>
  </documentManagement>
</p:properties>
</file>

<file path=customXml/itemProps1.xml><?xml version="1.0" encoding="utf-8"?>
<ds:datastoreItem xmlns:ds="http://schemas.openxmlformats.org/officeDocument/2006/customXml" ds:itemID="{935C66E2-1E82-4F15-B67E-9752A2F955F5}">
  <ds:schemaRefs>
    <ds:schemaRef ds:uri="http://schemas.microsoft.com/sharepoint/v3/contenttype/forms"/>
  </ds:schemaRefs>
</ds:datastoreItem>
</file>

<file path=customXml/itemProps2.xml><?xml version="1.0" encoding="utf-8"?>
<ds:datastoreItem xmlns:ds="http://schemas.openxmlformats.org/officeDocument/2006/customXml" ds:itemID="{D09CB8B3-9A62-43F7-AFBB-914A0583CD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164868-128c-4044-bdca-1bdfd8b4250b"/>
    <ds:schemaRef ds:uri="01613740-8360-4dc7-9823-023fed91cf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529C66-81EF-449B-8106-41FE34E83764}">
  <ds:schemaRefs>
    <ds:schemaRef ds:uri="http://schemas.microsoft.com/office/infopath/2007/PartnerControls"/>
    <ds:schemaRef ds:uri="http://purl.org/dc/terms/"/>
    <ds:schemaRef ds:uri="http://purl.org/dc/dcmitype/"/>
    <ds:schemaRef ds:uri="http://purl.org/dc/elements/1.1/"/>
    <ds:schemaRef ds:uri="01613740-8360-4dc7-9823-023fed91cfc5"/>
    <ds:schemaRef ds:uri="http://schemas.microsoft.com/office/2006/documentManagement/types"/>
    <ds:schemaRef ds:uri="http://schemas.openxmlformats.org/package/2006/metadata/core-properties"/>
    <ds:schemaRef ds:uri="0f164868-128c-4044-bdca-1bdfd8b4250b"/>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771</TotalTime>
  <Words>468</Words>
  <Application>Microsoft Office PowerPoint</Application>
  <PresentationFormat>Widescreen</PresentationFormat>
  <Paragraphs>62</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Aptos</vt:lpstr>
      <vt:lpstr>Aptos Display</vt:lpstr>
      <vt:lpstr>Arial</vt:lpstr>
      <vt:lpstr>Calibri</vt:lpstr>
      <vt:lpstr>source-code-pro</vt:lpstr>
      <vt:lpstr>source-serif-pro</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In this way, KNN leverages the feature similarities between movies to make recommendations. By understanding the user's preferences (action, sci-fi, Christopher Nolan), it identifies movies with similar features in the dataset and suggests those as recommendations. This method is effective for recommending niche preferences (like specific directors or genres) where users have clear preferences based on past viewing behavior.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Prabhjot Kaur8795</dc:creator>
  <cp:lastModifiedBy>Prabh sandhu</cp:lastModifiedBy>
  <cp:revision>2</cp:revision>
  <dcterms:created xsi:type="dcterms:W3CDTF">2024-06-24T18:44:47Z</dcterms:created>
  <dcterms:modified xsi:type="dcterms:W3CDTF">2024-06-27T18:38:08Z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0x01010034909BF827D1194C89803C8353D362B5</vt:lpwstr>
  </property>
</Properties>
</file>