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7E6"/>
          </a:solidFill>
        </a:fill>
      </a:tcStyle>
    </a:wholeTbl>
    <a:band2H>
      <a:tcTxStyle/>
      <a:tcStyle>
        <a:tcBdr/>
        <a:fill>
          <a:solidFill>
            <a:srgbClr val="E7EC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E2CD"/>
          </a:solidFill>
        </a:fill>
      </a:tcStyle>
    </a:wholeTbl>
    <a:band2H>
      <a:tcTxStyle/>
      <a:tcStyle>
        <a:tcBdr/>
        <a:fill>
          <a:solidFill>
            <a:srgbClr val="ED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CCC"/>
          </a:solidFill>
        </a:fill>
      </a:tcStyle>
    </a:wholeTbl>
    <a:band2H>
      <a:tcTxStyle/>
      <a:tcStyle>
        <a:tcBdr/>
        <a:fill>
          <a:solidFill>
            <a:srgbClr val="EE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snapToObjects="1">
      <p:cViewPr varScale="1">
        <p:scale>
          <a:sx n="116" d="100"/>
          <a:sy n="116" d="100"/>
        </p:scale>
        <p:origin x="697"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19" name="Google Shape;10;p2"/>
          <p:cNvSpPr/>
          <p:nvPr/>
        </p:nvSpPr>
        <p:spPr>
          <a:xfrm>
            <a:off x="258416" y="308112"/>
            <a:ext cx="8627166" cy="4591879"/>
          </a:xfrm>
          <a:custGeom>
            <a:avLst/>
            <a:gdLst/>
            <a:ahLst/>
            <a:cxnLst>
              <a:cxn ang="0">
                <a:pos x="wd2" y="hd2"/>
              </a:cxn>
              <a:cxn ang="5400000">
                <a:pos x="wd2" y="hd2"/>
              </a:cxn>
              <a:cxn ang="10800000">
                <a:pos x="wd2" y="hd2"/>
              </a:cxn>
              <a:cxn ang="16200000">
                <a:pos x="wd2" y="hd2"/>
              </a:cxn>
            </a:cxnLst>
            <a:rect l="0" t="0" r="r" b="b"/>
            <a:pathLst>
              <a:path w="21600" h="21600" extrusionOk="0">
                <a:moveTo>
                  <a:pt x="19132" y="0"/>
                </a:moveTo>
                <a:lnTo>
                  <a:pt x="1000" y="0"/>
                </a:lnTo>
                <a:lnTo>
                  <a:pt x="895" y="9"/>
                </a:lnTo>
                <a:lnTo>
                  <a:pt x="798" y="35"/>
                </a:lnTo>
                <a:lnTo>
                  <a:pt x="702" y="88"/>
                </a:lnTo>
                <a:lnTo>
                  <a:pt x="610" y="149"/>
                </a:lnTo>
                <a:lnTo>
                  <a:pt x="523" y="228"/>
                </a:lnTo>
                <a:lnTo>
                  <a:pt x="440" y="324"/>
                </a:lnTo>
                <a:lnTo>
                  <a:pt x="362" y="438"/>
                </a:lnTo>
                <a:lnTo>
                  <a:pt x="294" y="560"/>
                </a:lnTo>
                <a:lnTo>
                  <a:pt x="229" y="691"/>
                </a:lnTo>
                <a:lnTo>
                  <a:pt x="170" y="840"/>
                </a:lnTo>
                <a:lnTo>
                  <a:pt x="119" y="998"/>
                </a:lnTo>
                <a:lnTo>
                  <a:pt x="78" y="1164"/>
                </a:lnTo>
                <a:lnTo>
                  <a:pt x="46" y="1339"/>
                </a:lnTo>
                <a:lnTo>
                  <a:pt x="18" y="1523"/>
                </a:lnTo>
                <a:lnTo>
                  <a:pt x="5" y="1707"/>
                </a:lnTo>
                <a:lnTo>
                  <a:pt x="0" y="1908"/>
                </a:lnTo>
                <a:lnTo>
                  <a:pt x="0" y="19692"/>
                </a:lnTo>
                <a:lnTo>
                  <a:pt x="5" y="19893"/>
                </a:lnTo>
                <a:lnTo>
                  <a:pt x="18" y="20077"/>
                </a:lnTo>
                <a:lnTo>
                  <a:pt x="46" y="20261"/>
                </a:lnTo>
                <a:lnTo>
                  <a:pt x="78" y="20436"/>
                </a:lnTo>
                <a:lnTo>
                  <a:pt x="119" y="20602"/>
                </a:lnTo>
                <a:lnTo>
                  <a:pt x="170" y="20760"/>
                </a:lnTo>
                <a:lnTo>
                  <a:pt x="229" y="20909"/>
                </a:lnTo>
                <a:lnTo>
                  <a:pt x="294" y="21040"/>
                </a:lnTo>
                <a:lnTo>
                  <a:pt x="362" y="21162"/>
                </a:lnTo>
                <a:lnTo>
                  <a:pt x="440" y="21276"/>
                </a:lnTo>
                <a:lnTo>
                  <a:pt x="523" y="21372"/>
                </a:lnTo>
                <a:lnTo>
                  <a:pt x="610" y="21451"/>
                </a:lnTo>
                <a:lnTo>
                  <a:pt x="702" y="21512"/>
                </a:lnTo>
                <a:lnTo>
                  <a:pt x="798" y="21565"/>
                </a:lnTo>
                <a:lnTo>
                  <a:pt x="895" y="21591"/>
                </a:lnTo>
                <a:lnTo>
                  <a:pt x="1000" y="21600"/>
                </a:lnTo>
                <a:lnTo>
                  <a:pt x="20600" y="21600"/>
                </a:lnTo>
                <a:lnTo>
                  <a:pt x="20705" y="21591"/>
                </a:lnTo>
                <a:lnTo>
                  <a:pt x="20802" y="21565"/>
                </a:lnTo>
                <a:lnTo>
                  <a:pt x="20898" y="21512"/>
                </a:lnTo>
                <a:lnTo>
                  <a:pt x="20990" y="21451"/>
                </a:lnTo>
                <a:lnTo>
                  <a:pt x="21077" y="21372"/>
                </a:lnTo>
                <a:lnTo>
                  <a:pt x="21160" y="21276"/>
                </a:lnTo>
                <a:lnTo>
                  <a:pt x="21238" y="21162"/>
                </a:lnTo>
                <a:lnTo>
                  <a:pt x="21306" y="21040"/>
                </a:lnTo>
                <a:lnTo>
                  <a:pt x="21371" y="20909"/>
                </a:lnTo>
                <a:lnTo>
                  <a:pt x="21430" y="20760"/>
                </a:lnTo>
                <a:lnTo>
                  <a:pt x="21481" y="20602"/>
                </a:lnTo>
                <a:lnTo>
                  <a:pt x="21522" y="20436"/>
                </a:lnTo>
                <a:lnTo>
                  <a:pt x="21554" y="20261"/>
                </a:lnTo>
                <a:lnTo>
                  <a:pt x="21582" y="20077"/>
                </a:lnTo>
                <a:lnTo>
                  <a:pt x="21595" y="19893"/>
                </a:lnTo>
                <a:lnTo>
                  <a:pt x="21600" y="19692"/>
                </a:lnTo>
                <a:lnTo>
                  <a:pt x="21600" y="4709"/>
                </a:lnTo>
              </a:path>
            </a:pathLst>
          </a:custGeom>
          <a:ln w="19050">
            <a:solidFill>
              <a:srgbClr val="FFFFFF"/>
            </a:solidFill>
            <a:prstDash val="dot"/>
          </a:ln>
        </p:spPr>
        <p:txBody>
          <a:bodyPr lIns="45719" rIns="45719" anchor="ctr"/>
          <a:lstStyle/>
          <a:p>
            <a:endParaRPr/>
          </a:p>
        </p:txBody>
      </p:sp>
      <p:sp>
        <p:nvSpPr>
          <p:cNvPr id="20" name="Title Text"/>
          <p:cNvSpPr txBox="1">
            <a:spLocks noGrp="1"/>
          </p:cNvSpPr>
          <p:nvPr>
            <p:ph type="title"/>
          </p:nvPr>
        </p:nvSpPr>
        <p:spPr>
          <a:xfrm>
            <a:off x="562818" y="3268226"/>
            <a:ext cx="8018363" cy="1214866"/>
          </a:xfrm>
          <a:prstGeom prst="rect">
            <a:avLst/>
          </a:prstGeom>
        </p:spPr>
        <p:txBody>
          <a:bodyPr anchor="b">
            <a:normAutofit/>
          </a:bodyPr>
          <a:lstStyle>
            <a:lvl1pPr>
              <a:defRPr sz="5300">
                <a:solidFill>
                  <a:srgbClr val="FFFFFF"/>
                </a:solidFill>
              </a:defRPr>
            </a:lvl1pPr>
          </a:lstStyle>
          <a:p>
            <a:r>
              <a:t>Title Text</a:t>
            </a:r>
          </a:p>
        </p:txBody>
      </p:sp>
      <p:sp>
        <p:nvSpPr>
          <p:cNvPr id="21" name="Slide Number"/>
          <p:cNvSpPr txBox="1">
            <a:spLocks noGrp="1"/>
          </p:cNvSpPr>
          <p:nvPr>
            <p:ph type="sldNum" sz="quarter" idx="2"/>
          </p:nvPr>
        </p:nvSpPr>
        <p:spPr>
          <a:xfrm>
            <a:off x="5486400" y="4574237"/>
            <a:ext cx="2133600" cy="38605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8684654" y="4673875"/>
            <a:ext cx="379193" cy="386051"/>
          </a:xfrm>
          <a:prstGeom prst="rect">
            <a:avLst/>
          </a:prstGeom>
          <a:ln w="12700">
            <a:miter lim="400000"/>
          </a:ln>
        </p:spPr>
        <p:txBody>
          <a:bodyPr wrap="none" lIns="91424" tIns="91424" rIns="91424" bIns="91424" anchor="ctr">
            <a:spAutoFit/>
          </a:bodyPr>
          <a:lstStyle>
            <a:lvl1pPr algn="ctr">
              <a:defRPr sz="1300">
                <a:solidFill>
                  <a:srgbClr val="FFB600"/>
                </a:solidFill>
                <a:latin typeface="Raleway ExtraBold"/>
                <a:ea typeface="Raleway ExtraBold"/>
                <a:cs typeface="Raleway ExtraBold"/>
                <a:sym typeface="Raleway ExtraBold"/>
              </a:defRPr>
            </a:lvl1pPr>
          </a:lstStyle>
          <a:p>
            <a:fld id="{86CB4B4D-7CA3-9044-876B-883B54F8677D}" type="slidenum">
              <a:t>‹#›</a:t>
            </a:fld>
            <a:endParaRPr/>
          </a:p>
        </p:txBody>
      </p:sp>
      <p:sp>
        <p:nvSpPr>
          <p:cNvPr id="3" name="Google Shape;49;p10"/>
          <p:cNvSpPr/>
          <p:nvPr/>
        </p:nvSpPr>
        <p:spPr>
          <a:xfrm>
            <a:off x="390734" y="379877"/>
            <a:ext cx="8362531" cy="4383746"/>
          </a:xfrm>
          <a:custGeom>
            <a:avLst/>
            <a:gdLst/>
            <a:ahLst/>
            <a:cxnLst>
              <a:cxn ang="0">
                <a:pos x="wd2" y="hd2"/>
              </a:cxn>
              <a:cxn ang="5400000">
                <a:pos x="wd2" y="hd2"/>
              </a:cxn>
              <a:cxn ang="10800000">
                <a:pos x="wd2" y="hd2"/>
              </a:cxn>
              <a:cxn ang="16200000">
                <a:pos x="wd2" y="hd2"/>
              </a:cxn>
            </a:cxnLst>
            <a:rect l="0" t="0" r="r" b="b"/>
            <a:pathLst>
              <a:path w="21600" h="21600" extrusionOk="0">
                <a:moveTo>
                  <a:pt x="19132" y="0"/>
                </a:moveTo>
                <a:lnTo>
                  <a:pt x="1000" y="0"/>
                </a:lnTo>
                <a:lnTo>
                  <a:pt x="895" y="9"/>
                </a:lnTo>
                <a:lnTo>
                  <a:pt x="798" y="35"/>
                </a:lnTo>
                <a:lnTo>
                  <a:pt x="702" y="88"/>
                </a:lnTo>
                <a:lnTo>
                  <a:pt x="610" y="149"/>
                </a:lnTo>
                <a:lnTo>
                  <a:pt x="523" y="228"/>
                </a:lnTo>
                <a:lnTo>
                  <a:pt x="440" y="324"/>
                </a:lnTo>
                <a:lnTo>
                  <a:pt x="362" y="438"/>
                </a:lnTo>
                <a:lnTo>
                  <a:pt x="294" y="560"/>
                </a:lnTo>
                <a:lnTo>
                  <a:pt x="229" y="691"/>
                </a:lnTo>
                <a:lnTo>
                  <a:pt x="170" y="840"/>
                </a:lnTo>
                <a:lnTo>
                  <a:pt x="119" y="998"/>
                </a:lnTo>
                <a:lnTo>
                  <a:pt x="78" y="1164"/>
                </a:lnTo>
                <a:lnTo>
                  <a:pt x="46" y="1339"/>
                </a:lnTo>
                <a:lnTo>
                  <a:pt x="18" y="1523"/>
                </a:lnTo>
                <a:lnTo>
                  <a:pt x="5" y="1707"/>
                </a:lnTo>
                <a:lnTo>
                  <a:pt x="0" y="1908"/>
                </a:lnTo>
                <a:lnTo>
                  <a:pt x="0" y="19692"/>
                </a:lnTo>
                <a:lnTo>
                  <a:pt x="5" y="19893"/>
                </a:lnTo>
                <a:lnTo>
                  <a:pt x="18" y="20077"/>
                </a:lnTo>
                <a:lnTo>
                  <a:pt x="46" y="20261"/>
                </a:lnTo>
                <a:lnTo>
                  <a:pt x="78" y="20436"/>
                </a:lnTo>
                <a:lnTo>
                  <a:pt x="119" y="20602"/>
                </a:lnTo>
                <a:lnTo>
                  <a:pt x="170" y="20760"/>
                </a:lnTo>
                <a:lnTo>
                  <a:pt x="229" y="20909"/>
                </a:lnTo>
                <a:lnTo>
                  <a:pt x="294" y="21040"/>
                </a:lnTo>
                <a:lnTo>
                  <a:pt x="362" y="21162"/>
                </a:lnTo>
                <a:lnTo>
                  <a:pt x="440" y="21276"/>
                </a:lnTo>
                <a:lnTo>
                  <a:pt x="523" y="21372"/>
                </a:lnTo>
                <a:lnTo>
                  <a:pt x="610" y="21451"/>
                </a:lnTo>
                <a:lnTo>
                  <a:pt x="702" y="21512"/>
                </a:lnTo>
                <a:lnTo>
                  <a:pt x="798" y="21565"/>
                </a:lnTo>
                <a:lnTo>
                  <a:pt x="895" y="21591"/>
                </a:lnTo>
                <a:lnTo>
                  <a:pt x="1000" y="21600"/>
                </a:lnTo>
                <a:lnTo>
                  <a:pt x="20600" y="21600"/>
                </a:lnTo>
                <a:lnTo>
                  <a:pt x="20705" y="21591"/>
                </a:lnTo>
                <a:lnTo>
                  <a:pt x="20802" y="21565"/>
                </a:lnTo>
                <a:lnTo>
                  <a:pt x="20898" y="21512"/>
                </a:lnTo>
                <a:lnTo>
                  <a:pt x="20990" y="21451"/>
                </a:lnTo>
                <a:lnTo>
                  <a:pt x="21077" y="21372"/>
                </a:lnTo>
                <a:lnTo>
                  <a:pt x="21160" y="21276"/>
                </a:lnTo>
                <a:lnTo>
                  <a:pt x="21238" y="21162"/>
                </a:lnTo>
                <a:lnTo>
                  <a:pt x="21306" y="21040"/>
                </a:lnTo>
                <a:lnTo>
                  <a:pt x="21371" y="20909"/>
                </a:lnTo>
                <a:lnTo>
                  <a:pt x="21430" y="20760"/>
                </a:lnTo>
                <a:lnTo>
                  <a:pt x="21481" y="20602"/>
                </a:lnTo>
                <a:lnTo>
                  <a:pt x="21522" y="20436"/>
                </a:lnTo>
                <a:lnTo>
                  <a:pt x="21554" y="20261"/>
                </a:lnTo>
                <a:lnTo>
                  <a:pt x="21582" y="20077"/>
                </a:lnTo>
                <a:lnTo>
                  <a:pt x="21595" y="19893"/>
                </a:lnTo>
                <a:lnTo>
                  <a:pt x="21600" y="19692"/>
                </a:lnTo>
                <a:lnTo>
                  <a:pt x="21600" y="4709"/>
                </a:lnTo>
              </a:path>
            </a:pathLst>
          </a:custGeom>
          <a:ln w="19050">
            <a:solidFill>
              <a:srgbClr val="FFB600"/>
            </a:solidFill>
            <a:prstDash val="dot"/>
          </a:ln>
        </p:spPr>
        <p:txBody>
          <a:bodyPr lIns="45719" rIns="45719" anchor="ctr"/>
          <a:lstStyle/>
          <a:p>
            <a:endParaRPr/>
          </a:p>
        </p:txBody>
      </p:sp>
      <p:sp>
        <p:nvSpPr>
          <p:cNvPr id="4" name="Title Text"/>
          <p:cNvSpPr txBox="1">
            <a:spLocks noGrp="1"/>
          </p:cNvSpPr>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Title Text</a:t>
            </a:r>
          </a:p>
        </p:txBody>
      </p:sp>
      <p:sp>
        <p:nvSpPr>
          <p:cNvPr id="5"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1pPr>
      <a:lvl2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2pPr>
      <a:lvl3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3pPr>
      <a:lvl4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4pPr>
      <a:lvl5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5pPr>
      <a:lvl6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6pPr>
      <a:lvl7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7pPr>
      <a:lvl8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8pPr>
      <a:lvl9pPr marL="0" marR="0" indent="0" algn="l" defTabSz="914400" rtl="0" latinLnBrk="0">
        <a:lnSpc>
          <a:spcPct val="100000"/>
        </a:lnSpc>
        <a:spcBef>
          <a:spcPts val="0"/>
        </a:spcBef>
        <a:spcAft>
          <a:spcPts val="0"/>
        </a:spcAft>
        <a:buClrTx/>
        <a:buSzTx/>
        <a:buFontTx/>
        <a:buNone/>
        <a:tabLst/>
        <a:defRPr sz="5800" b="0" i="0" u="none" strike="noStrike" cap="none" spc="0" baseline="0">
          <a:solidFill>
            <a:srgbClr val="434343"/>
          </a:solidFill>
          <a:uFillTx/>
          <a:latin typeface="Raleway ExtraBold"/>
          <a:ea typeface="Raleway ExtraBold"/>
          <a:cs typeface="Raleway ExtraBold"/>
          <a:sym typeface="Raleway ExtraBold"/>
        </a:defRPr>
      </a:lvl9pPr>
    </p:titleStyle>
    <p:bodyStyle>
      <a:lvl1pPr marL="4572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1pPr>
      <a:lvl2pPr marL="9144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2pPr>
      <a:lvl3pPr marL="13716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3pPr>
      <a:lvl4pPr marL="18288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4pPr>
      <a:lvl5pPr marL="22860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5pPr>
      <a:lvl6pPr marL="27432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6pPr>
      <a:lvl7pPr marL="32004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7pPr>
      <a:lvl8pPr marL="36576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8pPr>
      <a:lvl9pPr marL="4114800" marR="0" indent="-342900" algn="l" defTabSz="914400" rtl="0" latinLnBrk="0">
        <a:lnSpc>
          <a:spcPct val="100000"/>
        </a:lnSpc>
        <a:spcBef>
          <a:spcPts val="600"/>
        </a:spcBef>
        <a:spcAft>
          <a:spcPts val="0"/>
        </a:spcAft>
        <a:buClr>
          <a:srgbClr val="FFB600"/>
        </a:buClr>
        <a:buSzPts val="1800"/>
        <a:buFont typeface="Helvetica"/>
        <a:buChar char="■"/>
        <a:tabLst/>
        <a:defRPr sz="1800" b="0" i="0" u="none" strike="noStrike" cap="none" spc="0" baseline="0">
          <a:solidFill>
            <a:srgbClr val="666666"/>
          </a:solidFill>
          <a:uFillTx/>
          <a:latin typeface="Raleway Light"/>
          <a:ea typeface="Raleway Light"/>
          <a:cs typeface="Raleway Light"/>
          <a:sym typeface="Raleway Light"/>
        </a:defRPr>
      </a:lvl9pPr>
    </p:bodyStyle>
    <p:otherStyle>
      <a:lvl1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1pPr>
      <a:lvl2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2pPr>
      <a:lvl3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3pPr>
      <a:lvl4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4pPr>
      <a:lvl5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5pPr>
      <a:lvl6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6pPr>
      <a:lvl7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7pPr>
      <a:lvl8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8pPr>
      <a:lvl9pPr marL="0" marR="0" indent="0" algn="ct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Raleway ExtraBold"/>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hyperlink" Target="http://www.youthideathon.in" TargetMode="Externa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hyperlink" Target="http://www.youthideathon.in" TargetMode="Externa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7"/>
          <p:cNvSpPr txBox="1"/>
          <p:nvPr/>
        </p:nvSpPr>
        <p:spPr>
          <a:xfrm>
            <a:off x="-11958" y="1665593"/>
            <a:ext cx="9144001" cy="384721"/>
          </a:xfrm>
          <a:prstGeom prst="rect">
            <a:avLst/>
          </a:prstGeom>
          <a:solidFill>
            <a:srgbClr val="0F7FB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100" b="1">
                <a:solidFill>
                  <a:srgbClr val="FFFFFF"/>
                </a:solidFill>
                <a:latin typeface="Helvetica Neue"/>
                <a:ea typeface="Helvetica Neue"/>
                <a:cs typeface="Helvetica Neue"/>
                <a:sym typeface="Helvetica Neue"/>
              </a:defRPr>
            </a:pPr>
            <a:r>
              <a:rPr sz="1900" dirty="0"/>
              <a:t>Idea In Brief:   </a:t>
            </a:r>
            <a:r>
              <a:rPr lang="en-IN" sz="1900" dirty="0" smtClean="0"/>
              <a:t>Automatic Chimney for Indoors with </a:t>
            </a:r>
            <a:r>
              <a:rPr lang="en-IN" sz="1900" dirty="0" smtClean="0"/>
              <a:t>Activated</a:t>
            </a:r>
            <a:r>
              <a:rPr lang="en-IN" sz="1900" dirty="0" smtClean="0"/>
              <a:t> </a:t>
            </a:r>
            <a:r>
              <a:rPr lang="en-IN" sz="1900" dirty="0"/>
              <a:t>C</a:t>
            </a:r>
            <a:r>
              <a:rPr lang="en-IN" sz="1900" dirty="0" smtClean="0"/>
              <a:t>arbon </a:t>
            </a:r>
            <a:r>
              <a:rPr lang="en-IN" sz="1900" dirty="0" smtClean="0"/>
              <a:t>filter</a:t>
            </a:r>
            <a:endParaRPr sz="1900" dirty="0"/>
          </a:p>
        </p:txBody>
      </p:sp>
      <p:grpSp>
        <p:nvGrpSpPr>
          <p:cNvPr id="33" name="Group"/>
          <p:cNvGrpSpPr/>
          <p:nvPr/>
        </p:nvGrpSpPr>
        <p:grpSpPr>
          <a:xfrm>
            <a:off x="7057306" y="4525818"/>
            <a:ext cx="1858824" cy="401147"/>
            <a:chOff x="0" y="0"/>
            <a:chExt cx="1858822" cy="401146"/>
          </a:xfrm>
        </p:grpSpPr>
        <p:sp>
          <p:nvSpPr>
            <p:cNvPr id="31" name="Rounded Rectangle"/>
            <p:cNvSpPr/>
            <p:nvPr/>
          </p:nvSpPr>
          <p:spPr>
            <a:xfrm>
              <a:off x="0" y="0"/>
              <a:ext cx="1858823" cy="401147"/>
            </a:xfrm>
            <a:prstGeom prst="roundRect">
              <a:avLst>
                <a:gd name="adj" fmla="val 41508"/>
              </a:avLst>
            </a:prstGeom>
            <a:solidFill>
              <a:srgbClr val="FFFFFF"/>
            </a:solidFill>
            <a:ln w="12700" cap="flat">
              <a:solidFill>
                <a:srgbClr val="21212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32" name="TextBox 1"/>
            <p:cNvSpPr txBox="1"/>
            <p:nvPr/>
          </p:nvSpPr>
          <p:spPr>
            <a:xfrm>
              <a:off x="117045" y="73898"/>
              <a:ext cx="1624732" cy="253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b="1">
                  <a:solidFill>
                    <a:srgbClr val="424242"/>
                  </a:solidFill>
                  <a:uFill>
                    <a:solidFill>
                      <a:srgbClr val="1155CC"/>
                    </a:solidFill>
                  </a:uFill>
                  <a:latin typeface="Helvetica Neue"/>
                  <a:ea typeface="Helvetica Neue"/>
                  <a:cs typeface="Helvetica Neue"/>
                  <a:sym typeface="Helvetica Neue"/>
                  <a:hlinkClick r:id="rId2"/>
                </a:defRPr>
              </a:lvl1pPr>
            </a:lstStyle>
            <a:p>
              <a:pPr>
                <a:defRPr>
                  <a:uFillTx/>
                </a:defRPr>
              </a:pPr>
              <a:r>
                <a:rPr>
                  <a:uFill>
                    <a:solidFill>
                      <a:srgbClr val="1155CC"/>
                    </a:solidFill>
                  </a:uFill>
                  <a:hlinkClick r:id="rId2"/>
                </a:rPr>
                <a:t>www.youthideathon.in</a:t>
              </a:r>
            </a:p>
          </p:txBody>
        </p:sp>
      </p:grpSp>
      <p:pic>
        <p:nvPicPr>
          <p:cNvPr id="34" name="TS.png" descr="TS.png"/>
          <p:cNvPicPr>
            <a:picLocks noChangeAspect="1"/>
          </p:cNvPicPr>
          <p:nvPr/>
        </p:nvPicPr>
        <p:blipFill>
          <a:blip r:embed="rId3"/>
          <a:stretch>
            <a:fillRect/>
          </a:stretch>
        </p:blipFill>
        <p:spPr>
          <a:xfrm>
            <a:off x="3636863" y="629777"/>
            <a:ext cx="2117310" cy="678362"/>
          </a:xfrm>
          <a:prstGeom prst="rect">
            <a:avLst/>
          </a:prstGeom>
          <a:ln w="12700">
            <a:miter lim="400000"/>
          </a:ln>
        </p:spPr>
      </p:pic>
      <p:pic>
        <p:nvPicPr>
          <p:cNvPr id="35" name="CBSE.png" descr="CBSE.png"/>
          <p:cNvPicPr>
            <a:picLocks noChangeAspect="1"/>
          </p:cNvPicPr>
          <p:nvPr/>
        </p:nvPicPr>
        <p:blipFill>
          <a:blip r:embed="rId4"/>
          <a:stretch>
            <a:fillRect/>
          </a:stretch>
        </p:blipFill>
        <p:spPr>
          <a:xfrm>
            <a:off x="7031195" y="464666"/>
            <a:ext cx="958512" cy="1008584"/>
          </a:xfrm>
          <a:prstGeom prst="rect">
            <a:avLst/>
          </a:prstGeom>
          <a:ln w="12700">
            <a:miter lim="400000"/>
          </a:ln>
        </p:spPr>
      </p:pic>
      <p:pic>
        <p:nvPicPr>
          <p:cNvPr id="36" name="YI22Logo.png" descr="YI22Logo.png"/>
          <p:cNvPicPr>
            <a:picLocks noChangeAspect="1"/>
          </p:cNvPicPr>
          <p:nvPr/>
        </p:nvPicPr>
        <p:blipFill>
          <a:blip r:embed="rId5"/>
          <a:stretch>
            <a:fillRect/>
          </a:stretch>
        </p:blipFill>
        <p:spPr>
          <a:xfrm>
            <a:off x="267079" y="128062"/>
            <a:ext cx="2607092" cy="1494246"/>
          </a:xfrm>
          <a:prstGeom prst="rect">
            <a:avLst/>
          </a:prstGeom>
          <a:ln w="12700">
            <a:miter lim="400000"/>
          </a:ln>
        </p:spPr>
      </p:pic>
      <p:sp>
        <p:nvSpPr>
          <p:cNvPr id="37" name="(This is the property of Youth Ideathon 2022. This video file represents the video pitch of the team which made it to top 1000 teams)"/>
          <p:cNvSpPr txBox="1"/>
          <p:nvPr/>
        </p:nvSpPr>
        <p:spPr>
          <a:xfrm>
            <a:off x="189006" y="4530556"/>
            <a:ext cx="6580536" cy="391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i="1">
                <a:solidFill>
                  <a:srgbClr val="5E5E5E"/>
                </a:solidFill>
              </a:defRPr>
            </a:pPr>
            <a:r>
              <a:rPr dirty="0"/>
              <a:t>(This is the property of </a:t>
            </a:r>
            <a:r>
              <a:rPr b="1" dirty="0"/>
              <a:t>Youth </a:t>
            </a:r>
            <a:r>
              <a:rPr b="1" dirty="0" err="1"/>
              <a:t>Ideathon</a:t>
            </a:r>
            <a:r>
              <a:rPr b="1" dirty="0"/>
              <a:t> 2022</a:t>
            </a:r>
            <a:r>
              <a:rPr dirty="0"/>
              <a:t>. This video file represents the video pitch of the team which made it to </a:t>
            </a:r>
            <a:r>
              <a:rPr b="1" dirty="0"/>
              <a:t>top 1000 teams</a:t>
            </a:r>
            <a:r>
              <a:rPr dirty="0"/>
              <a:t>)</a:t>
            </a:r>
          </a:p>
        </p:txBody>
      </p:sp>
      <p:grpSp>
        <p:nvGrpSpPr>
          <p:cNvPr id="49" name="Group"/>
          <p:cNvGrpSpPr/>
          <p:nvPr/>
        </p:nvGrpSpPr>
        <p:grpSpPr>
          <a:xfrm>
            <a:off x="37365" y="3494918"/>
            <a:ext cx="8865984" cy="976798"/>
            <a:chOff x="0" y="0"/>
            <a:chExt cx="8865982" cy="976797"/>
          </a:xfrm>
        </p:grpSpPr>
        <p:sp>
          <p:nvSpPr>
            <p:cNvPr id="38" name="Our Partners"/>
            <p:cNvSpPr txBox="1"/>
            <p:nvPr/>
          </p:nvSpPr>
          <p:spPr>
            <a:xfrm>
              <a:off x="4107125" y="0"/>
              <a:ext cx="831104" cy="2269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000">
                  <a:solidFill>
                    <a:srgbClr val="424242"/>
                  </a:solidFill>
                </a:defRPr>
              </a:lvl1pPr>
            </a:lstStyle>
            <a:p>
              <a:r>
                <a:t>Our Partners</a:t>
              </a:r>
            </a:p>
          </p:txBody>
        </p:sp>
        <p:grpSp>
          <p:nvGrpSpPr>
            <p:cNvPr id="48" name="Group"/>
            <p:cNvGrpSpPr/>
            <p:nvPr/>
          </p:nvGrpSpPr>
          <p:grpSpPr>
            <a:xfrm>
              <a:off x="0" y="165111"/>
              <a:ext cx="8865984" cy="811687"/>
              <a:chOff x="0" y="0"/>
              <a:chExt cx="8865983" cy="811686"/>
            </a:xfrm>
          </p:grpSpPr>
          <p:pic>
            <p:nvPicPr>
              <p:cNvPr id="39" name="Partner2-1.jpeg" descr="Partner2-1.jpeg"/>
              <p:cNvPicPr>
                <a:picLocks noChangeAspect="1"/>
              </p:cNvPicPr>
              <p:nvPr/>
            </p:nvPicPr>
            <p:blipFill>
              <a:blip r:embed="rId6"/>
              <a:stretch>
                <a:fillRect/>
              </a:stretch>
            </p:blipFill>
            <p:spPr>
              <a:xfrm>
                <a:off x="0" y="159341"/>
                <a:ext cx="755429" cy="453258"/>
              </a:xfrm>
              <a:prstGeom prst="rect">
                <a:avLst/>
              </a:prstGeom>
              <a:ln w="12700" cap="flat">
                <a:noFill/>
                <a:miter lim="400000"/>
              </a:ln>
              <a:effectLst/>
            </p:spPr>
          </p:pic>
          <p:pic>
            <p:nvPicPr>
              <p:cNvPr id="40" name="Partner6.jpeg" descr="Partner6.jpeg"/>
              <p:cNvPicPr>
                <a:picLocks noChangeAspect="1"/>
              </p:cNvPicPr>
              <p:nvPr/>
            </p:nvPicPr>
            <p:blipFill>
              <a:blip r:embed="rId7"/>
              <a:stretch>
                <a:fillRect/>
              </a:stretch>
            </p:blipFill>
            <p:spPr>
              <a:xfrm>
                <a:off x="777830" y="146935"/>
                <a:ext cx="755430" cy="453258"/>
              </a:xfrm>
              <a:prstGeom prst="rect">
                <a:avLst/>
              </a:prstGeom>
              <a:ln w="12700" cap="flat">
                <a:noFill/>
                <a:miter lim="400000"/>
              </a:ln>
              <a:effectLst/>
            </p:spPr>
          </p:pic>
          <p:pic>
            <p:nvPicPr>
              <p:cNvPr id="41" name="Partner4.jpeg" descr="Partner4.jpeg"/>
              <p:cNvPicPr>
                <a:picLocks noChangeAspect="1"/>
              </p:cNvPicPr>
              <p:nvPr/>
            </p:nvPicPr>
            <p:blipFill>
              <a:blip r:embed="rId8"/>
              <a:stretch>
                <a:fillRect/>
              </a:stretch>
            </p:blipFill>
            <p:spPr>
              <a:xfrm>
                <a:off x="1643506" y="131634"/>
                <a:ext cx="914030" cy="548418"/>
              </a:xfrm>
              <a:prstGeom prst="rect">
                <a:avLst/>
              </a:prstGeom>
              <a:ln w="12700" cap="flat">
                <a:noFill/>
                <a:miter lim="400000"/>
              </a:ln>
              <a:effectLst/>
            </p:spPr>
          </p:pic>
          <p:pic>
            <p:nvPicPr>
              <p:cNvPr id="42" name="Partner5.jpeg" descr="Partner5.jpeg"/>
              <p:cNvPicPr>
                <a:picLocks noChangeAspect="1"/>
              </p:cNvPicPr>
              <p:nvPr/>
            </p:nvPicPr>
            <p:blipFill>
              <a:blip r:embed="rId9"/>
              <a:stretch>
                <a:fillRect/>
              </a:stretch>
            </p:blipFill>
            <p:spPr>
              <a:xfrm>
                <a:off x="2530745" y="131634"/>
                <a:ext cx="890916" cy="534549"/>
              </a:xfrm>
              <a:prstGeom prst="rect">
                <a:avLst/>
              </a:prstGeom>
              <a:ln w="12700" cap="flat">
                <a:noFill/>
                <a:miter lim="400000"/>
              </a:ln>
              <a:effectLst/>
            </p:spPr>
          </p:pic>
          <p:pic>
            <p:nvPicPr>
              <p:cNvPr id="43" name="Partner7.jpeg" descr="Partner7.jpeg"/>
              <p:cNvPicPr>
                <a:picLocks noChangeAspect="1"/>
              </p:cNvPicPr>
              <p:nvPr/>
            </p:nvPicPr>
            <p:blipFill>
              <a:blip r:embed="rId10"/>
              <a:stretch>
                <a:fillRect/>
              </a:stretch>
            </p:blipFill>
            <p:spPr>
              <a:xfrm>
                <a:off x="3445614" y="131634"/>
                <a:ext cx="847785" cy="508671"/>
              </a:xfrm>
              <a:prstGeom prst="rect">
                <a:avLst/>
              </a:prstGeom>
              <a:ln w="12700" cap="flat">
                <a:noFill/>
                <a:miter lim="400000"/>
              </a:ln>
              <a:effectLst/>
            </p:spPr>
          </p:pic>
          <p:pic>
            <p:nvPicPr>
              <p:cNvPr id="44" name="Partner1-1.jpeg" descr="Partner1-1.jpeg"/>
              <p:cNvPicPr>
                <a:picLocks noChangeAspect="1"/>
              </p:cNvPicPr>
              <p:nvPr/>
            </p:nvPicPr>
            <p:blipFill>
              <a:blip r:embed="rId11"/>
              <a:stretch>
                <a:fillRect/>
              </a:stretch>
            </p:blipFill>
            <p:spPr>
              <a:xfrm>
                <a:off x="4419146" y="151508"/>
                <a:ext cx="847786" cy="508671"/>
              </a:xfrm>
              <a:prstGeom prst="rect">
                <a:avLst/>
              </a:prstGeom>
              <a:ln w="12700" cap="flat">
                <a:noFill/>
                <a:miter lim="400000"/>
              </a:ln>
              <a:effectLst/>
            </p:spPr>
          </p:pic>
          <p:pic>
            <p:nvPicPr>
              <p:cNvPr id="45" name="CambridgePress_-New.jpeg" descr="CambridgePress_-New.jpeg"/>
              <p:cNvPicPr>
                <a:picLocks noChangeAspect="1"/>
              </p:cNvPicPr>
              <p:nvPr/>
            </p:nvPicPr>
            <p:blipFill>
              <a:blip r:embed="rId12"/>
              <a:stretch>
                <a:fillRect/>
              </a:stretch>
            </p:blipFill>
            <p:spPr>
              <a:xfrm>
                <a:off x="5392679" y="155886"/>
                <a:ext cx="1064105" cy="499915"/>
              </a:xfrm>
              <a:prstGeom prst="rect">
                <a:avLst/>
              </a:prstGeom>
              <a:ln w="12700" cap="flat">
                <a:noFill/>
                <a:miter lim="400000"/>
              </a:ln>
              <a:effectLst/>
            </p:spPr>
          </p:pic>
          <p:pic>
            <p:nvPicPr>
              <p:cNvPr id="46" name="NPSC_New.jpeg" descr="NPSC_New.jpeg"/>
              <p:cNvPicPr>
                <a:picLocks noChangeAspect="1"/>
              </p:cNvPicPr>
              <p:nvPr/>
            </p:nvPicPr>
            <p:blipFill>
              <a:blip r:embed="rId13"/>
              <a:stretch>
                <a:fillRect/>
              </a:stretch>
            </p:blipFill>
            <p:spPr>
              <a:xfrm>
                <a:off x="6469184" y="0"/>
                <a:ext cx="1727733" cy="811687"/>
              </a:xfrm>
              <a:prstGeom prst="rect">
                <a:avLst/>
              </a:prstGeom>
              <a:ln w="12700" cap="flat">
                <a:noFill/>
                <a:miter lim="400000"/>
              </a:ln>
              <a:effectLst/>
            </p:spPr>
          </p:pic>
          <p:pic>
            <p:nvPicPr>
              <p:cNvPr id="47" name="CEEW logo.png" descr="CEEW logo.png"/>
              <p:cNvPicPr>
                <a:picLocks noChangeAspect="1"/>
              </p:cNvPicPr>
              <p:nvPr/>
            </p:nvPicPr>
            <p:blipFill>
              <a:blip r:embed="rId14"/>
              <a:stretch>
                <a:fillRect/>
              </a:stretch>
            </p:blipFill>
            <p:spPr>
              <a:xfrm>
                <a:off x="8292941" y="253768"/>
                <a:ext cx="573043" cy="304150"/>
              </a:xfrm>
              <a:prstGeom prst="rect">
                <a:avLst/>
              </a:prstGeom>
              <a:ln w="12700" cap="flat">
                <a:noFill/>
                <a:miter lim="400000"/>
              </a:ln>
              <a:effectLst/>
            </p:spPr>
          </p:pic>
        </p:grpSp>
      </p:grpSp>
      <p:sp>
        <p:nvSpPr>
          <p:cNvPr id="50" name="TextBox 7"/>
          <p:cNvSpPr txBox="1"/>
          <p:nvPr/>
        </p:nvSpPr>
        <p:spPr>
          <a:xfrm>
            <a:off x="-11959" y="2124304"/>
            <a:ext cx="9144001" cy="1261884"/>
          </a:xfrm>
          <a:prstGeom prst="rect">
            <a:avLst/>
          </a:prstGeom>
          <a:solidFill>
            <a:srgbClr val="FFB6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900" b="1">
                <a:solidFill>
                  <a:srgbClr val="FFFFFF"/>
                </a:solidFill>
                <a:latin typeface="Helvetica Neue"/>
                <a:ea typeface="Helvetica Neue"/>
                <a:cs typeface="Helvetica Neue"/>
                <a:sym typeface="Helvetica Neue"/>
              </a:defRPr>
            </a:pPr>
            <a:r>
              <a:rPr dirty="0">
                <a:solidFill>
                  <a:srgbClr val="424242"/>
                </a:solidFill>
              </a:rPr>
              <a:t>Team </a:t>
            </a:r>
            <a:r>
              <a:rPr dirty="0" smtClean="0">
                <a:solidFill>
                  <a:srgbClr val="424242"/>
                </a:solidFill>
              </a:rPr>
              <a:t>Member</a:t>
            </a:r>
            <a:r>
              <a:rPr lang="en-IN" dirty="0">
                <a:solidFill>
                  <a:srgbClr val="424242"/>
                </a:solidFill>
              </a:rPr>
              <a:t>'</a:t>
            </a:r>
            <a:r>
              <a:rPr lang="en-IN" dirty="0" smtClean="0">
                <a:solidFill>
                  <a:srgbClr val="424242"/>
                </a:solidFill>
              </a:rPr>
              <a:t>s</a:t>
            </a:r>
            <a:r>
              <a:rPr dirty="0" smtClean="0">
                <a:solidFill>
                  <a:srgbClr val="424242"/>
                </a:solidFill>
              </a:rPr>
              <a:t> </a:t>
            </a:r>
            <a:r>
              <a:rPr dirty="0">
                <a:solidFill>
                  <a:srgbClr val="424242"/>
                </a:solidFill>
              </a:rPr>
              <a:t>Names:</a:t>
            </a:r>
            <a:r>
              <a:rPr dirty="0"/>
              <a:t>  </a:t>
            </a:r>
            <a:r>
              <a:rPr lang="en-IN" dirty="0" smtClean="0">
                <a:solidFill>
                  <a:srgbClr val="424242"/>
                </a:solidFill>
              </a:rPr>
              <a:t>K.Sriram, S.Santhoshkumar,</a:t>
            </a:r>
            <a:r>
              <a:rPr dirty="0" smtClean="0">
                <a:solidFill>
                  <a:srgbClr val="424242"/>
                </a:solidFill>
              </a:rPr>
              <a:t> </a:t>
            </a:r>
            <a:r>
              <a:rPr lang="en-IN" dirty="0" smtClean="0">
                <a:solidFill>
                  <a:srgbClr val="424242"/>
                </a:solidFill>
              </a:rPr>
              <a:t>V.Rijutesh</a:t>
            </a:r>
            <a:r>
              <a:rPr lang="en-IN" dirty="0" smtClean="0">
                <a:solidFill>
                  <a:srgbClr val="424242"/>
                </a:solidFill>
              </a:rPr>
              <a:t>.</a:t>
            </a:r>
          </a:p>
          <a:p>
            <a:pPr algn="ctr">
              <a:defRPr sz="1900" b="1">
                <a:solidFill>
                  <a:srgbClr val="FFFFFF"/>
                </a:solidFill>
                <a:latin typeface="Helvetica Neue"/>
                <a:ea typeface="Helvetica Neue"/>
                <a:cs typeface="Helvetica Neue"/>
                <a:sym typeface="Helvetica Neue"/>
              </a:defRPr>
            </a:pPr>
            <a:r>
              <a:rPr lang="en-IN" dirty="0" smtClean="0">
                <a:solidFill>
                  <a:schemeClr val="bg1"/>
                </a:solidFill>
              </a:rPr>
              <a:t>Chinmaya Vidyalaya </a:t>
            </a:r>
          </a:p>
          <a:p>
            <a:pPr algn="ctr">
              <a:defRPr sz="1900" b="1">
                <a:solidFill>
                  <a:srgbClr val="FFFFFF"/>
                </a:solidFill>
                <a:latin typeface="Helvetica Neue"/>
                <a:ea typeface="Helvetica Neue"/>
                <a:cs typeface="Helvetica Neue"/>
                <a:sym typeface="Helvetica Neue"/>
              </a:defRPr>
            </a:pPr>
            <a:r>
              <a:rPr lang="en-IN" dirty="0" smtClean="0">
                <a:solidFill>
                  <a:schemeClr val="bg1"/>
                </a:solidFill>
              </a:rPr>
              <a:t>Srimathi Lingammal Ramaraju Matriculation Higher Secondary School, Rajapalayam.</a:t>
            </a:r>
            <a:endParaRPr dirty="0">
              <a:solidFill>
                <a:schemeClr val="bg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29;p18"/>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2" name="Title 1"/>
          <p:cNvSpPr>
            <a:spLocks noGrp="1"/>
          </p:cNvSpPr>
          <p:nvPr>
            <p:ph type="title" idx="4294967295"/>
          </p:nvPr>
        </p:nvSpPr>
        <p:spPr>
          <a:xfrm>
            <a:off x="587526" y="1094674"/>
            <a:ext cx="8016875" cy="3551237"/>
          </a:xfrm>
        </p:spPr>
        <p:txBody>
          <a:bodyPr/>
          <a:lstStyle/>
          <a:p>
            <a:pPr marL="285750" indent="-285750">
              <a:buFont typeface="Wingdings" panose="05000000000000000000" pitchFamily="2" charset="2"/>
              <a:buChar char="Ø"/>
            </a:pPr>
            <a:r>
              <a:rPr lang="en-US" sz="1600" dirty="0" smtClean="0">
                <a:solidFill>
                  <a:srgbClr val="00B050"/>
                </a:solidFill>
              </a:rPr>
              <a:t>    </a:t>
            </a:r>
            <a:r>
              <a:rPr lang="en-US" sz="1600" b="1" dirty="0" smtClean="0">
                <a:solidFill>
                  <a:srgbClr val="00B050"/>
                </a:solidFill>
                <a:latin typeface="Raleway"/>
              </a:rPr>
              <a:t>Inhaling the cooking smoke is being associated with occurrence of respiratory infections, chronic illness, coronary heart diseases, cough and throat irritation.</a:t>
            </a:r>
            <a:br>
              <a:rPr lang="en-US" sz="1600" b="1" dirty="0" smtClean="0">
                <a:solidFill>
                  <a:srgbClr val="00B050"/>
                </a:solidFill>
                <a:latin typeface="Raleway"/>
              </a:rPr>
            </a:br>
            <a:r>
              <a:rPr lang="en-US" sz="1600" b="1" dirty="0">
                <a:solidFill>
                  <a:srgbClr val="00B050"/>
                </a:solidFill>
                <a:latin typeface="Raleway"/>
              </a:rPr>
              <a:t> </a:t>
            </a:r>
            <a:r>
              <a:rPr lang="en-US" sz="1600" b="1" dirty="0" smtClean="0">
                <a:solidFill>
                  <a:srgbClr val="00B050"/>
                </a:solidFill>
                <a:latin typeface="Raleway"/>
              </a:rPr>
              <a:t>     </a:t>
            </a:r>
            <a:br>
              <a:rPr lang="en-US" sz="1600" b="1" dirty="0" smtClean="0">
                <a:solidFill>
                  <a:srgbClr val="00B050"/>
                </a:solidFill>
                <a:latin typeface="Raleway"/>
              </a:rPr>
            </a:br>
            <a:r>
              <a:rPr lang="en-US" sz="1600" b="1" dirty="0">
                <a:solidFill>
                  <a:srgbClr val="00B050"/>
                </a:solidFill>
                <a:latin typeface="Raleway"/>
              </a:rPr>
              <a:t> </a:t>
            </a:r>
            <a:r>
              <a:rPr lang="en-US" sz="1600" b="1" dirty="0" smtClean="0">
                <a:solidFill>
                  <a:srgbClr val="00B050"/>
                </a:solidFill>
                <a:latin typeface="Raleway"/>
              </a:rPr>
              <a:t>    People with asthma and lung diseases are vulnerable to these kind of harmful toxic gases and  smoke particles present in the air. </a:t>
            </a:r>
            <a:br>
              <a:rPr lang="en-US" sz="1600" b="1" dirty="0" smtClean="0">
                <a:solidFill>
                  <a:srgbClr val="00B050"/>
                </a:solidFill>
                <a:latin typeface="Raleway"/>
              </a:rPr>
            </a:br>
            <a:r>
              <a:rPr lang="en-US" sz="1600" b="1" dirty="0">
                <a:solidFill>
                  <a:srgbClr val="00B050"/>
                </a:solidFill>
                <a:latin typeface="Raleway"/>
              </a:rPr>
              <a:t> </a:t>
            </a:r>
            <a:r>
              <a:rPr lang="en-US" sz="1600" b="1" dirty="0" smtClean="0">
                <a:solidFill>
                  <a:srgbClr val="00B050"/>
                </a:solidFill>
                <a:latin typeface="Raleway"/>
              </a:rPr>
              <a:t>       </a:t>
            </a:r>
            <a:br>
              <a:rPr lang="en-US" sz="1600" b="1" dirty="0" smtClean="0">
                <a:solidFill>
                  <a:srgbClr val="00B050"/>
                </a:solidFill>
                <a:latin typeface="Raleway"/>
              </a:rPr>
            </a:br>
            <a:r>
              <a:rPr lang="en-US" sz="1600" b="1" dirty="0">
                <a:solidFill>
                  <a:srgbClr val="00B050"/>
                </a:solidFill>
                <a:latin typeface="Raleway"/>
              </a:rPr>
              <a:t> </a:t>
            </a:r>
            <a:r>
              <a:rPr lang="en-US" sz="1600" b="1" dirty="0" smtClean="0">
                <a:solidFill>
                  <a:srgbClr val="00B050"/>
                </a:solidFill>
                <a:latin typeface="Raleway"/>
              </a:rPr>
              <a:t>   We have developed a model which extracts Carbon monoxide gas (CO) which is present in the air and absorbs it using the activated carbon filter without emitting it into the environment.</a:t>
            </a:r>
            <a:endParaRPr lang="en-IN" sz="1600" b="1" dirty="0">
              <a:solidFill>
                <a:srgbClr val="00B050"/>
              </a:solidFill>
              <a:latin typeface="Raleway"/>
            </a:endParaRPr>
          </a:p>
        </p:txBody>
      </p:sp>
      <p:sp>
        <p:nvSpPr>
          <p:cNvPr id="53" name="Google Shape;101;p17"/>
          <p:cNvSpPr txBox="1"/>
          <p:nvPr/>
        </p:nvSpPr>
        <p:spPr>
          <a:xfrm>
            <a:off x="936643" y="509560"/>
            <a:ext cx="7462026" cy="1015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ctr">
              <a:defRPr sz="2700" b="1">
                <a:solidFill>
                  <a:srgbClr val="595959"/>
                </a:solidFill>
                <a:latin typeface="Raleway"/>
                <a:ea typeface="Raleway"/>
                <a:cs typeface="Raleway"/>
                <a:sym typeface="Raleway"/>
              </a:defRPr>
            </a:pPr>
            <a:r>
              <a:rPr dirty="0">
                <a:solidFill>
                  <a:srgbClr val="0F7FBB"/>
                </a:solidFill>
              </a:rPr>
              <a:t>The Problem</a:t>
            </a:r>
            <a:r>
              <a:rPr dirty="0"/>
              <a:t> </a:t>
            </a:r>
            <a:r>
              <a:rPr dirty="0" smtClean="0">
                <a:solidFill>
                  <a:srgbClr val="424242"/>
                </a:solidFill>
              </a:rPr>
              <a:t>Statement</a:t>
            </a:r>
            <a:endParaRPr lang="en-IN" dirty="0" smtClean="0">
              <a:solidFill>
                <a:srgbClr val="424242"/>
              </a:solidFill>
            </a:endParaRPr>
          </a:p>
          <a:p>
            <a:pPr algn="ctr">
              <a:defRPr sz="2700" b="1">
                <a:solidFill>
                  <a:srgbClr val="595959"/>
                </a:solidFill>
                <a:latin typeface="Raleway"/>
                <a:ea typeface="Raleway"/>
                <a:cs typeface="Raleway"/>
                <a:sym typeface="Raleway"/>
              </a:defRPr>
            </a:pPr>
            <a:endParaRPr dirty="0">
              <a:solidFill>
                <a:srgbClr val="424242"/>
              </a:solidFill>
            </a:endParaRPr>
          </a:p>
        </p:txBody>
      </p:sp>
      <p:pic>
        <p:nvPicPr>
          <p:cNvPr id="54" name="Picture 6" descr="Picture 6"/>
          <p:cNvPicPr>
            <a:picLocks noChangeAspect="1"/>
          </p:cNvPicPr>
          <p:nvPr/>
        </p:nvPicPr>
        <p:blipFill>
          <a:blip r:embed="rId2"/>
          <a:srcRect l="5888" t="44713" r="2130" b="32711"/>
          <a:stretch>
            <a:fillRect/>
          </a:stretch>
        </p:blipFill>
        <p:spPr>
          <a:xfrm>
            <a:off x="3838574" y="4537870"/>
            <a:ext cx="1466677" cy="360001"/>
          </a:xfrm>
          <a:prstGeom prst="rect">
            <a:avLst/>
          </a:prstGeom>
          <a:ln w="12700">
            <a:miter lim="400000"/>
          </a:ln>
        </p:spPr>
      </p:pic>
      <p:grpSp>
        <p:nvGrpSpPr>
          <p:cNvPr id="57" name="Group"/>
          <p:cNvGrpSpPr/>
          <p:nvPr/>
        </p:nvGrpSpPr>
        <p:grpSpPr>
          <a:xfrm>
            <a:off x="8191101" y="218707"/>
            <a:ext cx="683115" cy="684694"/>
            <a:chOff x="0" y="0"/>
            <a:chExt cx="683113" cy="684692"/>
          </a:xfrm>
        </p:grpSpPr>
        <p:sp>
          <p:nvSpPr>
            <p:cNvPr id="55" name="Google Shape;526;p38"/>
            <p:cNvSpPr/>
            <p:nvPr/>
          </p:nvSpPr>
          <p:spPr>
            <a:xfrm>
              <a:off x="143484" y="0"/>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FFB600"/>
            </a:solidFill>
            <a:ln w="12700" cap="flat">
              <a:noFill/>
              <a:miter lim="400000"/>
            </a:ln>
            <a:effectLst/>
          </p:spPr>
          <p:txBody>
            <a:bodyPr wrap="square" lIns="45719" tIns="45719" rIns="45719" bIns="45719" numCol="1" anchor="ctr">
              <a:noAutofit/>
            </a:bodyPr>
            <a:lstStyle/>
            <a:p>
              <a:endParaRPr/>
            </a:p>
          </p:txBody>
        </p:sp>
        <p:sp>
          <p:nvSpPr>
            <p:cNvPr id="56" name="Google Shape;526;p38"/>
            <p:cNvSpPr/>
            <p:nvPr/>
          </p:nvSpPr>
          <p:spPr>
            <a:xfrm>
              <a:off x="0" y="131527"/>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0F7FBB"/>
            </a:solidFill>
            <a:ln w="12700" cap="flat">
              <a:noFill/>
              <a:miter lim="400000"/>
            </a:ln>
            <a:effectLst/>
          </p:spPr>
          <p:txBody>
            <a:bodyPr wrap="square" lIns="45719" tIns="45719" rIns="45719" bIns="45719" numCol="1" anchor="ctr">
              <a:noAutofit/>
            </a:bodyPr>
            <a:lstStyle/>
            <a:p>
              <a:endParaRPr/>
            </a:p>
          </p:txBody>
        </p:sp>
      </p:grpSp>
      <p:pic>
        <p:nvPicPr>
          <p:cNvPr id="58" name="YI22Logo.png" descr="YI22Logo.png"/>
          <p:cNvPicPr>
            <a:picLocks noChangeAspect="1"/>
          </p:cNvPicPr>
          <p:nvPr/>
        </p:nvPicPr>
        <p:blipFill>
          <a:blip r:embed="rId3"/>
          <a:stretch>
            <a:fillRect/>
          </a:stretch>
        </p:blipFill>
        <p:spPr>
          <a:xfrm>
            <a:off x="84313" y="231332"/>
            <a:ext cx="1665182" cy="95439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Google Shape;129;p18"/>
          <p:cNvSpPr txBox="1">
            <a:spLocks noGrp="1"/>
          </p:cNvSpPr>
          <p:nvPr>
            <p:ph type="sldNum" sz="quarter" idx="2"/>
          </p:nvPr>
        </p:nvSpPr>
        <p:spPr/>
        <p:txBody>
          <a:bodyPr/>
          <a:lstStyle/>
          <a:p>
            <a:fld id="{86CB4B4D-7CA3-9044-876B-883B54F8677D}" type="slidenum">
              <a:rPr lang="en-IN" smtClean="0"/>
              <a:pPr/>
              <a:t>3</a:t>
            </a:fld>
            <a:endParaRPr lang="en-IN"/>
          </a:p>
        </p:txBody>
      </p:sp>
      <p:sp>
        <p:nvSpPr>
          <p:cNvPr id="61" name="Google Shape;101;p17"/>
          <p:cNvSpPr txBox="1"/>
          <p:nvPr/>
        </p:nvSpPr>
        <p:spPr>
          <a:xfrm>
            <a:off x="960557" y="545431"/>
            <a:ext cx="7462026" cy="33085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ctr">
              <a:defRPr sz="2500" b="1">
                <a:solidFill>
                  <a:srgbClr val="595959"/>
                </a:solidFill>
                <a:latin typeface="Raleway"/>
                <a:ea typeface="Raleway"/>
                <a:cs typeface="Raleway"/>
                <a:sym typeface="Raleway"/>
              </a:defRPr>
            </a:pPr>
            <a:r>
              <a:rPr dirty="0">
                <a:solidFill>
                  <a:srgbClr val="424242"/>
                </a:solidFill>
              </a:rPr>
              <a:t>The Proposed</a:t>
            </a:r>
            <a:r>
              <a:rPr dirty="0"/>
              <a:t> </a:t>
            </a:r>
            <a:r>
              <a:rPr dirty="0">
                <a:solidFill>
                  <a:srgbClr val="0F7FBB"/>
                </a:solidFill>
              </a:rPr>
              <a:t>Solution - Your </a:t>
            </a:r>
            <a:r>
              <a:rPr dirty="0" smtClean="0">
                <a:solidFill>
                  <a:srgbClr val="0F7FBB"/>
                </a:solidFill>
              </a:rPr>
              <a:t>Idea</a:t>
            </a:r>
            <a:endParaRPr lang="en-IN" dirty="0" smtClean="0">
              <a:solidFill>
                <a:srgbClr val="0F7FBB"/>
              </a:solidFill>
            </a:endParaRPr>
          </a:p>
          <a:p>
            <a:pPr algn="ctr">
              <a:defRPr sz="2500" b="1">
                <a:solidFill>
                  <a:srgbClr val="595959"/>
                </a:solidFill>
                <a:latin typeface="Raleway"/>
                <a:ea typeface="Raleway"/>
                <a:cs typeface="Raleway"/>
                <a:sym typeface="Raleway"/>
              </a:defRPr>
            </a:pPr>
            <a:endParaRPr lang="en-IN" dirty="0">
              <a:solidFill>
                <a:srgbClr val="0F7FBB"/>
              </a:solidFill>
            </a:endParaRPr>
          </a:p>
          <a:p>
            <a:pPr algn="just">
              <a:defRPr sz="2500" b="1">
                <a:solidFill>
                  <a:srgbClr val="595959"/>
                </a:solidFill>
                <a:latin typeface="Raleway"/>
                <a:ea typeface="Raleway"/>
                <a:cs typeface="Raleway"/>
                <a:sym typeface="Raleway"/>
              </a:defRPr>
            </a:pPr>
            <a:r>
              <a:rPr lang="en-IN" sz="1600" dirty="0" smtClean="0">
                <a:solidFill>
                  <a:schemeClr val="tx1"/>
                </a:solidFill>
              </a:rPr>
              <a:t>    </a:t>
            </a:r>
            <a:endParaRPr lang="en-IN" sz="1600" dirty="0" smtClean="0">
              <a:solidFill>
                <a:schemeClr val="tx1"/>
              </a:solidFill>
            </a:endParaRPr>
          </a:p>
          <a:p>
            <a:pPr marL="285750" indent="-285750" algn="just">
              <a:buFont typeface="Wingdings" panose="05000000000000000000" pitchFamily="2" charset="2"/>
              <a:buChar char="Ø"/>
              <a:defRPr sz="2500" b="1">
                <a:solidFill>
                  <a:srgbClr val="595959"/>
                </a:solidFill>
                <a:latin typeface="Raleway"/>
                <a:ea typeface="Raleway"/>
                <a:cs typeface="Raleway"/>
                <a:sym typeface="Raleway"/>
              </a:defRPr>
            </a:pPr>
            <a:r>
              <a:rPr lang="en-IN" sz="1600" dirty="0" smtClean="0">
                <a:solidFill>
                  <a:srgbClr val="00B050"/>
                </a:solidFill>
              </a:rPr>
              <a:t>      To solve this problem We have developed a prototype </a:t>
            </a:r>
            <a:r>
              <a:rPr lang="en-US" sz="1600" dirty="0">
                <a:solidFill>
                  <a:srgbClr val="00B050"/>
                </a:solidFill>
              </a:rPr>
              <a:t>which automatically extracts the smoke particles</a:t>
            </a:r>
            <a:r>
              <a:rPr lang="en-US" sz="1600" dirty="0" smtClean="0">
                <a:solidFill>
                  <a:srgbClr val="00B050"/>
                </a:solidFill>
              </a:rPr>
              <a:t>, toxic </a:t>
            </a:r>
            <a:r>
              <a:rPr lang="en-US" sz="1600" dirty="0">
                <a:solidFill>
                  <a:srgbClr val="00B050"/>
                </a:solidFill>
              </a:rPr>
              <a:t>gases like carbon monoxide</a:t>
            </a:r>
            <a:r>
              <a:rPr lang="en-US" sz="1600" dirty="0" smtClean="0">
                <a:solidFill>
                  <a:srgbClr val="00B050"/>
                </a:solidFill>
              </a:rPr>
              <a:t>, chemicals </a:t>
            </a:r>
            <a:r>
              <a:rPr lang="en-US" sz="1600" dirty="0">
                <a:solidFill>
                  <a:srgbClr val="00B050"/>
                </a:solidFill>
              </a:rPr>
              <a:t>and Volatile organic compounds (VOCs) from </a:t>
            </a:r>
            <a:r>
              <a:rPr lang="en-US" sz="1600" dirty="0" smtClean="0">
                <a:solidFill>
                  <a:srgbClr val="00B050"/>
                </a:solidFill>
              </a:rPr>
              <a:t>air. It uses MQ-7 </a:t>
            </a:r>
            <a:r>
              <a:rPr lang="en-US" sz="1600" dirty="0">
                <a:solidFill>
                  <a:srgbClr val="00B050"/>
                </a:solidFill>
              </a:rPr>
              <a:t>gas </a:t>
            </a:r>
            <a:r>
              <a:rPr lang="en-US" sz="1600" dirty="0" smtClean="0">
                <a:solidFill>
                  <a:srgbClr val="00B050"/>
                </a:solidFill>
              </a:rPr>
              <a:t>sensor ,exhaust fan and activated </a:t>
            </a:r>
            <a:r>
              <a:rPr lang="en-US" sz="1600" dirty="0">
                <a:solidFill>
                  <a:srgbClr val="00B050"/>
                </a:solidFill>
              </a:rPr>
              <a:t>carbon </a:t>
            </a:r>
            <a:r>
              <a:rPr lang="en-US" sz="1600" dirty="0" smtClean="0">
                <a:solidFill>
                  <a:srgbClr val="00B050"/>
                </a:solidFill>
              </a:rPr>
              <a:t>filter which absorbs the exhausted smoke without emitting into the environment.</a:t>
            </a:r>
            <a:endParaRPr lang="en-IN" sz="1600" dirty="0">
              <a:solidFill>
                <a:srgbClr val="00B050"/>
              </a:solidFill>
            </a:endParaRPr>
          </a:p>
          <a:p>
            <a:pPr marL="285750" indent="-285750" algn="just">
              <a:buFont typeface="Wingdings" panose="05000000000000000000" pitchFamily="2" charset="2"/>
              <a:buChar char="Ø"/>
              <a:defRPr sz="2500" b="1">
                <a:solidFill>
                  <a:srgbClr val="595959"/>
                </a:solidFill>
                <a:latin typeface="Raleway"/>
                <a:ea typeface="Raleway"/>
                <a:cs typeface="Raleway"/>
                <a:sym typeface="Raleway"/>
              </a:defRPr>
            </a:pPr>
            <a:endParaRPr lang="en-IN" sz="1600" dirty="0" smtClean="0">
              <a:solidFill>
                <a:srgbClr val="00B050"/>
              </a:solidFill>
            </a:endParaRPr>
          </a:p>
          <a:p>
            <a:pPr algn="just">
              <a:defRPr sz="2500" b="1">
                <a:solidFill>
                  <a:srgbClr val="595959"/>
                </a:solidFill>
                <a:latin typeface="Raleway"/>
                <a:ea typeface="Raleway"/>
                <a:cs typeface="Raleway"/>
                <a:sym typeface="Raleway"/>
              </a:defRPr>
            </a:pPr>
            <a:r>
              <a:rPr lang="en-IN" sz="1600" dirty="0" smtClean="0">
                <a:solidFill>
                  <a:srgbClr val="00B050"/>
                </a:solidFill>
              </a:rPr>
              <a:t>     </a:t>
            </a:r>
            <a:endParaRPr lang="en-IN" dirty="0" smtClean="0">
              <a:solidFill>
                <a:srgbClr val="00B050"/>
              </a:solidFill>
            </a:endParaRPr>
          </a:p>
          <a:p>
            <a:pPr algn="ctr">
              <a:defRPr sz="2500" b="1">
                <a:solidFill>
                  <a:srgbClr val="595959"/>
                </a:solidFill>
                <a:latin typeface="Raleway"/>
                <a:ea typeface="Raleway"/>
                <a:cs typeface="Raleway"/>
                <a:sym typeface="Raleway"/>
              </a:defRPr>
            </a:pPr>
            <a:endParaRPr dirty="0">
              <a:solidFill>
                <a:srgbClr val="0F7FBB"/>
              </a:solidFill>
            </a:endParaRPr>
          </a:p>
        </p:txBody>
      </p:sp>
      <p:pic>
        <p:nvPicPr>
          <p:cNvPr id="62" name="Picture 6" descr="Picture 6"/>
          <p:cNvPicPr>
            <a:picLocks noChangeAspect="1"/>
          </p:cNvPicPr>
          <p:nvPr/>
        </p:nvPicPr>
        <p:blipFill>
          <a:blip r:embed="rId2"/>
          <a:srcRect l="5888" t="44713" r="2130" b="32711"/>
          <a:stretch>
            <a:fillRect/>
          </a:stretch>
        </p:blipFill>
        <p:spPr>
          <a:xfrm>
            <a:off x="3838575" y="4537870"/>
            <a:ext cx="1466676" cy="360001"/>
          </a:xfrm>
          <a:prstGeom prst="rect">
            <a:avLst/>
          </a:prstGeom>
          <a:ln w="12700">
            <a:miter lim="400000"/>
          </a:ln>
        </p:spPr>
      </p:pic>
      <p:grpSp>
        <p:nvGrpSpPr>
          <p:cNvPr id="65" name="Group"/>
          <p:cNvGrpSpPr/>
          <p:nvPr/>
        </p:nvGrpSpPr>
        <p:grpSpPr>
          <a:xfrm>
            <a:off x="8191101" y="218707"/>
            <a:ext cx="683115" cy="684694"/>
            <a:chOff x="0" y="0"/>
            <a:chExt cx="683113" cy="684692"/>
          </a:xfrm>
        </p:grpSpPr>
        <p:sp>
          <p:nvSpPr>
            <p:cNvPr id="63" name="Google Shape;526;p38"/>
            <p:cNvSpPr/>
            <p:nvPr/>
          </p:nvSpPr>
          <p:spPr>
            <a:xfrm>
              <a:off x="143484" y="0"/>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FFB600"/>
            </a:solidFill>
            <a:ln w="12700" cap="flat">
              <a:noFill/>
              <a:miter lim="400000"/>
            </a:ln>
            <a:effectLst/>
          </p:spPr>
          <p:txBody>
            <a:bodyPr wrap="square" lIns="45719" tIns="45719" rIns="45719" bIns="45719" numCol="1" anchor="ctr">
              <a:noAutofit/>
            </a:bodyPr>
            <a:lstStyle/>
            <a:p>
              <a:endParaRPr/>
            </a:p>
          </p:txBody>
        </p:sp>
        <p:sp>
          <p:nvSpPr>
            <p:cNvPr id="64" name="Google Shape;526;p38"/>
            <p:cNvSpPr/>
            <p:nvPr/>
          </p:nvSpPr>
          <p:spPr>
            <a:xfrm>
              <a:off x="0" y="131527"/>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0F7FBB"/>
            </a:solidFill>
            <a:ln w="12700" cap="flat">
              <a:noFill/>
              <a:miter lim="400000"/>
            </a:ln>
            <a:effectLst/>
          </p:spPr>
          <p:txBody>
            <a:bodyPr wrap="square" lIns="45719" tIns="45719" rIns="45719" bIns="45719" numCol="1" anchor="ctr">
              <a:noAutofit/>
            </a:bodyPr>
            <a:lstStyle/>
            <a:p>
              <a:endParaRPr/>
            </a:p>
          </p:txBody>
        </p:sp>
      </p:grpSp>
      <p:pic>
        <p:nvPicPr>
          <p:cNvPr id="66" name="YI22Logo.png" descr="YI22Logo.png"/>
          <p:cNvPicPr>
            <a:picLocks noChangeAspect="1"/>
          </p:cNvPicPr>
          <p:nvPr/>
        </p:nvPicPr>
        <p:blipFill>
          <a:blip r:embed="rId3"/>
          <a:stretch>
            <a:fillRect/>
          </a:stretch>
        </p:blipFill>
        <p:spPr>
          <a:xfrm>
            <a:off x="84313" y="231332"/>
            <a:ext cx="1665182" cy="95439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129;p18"/>
          <p:cNvSpPr txBox="1">
            <a:spLocks noGrp="1"/>
          </p:cNvSpPr>
          <p:nvPr>
            <p:ph type="sldNum" sz="quarter" idx="2"/>
          </p:nvPr>
        </p:nvSpPr>
        <p:spPr>
          <a:xfrm>
            <a:off x="8730565" y="4673875"/>
            <a:ext cx="287371" cy="3860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69" name="Picture 6" descr="Picture 6"/>
          <p:cNvPicPr>
            <a:picLocks noChangeAspect="1"/>
          </p:cNvPicPr>
          <p:nvPr/>
        </p:nvPicPr>
        <p:blipFill>
          <a:blip r:embed="rId2"/>
          <a:srcRect l="5888" t="44713" r="2130" b="32711"/>
          <a:stretch>
            <a:fillRect/>
          </a:stretch>
        </p:blipFill>
        <p:spPr>
          <a:xfrm>
            <a:off x="3838575" y="4537870"/>
            <a:ext cx="1466676" cy="360001"/>
          </a:xfrm>
          <a:prstGeom prst="rect">
            <a:avLst/>
          </a:prstGeom>
          <a:ln w="12700">
            <a:miter lim="400000"/>
          </a:ln>
        </p:spPr>
      </p:pic>
      <p:grpSp>
        <p:nvGrpSpPr>
          <p:cNvPr id="72" name="Group"/>
          <p:cNvGrpSpPr/>
          <p:nvPr/>
        </p:nvGrpSpPr>
        <p:grpSpPr>
          <a:xfrm>
            <a:off x="8191101" y="218707"/>
            <a:ext cx="683115" cy="684694"/>
            <a:chOff x="0" y="0"/>
            <a:chExt cx="683113" cy="684692"/>
          </a:xfrm>
        </p:grpSpPr>
        <p:sp>
          <p:nvSpPr>
            <p:cNvPr id="70" name="Google Shape;526;p38"/>
            <p:cNvSpPr/>
            <p:nvPr/>
          </p:nvSpPr>
          <p:spPr>
            <a:xfrm>
              <a:off x="143484" y="0"/>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FFB600"/>
            </a:solidFill>
            <a:ln w="12700" cap="flat">
              <a:noFill/>
              <a:miter lim="400000"/>
            </a:ln>
            <a:effectLst/>
          </p:spPr>
          <p:txBody>
            <a:bodyPr wrap="square" lIns="45719" tIns="45719" rIns="45719" bIns="45719" numCol="1" anchor="ctr">
              <a:noAutofit/>
            </a:bodyPr>
            <a:lstStyle/>
            <a:p>
              <a:endParaRPr/>
            </a:p>
          </p:txBody>
        </p:sp>
        <p:sp>
          <p:nvSpPr>
            <p:cNvPr id="71" name="Google Shape;526;p38"/>
            <p:cNvSpPr/>
            <p:nvPr/>
          </p:nvSpPr>
          <p:spPr>
            <a:xfrm>
              <a:off x="0" y="131527"/>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0F7FBB"/>
            </a:solidFill>
            <a:ln w="12700" cap="flat">
              <a:noFill/>
              <a:miter lim="400000"/>
            </a:ln>
            <a:effectLst/>
          </p:spPr>
          <p:txBody>
            <a:bodyPr wrap="square" lIns="45719" tIns="45719" rIns="45719" bIns="45719" numCol="1" anchor="ctr">
              <a:noAutofit/>
            </a:bodyPr>
            <a:lstStyle/>
            <a:p>
              <a:endParaRPr/>
            </a:p>
          </p:txBody>
        </p:sp>
      </p:grpSp>
      <p:pic>
        <p:nvPicPr>
          <p:cNvPr id="73" name="YI22Logo.png" descr="YI22Logo.png"/>
          <p:cNvPicPr>
            <a:picLocks noChangeAspect="1"/>
          </p:cNvPicPr>
          <p:nvPr/>
        </p:nvPicPr>
        <p:blipFill>
          <a:blip r:embed="rId3"/>
          <a:stretch>
            <a:fillRect/>
          </a:stretch>
        </p:blipFill>
        <p:spPr>
          <a:xfrm>
            <a:off x="84313" y="231332"/>
            <a:ext cx="1665182" cy="954394"/>
          </a:xfrm>
          <a:prstGeom prst="rect">
            <a:avLst/>
          </a:prstGeom>
          <a:ln w="12700">
            <a:miter lim="400000"/>
          </a:ln>
        </p:spPr>
      </p:pic>
      <p:sp>
        <p:nvSpPr>
          <p:cNvPr id="74" name="Google Shape;101;p17"/>
          <p:cNvSpPr txBox="1"/>
          <p:nvPr/>
        </p:nvSpPr>
        <p:spPr>
          <a:xfrm>
            <a:off x="960557" y="545431"/>
            <a:ext cx="7462026" cy="3831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ctr">
              <a:defRPr sz="2500" b="1">
                <a:solidFill>
                  <a:srgbClr val="595959"/>
                </a:solidFill>
                <a:latin typeface="Raleway"/>
                <a:ea typeface="Raleway"/>
                <a:cs typeface="Raleway"/>
                <a:sym typeface="Raleway"/>
              </a:defRPr>
            </a:pPr>
            <a:r>
              <a:rPr sz="1800" dirty="0">
                <a:solidFill>
                  <a:srgbClr val="424242"/>
                </a:solidFill>
              </a:rPr>
              <a:t>How my</a:t>
            </a:r>
            <a:r>
              <a:rPr sz="1800" dirty="0">
                <a:solidFill>
                  <a:srgbClr val="0F7FBB"/>
                </a:solidFill>
              </a:rPr>
              <a:t> solution </a:t>
            </a:r>
            <a:r>
              <a:rPr sz="1800" dirty="0">
                <a:solidFill>
                  <a:srgbClr val="424242"/>
                </a:solidFill>
              </a:rPr>
              <a:t>/ </a:t>
            </a:r>
            <a:r>
              <a:rPr sz="1800" dirty="0">
                <a:solidFill>
                  <a:srgbClr val="0F7FBB"/>
                </a:solidFill>
              </a:rPr>
              <a:t>idea works</a:t>
            </a:r>
            <a:r>
              <a:rPr sz="1800" dirty="0">
                <a:solidFill>
                  <a:srgbClr val="424242"/>
                </a:solidFill>
              </a:rPr>
              <a:t>?</a:t>
            </a:r>
            <a:r>
              <a:rPr sz="1800" dirty="0">
                <a:solidFill>
                  <a:srgbClr val="0F7FBB"/>
                </a:solidFill>
              </a:rPr>
              <a:t> </a:t>
            </a:r>
          </a:p>
          <a:p>
            <a:pPr algn="ctr">
              <a:defRPr sz="2500" b="1">
                <a:solidFill>
                  <a:srgbClr val="595959"/>
                </a:solidFill>
                <a:latin typeface="Raleway"/>
                <a:ea typeface="Raleway"/>
                <a:cs typeface="Raleway"/>
                <a:sym typeface="Raleway"/>
              </a:defRPr>
            </a:pPr>
            <a:r>
              <a:rPr sz="1800" b="0" dirty="0">
                <a:solidFill>
                  <a:srgbClr val="424242"/>
                </a:solidFill>
              </a:rPr>
              <a:t>(The working model / design</a:t>
            </a:r>
            <a:r>
              <a:rPr sz="1800" b="0" dirty="0" smtClean="0">
                <a:solidFill>
                  <a:srgbClr val="424242"/>
                </a:solidFill>
              </a:rPr>
              <a:t>)</a:t>
            </a:r>
            <a:endParaRPr lang="en-IN" sz="1800" b="0" dirty="0" smtClean="0">
              <a:solidFill>
                <a:srgbClr val="424242"/>
              </a:solidFill>
            </a:endParaRPr>
          </a:p>
          <a:p>
            <a:pPr algn="ctr">
              <a:defRPr sz="2500" b="1">
                <a:solidFill>
                  <a:srgbClr val="595959"/>
                </a:solidFill>
                <a:latin typeface="Raleway"/>
                <a:ea typeface="Raleway"/>
                <a:cs typeface="Raleway"/>
                <a:sym typeface="Raleway"/>
              </a:defRPr>
            </a:pPr>
            <a:r>
              <a:rPr lang="en-IN" sz="1200" b="1" i="1" dirty="0" smtClean="0">
                <a:solidFill>
                  <a:srgbClr val="424242"/>
                </a:solidFill>
              </a:rPr>
              <a:t>                </a:t>
            </a:r>
            <a:r>
              <a:rPr lang="en-IN" sz="1200" b="1" i="1" dirty="0" smtClean="0">
                <a:solidFill>
                  <a:srgbClr val="00B050"/>
                </a:solidFill>
              </a:rPr>
              <a:t>Circuit Diagram                                                                        Designed model</a:t>
            </a:r>
            <a:endParaRPr lang="en-IN" sz="2000" i="1" dirty="0">
              <a:solidFill>
                <a:srgbClr val="00B050"/>
              </a:solidFill>
            </a:endParaRPr>
          </a:p>
          <a:p>
            <a:pPr algn="ctr">
              <a:defRPr sz="2500" b="1">
                <a:solidFill>
                  <a:srgbClr val="595959"/>
                </a:solidFill>
                <a:latin typeface="Raleway"/>
                <a:ea typeface="Raleway"/>
                <a:cs typeface="Raleway"/>
                <a:sym typeface="Raleway"/>
              </a:defRPr>
            </a:pPr>
            <a:endParaRPr lang="en-IN" sz="2000" b="0" dirty="0" smtClean="0">
              <a:solidFill>
                <a:srgbClr val="00B050"/>
              </a:solidFill>
            </a:endParaRPr>
          </a:p>
          <a:p>
            <a:pPr algn="ctr">
              <a:defRPr sz="2500" b="1">
                <a:solidFill>
                  <a:srgbClr val="595959"/>
                </a:solidFill>
                <a:latin typeface="Raleway"/>
                <a:ea typeface="Raleway"/>
                <a:cs typeface="Raleway"/>
                <a:sym typeface="Raleway"/>
              </a:defRPr>
            </a:pPr>
            <a:endParaRPr lang="en-IN" sz="2000" dirty="0">
              <a:solidFill>
                <a:srgbClr val="424242"/>
              </a:solidFill>
            </a:endParaRPr>
          </a:p>
          <a:p>
            <a:pPr algn="ctr">
              <a:defRPr sz="2500" b="1">
                <a:solidFill>
                  <a:srgbClr val="595959"/>
                </a:solidFill>
                <a:latin typeface="Raleway"/>
                <a:ea typeface="Raleway"/>
                <a:cs typeface="Raleway"/>
                <a:sym typeface="Raleway"/>
              </a:defRPr>
            </a:pPr>
            <a:endParaRPr lang="en-IN" sz="2000" b="0" dirty="0" smtClean="0">
              <a:solidFill>
                <a:srgbClr val="424242"/>
              </a:solidFill>
            </a:endParaRPr>
          </a:p>
          <a:p>
            <a:pPr algn="ctr">
              <a:defRPr sz="2500" b="1">
                <a:solidFill>
                  <a:srgbClr val="595959"/>
                </a:solidFill>
                <a:latin typeface="Raleway"/>
                <a:ea typeface="Raleway"/>
                <a:cs typeface="Raleway"/>
                <a:sym typeface="Raleway"/>
              </a:defRPr>
            </a:pPr>
            <a:endParaRPr lang="en-IN" sz="2000" dirty="0">
              <a:solidFill>
                <a:srgbClr val="424242"/>
              </a:solidFill>
            </a:endParaRPr>
          </a:p>
          <a:p>
            <a:pPr algn="ctr">
              <a:defRPr sz="2500" b="1">
                <a:solidFill>
                  <a:srgbClr val="595959"/>
                </a:solidFill>
                <a:latin typeface="Raleway"/>
                <a:ea typeface="Raleway"/>
                <a:cs typeface="Raleway"/>
                <a:sym typeface="Raleway"/>
              </a:defRPr>
            </a:pPr>
            <a:endParaRPr lang="en-IN" sz="2000" b="0" dirty="0" smtClean="0">
              <a:solidFill>
                <a:srgbClr val="424242"/>
              </a:solidFill>
            </a:endParaRPr>
          </a:p>
          <a:p>
            <a:pPr algn="ctr">
              <a:defRPr sz="2500" b="1">
                <a:solidFill>
                  <a:srgbClr val="595959"/>
                </a:solidFill>
                <a:latin typeface="Raleway"/>
                <a:ea typeface="Raleway"/>
                <a:cs typeface="Raleway"/>
                <a:sym typeface="Raleway"/>
              </a:defRPr>
            </a:pPr>
            <a:endParaRPr lang="en-IN" sz="2000" dirty="0">
              <a:solidFill>
                <a:srgbClr val="424242"/>
              </a:solidFill>
            </a:endParaRPr>
          </a:p>
          <a:p>
            <a:pPr algn="ctr">
              <a:defRPr sz="2500" b="1">
                <a:solidFill>
                  <a:srgbClr val="595959"/>
                </a:solidFill>
                <a:latin typeface="Raleway"/>
                <a:ea typeface="Raleway"/>
                <a:cs typeface="Raleway"/>
                <a:sym typeface="Raleway"/>
              </a:defRPr>
            </a:pPr>
            <a:endParaRPr lang="en-IN" sz="2000" b="0" dirty="0" smtClean="0">
              <a:solidFill>
                <a:srgbClr val="424242"/>
              </a:solidFill>
            </a:endParaRPr>
          </a:p>
          <a:p>
            <a:pPr algn="ctr">
              <a:defRPr sz="2500" b="1">
                <a:solidFill>
                  <a:srgbClr val="595959"/>
                </a:solidFill>
                <a:latin typeface="Raleway"/>
                <a:ea typeface="Raleway"/>
                <a:cs typeface="Raleway"/>
                <a:sym typeface="Raleway"/>
              </a:defRPr>
            </a:pPr>
            <a:endParaRPr lang="en-IN" sz="2000" dirty="0">
              <a:solidFill>
                <a:srgbClr val="424242"/>
              </a:solidFill>
            </a:endParaRPr>
          </a:p>
          <a:p>
            <a:pPr algn="ctr">
              <a:defRPr sz="2500" b="1">
                <a:solidFill>
                  <a:srgbClr val="595959"/>
                </a:solidFill>
                <a:latin typeface="Raleway"/>
                <a:ea typeface="Raleway"/>
                <a:cs typeface="Raleway"/>
                <a:sym typeface="Raleway"/>
              </a:defRPr>
            </a:pPr>
            <a:endParaRPr sz="2000" b="0" dirty="0">
              <a:solidFill>
                <a:srgbClr val="424242"/>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230" y="1482436"/>
            <a:ext cx="3846970" cy="3055434"/>
          </a:xfrm>
          <a:prstGeom prst="rect">
            <a:avLst/>
          </a:prstGeom>
        </p:spPr>
      </p:pic>
      <p:pic>
        <p:nvPicPr>
          <p:cNvPr id="4" name="Picture 3"/>
          <p:cNvPicPr>
            <a:picLocks noChangeAspect="1"/>
          </p:cNvPicPr>
          <p:nvPr/>
        </p:nvPicPr>
        <p:blipFill>
          <a:blip r:embed="rId5"/>
          <a:stretch>
            <a:fillRect/>
          </a:stretch>
        </p:blipFill>
        <p:spPr>
          <a:xfrm>
            <a:off x="5035147" y="1482436"/>
            <a:ext cx="3387436" cy="30899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29;p18"/>
          <p:cNvSpPr txBox="1">
            <a:spLocks noGrp="1"/>
          </p:cNvSpPr>
          <p:nvPr>
            <p:ph type="sldNum" sz="quarter" idx="2"/>
          </p:nvPr>
        </p:nvSpPr>
        <p:spPr>
          <a:xfrm>
            <a:off x="8730565" y="4673875"/>
            <a:ext cx="287371" cy="3860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77" name="Google Shape;101;p17"/>
          <p:cNvSpPr txBox="1"/>
          <p:nvPr/>
        </p:nvSpPr>
        <p:spPr>
          <a:xfrm>
            <a:off x="675387" y="462408"/>
            <a:ext cx="7462026" cy="403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ctr">
              <a:defRPr sz="2500" b="1">
                <a:solidFill>
                  <a:srgbClr val="595959"/>
                </a:solidFill>
                <a:latin typeface="Raleway"/>
                <a:ea typeface="Raleway"/>
                <a:cs typeface="Raleway"/>
                <a:sym typeface="Raleway"/>
              </a:defRPr>
            </a:pPr>
            <a:r>
              <a:rPr dirty="0">
                <a:solidFill>
                  <a:srgbClr val="424242"/>
                </a:solidFill>
              </a:rPr>
              <a:t>What makes my </a:t>
            </a:r>
            <a:r>
              <a:rPr dirty="0">
                <a:solidFill>
                  <a:srgbClr val="0F7FBB"/>
                </a:solidFill>
              </a:rPr>
              <a:t>idea great</a:t>
            </a:r>
            <a:r>
              <a:rPr dirty="0" smtClean="0">
                <a:solidFill>
                  <a:srgbClr val="424242"/>
                </a:solidFill>
              </a:rPr>
              <a:t>?</a:t>
            </a:r>
            <a:endParaRPr lang="en-IN" dirty="0" smtClean="0">
              <a:solidFill>
                <a:srgbClr val="424242"/>
              </a:solidFill>
            </a:endParaRPr>
          </a:p>
          <a:p>
            <a:pPr algn="ctr">
              <a:defRPr sz="2500" b="1">
                <a:solidFill>
                  <a:srgbClr val="595959"/>
                </a:solidFill>
                <a:latin typeface="Raleway"/>
                <a:ea typeface="Raleway"/>
                <a:cs typeface="Raleway"/>
                <a:sym typeface="Raleway"/>
              </a:defRPr>
            </a:pPr>
            <a:endParaRPr lang="en-IN" dirty="0">
              <a:solidFill>
                <a:srgbClr val="424242"/>
              </a:solidFill>
            </a:endParaRPr>
          </a:p>
          <a:p>
            <a:pPr algn="ctr">
              <a:defRPr sz="2500" b="1">
                <a:solidFill>
                  <a:srgbClr val="595959"/>
                </a:solidFill>
                <a:latin typeface="Raleway"/>
                <a:ea typeface="Raleway"/>
                <a:cs typeface="Raleway"/>
                <a:sym typeface="Raleway"/>
              </a:defRPr>
            </a:pPr>
            <a:endParaRPr lang="en-IN" dirty="0" smtClean="0">
              <a:solidFill>
                <a:srgbClr val="424242"/>
              </a:solidFill>
            </a:endParaRPr>
          </a:p>
          <a:p>
            <a:pPr algn="ctr">
              <a:defRPr sz="2500" b="1">
                <a:solidFill>
                  <a:srgbClr val="595959"/>
                </a:solidFill>
                <a:latin typeface="Raleway"/>
                <a:ea typeface="Raleway"/>
                <a:cs typeface="Raleway"/>
                <a:sym typeface="Raleway"/>
              </a:defRPr>
            </a:pPr>
            <a:endParaRPr lang="en-IN" dirty="0">
              <a:solidFill>
                <a:srgbClr val="424242"/>
              </a:solidFill>
            </a:endParaRPr>
          </a:p>
          <a:p>
            <a:pPr algn="ctr">
              <a:defRPr sz="2500" b="1">
                <a:solidFill>
                  <a:srgbClr val="595959"/>
                </a:solidFill>
                <a:latin typeface="Raleway"/>
                <a:ea typeface="Raleway"/>
                <a:cs typeface="Raleway"/>
                <a:sym typeface="Raleway"/>
              </a:defRPr>
            </a:pPr>
            <a:endParaRPr lang="en-IN" dirty="0" smtClean="0">
              <a:solidFill>
                <a:srgbClr val="424242"/>
              </a:solidFill>
            </a:endParaRPr>
          </a:p>
          <a:p>
            <a:pPr algn="ctr">
              <a:defRPr sz="2500" b="1">
                <a:solidFill>
                  <a:srgbClr val="595959"/>
                </a:solidFill>
                <a:latin typeface="Raleway"/>
                <a:ea typeface="Raleway"/>
                <a:cs typeface="Raleway"/>
                <a:sym typeface="Raleway"/>
              </a:defRPr>
            </a:pPr>
            <a:endParaRPr lang="en-IN" dirty="0">
              <a:solidFill>
                <a:srgbClr val="424242"/>
              </a:solidFill>
            </a:endParaRPr>
          </a:p>
          <a:p>
            <a:pPr algn="ctr">
              <a:defRPr sz="2500" b="1">
                <a:solidFill>
                  <a:srgbClr val="595959"/>
                </a:solidFill>
                <a:latin typeface="Raleway"/>
                <a:ea typeface="Raleway"/>
                <a:cs typeface="Raleway"/>
                <a:sym typeface="Raleway"/>
              </a:defRPr>
            </a:pPr>
            <a:endParaRPr lang="en-IN" dirty="0" smtClean="0">
              <a:solidFill>
                <a:srgbClr val="424242"/>
              </a:solidFill>
            </a:endParaRPr>
          </a:p>
          <a:p>
            <a:pPr algn="ctr">
              <a:defRPr sz="2500" b="1">
                <a:solidFill>
                  <a:srgbClr val="595959"/>
                </a:solidFill>
                <a:latin typeface="Raleway"/>
                <a:ea typeface="Raleway"/>
                <a:cs typeface="Raleway"/>
                <a:sym typeface="Raleway"/>
              </a:defRPr>
            </a:pPr>
            <a:endParaRPr lang="en-IN" dirty="0">
              <a:solidFill>
                <a:srgbClr val="424242"/>
              </a:solidFill>
            </a:endParaRPr>
          </a:p>
          <a:p>
            <a:pPr algn="ctr">
              <a:defRPr sz="2500" b="1">
                <a:solidFill>
                  <a:srgbClr val="595959"/>
                </a:solidFill>
                <a:latin typeface="Raleway"/>
                <a:ea typeface="Raleway"/>
                <a:cs typeface="Raleway"/>
                <a:sym typeface="Raleway"/>
              </a:defRPr>
            </a:pPr>
            <a:endParaRPr lang="en-IN" dirty="0" smtClean="0">
              <a:solidFill>
                <a:srgbClr val="424242"/>
              </a:solidFill>
            </a:endParaRPr>
          </a:p>
          <a:p>
            <a:pPr algn="ctr">
              <a:defRPr sz="2500" b="1">
                <a:solidFill>
                  <a:srgbClr val="595959"/>
                </a:solidFill>
                <a:latin typeface="Raleway"/>
                <a:ea typeface="Raleway"/>
                <a:cs typeface="Raleway"/>
                <a:sym typeface="Raleway"/>
              </a:defRPr>
            </a:pPr>
            <a:endParaRPr dirty="0">
              <a:solidFill>
                <a:srgbClr val="424242"/>
              </a:solidFill>
            </a:endParaRPr>
          </a:p>
        </p:txBody>
      </p:sp>
      <p:pic>
        <p:nvPicPr>
          <p:cNvPr id="78" name="Picture 6" descr="Picture 6"/>
          <p:cNvPicPr>
            <a:picLocks noChangeAspect="1"/>
          </p:cNvPicPr>
          <p:nvPr/>
        </p:nvPicPr>
        <p:blipFill>
          <a:blip r:embed="rId2"/>
          <a:srcRect l="5888" t="44713" r="2130" b="32711"/>
          <a:stretch>
            <a:fillRect/>
          </a:stretch>
        </p:blipFill>
        <p:spPr>
          <a:xfrm>
            <a:off x="3838575" y="4537870"/>
            <a:ext cx="1466676" cy="360001"/>
          </a:xfrm>
          <a:prstGeom prst="rect">
            <a:avLst/>
          </a:prstGeom>
          <a:ln w="12700">
            <a:miter lim="400000"/>
          </a:ln>
        </p:spPr>
      </p:pic>
      <p:grpSp>
        <p:nvGrpSpPr>
          <p:cNvPr id="81" name="Group"/>
          <p:cNvGrpSpPr/>
          <p:nvPr/>
        </p:nvGrpSpPr>
        <p:grpSpPr>
          <a:xfrm>
            <a:off x="8191101" y="218707"/>
            <a:ext cx="683115" cy="684694"/>
            <a:chOff x="0" y="0"/>
            <a:chExt cx="683113" cy="684692"/>
          </a:xfrm>
        </p:grpSpPr>
        <p:sp>
          <p:nvSpPr>
            <p:cNvPr id="79" name="Google Shape;526;p38"/>
            <p:cNvSpPr/>
            <p:nvPr/>
          </p:nvSpPr>
          <p:spPr>
            <a:xfrm>
              <a:off x="143484" y="0"/>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FFB600"/>
            </a:solidFill>
            <a:ln w="12700" cap="flat">
              <a:noFill/>
              <a:miter lim="400000"/>
            </a:ln>
            <a:effectLst/>
          </p:spPr>
          <p:txBody>
            <a:bodyPr wrap="square" lIns="45719" tIns="45719" rIns="45719" bIns="45719" numCol="1" anchor="ctr">
              <a:noAutofit/>
            </a:bodyPr>
            <a:lstStyle/>
            <a:p>
              <a:endParaRPr/>
            </a:p>
          </p:txBody>
        </p:sp>
        <p:sp>
          <p:nvSpPr>
            <p:cNvPr id="80" name="Google Shape;526;p38"/>
            <p:cNvSpPr/>
            <p:nvPr/>
          </p:nvSpPr>
          <p:spPr>
            <a:xfrm>
              <a:off x="0" y="131527"/>
              <a:ext cx="539630" cy="5531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17" y="32"/>
                  </a:lnTo>
                  <a:lnTo>
                    <a:pt x="9903" y="130"/>
                  </a:lnTo>
                  <a:lnTo>
                    <a:pt x="9558" y="229"/>
                  </a:lnTo>
                  <a:lnTo>
                    <a:pt x="9247" y="393"/>
                  </a:lnTo>
                  <a:lnTo>
                    <a:pt x="8972" y="523"/>
                  </a:lnTo>
                  <a:lnTo>
                    <a:pt x="8764" y="720"/>
                  </a:lnTo>
                  <a:lnTo>
                    <a:pt x="8558" y="883"/>
                  </a:lnTo>
                  <a:lnTo>
                    <a:pt x="8419" y="1047"/>
                  </a:lnTo>
                  <a:lnTo>
                    <a:pt x="7867" y="1146"/>
                  </a:lnTo>
                  <a:lnTo>
                    <a:pt x="7350" y="1309"/>
                  </a:lnTo>
                  <a:lnTo>
                    <a:pt x="6900" y="1538"/>
                  </a:lnTo>
                  <a:lnTo>
                    <a:pt x="6522" y="1768"/>
                  </a:lnTo>
                  <a:lnTo>
                    <a:pt x="6176" y="2061"/>
                  </a:lnTo>
                  <a:lnTo>
                    <a:pt x="5900" y="2356"/>
                  </a:lnTo>
                  <a:lnTo>
                    <a:pt x="5692" y="2716"/>
                  </a:lnTo>
                  <a:lnTo>
                    <a:pt x="5520" y="3075"/>
                  </a:lnTo>
                  <a:lnTo>
                    <a:pt x="5383" y="3436"/>
                  </a:lnTo>
                  <a:lnTo>
                    <a:pt x="5278" y="3796"/>
                  </a:lnTo>
                  <a:lnTo>
                    <a:pt x="5211" y="4189"/>
                  </a:lnTo>
                  <a:lnTo>
                    <a:pt x="5141" y="4582"/>
                  </a:lnTo>
                  <a:lnTo>
                    <a:pt x="5141" y="5335"/>
                  </a:lnTo>
                  <a:lnTo>
                    <a:pt x="5211" y="6022"/>
                  </a:lnTo>
                  <a:lnTo>
                    <a:pt x="5211" y="6054"/>
                  </a:lnTo>
                  <a:lnTo>
                    <a:pt x="5037" y="6120"/>
                  </a:lnTo>
                  <a:lnTo>
                    <a:pt x="4900" y="6251"/>
                  </a:lnTo>
                  <a:lnTo>
                    <a:pt x="4795" y="6447"/>
                  </a:lnTo>
                  <a:lnTo>
                    <a:pt x="4692" y="6676"/>
                  </a:lnTo>
                  <a:lnTo>
                    <a:pt x="4623" y="6937"/>
                  </a:lnTo>
                  <a:lnTo>
                    <a:pt x="4589" y="7232"/>
                  </a:lnTo>
                  <a:lnTo>
                    <a:pt x="4554" y="7559"/>
                  </a:lnTo>
                  <a:lnTo>
                    <a:pt x="4589" y="7887"/>
                  </a:lnTo>
                  <a:lnTo>
                    <a:pt x="4658" y="8247"/>
                  </a:lnTo>
                  <a:lnTo>
                    <a:pt x="4727" y="8575"/>
                  </a:lnTo>
                  <a:lnTo>
                    <a:pt x="4865" y="8868"/>
                  </a:lnTo>
                  <a:lnTo>
                    <a:pt x="5141" y="9327"/>
                  </a:lnTo>
                  <a:lnTo>
                    <a:pt x="5314" y="9458"/>
                  </a:lnTo>
                  <a:lnTo>
                    <a:pt x="5486" y="9556"/>
                  </a:lnTo>
                  <a:lnTo>
                    <a:pt x="5692" y="9556"/>
                  </a:lnTo>
                  <a:lnTo>
                    <a:pt x="5797" y="9524"/>
                  </a:lnTo>
                  <a:lnTo>
                    <a:pt x="6039" y="10080"/>
                  </a:lnTo>
                  <a:lnTo>
                    <a:pt x="6348" y="10570"/>
                  </a:lnTo>
                  <a:lnTo>
                    <a:pt x="6659" y="11062"/>
                  </a:lnTo>
                  <a:lnTo>
                    <a:pt x="7039" y="11520"/>
                  </a:lnTo>
                  <a:lnTo>
                    <a:pt x="7419" y="11913"/>
                  </a:lnTo>
                  <a:lnTo>
                    <a:pt x="7833" y="12272"/>
                  </a:lnTo>
                  <a:lnTo>
                    <a:pt x="8281" y="12600"/>
                  </a:lnTo>
                  <a:lnTo>
                    <a:pt x="8730" y="12894"/>
                  </a:lnTo>
                  <a:lnTo>
                    <a:pt x="8730" y="14334"/>
                  </a:lnTo>
                  <a:lnTo>
                    <a:pt x="8005" y="14400"/>
                  </a:lnTo>
                  <a:lnTo>
                    <a:pt x="7177" y="14531"/>
                  </a:lnTo>
                  <a:lnTo>
                    <a:pt x="5589" y="14858"/>
                  </a:lnTo>
                  <a:lnTo>
                    <a:pt x="4831" y="15087"/>
                  </a:lnTo>
                  <a:lnTo>
                    <a:pt x="4140" y="15349"/>
                  </a:lnTo>
                  <a:lnTo>
                    <a:pt x="3484" y="15644"/>
                  </a:lnTo>
                  <a:lnTo>
                    <a:pt x="2864" y="15971"/>
                  </a:lnTo>
                  <a:lnTo>
                    <a:pt x="2311" y="16331"/>
                  </a:lnTo>
                  <a:lnTo>
                    <a:pt x="1794" y="16690"/>
                  </a:lnTo>
                  <a:lnTo>
                    <a:pt x="1345" y="17116"/>
                  </a:lnTo>
                  <a:lnTo>
                    <a:pt x="965" y="17575"/>
                  </a:lnTo>
                  <a:lnTo>
                    <a:pt x="620" y="18033"/>
                  </a:lnTo>
                  <a:lnTo>
                    <a:pt x="379" y="18557"/>
                  </a:lnTo>
                  <a:lnTo>
                    <a:pt x="172" y="19079"/>
                  </a:lnTo>
                  <a:lnTo>
                    <a:pt x="68" y="19669"/>
                  </a:lnTo>
                  <a:lnTo>
                    <a:pt x="0" y="20259"/>
                  </a:lnTo>
                  <a:lnTo>
                    <a:pt x="68" y="20323"/>
                  </a:lnTo>
                  <a:lnTo>
                    <a:pt x="345" y="20454"/>
                  </a:lnTo>
                  <a:lnTo>
                    <a:pt x="586" y="20552"/>
                  </a:lnTo>
                  <a:lnTo>
                    <a:pt x="897" y="20683"/>
                  </a:lnTo>
                  <a:lnTo>
                    <a:pt x="1276" y="20815"/>
                  </a:lnTo>
                  <a:lnTo>
                    <a:pt x="1794" y="20913"/>
                  </a:lnTo>
                  <a:lnTo>
                    <a:pt x="2415" y="21044"/>
                  </a:lnTo>
                  <a:lnTo>
                    <a:pt x="3139" y="21174"/>
                  </a:lnTo>
                  <a:lnTo>
                    <a:pt x="4003" y="21273"/>
                  </a:lnTo>
                  <a:lnTo>
                    <a:pt x="5037" y="21403"/>
                  </a:lnTo>
                  <a:lnTo>
                    <a:pt x="6211" y="21469"/>
                  </a:lnTo>
                  <a:lnTo>
                    <a:pt x="7522" y="21534"/>
                  </a:lnTo>
                  <a:lnTo>
                    <a:pt x="9040" y="21568"/>
                  </a:lnTo>
                  <a:lnTo>
                    <a:pt x="10766" y="21600"/>
                  </a:lnTo>
                  <a:lnTo>
                    <a:pt x="12456" y="21568"/>
                  </a:lnTo>
                  <a:lnTo>
                    <a:pt x="13975" y="21534"/>
                  </a:lnTo>
                  <a:lnTo>
                    <a:pt x="15320" y="21469"/>
                  </a:lnTo>
                  <a:lnTo>
                    <a:pt x="16494" y="21403"/>
                  </a:lnTo>
                  <a:lnTo>
                    <a:pt x="17530" y="21273"/>
                  </a:lnTo>
                  <a:lnTo>
                    <a:pt x="18391" y="21174"/>
                  </a:lnTo>
                  <a:lnTo>
                    <a:pt x="19150" y="21044"/>
                  </a:lnTo>
                  <a:lnTo>
                    <a:pt x="19772" y="20913"/>
                  </a:lnTo>
                  <a:lnTo>
                    <a:pt x="20289" y="20815"/>
                  </a:lnTo>
                  <a:lnTo>
                    <a:pt x="20703" y="20683"/>
                  </a:lnTo>
                  <a:lnTo>
                    <a:pt x="21014" y="20552"/>
                  </a:lnTo>
                  <a:lnTo>
                    <a:pt x="21255" y="20454"/>
                  </a:lnTo>
                  <a:lnTo>
                    <a:pt x="21497" y="20323"/>
                  </a:lnTo>
                  <a:lnTo>
                    <a:pt x="21600" y="20259"/>
                  </a:lnTo>
                  <a:lnTo>
                    <a:pt x="21532" y="19637"/>
                  </a:lnTo>
                  <a:lnTo>
                    <a:pt x="21428" y="19047"/>
                  </a:lnTo>
                  <a:lnTo>
                    <a:pt x="21255" y="18491"/>
                  </a:lnTo>
                  <a:lnTo>
                    <a:pt x="21014" y="17967"/>
                  </a:lnTo>
                  <a:lnTo>
                    <a:pt x="20669" y="17477"/>
                  </a:lnTo>
                  <a:lnTo>
                    <a:pt x="20289" y="17018"/>
                  </a:lnTo>
                  <a:lnTo>
                    <a:pt x="19841" y="16626"/>
                  </a:lnTo>
                  <a:lnTo>
                    <a:pt x="19324" y="16233"/>
                  </a:lnTo>
                  <a:lnTo>
                    <a:pt x="18771" y="15873"/>
                  </a:lnTo>
                  <a:lnTo>
                    <a:pt x="18150" y="15578"/>
                  </a:lnTo>
                  <a:lnTo>
                    <a:pt x="17460" y="15283"/>
                  </a:lnTo>
                  <a:lnTo>
                    <a:pt x="16735" y="15054"/>
                  </a:lnTo>
                  <a:lnTo>
                    <a:pt x="15941" y="14825"/>
                  </a:lnTo>
                  <a:lnTo>
                    <a:pt x="15114" y="14661"/>
                  </a:lnTo>
                  <a:lnTo>
                    <a:pt x="14216" y="14498"/>
                  </a:lnTo>
                  <a:lnTo>
                    <a:pt x="13319" y="14400"/>
                  </a:lnTo>
                  <a:lnTo>
                    <a:pt x="12870" y="14366"/>
                  </a:lnTo>
                  <a:lnTo>
                    <a:pt x="12870" y="12894"/>
                  </a:lnTo>
                  <a:lnTo>
                    <a:pt x="13319" y="12600"/>
                  </a:lnTo>
                  <a:lnTo>
                    <a:pt x="13767" y="12272"/>
                  </a:lnTo>
                  <a:lnTo>
                    <a:pt x="14182" y="11913"/>
                  </a:lnTo>
                  <a:lnTo>
                    <a:pt x="14596" y="11520"/>
                  </a:lnTo>
                  <a:lnTo>
                    <a:pt x="14941" y="11062"/>
                  </a:lnTo>
                  <a:lnTo>
                    <a:pt x="15252" y="10570"/>
                  </a:lnTo>
                  <a:lnTo>
                    <a:pt x="15561" y="10080"/>
                  </a:lnTo>
                  <a:lnTo>
                    <a:pt x="15803" y="9524"/>
                  </a:lnTo>
                  <a:lnTo>
                    <a:pt x="15908" y="9556"/>
                  </a:lnTo>
                  <a:lnTo>
                    <a:pt x="16114" y="9556"/>
                  </a:lnTo>
                  <a:lnTo>
                    <a:pt x="16286" y="9458"/>
                  </a:lnTo>
                  <a:lnTo>
                    <a:pt x="16459" y="9327"/>
                  </a:lnTo>
                  <a:lnTo>
                    <a:pt x="16735" y="8868"/>
                  </a:lnTo>
                  <a:lnTo>
                    <a:pt x="16874" y="8575"/>
                  </a:lnTo>
                  <a:lnTo>
                    <a:pt x="16942" y="8247"/>
                  </a:lnTo>
                  <a:lnTo>
                    <a:pt x="17011" y="7887"/>
                  </a:lnTo>
                  <a:lnTo>
                    <a:pt x="17046" y="7559"/>
                  </a:lnTo>
                  <a:lnTo>
                    <a:pt x="17011" y="7232"/>
                  </a:lnTo>
                  <a:lnTo>
                    <a:pt x="16977" y="6971"/>
                  </a:lnTo>
                  <a:lnTo>
                    <a:pt x="16908" y="6708"/>
                  </a:lnTo>
                  <a:lnTo>
                    <a:pt x="16839" y="6479"/>
                  </a:lnTo>
                  <a:lnTo>
                    <a:pt x="16735" y="6283"/>
                  </a:lnTo>
                  <a:lnTo>
                    <a:pt x="16597" y="6152"/>
                  </a:lnTo>
                  <a:lnTo>
                    <a:pt x="16425" y="6054"/>
                  </a:lnTo>
                  <a:lnTo>
                    <a:pt x="16528" y="5564"/>
                  </a:lnTo>
                  <a:lnTo>
                    <a:pt x="16563" y="5106"/>
                  </a:lnTo>
                  <a:lnTo>
                    <a:pt x="16563" y="4287"/>
                  </a:lnTo>
                  <a:lnTo>
                    <a:pt x="16528" y="3894"/>
                  </a:lnTo>
                  <a:lnTo>
                    <a:pt x="16459" y="3534"/>
                  </a:lnTo>
                  <a:lnTo>
                    <a:pt x="16252" y="2880"/>
                  </a:lnTo>
                  <a:lnTo>
                    <a:pt x="16114" y="2585"/>
                  </a:lnTo>
                  <a:lnTo>
                    <a:pt x="15977" y="2290"/>
                  </a:lnTo>
                  <a:lnTo>
                    <a:pt x="15803" y="2029"/>
                  </a:lnTo>
                  <a:lnTo>
                    <a:pt x="15597" y="1800"/>
                  </a:lnTo>
                  <a:lnTo>
                    <a:pt x="15389" y="1571"/>
                  </a:lnTo>
                  <a:lnTo>
                    <a:pt x="15183" y="1374"/>
                  </a:lnTo>
                  <a:lnTo>
                    <a:pt x="14733" y="1014"/>
                  </a:lnTo>
                  <a:lnTo>
                    <a:pt x="14216" y="752"/>
                  </a:lnTo>
                  <a:lnTo>
                    <a:pt x="13699" y="490"/>
                  </a:lnTo>
                  <a:lnTo>
                    <a:pt x="13181" y="327"/>
                  </a:lnTo>
                  <a:lnTo>
                    <a:pt x="12664" y="196"/>
                  </a:lnTo>
                  <a:lnTo>
                    <a:pt x="12146" y="98"/>
                  </a:lnTo>
                  <a:lnTo>
                    <a:pt x="11663" y="32"/>
                  </a:lnTo>
                  <a:lnTo>
                    <a:pt x="11214" y="0"/>
                  </a:lnTo>
                  <a:close/>
                </a:path>
              </a:pathLst>
            </a:custGeom>
            <a:solidFill>
              <a:srgbClr val="0F7FBB"/>
            </a:solidFill>
            <a:ln w="12700" cap="flat">
              <a:noFill/>
              <a:miter lim="400000"/>
            </a:ln>
            <a:effectLst/>
          </p:spPr>
          <p:txBody>
            <a:bodyPr wrap="square" lIns="45719" tIns="45719" rIns="45719" bIns="45719" numCol="1" anchor="ctr">
              <a:noAutofit/>
            </a:bodyPr>
            <a:lstStyle/>
            <a:p>
              <a:endParaRPr/>
            </a:p>
          </p:txBody>
        </p:sp>
      </p:grpSp>
      <p:pic>
        <p:nvPicPr>
          <p:cNvPr id="82" name="YI22Logo.png" descr="YI22Logo.png"/>
          <p:cNvPicPr>
            <a:picLocks noChangeAspect="1"/>
          </p:cNvPicPr>
          <p:nvPr/>
        </p:nvPicPr>
        <p:blipFill>
          <a:blip r:embed="rId3"/>
          <a:stretch>
            <a:fillRect/>
          </a:stretch>
        </p:blipFill>
        <p:spPr>
          <a:xfrm>
            <a:off x="84313" y="231332"/>
            <a:ext cx="1665182" cy="954394"/>
          </a:xfrm>
          <a:prstGeom prst="rect">
            <a:avLst/>
          </a:prstGeom>
          <a:ln w="12700">
            <a:miter lim="400000"/>
          </a:ln>
        </p:spPr>
      </p:pic>
      <p:sp>
        <p:nvSpPr>
          <p:cNvPr id="2" name="Rectangle 1"/>
          <p:cNvSpPr/>
          <p:nvPr/>
        </p:nvSpPr>
        <p:spPr>
          <a:xfrm>
            <a:off x="993599" y="1185726"/>
            <a:ext cx="7284491" cy="2893100"/>
          </a:xfrm>
          <a:prstGeom prst="rect">
            <a:avLst/>
          </a:prstGeom>
        </p:spPr>
        <p:txBody>
          <a:bodyPr wrap="square">
            <a:spAutoFit/>
          </a:bodyPr>
          <a:lstStyle/>
          <a:p>
            <a:pPr marL="285750" indent="-285750" algn="just">
              <a:buFont typeface="Wingdings" panose="05000000000000000000" pitchFamily="2" charset="2"/>
              <a:buChar char="Ø"/>
            </a:pPr>
            <a:r>
              <a:rPr lang="en-US" b="1" dirty="0" smtClean="0">
                <a:solidFill>
                  <a:srgbClr val="00B050"/>
                </a:solidFill>
                <a:latin typeface="arial" panose="020B0604020202020204" pitchFamily="34" charset="0"/>
              </a:rPr>
              <a:t>        Smoke </a:t>
            </a:r>
            <a:r>
              <a:rPr lang="en-US" b="1" dirty="0">
                <a:solidFill>
                  <a:srgbClr val="00B050"/>
                </a:solidFill>
                <a:latin typeface="arial" panose="020B0604020202020204" pitchFamily="34" charset="0"/>
              </a:rPr>
              <a:t>contains several hazardous chemicals, </a:t>
            </a:r>
            <a:r>
              <a:rPr lang="en-US" b="1" dirty="0" smtClean="0">
                <a:solidFill>
                  <a:srgbClr val="00B050"/>
                </a:solidFill>
                <a:latin typeface="arial" panose="020B0604020202020204" pitchFamily="34" charset="0"/>
              </a:rPr>
              <a:t>including carbon </a:t>
            </a:r>
            <a:r>
              <a:rPr lang="en-US" b="1" dirty="0">
                <a:solidFill>
                  <a:srgbClr val="00B050"/>
                </a:solidFill>
                <a:latin typeface="arial" panose="020B0604020202020204" pitchFamily="34" charset="0"/>
              </a:rPr>
              <a:t>monoxide (also called CO), a gas that is especially toxic and </a:t>
            </a:r>
            <a:r>
              <a:rPr lang="en-US" b="1" dirty="0" smtClean="0">
                <a:solidFill>
                  <a:srgbClr val="00B050"/>
                </a:solidFill>
                <a:latin typeface="arial" panose="020B0604020202020204" pitchFamily="34" charset="0"/>
              </a:rPr>
              <a:t>dangerous.</a:t>
            </a:r>
            <a:endParaRPr lang="en-US" b="1" dirty="0" smtClean="0">
              <a:solidFill>
                <a:srgbClr val="00B050"/>
              </a:solidFill>
              <a:latin typeface="arial" panose="020B0604020202020204" pitchFamily="34" charset="0"/>
            </a:endParaRPr>
          </a:p>
          <a:p>
            <a:pPr marL="285750" indent="-285750" algn="just">
              <a:buFont typeface="Wingdings" panose="05000000000000000000" pitchFamily="2" charset="2"/>
              <a:buChar char="Ø"/>
            </a:pPr>
            <a:r>
              <a:rPr lang="en-US" b="1" dirty="0" smtClean="0">
                <a:solidFill>
                  <a:srgbClr val="00B050"/>
                </a:solidFill>
              </a:rPr>
              <a:t>      The </a:t>
            </a:r>
            <a:r>
              <a:rPr lang="en-US" b="1" dirty="0">
                <a:solidFill>
                  <a:srgbClr val="00B050"/>
                </a:solidFill>
              </a:rPr>
              <a:t>burning of biomass is associated with high levels of indoor air pollution and is considered as a major health concern in the developing countries, with an estimated two million people a year dying prematurely from illness attributable to indoor air pollution from solid fuels</a:t>
            </a:r>
            <a:r>
              <a:rPr lang="en-US" b="1" dirty="0" smtClean="0">
                <a:solidFill>
                  <a:srgbClr val="00B050"/>
                </a:solidFill>
              </a:rPr>
              <a:t>.</a:t>
            </a:r>
            <a:r>
              <a:rPr lang="en-US" b="1" dirty="0">
                <a:solidFill>
                  <a:srgbClr val="00B050"/>
                </a:solidFill>
              </a:rPr>
              <a:t> Among these deaths, 44% are due to pneumonia, 54% from chronic obstructive pulmonary disease (COPD), and 2% from lung cancer</a:t>
            </a:r>
            <a:r>
              <a:rPr lang="en-US" b="1" dirty="0" smtClean="0">
                <a:solidFill>
                  <a:srgbClr val="00B050"/>
                </a:solidFill>
              </a:rPr>
              <a:t>.</a:t>
            </a:r>
            <a:endParaRPr lang="en-US" b="1" dirty="0">
              <a:solidFill>
                <a:srgbClr val="00B050"/>
              </a:solidFill>
              <a:latin typeface="arial" panose="020B0604020202020204" pitchFamily="34" charset="0"/>
            </a:endParaRPr>
          </a:p>
          <a:p>
            <a:pPr marL="285750" indent="-285750" algn="just">
              <a:buFont typeface="Wingdings" panose="05000000000000000000" pitchFamily="2" charset="2"/>
              <a:buChar char="Ø"/>
            </a:pPr>
            <a:r>
              <a:rPr lang="en-US" b="1" dirty="0" smtClean="0">
                <a:solidFill>
                  <a:srgbClr val="00B050"/>
                </a:solidFill>
                <a:latin typeface="arial" panose="020B0604020202020204" pitchFamily="34" charset="0"/>
              </a:rPr>
              <a:t>           Since </a:t>
            </a:r>
            <a:r>
              <a:rPr lang="en-US" b="1" dirty="0">
                <a:solidFill>
                  <a:srgbClr val="00B050"/>
                </a:solidFill>
                <a:latin typeface="arial" panose="020B0604020202020204" pitchFamily="34" charset="0"/>
              </a:rPr>
              <a:t>our model prevents people from inhaling toxic gases and exposure to the pollutants, it can be a great solution to deploy in places like home &amp; </a:t>
            </a:r>
            <a:r>
              <a:rPr lang="en-US" b="1" dirty="0" smtClean="0">
                <a:solidFill>
                  <a:srgbClr val="00B050"/>
                </a:solidFill>
                <a:latin typeface="arial" panose="020B0604020202020204" pitchFamily="34" charset="0"/>
              </a:rPr>
              <a:t>hotels kitchen,  </a:t>
            </a:r>
            <a:r>
              <a:rPr lang="en-US" b="1" dirty="0">
                <a:solidFill>
                  <a:srgbClr val="00B050"/>
                </a:solidFill>
                <a:latin typeface="arial" panose="020B0604020202020204" pitchFamily="34" charset="0"/>
              </a:rPr>
              <a:t>Industries  where cooking smokes and other toxic gases released into the air.</a:t>
            </a:r>
            <a:endParaRPr lang="en-US" b="1" dirty="0">
              <a:solidFill>
                <a:srgbClr val="00B050"/>
              </a:solidFill>
              <a:latin typeface="arial" panose="020B0604020202020204" pitchFamily="34"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p:cNvGrpSpPr/>
          <p:nvPr/>
        </p:nvGrpSpPr>
        <p:grpSpPr>
          <a:xfrm>
            <a:off x="7057306" y="4525818"/>
            <a:ext cx="1858824" cy="401147"/>
            <a:chOff x="0" y="0"/>
            <a:chExt cx="1858822" cy="401146"/>
          </a:xfrm>
        </p:grpSpPr>
        <p:sp>
          <p:nvSpPr>
            <p:cNvPr id="84" name="Rounded Rectangle"/>
            <p:cNvSpPr/>
            <p:nvPr/>
          </p:nvSpPr>
          <p:spPr>
            <a:xfrm>
              <a:off x="0" y="0"/>
              <a:ext cx="1858823" cy="401147"/>
            </a:xfrm>
            <a:prstGeom prst="roundRect">
              <a:avLst>
                <a:gd name="adj" fmla="val 41508"/>
              </a:avLst>
            </a:prstGeom>
            <a:solidFill>
              <a:srgbClr val="FFFFFF"/>
            </a:solidFill>
            <a:ln w="12700" cap="flat">
              <a:solidFill>
                <a:srgbClr val="212121"/>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85" name="TextBox 1"/>
            <p:cNvSpPr txBox="1"/>
            <p:nvPr/>
          </p:nvSpPr>
          <p:spPr>
            <a:xfrm>
              <a:off x="117045" y="73898"/>
              <a:ext cx="1624732" cy="253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b="1">
                  <a:solidFill>
                    <a:srgbClr val="424242"/>
                  </a:solidFill>
                  <a:uFill>
                    <a:solidFill>
                      <a:srgbClr val="1155CC"/>
                    </a:solidFill>
                  </a:uFill>
                  <a:latin typeface="Helvetica Neue"/>
                  <a:ea typeface="Helvetica Neue"/>
                  <a:cs typeface="Helvetica Neue"/>
                  <a:sym typeface="Helvetica Neue"/>
                  <a:hlinkClick r:id="rId2"/>
                </a:defRPr>
              </a:lvl1pPr>
            </a:lstStyle>
            <a:p>
              <a:pPr>
                <a:defRPr>
                  <a:uFillTx/>
                </a:defRPr>
              </a:pPr>
              <a:r>
                <a:rPr>
                  <a:uFill>
                    <a:solidFill>
                      <a:srgbClr val="1155CC"/>
                    </a:solidFill>
                  </a:uFill>
                  <a:hlinkClick r:id="rId2"/>
                </a:rPr>
                <a:t>www.youthideathon.in</a:t>
              </a:r>
            </a:p>
          </p:txBody>
        </p:sp>
      </p:grpSp>
      <p:pic>
        <p:nvPicPr>
          <p:cNvPr id="87" name="TS.png" descr="TS.png"/>
          <p:cNvPicPr>
            <a:picLocks noChangeAspect="1"/>
          </p:cNvPicPr>
          <p:nvPr/>
        </p:nvPicPr>
        <p:blipFill>
          <a:blip r:embed="rId3"/>
          <a:stretch>
            <a:fillRect/>
          </a:stretch>
        </p:blipFill>
        <p:spPr>
          <a:xfrm>
            <a:off x="3636863" y="629777"/>
            <a:ext cx="2117310" cy="678362"/>
          </a:xfrm>
          <a:prstGeom prst="rect">
            <a:avLst/>
          </a:prstGeom>
          <a:ln w="12700">
            <a:miter lim="400000"/>
          </a:ln>
        </p:spPr>
      </p:pic>
      <p:pic>
        <p:nvPicPr>
          <p:cNvPr id="88" name="CBSE.png" descr="CBSE.png"/>
          <p:cNvPicPr>
            <a:picLocks noChangeAspect="1"/>
          </p:cNvPicPr>
          <p:nvPr/>
        </p:nvPicPr>
        <p:blipFill>
          <a:blip r:embed="rId4"/>
          <a:stretch>
            <a:fillRect/>
          </a:stretch>
        </p:blipFill>
        <p:spPr>
          <a:xfrm>
            <a:off x="7031194" y="464666"/>
            <a:ext cx="958513" cy="1008584"/>
          </a:xfrm>
          <a:prstGeom prst="rect">
            <a:avLst/>
          </a:prstGeom>
          <a:ln w="12700">
            <a:miter lim="400000"/>
          </a:ln>
        </p:spPr>
      </p:pic>
      <p:pic>
        <p:nvPicPr>
          <p:cNvPr id="89" name="YI22Logo.png" descr="YI22Logo.png"/>
          <p:cNvPicPr>
            <a:picLocks noChangeAspect="1"/>
          </p:cNvPicPr>
          <p:nvPr/>
        </p:nvPicPr>
        <p:blipFill>
          <a:blip r:embed="rId5"/>
          <a:stretch>
            <a:fillRect/>
          </a:stretch>
        </p:blipFill>
        <p:spPr>
          <a:xfrm>
            <a:off x="335410" y="221835"/>
            <a:ext cx="2607092" cy="1494246"/>
          </a:xfrm>
          <a:prstGeom prst="rect">
            <a:avLst/>
          </a:prstGeom>
          <a:ln w="12700">
            <a:miter lim="400000"/>
          </a:ln>
        </p:spPr>
      </p:pic>
      <p:sp>
        <p:nvSpPr>
          <p:cNvPr id="90" name="(This is the property of Youth Ideathon 2022. This video file represents the video pitch of the team which made it to top 1000 teams)"/>
          <p:cNvSpPr txBox="1"/>
          <p:nvPr/>
        </p:nvSpPr>
        <p:spPr>
          <a:xfrm>
            <a:off x="189006" y="4530556"/>
            <a:ext cx="6580536" cy="391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i="1">
                <a:solidFill>
                  <a:srgbClr val="5E5E5E"/>
                </a:solidFill>
              </a:defRPr>
            </a:pPr>
            <a:r>
              <a:t>(This is the property of </a:t>
            </a:r>
            <a:r>
              <a:rPr b="1"/>
              <a:t>Youth Ideathon 2022</a:t>
            </a:r>
            <a:r>
              <a:t>. This video file represents the video pitch of the team which made it to </a:t>
            </a:r>
            <a:r>
              <a:rPr b="1"/>
              <a:t>top 1000 teams</a:t>
            </a:r>
            <a:r>
              <a:t>)</a:t>
            </a:r>
          </a:p>
        </p:txBody>
      </p:sp>
      <p:grpSp>
        <p:nvGrpSpPr>
          <p:cNvPr id="102" name="Group"/>
          <p:cNvGrpSpPr/>
          <p:nvPr/>
        </p:nvGrpSpPr>
        <p:grpSpPr>
          <a:xfrm>
            <a:off x="37365" y="3295977"/>
            <a:ext cx="8865984" cy="976798"/>
            <a:chOff x="0" y="0"/>
            <a:chExt cx="8865982" cy="976797"/>
          </a:xfrm>
        </p:grpSpPr>
        <p:sp>
          <p:nvSpPr>
            <p:cNvPr id="91" name="Our Partners"/>
            <p:cNvSpPr txBox="1"/>
            <p:nvPr/>
          </p:nvSpPr>
          <p:spPr>
            <a:xfrm>
              <a:off x="4107125" y="0"/>
              <a:ext cx="831104" cy="2269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000">
                  <a:solidFill>
                    <a:srgbClr val="424242"/>
                  </a:solidFill>
                </a:defRPr>
              </a:lvl1pPr>
            </a:lstStyle>
            <a:p>
              <a:r>
                <a:t>Our Partners</a:t>
              </a:r>
            </a:p>
          </p:txBody>
        </p:sp>
        <p:grpSp>
          <p:nvGrpSpPr>
            <p:cNvPr id="101" name="Group"/>
            <p:cNvGrpSpPr/>
            <p:nvPr/>
          </p:nvGrpSpPr>
          <p:grpSpPr>
            <a:xfrm>
              <a:off x="0" y="165111"/>
              <a:ext cx="8865984" cy="811687"/>
              <a:chOff x="0" y="0"/>
              <a:chExt cx="8865983" cy="811686"/>
            </a:xfrm>
          </p:grpSpPr>
          <p:pic>
            <p:nvPicPr>
              <p:cNvPr id="92" name="Partner2-1.jpeg" descr="Partner2-1.jpeg"/>
              <p:cNvPicPr>
                <a:picLocks noChangeAspect="1"/>
              </p:cNvPicPr>
              <p:nvPr/>
            </p:nvPicPr>
            <p:blipFill>
              <a:blip r:embed="rId6"/>
              <a:stretch>
                <a:fillRect/>
              </a:stretch>
            </p:blipFill>
            <p:spPr>
              <a:xfrm>
                <a:off x="0" y="159341"/>
                <a:ext cx="755429" cy="453258"/>
              </a:xfrm>
              <a:prstGeom prst="rect">
                <a:avLst/>
              </a:prstGeom>
              <a:ln w="12700" cap="flat">
                <a:noFill/>
                <a:miter lim="400000"/>
              </a:ln>
              <a:effectLst/>
            </p:spPr>
          </p:pic>
          <p:pic>
            <p:nvPicPr>
              <p:cNvPr id="93" name="Partner6.jpeg" descr="Partner6.jpeg"/>
              <p:cNvPicPr>
                <a:picLocks noChangeAspect="1"/>
              </p:cNvPicPr>
              <p:nvPr/>
            </p:nvPicPr>
            <p:blipFill>
              <a:blip r:embed="rId7"/>
              <a:stretch>
                <a:fillRect/>
              </a:stretch>
            </p:blipFill>
            <p:spPr>
              <a:xfrm>
                <a:off x="777830" y="146935"/>
                <a:ext cx="755430" cy="453258"/>
              </a:xfrm>
              <a:prstGeom prst="rect">
                <a:avLst/>
              </a:prstGeom>
              <a:ln w="12700" cap="flat">
                <a:noFill/>
                <a:miter lim="400000"/>
              </a:ln>
              <a:effectLst/>
            </p:spPr>
          </p:pic>
          <p:pic>
            <p:nvPicPr>
              <p:cNvPr id="94" name="Partner4.jpeg" descr="Partner4.jpeg"/>
              <p:cNvPicPr>
                <a:picLocks noChangeAspect="1"/>
              </p:cNvPicPr>
              <p:nvPr/>
            </p:nvPicPr>
            <p:blipFill>
              <a:blip r:embed="rId8"/>
              <a:stretch>
                <a:fillRect/>
              </a:stretch>
            </p:blipFill>
            <p:spPr>
              <a:xfrm>
                <a:off x="1643506" y="131634"/>
                <a:ext cx="914030" cy="548418"/>
              </a:xfrm>
              <a:prstGeom prst="rect">
                <a:avLst/>
              </a:prstGeom>
              <a:ln w="12700" cap="flat">
                <a:noFill/>
                <a:miter lim="400000"/>
              </a:ln>
              <a:effectLst/>
            </p:spPr>
          </p:pic>
          <p:pic>
            <p:nvPicPr>
              <p:cNvPr id="95" name="Partner5.jpeg" descr="Partner5.jpeg"/>
              <p:cNvPicPr>
                <a:picLocks noChangeAspect="1"/>
              </p:cNvPicPr>
              <p:nvPr/>
            </p:nvPicPr>
            <p:blipFill>
              <a:blip r:embed="rId9"/>
              <a:stretch>
                <a:fillRect/>
              </a:stretch>
            </p:blipFill>
            <p:spPr>
              <a:xfrm>
                <a:off x="2530745" y="131634"/>
                <a:ext cx="890916" cy="534549"/>
              </a:xfrm>
              <a:prstGeom prst="rect">
                <a:avLst/>
              </a:prstGeom>
              <a:ln w="12700" cap="flat">
                <a:noFill/>
                <a:miter lim="400000"/>
              </a:ln>
              <a:effectLst/>
            </p:spPr>
          </p:pic>
          <p:pic>
            <p:nvPicPr>
              <p:cNvPr id="96" name="Partner7.jpeg" descr="Partner7.jpeg"/>
              <p:cNvPicPr>
                <a:picLocks noChangeAspect="1"/>
              </p:cNvPicPr>
              <p:nvPr/>
            </p:nvPicPr>
            <p:blipFill>
              <a:blip r:embed="rId10"/>
              <a:stretch>
                <a:fillRect/>
              </a:stretch>
            </p:blipFill>
            <p:spPr>
              <a:xfrm>
                <a:off x="3445614" y="131634"/>
                <a:ext cx="847785" cy="508671"/>
              </a:xfrm>
              <a:prstGeom prst="rect">
                <a:avLst/>
              </a:prstGeom>
              <a:ln w="12700" cap="flat">
                <a:noFill/>
                <a:miter lim="400000"/>
              </a:ln>
              <a:effectLst/>
            </p:spPr>
          </p:pic>
          <p:pic>
            <p:nvPicPr>
              <p:cNvPr id="97" name="Partner1-1.jpeg" descr="Partner1-1.jpeg"/>
              <p:cNvPicPr>
                <a:picLocks noChangeAspect="1"/>
              </p:cNvPicPr>
              <p:nvPr/>
            </p:nvPicPr>
            <p:blipFill>
              <a:blip r:embed="rId11"/>
              <a:stretch>
                <a:fillRect/>
              </a:stretch>
            </p:blipFill>
            <p:spPr>
              <a:xfrm>
                <a:off x="4419146" y="151508"/>
                <a:ext cx="847786" cy="508671"/>
              </a:xfrm>
              <a:prstGeom prst="rect">
                <a:avLst/>
              </a:prstGeom>
              <a:ln w="12700" cap="flat">
                <a:noFill/>
                <a:miter lim="400000"/>
              </a:ln>
              <a:effectLst/>
            </p:spPr>
          </p:pic>
          <p:pic>
            <p:nvPicPr>
              <p:cNvPr id="98" name="CambridgePress_-New.jpeg" descr="CambridgePress_-New.jpeg"/>
              <p:cNvPicPr>
                <a:picLocks noChangeAspect="1"/>
              </p:cNvPicPr>
              <p:nvPr/>
            </p:nvPicPr>
            <p:blipFill>
              <a:blip r:embed="rId12"/>
              <a:stretch>
                <a:fillRect/>
              </a:stretch>
            </p:blipFill>
            <p:spPr>
              <a:xfrm>
                <a:off x="5392679" y="155886"/>
                <a:ext cx="1064105" cy="499915"/>
              </a:xfrm>
              <a:prstGeom prst="rect">
                <a:avLst/>
              </a:prstGeom>
              <a:ln w="12700" cap="flat">
                <a:noFill/>
                <a:miter lim="400000"/>
              </a:ln>
              <a:effectLst/>
            </p:spPr>
          </p:pic>
          <p:pic>
            <p:nvPicPr>
              <p:cNvPr id="99" name="NPSC_New.jpeg" descr="NPSC_New.jpeg"/>
              <p:cNvPicPr>
                <a:picLocks noChangeAspect="1"/>
              </p:cNvPicPr>
              <p:nvPr/>
            </p:nvPicPr>
            <p:blipFill>
              <a:blip r:embed="rId13"/>
              <a:stretch>
                <a:fillRect/>
              </a:stretch>
            </p:blipFill>
            <p:spPr>
              <a:xfrm>
                <a:off x="6469184" y="0"/>
                <a:ext cx="1727733" cy="811687"/>
              </a:xfrm>
              <a:prstGeom prst="rect">
                <a:avLst/>
              </a:prstGeom>
              <a:ln w="12700" cap="flat">
                <a:noFill/>
                <a:miter lim="400000"/>
              </a:ln>
              <a:effectLst/>
            </p:spPr>
          </p:pic>
          <p:pic>
            <p:nvPicPr>
              <p:cNvPr id="100" name="CEEW logo.png" descr="CEEW logo.png"/>
              <p:cNvPicPr>
                <a:picLocks noChangeAspect="1"/>
              </p:cNvPicPr>
              <p:nvPr/>
            </p:nvPicPr>
            <p:blipFill>
              <a:blip r:embed="rId14"/>
              <a:stretch>
                <a:fillRect/>
              </a:stretch>
            </p:blipFill>
            <p:spPr>
              <a:xfrm>
                <a:off x="8292941" y="253768"/>
                <a:ext cx="573043" cy="304150"/>
              </a:xfrm>
              <a:prstGeom prst="rect">
                <a:avLst/>
              </a:prstGeom>
              <a:ln w="12700" cap="flat">
                <a:noFill/>
                <a:miter lim="400000"/>
              </a:ln>
              <a:effectLst/>
            </p:spPr>
          </p:pic>
        </p:grpSp>
      </p:grpSp>
      <p:grpSp>
        <p:nvGrpSpPr>
          <p:cNvPr id="105" name="Group"/>
          <p:cNvGrpSpPr/>
          <p:nvPr/>
        </p:nvGrpSpPr>
        <p:grpSpPr>
          <a:xfrm>
            <a:off x="0" y="1981983"/>
            <a:ext cx="9144001" cy="805261"/>
            <a:chOff x="0" y="0"/>
            <a:chExt cx="9144000" cy="805259"/>
          </a:xfrm>
        </p:grpSpPr>
        <p:sp>
          <p:nvSpPr>
            <p:cNvPr id="103" name="TextBox 7"/>
            <p:cNvSpPr txBox="1"/>
            <p:nvPr/>
          </p:nvSpPr>
          <p:spPr>
            <a:xfrm>
              <a:off x="0" y="0"/>
              <a:ext cx="9144000" cy="413904"/>
            </a:xfrm>
            <a:prstGeom prst="rect">
              <a:avLst/>
            </a:prstGeom>
            <a:solidFill>
              <a:srgbClr val="0F7FBB"/>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2100" b="1">
                  <a:solidFill>
                    <a:srgbClr val="FFFFFF"/>
                  </a:solidFill>
                  <a:latin typeface="Helvetica Neue"/>
                  <a:ea typeface="Helvetica Neue"/>
                  <a:cs typeface="Helvetica Neue"/>
                  <a:sym typeface="Helvetica Neue"/>
                </a:defRPr>
              </a:lvl1pPr>
            </a:lstStyle>
            <a:p>
              <a:r>
                <a:t>THANK YOU FOR WATCHING</a:t>
              </a:r>
            </a:p>
          </p:txBody>
        </p:sp>
        <p:sp>
          <p:nvSpPr>
            <p:cNvPr id="104" name="TextBox 7"/>
            <p:cNvSpPr txBox="1"/>
            <p:nvPr/>
          </p:nvSpPr>
          <p:spPr>
            <a:xfrm>
              <a:off x="0" y="403787"/>
              <a:ext cx="9144001" cy="401473"/>
            </a:xfrm>
            <a:prstGeom prst="rect">
              <a:avLst/>
            </a:prstGeom>
            <a:solidFill>
              <a:srgbClr val="FFB6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2100">
                  <a:solidFill>
                    <a:srgbClr val="424242"/>
                  </a:solidFill>
                  <a:latin typeface="Helvetica Neue"/>
                  <a:ea typeface="Helvetica Neue"/>
                  <a:cs typeface="Helvetica Neue"/>
                  <a:sym typeface="Helvetica Neue"/>
                </a:defRPr>
              </a:lvl1pPr>
            </a:lstStyle>
            <a:p>
              <a:r>
                <a:t>Please Like, Share &amp; Comment to support this idea!</a:t>
              </a:r>
            </a:p>
          </p:txBody>
        </p:sp>
      </p:gr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Olivia template">
  <a:themeElements>
    <a:clrScheme name="Olivia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livia template">
      <a:majorFont>
        <a:latin typeface="Helvetica"/>
        <a:ea typeface="Helvetica"/>
        <a:cs typeface="Helvetica"/>
      </a:majorFont>
      <a:minorFont>
        <a:latin typeface="Arial"/>
        <a:ea typeface="Arial"/>
        <a:cs typeface="Arial"/>
      </a:minorFont>
    </a:fontScheme>
    <a:fmtScheme name="Olivia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livia template">
  <a:themeElements>
    <a:clrScheme name="Olivia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livia template">
      <a:majorFont>
        <a:latin typeface="Helvetica"/>
        <a:ea typeface="Helvetica"/>
        <a:cs typeface="Helvetica"/>
      </a:majorFont>
      <a:minorFont>
        <a:latin typeface="Arial"/>
        <a:ea typeface="Arial"/>
        <a:cs typeface="Arial"/>
      </a:minorFont>
    </a:fontScheme>
    <a:fmtScheme name="Olivia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388</TotalTime>
  <Words>307</Words>
  <Application>Microsoft Office PowerPoint</Application>
  <PresentationFormat>On-screen Show (16:9)</PresentationFormat>
  <Paragraphs>45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vt:lpstr>
      <vt:lpstr>Helvetica</vt:lpstr>
      <vt:lpstr>Helvetica Neue</vt:lpstr>
      <vt:lpstr>Raleway</vt:lpstr>
      <vt:lpstr>Raleway ExtraBold</vt:lpstr>
      <vt:lpstr>Raleway Light</vt:lpstr>
      <vt:lpstr>Wingdings</vt:lpstr>
      <vt:lpstr>Olivia template</vt:lpstr>
      <vt:lpstr>PowerPoint Presentation</vt:lpstr>
      <vt:lpstr>    Inhaling the cooking smoke is being associated with occurrence of respiratory infections, chronic illness, coronary heart diseases, cough and throat irritation.             People with asthma and lung diseases are vulnerable to these kind of harmful toxic gases and  smoke particles present in the air.               We have developed a model which extracts Carbon monoxide gas (CO) which is present in the air and absorbs it using the activated carbon filter without emitting it into the environment.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ATL-3</dc:creator>
  <cp:lastModifiedBy>ATL-3</cp:lastModifiedBy>
  <cp:revision>28</cp:revision>
  <dcterms:modified xsi:type="dcterms:W3CDTF">2022-10-03T06:16:43Z</dcterms:modified>
</cp:coreProperties>
</file>