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y="10058400" cx="7772400"/>
  <p:notesSz cx="7772400" cy="100584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1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1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7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6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0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07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8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61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1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61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/>
          <p:nvPr/>
        </p:nvSpPr>
        <p:spPr>
          <a:xfrm>
            <a:off x="835920" y="1230686"/>
            <a:ext cx="6251686" cy="64966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065" marR="5080">
              <a:lnSpc>
                <a:spcPct val="159000"/>
              </a:lnSpc>
              <a:spcBef>
                <a:spcPts val="100"/>
              </a:spcBef>
            </a:pPr>
            <a:r>
              <a:rPr b="1" dirty="0" sz="3600">
                <a:latin typeface="Calibri"/>
                <a:cs typeface="Calibri"/>
              </a:rPr>
              <a:t>SOFTWARE </a:t>
            </a:r>
            <a:r>
              <a:rPr b="1" dirty="0" sz="3600" spc="-5">
                <a:latin typeface="Calibri"/>
                <a:cs typeface="Calibri"/>
              </a:rPr>
              <a:t>REQUIREMENTS </a:t>
            </a:r>
            <a:r>
              <a:rPr b="1" dirty="0" sz="3600">
                <a:latin typeface="Calibri"/>
                <a:cs typeface="Calibri"/>
              </a:rPr>
              <a:t>SPECIFICATION </a:t>
            </a:r>
            <a:r>
              <a:rPr b="1" dirty="0" sz="3600" spc="-440">
                <a:latin typeface="Calibri"/>
                <a:cs typeface="Calibri"/>
              </a:rPr>
              <a:t> </a:t>
            </a:r>
            <a:r>
              <a:rPr b="1" dirty="0" sz="3600">
                <a:latin typeface="Calibri"/>
                <a:cs typeface="Calibri"/>
              </a:rPr>
              <a:t>FOR</a:t>
            </a:r>
            <a:endParaRPr dirty="0" sz="36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1420"/>
              </a:spcBef>
            </a:pPr>
            <a:r>
              <a:rPr b="1" dirty="0" sz="3200" spc="-5">
                <a:latin typeface="Calibri"/>
                <a:cs typeface="Calibri"/>
              </a:rPr>
              <a:t>APPLICATION</a:t>
            </a:r>
            <a:r>
              <a:rPr b="1" dirty="0" sz="3200" spc="-15">
                <a:latin typeface="Calibri"/>
                <a:cs typeface="Calibri"/>
              </a:rPr>
              <a:t> </a:t>
            </a:r>
            <a:r>
              <a:rPr b="1" dirty="0" sz="3200" spc="-5">
                <a:latin typeface="Calibri"/>
                <a:cs typeface="Calibri"/>
              </a:rPr>
              <a:t>FOR</a:t>
            </a:r>
            <a:r>
              <a:rPr b="1" dirty="0" sz="3200" spc="-25">
                <a:latin typeface="Calibri"/>
                <a:cs typeface="Calibri"/>
              </a:rPr>
              <a:t> </a:t>
            </a:r>
            <a:r>
              <a:rPr b="1" dirty="0" sz="3200" spc="-5">
                <a:latin typeface="Calibri"/>
                <a:cs typeface="Calibri"/>
              </a:rPr>
              <a:t>GROCERY</a:t>
            </a:r>
            <a:r>
              <a:rPr b="1" dirty="0" sz="3200" spc="-10">
                <a:latin typeface="Calibri"/>
                <a:cs typeface="Calibri"/>
              </a:rPr>
              <a:t> </a:t>
            </a:r>
            <a:r>
              <a:rPr b="1" dirty="0" sz="3200" spc="-5">
                <a:latin typeface="Calibri"/>
                <a:cs typeface="Calibri"/>
              </a:rPr>
              <a:t>DELIVERY</a:t>
            </a:r>
            <a:endParaRPr dirty="0"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 sz="3200">
              <a:latin typeface="Calibri"/>
              <a:cs typeface="Calibri"/>
            </a:endParaRPr>
          </a:p>
          <a:p>
            <a:pPr algn="ctr" marL="3810">
              <a:lnSpc>
                <a:spcPct val="100000"/>
              </a:lnSpc>
              <a:spcBef>
                <a:spcPts val="5"/>
              </a:spcBef>
            </a:pPr>
            <a:r>
              <a:rPr b="1" dirty="0" sz="3600" spc="-5">
                <a:latin typeface="Calibri"/>
                <a:cs typeface="Calibri"/>
              </a:rPr>
              <a:t>PREPARED</a:t>
            </a:r>
            <a:r>
              <a:rPr b="1" dirty="0" sz="3600" spc="-30">
                <a:latin typeface="Calibri"/>
                <a:cs typeface="Calibri"/>
              </a:rPr>
              <a:t> </a:t>
            </a:r>
            <a:r>
              <a:rPr b="1" dirty="0" sz="3600">
                <a:latin typeface="Calibri"/>
                <a:cs typeface="Calibri"/>
              </a:rPr>
              <a:t>BY</a:t>
            </a:r>
            <a:r>
              <a:rPr b="1" dirty="0" sz="3600" smtClean="0">
                <a:latin typeface="Calibri"/>
                <a:cs typeface="Calibri"/>
              </a:rPr>
              <a:t>:-</a:t>
            </a:r>
            <a:endParaRPr b="1" dirty="0" sz="3600" lang="en-IN" smtClean="0">
              <a:latin typeface="Calibri"/>
              <a:cs typeface="Calibri"/>
            </a:endParaRPr>
          </a:p>
          <a:p>
            <a:pPr algn="ctr" marL="3810">
              <a:lnSpc>
                <a:spcPct val="100000"/>
              </a:lnSpc>
              <a:spcBef>
                <a:spcPts val="5"/>
              </a:spcBef>
            </a:pPr>
            <a:r>
              <a:rPr b="1" dirty="0" sz="3600" lang="en-IN" err="1" smtClean="0">
                <a:latin typeface="Calibri"/>
                <a:cs typeface="Calibri"/>
              </a:rPr>
              <a:t>Renikha</a:t>
            </a:r>
            <a:r>
              <a:rPr b="1" dirty="0" sz="3600" lang="en-IN" smtClean="0">
                <a:latin typeface="Calibri"/>
                <a:cs typeface="Calibri"/>
              </a:rPr>
              <a:t> B</a:t>
            </a:r>
          </a:p>
          <a:p>
            <a:pPr algn="ctr" marL="3810">
              <a:lnSpc>
                <a:spcPct val="100000"/>
              </a:lnSpc>
              <a:spcBef>
                <a:spcPts val="5"/>
              </a:spcBef>
            </a:pPr>
            <a:r>
              <a:rPr b="1" dirty="0" sz="3600" lang="en-IN" err="1" smtClean="0">
                <a:latin typeface="Calibri"/>
                <a:cs typeface="Calibri"/>
              </a:rPr>
              <a:t>Jeyashri</a:t>
            </a:r>
            <a:r>
              <a:rPr b="1" dirty="0" sz="3600" lang="en-IN" smtClean="0">
                <a:latin typeface="Calibri"/>
                <a:cs typeface="Calibri"/>
              </a:rPr>
              <a:t> VG</a:t>
            </a:r>
          </a:p>
          <a:p>
            <a:pPr algn="ctr" marL="3810">
              <a:lnSpc>
                <a:spcPct val="100000"/>
              </a:lnSpc>
              <a:spcBef>
                <a:spcPts val="5"/>
              </a:spcBef>
            </a:pPr>
            <a:r>
              <a:rPr b="1" dirty="0" sz="3600" lang="en-IN" err="1" smtClean="0">
                <a:latin typeface="Calibri"/>
                <a:cs typeface="Calibri"/>
              </a:rPr>
              <a:t>Prabhu</a:t>
            </a:r>
            <a:r>
              <a:rPr b="1" dirty="0" sz="3600" lang="en-IN" smtClean="0">
                <a:latin typeface="Calibri"/>
                <a:cs typeface="Calibri"/>
              </a:rPr>
              <a:t> Raj</a:t>
            </a:r>
          </a:p>
          <a:p>
            <a:pPr algn="ctr" marL="3810">
              <a:lnSpc>
                <a:spcPct val="100000"/>
              </a:lnSpc>
              <a:spcBef>
                <a:spcPts val="5"/>
              </a:spcBef>
            </a:pPr>
            <a:r>
              <a:rPr b="1" dirty="0" sz="3600" lang="en-IN" err="1" smtClean="0">
                <a:latin typeface="Calibri"/>
                <a:cs typeface="Calibri"/>
              </a:rPr>
              <a:t>Lokeshwaran</a:t>
            </a:r>
            <a:r>
              <a:rPr b="1" dirty="0" sz="3600" lang="en-IN" smtClean="0">
                <a:latin typeface="Calibri"/>
                <a:cs typeface="Calibri"/>
              </a:rPr>
              <a:t> V</a:t>
            </a:r>
          </a:p>
        </p:txBody>
      </p:sp>
      <p:sp>
        <p:nvSpPr>
          <p:cNvPr id="1048593" name="object 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24130" vert="horz" wrap="square">
            <a:spAutoFit/>
          </a:bodyPr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491714" y="657705"/>
            <a:ext cx="6940100" cy="7776972"/>
          </a:xfrm>
          <a:prstGeom prst="rect"/>
        </p:spPr>
        <p:txBody>
          <a:bodyPr bIns="0" lIns="0" rIns="0" rtlCol="0" tIns="11430" vert="horz" wrap="square">
            <a:spAutoFit/>
          </a:bodyPr>
          <a:p>
            <a:pPr indent="-2258060" marL="226695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algn="l" pos="2267585"/>
              </a:tabLst>
            </a:pPr>
            <a:r>
              <a:rPr b="1" dirty="0" sz="1600" spc="-5">
                <a:latin typeface="Calibri"/>
                <a:cs typeface="Calibri"/>
              </a:rPr>
              <a:t>Introduction</a:t>
            </a:r>
            <a:endParaRPr dirty="0" sz="1600">
              <a:latin typeface="Calibri"/>
              <a:cs typeface="Calibri"/>
            </a:endParaRPr>
          </a:p>
          <a:p>
            <a:pPr algn="ctr" marL="12700" marR="5080">
              <a:lnSpc>
                <a:spcPct val="116900"/>
              </a:lnSpc>
              <a:spcBef>
                <a:spcPts val="994"/>
              </a:spcBef>
            </a:pPr>
            <a:r>
              <a:rPr dirty="0" spc="-5">
                <a:latin typeface="Calibri"/>
                <a:cs typeface="Calibri"/>
              </a:rPr>
              <a:t>The </a:t>
            </a:r>
            <a:r>
              <a:rPr dirty="0" spc="-10">
                <a:latin typeface="Calibri"/>
                <a:cs typeface="Calibri"/>
              </a:rPr>
              <a:t>Grocery </a:t>
            </a:r>
            <a:r>
              <a:rPr dirty="0" spc="-5">
                <a:latin typeface="Calibri"/>
                <a:cs typeface="Calibri"/>
              </a:rPr>
              <a:t>Delivery Application </a:t>
            </a:r>
            <a:r>
              <a:rPr dirty="0" spc="5">
                <a:latin typeface="Calibri"/>
                <a:cs typeface="Calibri"/>
              </a:rPr>
              <a:t>is </a:t>
            </a:r>
            <a:r>
              <a:rPr dirty="0" spc="-5">
                <a:latin typeface="Calibri"/>
                <a:cs typeface="Calibri"/>
              </a:rPr>
              <a:t>a web-based </a:t>
            </a:r>
            <a:r>
              <a:rPr dirty="0">
                <a:latin typeface="Calibri"/>
                <a:cs typeface="Calibri"/>
              </a:rPr>
              <a:t>application that 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enables users to order groceries online and </a:t>
            </a:r>
            <a:r>
              <a:rPr dirty="0">
                <a:latin typeface="Calibri"/>
                <a:cs typeface="Calibri"/>
              </a:rPr>
              <a:t>have </a:t>
            </a:r>
            <a:r>
              <a:rPr dirty="0" spc="-5">
                <a:latin typeface="Calibri"/>
                <a:cs typeface="Calibri"/>
              </a:rPr>
              <a:t>them delivered 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dirty="0" spc="-5">
                <a:latin typeface="Calibri"/>
                <a:cs typeface="Calibri"/>
              </a:rPr>
              <a:t>doorstep. This SRS document provides an overview of the </a:t>
            </a:r>
            <a:r>
              <a:rPr dirty="0" spc="-35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functionality,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features,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requirements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for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application.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 sz="2400">
              <a:latin typeface="Calibri"/>
              <a:cs typeface="Calibri"/>
            </a:endParaRPr>
          </a:p>
          <a:p>
            <a:pPr indent="-1868170" marL="1873885">
              <a:lnSpc>
                <a:spcPct val="100000"/>
              </a:lnSpc>
              <a:buSzPct val="93750"/>
              <a:buAutoNum type="arabicPeriod" startAt="2"/>
              <a:tabLst>
                <a:tab algn="l" pos="1874520"/>
              </a:tabLst>
            </a:pPr>
            <a:r>
              <a:rPr b="1" dirty="0" spc="-5">
                <a:latin typeface="Calibri"/>
                <a:cs typeface="Calibri"/>
              </a:rPr>
              <a:t>System</a:t>
            </a:r>
            <a:r>
              <a:rPr b="1" dirty="0" spc="-50">
                <a:latin typeface="Calibri"/>
                <a:cs typeface="Calibri"/>
              </a:rPr>
              <a:t> </a:t>
            </a:r>
            <a:r>
              <a:rPr b="1" dirty="0" spc="-1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algn="ctr" marL="304800" marR="297180">
              <a:lnSpc>
                <a:spcPct val="116900"/>
              </a:lnSpc>
              <a:spcBef>
                <a:spcPts val="994"/>
              </a:spcBef>
            </a:pPr>
            <a:r>
              <a:rPr dirty="0" spc="-5">
                <a:latin typeface="Calibri"/>
                <a:cs typeface="Calibri"/>
              </a:rPr>
              <a:t>The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Grocery</a:t>
            </a:r>
            <a:r>
              <a:rPr dirty="0" spc="-5">
                <a:latin typeface="Calibri"/>
                <a:cs typeface="Calibri"/>
              </a:rPr>
              <a:t> Delivery Application </a:t>
            </a:r>
            <a:r>
              <a:rPr dirty="0">
                <a:latin typeface="Calibri"/>
                <a:cs typeface="Calibri"/>
              </a:rPr>
              <a:t>will</a:t>
            </a:r>
            <a:r>
              <a:rPr dirty="0" spc="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require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the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following </a:t>
            </a:r>
            <a:r>
              <a:rPr dirty="0" spc="-34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hardware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 software: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 sz="2400">
              <a:latin typeface="Calibri"/>
              <a:cs typeface="Calibri"/>
            </a:endParaRPr>
          </a:p>
          <a:p>
            <a:pPr algn="ctr" marL="3810">
              <a:lnSpc>
                <a:spcPct val="100000"/>
              </a:lnSpc>
            </a:pPr>
            <a:r>
              <a:rPr dirty="0" spc="-5">
                <a:latin typeface="Calibri"/>
                <a:cs typeface="Calibri"/>
              </a:rPr>
              <a:t>A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web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server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to host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application</a:t>
            </a:r>
            <a:endParaRPr dirty="0">
              <a:latin typeface="Calibri"/>
              <a:cs typeface="Calibri"/>
            </a:endParaRPr>
          </a:p>
          <a:p>
            <a:pPr algn="ctr" marL="297180" marR="288290">
              <a:lnSpc>
                <a:spcPct val="116900"/>
              </a:lnSpc>
              <a:spcBef>
                <a:spcPts val="994"/>
              </a:spcBef>
            </a:pPr>
            <a:r>
              <a:rPr dirty="0" spc="-5">
                <a:latin typeface="Calibri"/>
                <a:cs typeface="Calibri"/>
              </a:rPr>
              <a:t>A database management system to store user and product </a:t>
            </a:r>
            <a:r>
              <a:rPr dirty="0" spc="-35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information</a:t>
            </a:r>
            <a:endParaRPr dirty="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1320"/>
              </a:spcBef>
            </a:pPr>
            <a:r>
              <a:rPr dirty="0" spc="-5">
                <a:latin typeface="Calibri"/>
                <a:cs typeface="Calibri"/>
              </a:rPr>
              <a:t>An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internet connection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for users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to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access the </a:t>
            </a:r>
            <a:r>
              <a:rPr dirty="0">
                <a:latin typeface="Calibri"/>
                <a:cs typeface="Calibri"/>
              </a:rPr>
              <a:t>application</a:t>
            </a:r>
          </a:p>
          <a:p>
            <a:pPr algn="ctr" marL="125095" marR="116205">
              <a:lnSpc>
                <a:spcPct val="116900"/>
              </a:lnSpc>
              <a:spcBef>
                <a:spcPts val="994"/>
              </a:spcBef>
            </a:pPr>
            <a:r>
              <a:rPr dirty="0" spc="-5">
                <a:latin typeface="Calibri"/>
                <a:cs typeface="Calibri"/>
              </a:rPr>
              <a:t>A computer or mobile device </a:t>
            </a:r>
            <a:r>
              <a:rPr dirty="0">
                <a:latin typeface="Calibri"/>
                <a:cs typeface="Calibri"/>
              </a:rPr>
              <a:t>with </a:t>
            </a:r>
            <a:r>
              <a:rPr dirty="0" spc="-5">
                <a:latin typeface="Calibri"/>
                <a:cs typeface="Calibri"/>
              </a:rPr>
              <a:t>a web </a:t>
            </a:r>
            <a:r>
              <a:rPr dirty="0" spc="-10">
                <a:latin typeface="Calibri"/>
                <a:cs typeface="Calibri"/>
              </a:rPr>
              <a:t>browser </a:t>
            </a:r>
            <a:r>
              <a:rPr dirty="0" spc="-5">
                <a:latin typeface="Calibri"/>
                <a:cs typeface="Calibri"/>
              </a:rPr>
              <a:t>to access the </a:t>
            </a:r>
            <a:r>
              <a:rPr dirty="0" spc="-35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application</a:t>
            </a:r>
            <a:endParaRPr dirty="0">
              <a:latin typeface="Calibri"/>
              <a:cs typeface="Calibri"/>
            </a:endParaRPr>
          </a:p>
          <a:p>
            <a:pPr indent="-1732280" marL="1736725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algn="l" pos="1737360"/>
              </a:tabLst>
            </a:pPr>
            <a:r>
              <a:rPr b="1" dirty="0" spc="-5">
                <a:latin typeface="Calibri"/>
                <a:cs typeface="Calibri"/>
              </a:rPr>
              <a:t>Functional</a:t>
            </a:r>
            <a:r>
              <a:rPr b="1" dirty="0" spc="-20">
                <a:latin typeface="Calibri"/>
                <a:cs typeface="Calibri"/>
              </a:rPr>
              <a:t> </a:t>
            </a:r>
            <a:r>
              <a:rPr b="1" dirty="0" spc="-1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indent="-305435" lvl="1" marL="192468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algn="l" pos="1925320"/>
              </a:tabLst>
            </a:pPr>
            <a:r>
              <a:rPr b="1" dirty="0" spc="-5">
                <a:latin typeface="Calibri"/>
                <a:cs typeface="Calibri"/>
              </a:rPr>
              <a:t>Registration</a:t>
            </a:r>
            <a:r>
              <a:rPr b="1" dirty="0" spc="-30">
                <a:latin typeface="Calibri"/>
                <a:cs typeface="Calibri"/>
              </a:rPr>
              <a:t> </a:t>
            </a:r>
            <a:r>
              <a:rPr b="1" dirty="0" spc="-10">
                <a:latin typeface="Calibri"/>
                <a:cs typeface="Calibri"/>
              </a:rPr>
              <a:t>and</a:t>
            </a:r>
            <a:r>
              <a:rPr b="1" dirty="0" spc="-15">
                <a:latin typeface="Calibri"/>
                <a:cs typeface="Calibri"/>
              </a:rPr>
              <a:t> </a:t>
            </a:r>
            <a:r>
              <a:rPr b="1" dirty="0" spc="-5">
                <a:latin typeface="Calibri"/>
                <a:cs typeface="Calibri"/>
              </a:rPr>
              <a:t>Login</a:t>
            </a:r>
            <a:endParaRPr dirty="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1320"/>
              </a:spcBef>
            </a:pPr>
            <a:r>
              <a:rPr dirty="0" spc="-10">
                <a:latin typeface="Calibri"/>
                <a:cs typeface="Calibri"/>
              </a:rPr>
              <a:t>Users </a:t>
            </a:r>
            <a:r>
              <a:rPr dirty="0" spc="-5">
                <a:latin typeface="Calibri"/>
                <a:cs typeface="Calibri"/>
              </a:rPr>
              <a:t>can create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account </a:t>
            </a:r>
            <a:r>
              <a:rPr dirty="0">
                <a:latin typeface="Calibri"/>
                <a:cs typeface="Calibri"/>
              </a:rPr>
              <a:t>with</a:t>
            </a:r>
            <a:r>
              <a:rPr dirty="0" spc="-5">
                <a:latin typeface="Calibri"/>
                <a:cs typeface="Calibri"/>
              </a:rPr>
              <a:t> the </a:t>
            </a:r>
            <a:r>
              <a:rPr dirty="0">
                <a:latin typeface="Calibri"/>
                <a:cs typeface="Calibri"/>
              </a:rPr>
              <a:t>application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48595" name="object 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24130" vert="horz" wrap="square">
            <a:spAutoFit/>
          </a:bodyPr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24130" vert="horz" wrap="square">
            <a:spAutoFit/>
          </a:bodyPr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048591" name="object 2"/>
          <p:cNvSpPr txBox="1"/>
          <p:nvPr/>
        </p:nvSpPr>
        <p:spPr>
          <a:xfrm>
            <a:off x="391488" y="651895"/>
            <a:ext cx="7140550" cy="788403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37160" marR="130175">
              <a:lnSpc>
                <a:spcPct val="1169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their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personal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information,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including</a:t>
            </a:r>
            <a:r>
              <a:rPr dirty="0" spc="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name,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address, email,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 </a:t>
            </a:r>
            <a:r>
              <a:rPr dirty="0" spc="-34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phone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number.</a:t>
            </a:r>
            <a:endParaRPr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dirty="0" spc="-10">
                <a:latin typeface="Calibri"/>
                <a:cs typeface="Calibri"/>
              </a:rPr>
              <a:t>Users</a:t>
            </a:r>
            <a:r>
              <a:rPr dirty="0" spc="-5">
                <a:latin typeface="Calibri"/>
                <a:cs typeface="Calibri"/>
              </a:rPr>
              <a:t> can log</a:t>
            </a:r>
            <a:r>
              <a:rPr dirty="0">
                <a:latin typeface="Calibri"/>
                <a:cs typeface="Calibri"/>
              </a:rPr>
              <a:t> in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application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using</a:t>
            </a:r>
            <a:r>
              <a:rPr dirty="0">
                <a:latin typeface="Calibri"/>
                <a:cs typeface="Calibri"/>
              </a:rPr>
              <a:t> their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email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 password.</a:t>
            </a:r>
            <a:endParaRPr dirty="0">
              <a:latin typeface="Calibri"/>
              <a:cs typeface="Calibri"/>
            </a:endParaRPr>
          </a:p>
          <a:p>
            <a:pPr indent="-305435" lvl="1" marL="213042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algn="l" pos="2131060"/>
              </a:tabLst>
            </a:pPr>
            <a:r>
              <a:rPr b="1" dirty="0" spc="-5">
                <a:latin typeface="Calibri"/>
                <a:cs typeface="Calibri"/>
              </a:rPr>
              <a:t>Product</a:t>
            </a:r>
            <a:r>
              <a:rPr b="1" dirty="0" spc="-35">
                <a:latin typeface="Calibri"/>
                <a:cs typeface="Calibri"/>
              </a:rPr>
              <a:t> </a:t>
            </a:r>
            <a:r>
              <a:rPr b="1" dirty="0" spc="-5">
                <a:latin typeface="Calibri"/>
                <a:cs typeface="Calibri"/>
              </a:rPr>
              <a:t>Catalogue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dirty="0" sz="2000">
              <a:latin typeface="Calibri"/>
              <a:cs typeface="Calibri"/>
            </a:endParaRPr>
          </a:p>
          <a:p>
            <a:pPr algn="ctr" marL="321945" marR="313055">
              <a:lnSpc>
                <a:spcPct val="116900"/>
              </a:lnSpc>
            </a:pPr>
            <a:r>
              <a:rPr dirty="0" spc="-5">
                <a:latin typeface="Calibri"/>
                <a:cs typeface="Calibri"/>
              </a:rPr>
              <a:t>The application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should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users with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list </a:t>
            </a:r>
            <a:r>
              <a:rPr dirty="0" spc="-5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available </a:t>
            </a:r>
            <a:r>
              <a:rPr dirty="0" spc="-35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products, including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their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prices,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descriptions, and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images.</a:t>
            </a:r>
            <a:endParaRPr dirty="0">
              <a:latin typeface="Calibri"/>
              <a:cs typeface="Calibri"/>
            </a:endParaRPr>
          </a:p>
          <a:p>
            <a:pPr algn="ctr" marL="12700" marR="5080">
              <a:lnSpc>
                <a:spcPct val="116900"/>
              </a:lnSpc>
              <a:spcBef>
                <a:spcPts val="994"/>
              </a:spcBef>
            </a:pPr>
            <a:r>
              <a:rPr dirty="0" spc="-5">
                <a:latin typeface="Calibri"/>
                <a:cs typeface="Calibri"/>
              </a:rPr>
              <a:t>The application should </a:t>
            </a:r>
            <a:r>
              <a:rPr dirty="0">
                <a:latin typeface="Calibri"/>
                <a:cs typeface="Calibri"/>
              </a:rPr>
              <a:t>enable </a:t>
            </a:r>
            <a:r>
              <a:rPr dirty="0" spc="-5">
                <a:latin typeface="Calibri"/>
                <a:cs typeface="Calibri"/>
              </a:rPr>
              <a:t>users to search </a:t>
            </a:r>
            <a:r>
              <a:rPr dirty="0">
                <a:latin typeface="Calibri"/>
                <a:cs typeface="Calibri"/>
              </a:rPr>
              <a:t>for </a:t>
            </a:r>
            <a:r>
              <a:rPr dirty="0" spc="-5">
                <a:latin typeface="Calibri"/>
                <a:cs typeface="Calibri"/>
              </a:rPr>
              <a:t>specific products </a:t>
            </a:r>
            <a:r>
              <a:rPr dirty="0" spc="-35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filter</a:t>
            </a:r>
            <a:r>
              <a:rPr dirty="0" spc="-5">
                <a:latin typeface="Calibri"/>
                <a:cs typeface="Calibri"/>
              </a:rPr>
              <a:t> products by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category,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brand, or price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range.</a:t>
            </a:r>
            <a:endParaRPr dirty="0">
              <a:latin typeface="Calibri"/>
              <a:cs typeface="Calibri"/>
            </a:endParaRPr>
          </a:p>
          <a:p>
            <a:pPr indent="-305435" lvl="1" marL="2316480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algn="l" pos="2317115"/>
              </a:tabLst>
            </a:pPr>
            <a:r>
              <a:rPr b="1" dirty="0" spc="-10">
                <a:latin typeface="Calibri"/>
                <a:cs typeface="Calibri"/>
              </a:rPr>
              <a:t>Shopping</a:t>
            </a:r>
            <a:r>
              <a:rPr b="1" dirty="0" spc="-30">
                <a:latin typeface="Calibri"/>
                <a:cs typeface="Calibri"/>
              </a:rPr>
              <a:t> </a:t>
            </a:r>
            <a:r>
              <a:rPr b="1" dirty="0" spc="-5">
                <a:latin typeface="Calibri"/>
                <a:cs typeface="Calibri"/>
              </a:rPr>
              <a:t>Cart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dirty="0" sz="24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</a:pPr>
            <a:r>
              <a:rPr dirty="0" spc="-10">
                <a:latin typeface="Calibri"/>
                <a:cs typeface="Calibri"/>
              </a:rPr>
              <a:t>Users </a:t>
            </a:r>
            <a:r>
              <a:rPr dirty="0" spc="-5">
                <a:latin typeface="Calibri"/>
                <a:cs typeface="Calibri"/>
              </a:rPr>
              <a:t>can add products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their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shopping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cart.</a:t>
            </a:r>
            <a:endParaRPr dirty="0">
              <a:latin typeface="Calibri"/>
              <a:cs typeface="Calibri"/>
            </a:endParaRPr>
          </a:p>
          <a:p>
            <a:pPr algn="ctr" marL="166370" marR="158750">
              <a:lnSpc>
                <a:spcPct val="116900"/>
              </a:lnSpc>
              <a:spcBef>
                <a:spcPts val="1000"/>
              </a:spcBef>
            </a:pPr>
            <a:r>
              <a:rPr dirty="0" spc="-10">
                <a:latin typeface="Calibri"/>
                <a:cs typeface="Calibri"/>
              </a:rPr>
              <a:t>Users</a:t>
            </a:r>
            <a:r>
              <a:rPr dirty="0" spc="-5">
                <a:latin typeface="Calibri"/>
                <a:cs typeface="Calibri"/>
              </a:rPr>
              <a:t> can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modify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contents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their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shopping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cart,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including </a:t>
            </a:r>
            <a:r>
              <a:rPr dirty="0" spc="-34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updating </a:t>
            </a:r>
            <a:r>
              <a:rPr dirty="0">
                <a:latin typeface="Calibri"/>
                <a:cs typeface="Calibri"/>
              </a:rPr>
              <a:t>quantities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 removing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items.</a:t>
            </a:r>
            <a:endParaRPr dirty="0">
              <a:latin typeface="Calibri"/>
              <a:cs typeface="Calibri"/>
            </a:endParaRPr>
          </a:p>
          <a:p>
            <a:pPr algn="ctr" marL="65405" marR="57150">
              <a:lnSpc>
                <a:spcPct val="116900"/>
              </a:lnSpc>
              <a:spcBef>
                <a:spcPts val="995"/>
              </a:spcBef>
            </a:pPr>
            <a:r>
              <a:rPr dirty="0" spc="-10">
                <a:latin typeface="Calibri"/>
                <a:cs typeface="Calibri"/>
              </a:rPr>
              <a:t>Users</a:t>
            </a:r>
            <a:r>
              <a:rPr dirty="0" spc="-5">
                <a:latin typeface="Calibri"/>
                <a:cs typeface="Calibri"/>
              </a:rPr>
              <a:t> can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view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total </a:t>
            </a:r>
            <a:r>
              <a:rPr dirty="0" spc="-5">
                <a:latin typeface="Calibri"/>
                <a:cs typeface="Calibri"/>
              </a:rPr>
              <a:t>cost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their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shopping</a:t>
            </a:r>
            <a:r>
              <a:rPr dirty="0" spc="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cart,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including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any </a:t>
            </a:r>
            <a:r>
              <a:rPr dirty="0" spc="-35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taxes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or fees.</a:t>
            </a:r>
            <a:endParaRPr dirty="0">
              <a:latin typeface="Calibri"/>
              <a:cs typeface="Calibri"/>
            </a:endParaRPr>
          </a:p>
          <a:p>
            <a:pPr indent="-304800" lvl="1" marL="1932305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algn="l" pos="1932939"/>
              </a:tabLst>
            </a:pPr>
            <a:r>
              <a:rPr b="1" dirty="0" spc="-5">
                <a:latin typeface="Calibri"/>
                <a:cs typeface="Calibri"/>
              </a:rPr>
              <a:t>Checkout</a:t>
            </a:r>
            <a:r>
              <a:rPr b="1" dirty="0" spc="-30">
                <a:latin typeface="Calibri"/>
                <a:cs typeface="Calibri"/>
              </a:rPr>
              <a:t> </a:t>
            </a:r>
            <a:r>
              <a:rPr b="1" dirty="0" spc="-10">
                <a:latin typeface="Calibri"/>
                <a:cs typeface="Calibri"/>
              </a:rPr>
              <a:t>and</a:t>
            </a:r>
            <a:r>
              <a:rPr b="1" dirty="0" spc="-25">
                <a:latin typeface="Calibri"/>
                <a:cs typeface="Calibri"/>
              </a:rPr>
              <a:t> </a:t>
            </a:r>
            <a:r>
              <a:rPr b="1" dirty="0" spc="-5">
                <a:latin typeface="Calibri"/>
                <a:cs typeface="Calibri"/>
              </a:rPr>
              <a:t>Payment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 sz="2000">
              <a:latin typeface="Calibri"/>
              <a:cs typeface="Calibri"/>
            </a:endParaRPr>
          </a:p>
          <a:p>
            <a:pPr algn="ctr" marL="350520" marR="342900">
              <a:lnSpc>
                <a:spcPct val="116900"/>
              </a:lnSpc>
              <a:spcBef>
                <a:spcPts val="5"/>
              </a:spcBef>
            </a:pPr>
            <a:r>
              <a:rPr dirty="0" spc="-10">
                <a:latin typeface="Calibri"/>
                <a:cs typeface="Calibri"/>
              </a:rPr>
              <a:t>Users </a:t>
            </a:r>
            <a:r>
              <a:rPr dirty="0" spc="-5">
                <a:latin typeface="Calibri"/>
                <a:cs typeface="Calibri"/>
              </a:rPr>
              <a:t>can checkout and provide </a:t>
            </a:r>
            <a:r>
              <a:rPr dirty="0">
                <a:latin typeface="Calibri"/>
                <a:cs typeface="Calibri"/>
              </a:rPr>
              <a:t>their </a:t>
            </a:r>
            <a:r>
              <a:rPr dirty="0" spc="-5">
                <a:latin typeface="Calibri"/>
                <a:cs typeface="Calibri"/>
              </a:rPr>
              <a:t>delivery address and </a:t>
            </a:r>
            <a:r>
              <a:rPr dirty="0" spc="-35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payment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information.</a:t>
            </a:r>
            <a:endParaRPr dirty="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1320"/>
              </a:spcBef>
            </a:pPr>
            <a:r>
              <a:rPr dirty="0" spc="-5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application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should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support</a:t>
            </a:r>
            <a:r>
              <a:rPr dirty="0">
                <a:latin typeface="Calibri"/>
                <a:cs typeface="Calibri"/>
              </a:rPr>
              <a:t> multiple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payment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options,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24130" vert="horz" wrap="square">
            <a:spAutoFit/>
          </a:bodyPr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048589" name="object 2"/>
          <p:cNvSpPr txBox="1"/>
          <p:nvPr/>
        </p:nvSpPr>
        <p:spPr>
          <a:xfrm>
            <a:off x="304329" y="718196"/>
            <a:ext cx="7163742" cy="7868031"/>
          </a:xfrm>
          <a:prstGeom prst="rect"/>
        </p:spPr>
        <p:txBody>
          <a:bodyPr bIns="0" lIns="0" rIns="0" rtlCol="0" tIns="11430" vert="horz" wrap="square">
            <a:spAutoFit/>
          </a:bodyPr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pc="-5">
                <a:latin typeface="Calibri"/>
                <a:cs typeface="Calibri"/>
              </a:rPr>
              <a:t>including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credit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card,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debit </a:t>
            </a:r>
            <a:r>
              <a:rPr dirty="0" spc="-5">
                <a:latin typeface="Calibri"/>
                <a:cs typeface="Calibri"/>
              </a:rPr>
              <a:t>card,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online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wallets.</a:t>
            </a:r>
            <a:endParaRPr dirty="0">
              <a:latin typeface="Calibri"/>
              <a:cs typeface="Calibri"/>
            </a:endParaRPr>
          </a:p>
          <a:p>
            <a:pPr algn="ctr" marL="85725" marR="79375">
              <a:lnSpc>
                <a:spcPct val="116900"/>
              </a:lnSpc>
              <a:spcBef>
                <a:spcPts val="994"/>
              </a:spcBef>
            </a:pPr>
            <a:r>
              <a:rPr dirty="0" spc="-5">
                <a:latin typeface="Calibri"/>
                <a:cs typeface="Calibri"/>
              </a:rPr>
              <a:t>The application should </a:t>
            </a:r>
            <a:r>
              <a:rPr dirty="0">
                <a:latin typeface="Calibri"/>
                <a:cs typeface="Calibri"/>
              </a:rPr>
              <a:t>calculate </a:t>
            </a:r>
            <a:r>
              <a:rPr dirty="0" spc="-5">
                <a:latin typeface="Calibri"/>
                <a:cs typeface="Calibri"/>
              </a:rPr>
              <a:t>and </a:t>
            </a:r>
            <a:r>
              <a:rPr dirty="0">
                <a:latin typeface="Calibri"/>
                <a:cs typeface="Calibri"/>
              </a:rPr>
              <a:t>display </a:t>
            </a:r>
            <a:r>
              <a:rPr dirty="0" spc="-5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final </a:t>
            </a:r>
            <a:r>
              <a:rPr dirty="0" spc="-5">
                <a:latin typeface="Calibri"/>
                <a:cs typeface="Calibri"/>
              </a:rPr>
              <a:t>cost of the </a:t>
            </a:r>
            <a:r>
              <a:rPr dirty="0" spc="-35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order,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any </a:t>
            </a:r>
            <a:r>
              <a:rPr dirty="0">
                <a:latin typeface="Calibri"/>
                <a:cs typeface="Calibri"/>
              </a:rPr>
              <a:t>taxes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or fees.</a:t>
            </a:r>
            <a:endParaRPr dirty="0">
              <a:latin typeface="Calibri"/>
              <a:cs typeface="Calibri"/>
            </a:endParaRPr>
          </a:p>
          <a:p>
            <a:pPr algn="l" marL="85725" marR="79375">
              <a:lnSpc>
                <a:spcPct val="116900"/>
              </a:lnSpc>
              <a:spcBef>
                <a:spcPts val="994"/>
              </a:spcBef>
            </a:pPr>
            <a:r>
              <a:rPr b="1" dirty="0" spc="-5">
                <a:latin typeface="Calibri"/>
                <a:cs typeface="Calibri"/>
              </a:rPr>
              <a:t>3.5</a:t>
            </a:r>
            <a:r>
              <a:rPr b="1" dirty="0" spc="-35">
                <a:latin typeface="Calibri"/>
                <a:cs typeface="Calibri"/>
              </a:rPr>
              <a:t> </a:t>
            </a:r>
            <a:r>
              <a:rPr b="1" dirty="0" spc="-5">
                <a:latin typeface="Calibri"/>
                <a:cs typeface="Calibri"/>
              </a:rPr>
              <a:t>Order</a:t>
            </a:r>
            <a:r>
              <a:rPr b="1" dirty="0" spc="-30">
                <a:latin typeface="Calibri"/>
                <a:cs typeface="Calibri"/>
              </a:rPr>
              <a:t> </a:t>
            </a:r>
            <a:r>
              <a:rPr b="1" dirty="0" spc="-5">
                <a:latin typeface="Calibri"/>
                <a:cs typeface="Calibri"/>
              </a:rPr>
              <a:t>Tracking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 sz="2000">
              <a:latin typeface="Calibri"/>
              <a:cs typeface="Calibri"/>
            </a:endParaRPr>
          </a:p>
          <a:p>
            <a:pPr algn="ctr" marL="375285" marR="367665">
              <a:lnSpc>
                <a:spcPct val="116900"/>
              </a:lnSpc>
            </a:pPr>
            <a:r>
              <a:rPr dirty="0" spc="-10">
                <a:latin typeface="Calibri"/>
                <a:cs typeface="Calibri"/>
              </a:rPr>
              <a:t>Users </a:t>
            </a:r>
            <a:r>
              <a:rPr dirty="0" spc="-5">
                <a:latin typeface="Calibri"/>
                <a:cs typeface="Calibri"/>
              </a:rPr>
              <a:t>can track </a:t>
            </a:r>
            <a:r>
              <a:rPr dirty="0">
                <a:latin typeface="Calibri"/>
                <a:cs typeface="Calibri"/>
              </a:rPr>
              <a:t>the </a:t>
            </a:r>
            <a:r>
              <a:rPr dirty="0" spc="-5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 </a:t>
            </a:r>
            <a:r>
              <a:rPr dirty="0" spc="-5">
                <a:latin typeface="Calibri"/>
                <a:cs typeface="Calibri"/>
              </a:rPr>
              <a:t>orders, including order </a:t>
            </a:r>
            <a:r>
              <a:rPr dirty="0" spc="-35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confirmation,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packing,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 delivery.</a:t>
            </a:r>
            <a:endParaRPr dirty="0">
              <a:latin typeface="Calibri"/>
              <a:cs typeface="Calibri"/>
            </a:endParaRPr>
          </a:p>
          <a:p>
            <a:pPr algn="ctr" marL="12700" marR="5080">
              <a:lnSpc>
                <a:spcPct val="116900"/>
              </a:lnSpc>
              <a:spcBef>
                <a:spcPts val="994"/>
              </a:spcBef>
            </a:pPr>
            <a:r>
              <a:rPr dirty="0" spc="-10">
                <a:latin typeface="Calibri"/>
                <a:cs typeface="Calibri"/>
              </a:rPr>
              <a:t>Users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can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receive notifications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about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dirty="0" spc="-5">
                <a:latin typeface="Calibri"/>
                <a:cs typeface="Calibri"/>
              </a:rPr>
              <a:t>status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their</a:t>
            </a:r>
            <a:r>
              <a:rPr dirty="0" spc="-10">
                <a:latin typeface="Calibri"/>
                <a:cs typeface="Calibri"/>
              </a:rPr>
              <a:t> orders</a:t>
            </a:r>
            <a:r>
              <a:rPr dirty="0" spc="1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via </a:t>
            </a:r>
            <a:r>
              <a:rPr dirty="0" spc="-34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email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or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SMS.</a:t>
            </a:r>
          </a:p>
          <a:p>
            <a:pPr algn="l" marL="12700" marR="5080">
              <a:lnSpc>
                <a:spcPct val="116900"/>
              </a:lnSpc>
              <a:spcBef>
                <a:spcPts val="994"/>
              </a:spcBef>
            </a:pPr>
            <a:r>
              <a:rPr b="1" dirty="0" lang="en-US" spc="-5">
                <a:latin typeface="Calibri"/>
                <a:cs typeface="Calibri"/>
              </a:rPr>
              <a:t>4.</a:t>
            </a:r>
            <a:r>
              <a:rPr b="1" dirty="0" lang="en-US" spc="-5">
                <a:latin typeface="Calibri"/>
                <a:cs typeface="Calibri"/>
              </a:rPr>
              <a:t> </a:t>
            </a:r>
            <a:r>
              <a:rPr b="1" dirty="0" lang="en-US" spc="-5">
                <a:latin typeface="Calibri"/>
                <a:cs typeface="Calibri"/>
              </a:rPr>
              <a:t>N</a:t>
            </a:r>
            <a:r>
              <a:rPr b="1" dirty="0" lang="en-US" spc="-5">
                <a:latin typeface="Calibri"/>
                <a:cs typeface="Calibri"/>
              </a:rPr>
              <a:t>on-functional</a:t>
            </a:r>
            <a:r>
              <a:rPr b="1" dirty="0" spc="-15">
                <a:latin typeface="Calibri"/>
                <a:cs typeface="Calibri"/>
              </a:rPr>
              <a:t> </a:t>
            </a:r>
            <a:r>
              <a:rPr b="1" dirty="0" spc="-10">
                <a:latin typeface="Calibri"/>
                <a:cs typeface="Calibri"/>
              </a:rPr>
              <a:t>Requirements</a:t>
            </a:r>
            <a:r>
              <a:rPr b="1" dirty="0" lang="en-US" spc="-10">
                <a:latin typeface="Calibri"/>
                <a:cs typeface="Calibri"/>
              </a:rPr>
              <a:t> </a:t>
            </a:r>
            <a:r>
              <a:rPr b="1" dirty="0" lang="en-US" spc="-10">
                <a:latin typeface="Calibri"/>
                <a:cs typeface="Calibri"/>
              </a:rPr>
              <a:t>:</a:t>
            </a:r>
            <a:endParaRPr altLang="en-US" lang="zh-CN"/>
          </a:p>
          <a:p>
            <a:pPr algn="l" marL="12700" marR="5080">
              <a:lnSpc>
                <a:spcPct val="116900"/>
              </a:lnSpc>
              <a:spcBef>
                <a:spcPts val="994"/>
              </a:spcBef>
            </a:pPr>
            <a:r>
              <a:rPr b="1" dirty="0" lang="en-US" spc="-10">
                <a:latin typeface="Calibri"/>
                <a:cs typeface="Calibri"/>
              </a:rPr>
              <a:t> </a:t>
            </a:r>
            <a:endParaRPr altLang="en-US" lang="zh-CN"/>
          </a:p>
          <a:p>
            <a:pPr indent="-305435" lvl="1" marL="233362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algn="l" pos="2334260"/>
              </a:tabLst>
            </a:pPr>
            <a:r>
              <a:rPr b="1" dirty="0" spc="-5">
                <a:latin typeface="Calibri"/>
                <a:cs typeface="Calibri"/>
              </a:rPr>
              <a:t>Performance</a:t>
            </a:r>
            <a:endParaRPr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dirty="0" spc="-5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application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should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responsive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load </a:t>
            </a:r>
            <a:r>
              <a:rPr dirty="0" spc="-5">
                <a:latin typeface="Calibri"/>
                <a:cs typeface="Calibri"/>
              </a:rPr>
              <a:t>quickly.</a:t>
            </a:r>
            <a:endParaRPr dirty="0">
              <a:latin typeface="Calibri"/>
              <a:cs typeface="Calibri"/>
            </a:endParaRPr>
          </a:p>
          <a:p>
            <a:pPr algn="ctr" marL="68580" marR="62865">
              <a:lnSpc>
                <a:spcPct val="116900"/>
              </a:lnSpc>
              <a:spcBef>
                <a:spcPts val="994"/>
              </a:spcBef>
            </a:pPr>
            <a:r>
              <a:rPr dirty="0" spc="-5">
                <a:latin typeface="Calibri"/>
                <a:cs typeface="Calibri"/>
              </a:rPr>
              <a:t>The application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should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 able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handle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high </a:t>
            </a:r>
            <a:r>
              <a:rPr dirty="0" spc="-5">
                <a:latin typeface="Calibri"/>
                <a:cs typeface="Calibri"/>
              </a:rPr>
              <a:t>volume of</a:t>
            </a:r>
            <a:r>
              <a:rPr dirty="0">
                <a:latin typeface="Calibri"/>
                <a:cs typeface="Calibri"/>
              </a:rPr>
              <a:t> traffic </a:t>
            </a:r>
            <a:r>
              <a:rPr dirty="0" spc="-34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transactions.</a:t>
            </a:r>
            <a:endParaRPr dirty="0">
              <a:latin typeface="Calibri"/>
              <a:cs typeface="Calibri"/>
            </a:endParaRPr>
          </a:p>
          <a:p>
            <a:pPr indent="-305435" lvl="1" marL="2537460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algn="l" pos="2538095"/>
              </a:tabLst>
            </a:pPr>
            <a:r>
              <a:rPr b="1" dirty="0" spc="-5">
                <a:latin typeface="Calibri"/>
                <a:cs typeface="Calibri"/>
              </a:rPr>
              <a:t>Security</a:t>
            </a:r>
            <a:endParaRPr dirty="0">
              <a:latin typeface="Calibri"/>
              <a:cs typeface="Calibri"/>
            </a:endParaRPr>
          </a:p>
          <a:p>
            <a:pPr indent="-305435" lvl="1" marL="2537460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algn="l" pos="2538095"/>
              </a:tabLst>
            </a:pPr>
            <a:endParaRPr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pc="-10">
                <a:latin typeface="Calibri"/>
                <a:cs typeface="Calibri"/>
              </a:rPr>
              <a:t>User </a:t>
            </a:r>
            <a:r>
              <a:rPr dirty="0" spc="-5">
                <a:latin typeface="Calibri"/>
                <a:cs typeface="Calibri"/>
              </a:rPr>
              <a:t>data</a:t>
            </a:r>
            <a:r>
              <a:rPr dirty="0" spc="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should be securely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stored </a:t>
            </a:r>
            <a:r>
              <a:rPr dirty="0">
                <a:latin typeface="Calibri"/>
                <a:cs typeface="Calibri"/>
              </a:rPr>
              <a:t>in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the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database.</a:t>
            </a:r>
            <a:endParaRPr dirty="0">
              <a:latin typeface="Calibri"/>
              <a:cs typeface="Calibri"/>
            </a:endParaRPr>
          </a:p>
          <a:p>
            <a:pPr algn="ctr" marL="135890" marR="128270">
              <a:lnSpc>
                <a:spcPct val="116900"/>
              </a:lnSpc>
              <a:spcBef>
                <a:spcPts val="994"/>
              </a:spcBef>
            </a:pPr>
            <a:r>
              <a:rPr dirty="0" spc="-5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application should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dirty="0" spc="-5">
                <a:latin typeface="Calibri"/>
                <a:cs typeface="Calibri"/>
              </a:rPr>
              <a:t> encryption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to</a:t>
            </a:r>
            <a:r>
              <a:rPr dirty="0" spc="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protect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sensitive user </a:t>
            </a:r>
            <a:r>
              <a:rPr dirty="0" spc="-34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data,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such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as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passwords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and payment information</a:t>
            </a:r>
            <a:r>
              <a:rPr dirty="0" lang="en-US" spc="-5">
                <a:latin typeface="Calibri"/>
                <a:cs typeface="Calibri"/>
              </a:rPr>
              <a:t>. 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24130" vert="horz" wrap="square">
            <a:spAutoFit/>
          </a:bodyPr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48587" name="object 2"/>
          <p:cNvSpPr txBox="1"/>
          <p:nvPr/>
        </p:nvSpPr>
        <p:spPr>
          <a:xfrm>
            <a:off x="250327" y="1282005"/>
            <a:ext cx="7344741" cy="6886448"/>
          </a:xfrm>
          <a:prstGeom prst="rect"/>
        </p:spPr>
        <p:txBody>
          <a:bodyPr bIns="0" lIns="0" rIns="0" rtlCol="0" tIns="11430" vert="horz" wrap="square">
            <a:spAutoFit/>
          </a:bodyPr>
          <a:p>
            <a:pPr algn="ctr" marL="6350">
              <a:lnSpc>
                <a:spcPct val="100000"/>
              </a:lnSpc>
              <a:spcBef>
                <a:spcPts val="1320"/>
              </a:spcBef>
            </a:pPr>
            <a:r>
              <a:rPr b="1" dirty="0" sz="2000" lang="en-US" spc="-5">
                <a:latin typeface="Calibri"/>
                <a:cs typeface="Calibri"/>
              </a:rPr>
              <a:t>3</a:t>
            </a:r>
            <a:r>
              <a:rPr b="1" dirty="0" sz="2000" lang="en-US" spc="-5">
                <a:latin typeface="Calibri"/>
                <a:cs typeface="Calibri"/>
              </a:rPr>
              <a:t>.</a:t>
            </a:r>
            <a:r>
              <a:rPr b="1" dirty="0" sz="2000" lang="en-US" spc="-5">
                <a:latin typeface="Calibri"/>
                <a:cs typeface="Calibri"/>
              </a:rPr>
              <a:t> </a:t>
            </a:r>
            <a:r>
              <a:rPr b="1" dirty="0" sz="2000" lang="en-US" spc="-5">
                <a:latin typeface="Calibri"/>
                <a:cs typeface="Calibri"/>
              </a:rPr>
              <a:t>U</a:t>
            </a:r>
            <a:r>
              <a:rPr b="1" dirty="0" sz="2000" lang="en-US" spc="-5">
                <a:latin typeface="Calibri"/>
                <a:cs typeface="Calibri"/>
              </a:rPr>
              <a:t>s</a:t>
            </a:r>
            <a:r>
              <a:rPr b="1" dirty="0" sz="2000" lang="en-US" spc="-5">
                <a:latin typeface="Calibri"/>
                <a:cs typeface="Calibri"/>
              </a:rPr>
              <a:t>a</a:t>
            </a:r>
            <a:r>
              <a:rPr b="1" dirty="0" sz="2000" lang="en-US" spc="-5">
                <a:latin typeface="Calibri"/>
                <a:cs typeface="Calibri"/>
              </a:rPr>
              <a:t>b</a:t>
            </a:r>
            <a:r>
              <a:rPr b="1" dirty="0" sz="2000" lang="en-US" spc="-5">
                <a:latin typeface="Calibri"/>
                <a:cs typeface="Calibri"/>
              </a:rPr>
              <a:t>i</a:t>
            </a:r>
            <a:r>
              <a:rPr b="1" dirty="0" sz="2000" lang="en-US" spc="-5">
                <a:latin typeface="Calibri"/>
                <a:cs typeface="Calibri"/>
              </a:rPr>
              <a:t>l</a:t>
            </a:r>
            <a:r>
              <a:rPr b="1" dirty="0" sz="2000" lang="en-US" spc="-5">
                <a:latin typeface="Calibri"/>
                <a:cs typeface="Calibri"/>
              </a:rPr>
              <a:t>t</a:t>
            </a:r>
            <a:r>
              <a:rPr b="1" dirty="0" sz="2000" lang="en-US" spc="-5">
                <a:latin typeface="Calibri"/>
                <a:cs typeface="Calibri"/>
              </a:rPr>
              <a:t>y</a:t>
            </a:r>
            <a:endParaRPr dirty="0" sz="20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90"/>
              </a:spcBef>
            </a:pPr>
            <a:endParaRPr dirty="0" sz="20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should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easy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navigate.</a:t>
            </a:r>
            <a:endParaRPr dirty="0" sz="2000">
              <a:latin typeface="Calibri"/>
              <a:cs typeface="Calibri"/>
            </a:endParaRPr>
          </a:p>
          <a:p>
            <a:pPr algn="ctr" marL="12700" marR="5080">
              <a:lnSpc>
                <a:spcPct val="116900"/>
              </a:lnSpc>
              <a:spcBef>
                <a:spcPts val="994"/>
              </a:spcBef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 should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accessible 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different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devices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web </a:t>
            </a:r>
            <a:r>
              <a:rPr dirty="0" sz="2000" spc="-3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browsers.</a:t>
            </a:r>
            <a:endParaRPr dirty="0" sz="20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  <a:spcBef>
                <a:spcPts val="1320"/>
              </a:spcBef>
            </a:pPr>
            <a:endParaRPr dirty="0" sz="20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  <a:spcBef>
                <a:spcPts val="1320"/>
              </a:spcBef>
            </a:pPr>
            <a:endParaRPr dirty="0" sz="20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  <a:spcBef>
                <a:spcPts val="1320"/>
              </a:spcBef>
            </a:pPr>
            <a:r>
              <a:rPr b="1" dirty="0" sz="2000" spc="-5">
                <a:latin typeface="Calibri"/>
                <a:cs typeface="Calibri"/>
              </a:rPr>
              <a:t>Conclusion</a:t>
            </a:r>
            <a:endParaRPr dirty="0" sz="2000">
              <a:latin typeface="Calibri"/>
              <a:cs typeface="Calibri"/>
            </a:endParaRPr>
          </a:p>
          <a:p>
            <a:pPr algn="ctr" marL="29209" marR="22225">
              <a:lnSpc>
                <a:spcPct val="116900"/>
              </a:lnSpc>
              <a:spcBef>
                <a:spcPts val="1000"/>
              </a:spcBef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Grocery </a:t>
            </a:r>
            <a:r>
              <a:rPr dirty="0" sz="2000" spc="-5">
                <a:latin typeface="Calibri"/>
                <a:cs typeface="Calibri"/>
              </a:rPr>
              <a:t>Delivery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 </a:t>
            </a:r>
            <a:r>
              <a:rPr dirty="0" sz="2000" spc="-5">
                <a:latin typeface="Calibri"/>
                <a:cs typeface="Calibri"/>
              </a:rPr>
              <a:t>provide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convenient</a:t>
            </a:r>
            <a:r>
              <a:rPr dirty="0" sz="2000">
                <a:latin typeface="Calibri"/>
                <a:cs typeface="Calibri"/>
              </a:rPr>
              <a:t> and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user-friendly way for customers to order groceries online and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have them delivered to </a:t>
            </a:r>
            <a:r>
              <a:rPr dirty="0" sz="2000">
                <a:latin typeface="Calibri"/>
                <a:cs typeface="Calibri"/>
              </a:rPr>
              <a:t>their </a:t>
            </a:r>
            <a:r>
              <a:rPr dirty="0" sz="2000" spc="-5">
                <a:latin typeface="Calibri"/>
                <a:cs typeface="Calibri"/>
              </a:rPr>
              <a:t>doorstep. The </a:t>
            </a:r>
            <a:r>
              <a:rPr dirty="0" sz="2000">
                <a:latin typeface="Calibri"/>
                <a:cs typeface="Calibri"/>
              </a:rPr>
              <a:t>application will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require a web server, a database management system, and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internet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connection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function.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 have</a:t>
            </a:r>
            <a:r>
              <a:rPr dirty="0" sz="2000" spc="-5">
                <a:latin typeface="Calibri"/>
                <a:cs typeface="Calibri"/>
              </a:rPr>
              <a:t> several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functional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requirements,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including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registration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login,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product </a:t>
            </a:r>
            <a:r>
              <a:rPr dirty="0" sz="2000" spc="-3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catalogue, shopping cart, checkout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payment, and order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tracking. The application </a:t>
            </a:r>
            <a:r>
              <a:rPr dirty="0" sz="2000">
                <a:latin typeface="Calibri"/>
                <a:cs typeface="Calibri"/>
              </a:rPr>
              <a:t>will </a:t>
            </a:r>
            <a:r>
              <a:rPr dirty="0" sz="2000" spc="-5">
                <a:latin typeface="Calibri"/>
                <a:cs typeface="Calibri"/>
              </a:rPr>
              <a:t>also </a:t>
            </a:r>
            <a:r>
              <a:rPr dirty="0" sz="2000">
                <a:latin typeface="Calibri"/>
                <a:cs typeface="Calibri"/>
              </a:rPr>
              <a:t>have </a:t>
            </a:r>
            <a:r>
              <a:rPr dirty="0" sz="2000" spc="-5">
                <a:latin typeface="Calibri"/>
                <a:cs typeface="Calibri"/>
              </a:rPr>
              <a:t>non-functional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requirements,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including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performance, security,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2"/>
          <p:cNvSpPr txBox="1"/>
          <p:nvPr/>
        </p:nvSpPr>
        <p:spPr>
          <a:xfrm>
            <a:off x="876299" y="4191000"/>
            <a:ext cx="6019800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800" lang="en-IN" smtClean="0"/>
              <a:t>THANK YOU</a:t>
            </a:r>
            <a:endParaRPr dirty="0" sz="2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Document</dc:title>
  <dc:creator>ciscolab</dc:creator>
  <cp:lastModifiedBy>user</cp:lastModifiedBy>
  <dcterms:created xsi:type="dcterms:W3CDTF">2023-03-24T21:35:51Z</dcterms:created>
  <dcterms:modified xsi:type="dcterms:W3CDTF">2023-03-25T09:46:56Z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  <property fmtid="{D5CDD505-2E9C-101B-9397-08002B2CF9AE}" pid="4" name="ICV">
    <vt:lpwstr>830a11c9d42c4239ab24f6fc9fcf7f38</vt:lpwstr>
  </property>
</Properties>
</file>