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63" r:id="rId5"/>
    <p:sldId id="264" r:id="rId6"/>
    <p:sldId id="272" r:id="rId7"/>
    <p:sldId id="265" r:id="rId8"/>
    <p:sldId id="269" r:id="rId9"/>
    <p:sldId id="268" r:id="rId10"/>
    <p:sldId id="267" r:id="rId11"/>
    <p:sldId id="266" r:id="rId12"/>
    <p:sldId id="273" r:id="rId13"/>
    <p:sldId id="274" r:id="rId14"/>
    <p:sldId id="270" r:id="rId15"/>
    <p:sldId id="27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varScale="1">
        <p:scale>
          <a:sx n="111" d="100"/>
          <a:sy n="111" d="100"/>
        </p:scale>
        <p:origin x="594"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9/20/2024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9/20/2024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9/20/2024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9/20/2024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9/20/2024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9/20/2024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9/20/2024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9/20/2024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9/20/2024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fireeye.com/blog/threat-research/2020/12/evasive-attacker-leverages-solarwinds-supply-chain-compromises-with-sunburst-backdoor.html" TargetMode="External"/><Relationship Id="rId2" Type="http://schemas.openxmlformats.org/officeDocument/2006/relationships/hyperlink" Target="https://attack.mitre.org/groups/G0016/" TargetMode="External"/><Relationship Id="rId1" Type="http://schemas.openxmlformats.org/officeDocument/2006/relationships/slideLayout" Target="../slideLayouts/slideLayout7.xml"/><Relationship Id="rId4" Type="http://schemas.openxmlformats.org/officeDocument/2006/relationships/hyperlink" Target="https://www.mandiant.com/resources/suspected-iranian-actor-targeting-israeli-sector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298672-0733-E1DD-D71B-4C97DDDBD500}"/>
              </a:ext>
            </a:extLst>
          </p:cNvPr>
          <p:cNvSpPr txBox="1"/>
          <p:nvPr/>
        </p:nvSpPr>
        <p:spPr>
          <a:xfrm>
            <a:off x="2349996" y="404664"/>
            <a:ext cx="6624736" cy="1200329"/>
          </a:xfrm>
          <a:prstGeom prst="rect">
            <a:avLst/>
          </a:prstGeom>
          <a:noFill/>
        </p:spPr>
        <p:txBody>
          <a:bodyPr wrap="square" rtlCol="0">
            <a:spAutoFit/>
          </a:bodyPr>
          <a:lstStyle/>
          <a:p>
            <a:r>
              <a:rPr lang="en-US" sz="3600" dirty="0"/>
              <a:t>                      APT29</a:t>
            </a:r>
          </a:p>
          <a:p>
            <a:r>
              <a:rPr lang="en-US" sz="3600" dirty="0"/>
              <a:t> A Significant Threat to Healthcare</a:t>
            </a:r>
            <a:endParaRPr lang="en-AU" sz="3600" dirty="0"/>
          </a:p>
        </p:txBody>
      </p:sp>
      <p:sp>
        <p:nvSpPr>
          <p:cNvPr id="3" name="TextBox 2">
            <a:extLst>
              <a:ext uri="{FF2B5EF4-FFF2-40B4-BE49-F238E27FC236}">
                <a16:creationId xmlns:a16="http://schemas.microsoft.com/office/drawing/2014/main" id="{89ADBB8B-FD39-3A9B-8EDB-39127340B6A6}"/>
              </a:ext>
            </a:extLst>
          </p:cNvPr>
          <p:cNvSpPr txBox="1"/>
          <p:nvPr/>
        </p:nvSpPr>
        <p:spPr>
          <a:xfrm>
            <a:off x="2349996" y="1916832"/>
            <a:ext cx="8928992" cy="3046988"/>
          </a:xfrm>
          <a:prstGeom prst="rect">
            <a:avLst/>
          </a:prstGeom>
          <a:noFill/>
        </p:spPr>
        <p:txBody>
          <a:bodyPr wrap="square" rtlCol="0">
            <a:spAutoFit/>
          </a:bodyPr>
          <a:lstStyle/>
          <a:p>
            <a:r>
              <a:rPr lang="en-US" sz="3200" b="1" dirty="0"/>
              <a:t>Content: </a:t>
            </a:r>
            <a:r>
              <a:rPr lang="en-US" sz="3200" dirty="0"/>
              <a:t>Analyzing the Tactics of APT29 in Healthcare Cyberattacks</a:t>
            </a:r>
          </a:p>
          <a:p>
            <a:pPr>
              <a:buFont typeface="Arial" panose="020B0604020202020204" pitchFamily="34" charset="0"/>
              <a:buChar char="•"/>
            </a:pPr>
            <a:r>
              <a:rPr lang="en-US" sz="3200" b="1" dirty="0"/>
              <a:t>Presented by:</a:t>
            </a:r>
            <a:r>
              <a:rPr lang="en-US" sz="3200" dirty="0"/>
              <a:t> Shaikh </a:t>
            </a:r>
            <a:r>
              <a:rPr lang="en-US" sz="3200"/>
              <a:t>Sadik Rahman(12231823), </a:t>
            </a:r>
            <a:r>
              <a:rPr lang="en-US" sz="3200" dirty="0"/>
              <a:t>Prabhu </a:t>
            </a:r>
            <a:r>
              <a:rPr lang="en-US" sz="3200"/>
              <a:t>Ram Khadka(12268198), Sanjaya Poudel(12240769)</a:t>
            </a:r>
            <a:endParaRPr lang="en-US" sz="3200" dirty="0"/>
          </a:p>
          <a:p>
            <a:pPr>
              <a:buFont typeface="Arial" panose="020B0604020202020204" pitchFamily="34" charset="0"/>
              <a:buChar char="•"/>
            </a:pPr>
            <a:r>
              <a:rPr lang="en-US" sz="3200" b="1" dirty="0"/>
              <a:t>Course: </a:t>
            </a:r>
            <a:r>
              <a:rPr lang="en-US" sz="3200" dirty="0"/>
              <a:t>Cyber Security Technologies</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7E50AF-42A6-D5F6-34D4-B2E3306C72D2}"/>
              </a:ext>
            </a:extLst>
          </p:cNvPr>
          <p:cNvSpPr txBox="1"/>
          <p:nvPr/>
        </p:nvSpPr>
        <p:spPr>
          <a:xfrm>
            <a:off x="1125860" y="404664"/>
            <a:ext cx="10225136" cy="5262979"/>
          </a:xfrm>
          <a:prstGeom prst="rect">
            <a:avLst/>
          </a:prstGeom>
          <a:noFill/>
        </p:spPr>
        <p:txBody>
          <a:bodyPr wrap="square">
            <a:spAutoFit/>
          </a:bodyPr>
          <a:lstStyle/>
          <a:p>
            <a:r>
              <a:rPr lang="en-US" sz="2800" b="1" dirty="0"/>
              <a:t>Rationale for Chosen Techniques</a:t>
            </a:r>
          </a:p>
          <a:p>
            <a:endParaRPr lang="en-US" sz="2800" dirty="0"/>
          </a:p>
          <a:p>
            <a:pPr marL="742950" lvl="1" indent="-285750">
              <a:buFont typeface="Arial" panose="020B0604020202020204" pitchFamily="34" charset="0"/>
              <a:buChar char="•"/>
            </a:pPr>
            <a:r>
              <a:rPr lang="en-US" sz="2800" b="1" dirty="0"/>
              <a:t>Phishing (T1566.001):</a:t>
            </a:r>
            <a:r>
              <a:rPr lang="en-US" sz="2800" dirty="0"/>
              <a:t> Effective for initial access by exploiting human errors and trust.</a:t>
            </a:r>
          </a:p>
          <a:p>
            <a:pPr marL="742950" lvl="1" indent="-285750">
              <a:buFont typeface="Arial" panose="020B0604020202020204" pitchFamily="34" charset="0"/>
              <a:buChar char="•"/>
            </a:pPr>
            <a:r>
              <a:rPr lang="en-US" sz="2800" b="1" dirty="0"/>
              <a:t>Credential Dumping (T1003.001):</a:t>
            </a:r>
            <a:r>
              <a:rPr lang="en-US" sz="2800" dirty="0"/>
              <a:t> Essential for lateral movement, enabling deeper network infiltration.</a:t>
            </a:r>
          </a:p>
          <a:p>
            <a:pPr marL="742950" lvl="1" indent="-285750">
              <a:buFont typeface="Arial" panose="020B0604020202020204" pitchFamily="34" charset="0"/>
              <a:buChar char="•"/>
            </a:pPr>
            <a:r>
              <a:rPr lang="en-US" sz="2800" b="1" dirty="0"/>
              <a:t>PowerShell (T1059.001):</a:t>
            </a:r>
            <a:r>
              <a:rPr lang="en-US" sz="2800" dirty="0"/>
              <a:t> Highly flexible and difficult to detect, making it ideal for executing various malicious tasks.</a:t>
            </a:r>
          </a:p>
          <a:p>
            <a:pPr marL="742950" lvl="1" indent="-285750">
              <a:buFont typeface="Arial" panose="020B0604020202020204" pitchFamily="34" charset="0"/>
              <a:buChar char="•"/>
            </a:pPr>
            <a:r>
              <a:rPr lang="en-US" sz="2800" b="1" dirty="0"/>
              <a:t>Tool Transfer (T1105):</a:t>
            </a:r>
            <a:r>
              <a:rPr lang="en-US" sz="2800" dirty="0"/>
              <a:t> Maintains the attacker’s presence and enables further exploitation of the network.</a:t>
            </a:r>
          </a:p>
          <a:p>
            <a:pPr marL="742950" lvl="1" indent="-285750">
              <a:buFont typeface="Arial" panose="020B0604020202020204" pitchFamily="34" charset="0"/>
              <a:buChar char="•"/>
            </a:pPr>
            <a:r>
              <a:rPr lang="en-US" sz="2800" b="1" dirty="0"/>
              <a:t>C2 Channel (T1041):</a:t>
            </a:r>
            <a:r>
              <a:rPr lang="en-US" sz="2800" dirty="0"/>
              <a:t> Ensures secure and undetected exfiltration of valuable data.</a:t>
            </a:r>
          </a:p>
        </p:txBody>
      </p:sp>
    </p:spTree>
    <p:extLst>
      <p:ext uri="{BB962C8B-B14F-4D97-AF65-F5344CB8AC3E}">
        <p14:creationId xmlns:p14="http://schemas.microsoft.com/office/powerpoint/2010/main" val="344770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952D0-BCEB-387F-EBE6-9BE06905F8F3}"/>
              </a:ext>
            </a:extLst>
          </p:cNvPr>
          <p:cNvSpPr txBox="1"/>
          <p:nvPr/>
        </p:nvSpPr>
        <p:spPr>
          <a:xfrm>
            <a:off x="1053852" y="476672"/>
            <a:ext cx="6480720" cy="6063198"/>
          </a:xfrm>
          <a:prstGeom prst="rect">
            <a:avLst/>
          </a:prstGeom>
          <a:noFill/>
        </p:spPr>
        <p:txBody>
          <a:bodyPr wrap="square" rtlCol="0">
            <a:spAutoFit/>
          </a:bodyPr>
          <a:lstStyle/>
          <a:p>
            <a:r>
              <a:rPr lang="en-US" b="1" dirty="0"/>
              <a:t>Conclusion</a:t>
            </a:r>
            <a:endParaRPr lang="en-US" dirty="0"/>
          </a:p>
          <a:p>
            <a:endParaRPr lang="en-US" b="1" dirty="0"/>
          </a:p>
          <a:p>
            <a:r>
              <a:rPr lang="en-US" b="1" dirty="0"/>
              <a:t>Why APT29 Is a Major Threat to Healthcare</a:t>
            </a:r>
            <a:endParaRPr lang="en-US" dirty="0"/>
          </a:p>
          <a:p>
            <a:pPr marL="742950" lvl="1" indent="-285750">
              <a:buFont typeface="Arial" panose="020B0604020202020204" pitchFamily="34" charset="0"/>
              <a:buChar char="•"/>
            </a:pPr>
            <a:r>
              <a:rPr lang="en-US" dirty="0"/>
              <a:t>APT29 is a formidable threat to the healthcare sector due to their advanced techniques and specific targeting of critical systems.</a:t>
            </a:r>
          </a:p>
          <a:p>
            <a:pPr marL="742950" lvl="1" indent="-285750">
              <a:buFont typeface="Arial" panose="020B0604020202020204" pitchFamily="34" charset="0"/>
              <a:buChar char="•"/>
            </a:pPr>
            <a:r>
              <a:rPr lang="en-US" dirty="0"/>
              <a:t>The techniques we’ve discussed—like spear phishing, credential dumping, and data exfiltration—show how capable they are of infiltrating, persisting, and stealing from healthcare organizations.</a:t>
            </a:r>
          </a:p>
          <a:p>
            <a:pPr marL="742950" lvl="1" indent="-285750">
              <a:buFont typeface="Arial" panose="020B0604020202020204" pitchFamily="34" charset="0"/>
              <a:buChar char="•"/>
            </a:pPr>
            <a:r>
              <a:rPr lang="en-US" dirty="0"/>
              <a:t>Understanding these tactics is key to defending against future attacks from APT29 or similar groups.</a:t>
            </a:r>
          </a:p>
          <a:p>
            <a:endParaRPr lang="en-AU" sz="2800" dirty="0"/>
          </a:p>
        </p:txBody>
      </p:sp>
      <p:pic>
        <p:nvPicPr>
          <p:cNvPr id="6146" name="Picture 2" descr="Output image">
            <a:extLst>
              <a:ext uri="{FF2B5EF4-FFF2-40B4-BE49-F238E27FC236}">
                <a16:creationId xmlns:a16="http://schemas.microsoft.com/office/drawing/2014/main" id="{B3BEE422-E43F-0DF6-315B-48C555BE93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80" b="12345"/>
          <a:stretch/>
        </p:blipFill>
        <p:spPr bwMode="auto">
          <a:xfrm>
            <a:off x="7462564" y="1340768"/>
            <a:ext cx="4608512"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64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FD545-7F23-8573-EB39-D031B0DE7F23}"/>
              </a:ext>
            </a:extLst>
          </p:cNvPr>
          <p:cNvSpPr txBox="1"/>
          <p:nvPr/>
        </p:nvSpPr>
        <p:spPr>
          <a:xfrm>
            <a:off x="1917948" y="1268760"/>
            <a:ext cx="184731" cy="523220"/>
          </a:xfrm>
          <a:prstGeom prst="rect">
            <a:avLst/>
          </a:prstGeom>
          <a:noFill/>
        </p:spPr>
        <p:txBody>
          <a:bodyPr wrap="none" rtlCol="0">
            <a:spAutoFit/>
          </a:bodyPr>
          <a:lstStyle/>
          <a:p>
            <a:endParaRPr lang="en-AU" sz="2800" dirty="0"/>
          </a:p>
        </p:txBody>
      </p:sp>
      <p:sp>
        <p:nvSpPr>
          <p:cNvPr id="6" name="TextBox 5">
            <a:extLst>
              <a:ext uri="{FF2B5EF4-FFF2-40B4-BE49-F238E27FC236}">
                <a16:creationId xmlns:a16="http://schemas.microsoft.com/office/drawing/2014/main" id="{EE29B3AC-6A22-2A16-2691-9760E5EB5A2C}"/>
              </a:ext>
            </a:extLst>
          </p:cNvPr>
          <p:cNvSpPr txBox="1"/>
          <p:nvPr/>
        </p:nvSpPr>
        <p:spPr>
          <a:xfrm>
            <a:off x="1053852" y="692695"/>
            <a:ext cx="10009112" cy="4524315"/>
          </a:xfrm>
          <a:prstGeom prst="rect">
            <a:avLst/>
          </a:prstGeom>
          <a:noFill/>
        </p:spPr>
        <p:txBody>
          <a:bodyPr wrap="square">
            <a:spAutoFit/>
          </a:bodyPr>
          <a:lstStyle/>
          <a:p>
            <a:r>
              <a:rPr lang="en-AU" sz="2800" b="1" dirty="0"/>
              <a:t>Where the Information Comes From</a:t>
            </a:r>
          </a:p>
          <a:p>
            <a:endParaRPr lang="en-AU" sz="2000" dirty="0"/>
          </a:p>
          <a:p>
            <a:r>
              <a:rPr lang="en-AU" sz="2000" dirty="0"/>
              <a:t>MITRE ATT&amp;CK (2024) APT29 Group Profile. Available at: </a:t>
            </a:r>
            <a:r>
              <a:rPr lang="en-AU" sz="2000" dirty="0">
                <a:hlinkClick r:id="rId2"/>
              </a:rPr>
              <a:t>https://attack.mitre.org/groups/G0016/ </a:t>
            </a:r>
            <a:r>
              <a:rPr lang="en-AU" sz="2000" dirty="0"/>
              <a:t>(Accessed: 12 September 2024).</a:t>
            </a:r>
          </a:p>
          <a:p>
            <a:endParaRPr lang="en-AU" sz="2000" dirty="0"/>
          </a:p>
          <a:p>
            <a:r>
              <a:rPr lang="en-AU" sz="2000" dirty="0"/>
              <a:t>FireEye (2020) Highly Evasive Attacker Leverages SolarWinds Supply Chain to Compromise Multiple Global Victims With SUNBURST Backdoor. Available at: </a:t>
            </a:r>
            <a:r>
              <a:rPr lang="en-AU" sz="2000" dirty="0">
                <a:hlinkClick r:id="rId3"/>
              </a:rPr>
              <a:t>https://www.fireeye.com/blog/threat-research/2020/12/evasive-attacker-leverages-solarwinds-supply-chain-compromises-with-sunburst-backdoor.html </a:t>
            </a:r>
            <a:r>
              <a:rPr lang="en-AU" sz="2000" dirty="0"/>
              <a:t>(Accessed: 12 September 2024).</a:t>
            </a:r>
          </a:p>
          <a:p>
            <a:endParaRPr lang="en-AU" sz="2000" dirty="0"/>
          </a:p>
          <a:p>
            <a:r>
              <a:rPr lang="en-AU" sz="2000" dirty="0"/>
              <a:t>Mandiant (2022) Suspected Iranian Actor Targeting Israeli Shipping, Healthcare, Government and Energy Sectors. Available at: </a:t>
            </a:r>
            <a:r>
              <a:rPr lang="en-AU" sz="2000" dirty="0">
                <a:hlinkClick r:id="rId4"/>
              </a:rPr>
              <a:t>https://www.mandiant.com/resources/suspected-iranian-actor-targeting-israeli-sectors</a:t>
            </a:r>
            <a:r>
              <a:rPr lang="en-AU" sz="2000" dirty="0"/>
              <a:t> (Accessed: 12 September 2024).</a:t>
            </a:r>
          </a:p>
        </p:txBody>
      </p:sp>
    </p:spTree>
    <p:extLst>
      <p:ext uri="{BB962C8B-B14F-4D97-AF65-F5344CB8AC3E}">
        <p14:creationId xmlns:p14="http://schemas.microsoft.com/office/powerpoint/2010/main" val="76627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A63651-0066-0893-C10A-28FFA9D6D146}"/>
              </a:ext>
            </a:extLst>
          </p:cNvPr>
          <p:cNvSpPr txBox="1"/>
          <p:nvPr/>
        </p:nvSpPr>
        <p:spPr>
          <a:xfrm>
            <a:off x="1091828" y="457508"/>
            <a:ext cx="6552728" cy="523220"/>
          </a:xfrm>
          <a:prstGeom prst="rect">
            <a:avLst/>
          </a:prstGeom>
          <a:noFill/>
        </p:spPr>
        <p:txBody>
          <a:bodyPr wrap="square" rtlCol="0">
            <a:spAutoFit/>
          </a:bodyPr>
          <a:lstStyle/>
          <a:p>
            <a:r>
              <a:rPr lang="en-AU" sz="2800" b="1" dirty="0"/>
              <a:t>Getting to Know APT29</a:t>
            </a:r>
          </a:p>
        </p:txBody>
      </p:sp>
      <p:sp>
        <p:nvSpPr>
          <p:cNvPr id="6" name="TextBox 5">
            <a:extLst>
              <a:ext uri="{FF2B5EF4-FFF2-40B4-BE49-F238E27FC236}">
                <a16:creationId xmlns:a16="http://schemas.microsoft.com/office/drawing/2014/main" id="{DEFE75C3-009E-E11D-F82C-29BE4EAC597E}"/>
              </a:ext>
            </a:extLst>
          </p:cNvPr>
          <p:cNvSpPr txBox="1"/>
          <p:nvPr/>
        </p:nvSpPr>
        <p:spPr>
          <a:xfrm>
            <a:off x="1125860" y="1124744"/>
            <a:ext cx="7056784" cy="569386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APT29, also known as Cozy Bear, is a well-known cyber espionage group linked to Russia's Foreign Intelligence Service (SVR).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They’ve been around since at least 2008, targeting governments, research institutions, and more recently, healthcare organizations.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APT29 gained a lot of attention for their role in the SolarWinds hack, but their activities extend beyond that, especially in stealing sensitive data. </a:t>
            </a:r>
          </a:p>
          <a:p>
            <a:endParaRPr lang="en-AU" sz="2800" dirty="0"/>
          </a:p>
        </p:txBody>
      </p:sp>
      <p:pic>
        <p:nvPicPr>
          <p:cNvPr id="1032" name="Picture 8" descr="Behind the Curtain: Understanding Cozy Bear (APT29)">
            <a:extLst>
              <a:ext uri="{FF2B5EF4-FFF2-40B4-BE49-F238E27FC236}">
                <a16:creationId xmlns:a16="http://schemas.microsoft.com/office/drawing/2014/main" id="{8790B031-0FCB-2C08-18DE-3B3586AB0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1152" y="980728"/>
            <a:ext cx="3797915" cy="504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66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B61DD-0461-6ADA-3274-339898DC4ADA}"/>
              </a:ext>
            </a:extLst>
          </p:cNvPr>
          <p:cNvSpPr txBox="1"/>
          <p:nvPr/>
        </p:nvSpPr>
        <p:spPr>
          <a:xfrm>
            <a:off x="837828" y="476673"/>
            <a:ext cx="6912768" cy="5632311"/>
          </a:xfrm>
          <a:prstGeom prst="rect">
            <a:avLst/>
          </a:prstGeom>
          <a:noFill/>
        </p:spPr>
        <p:txBody>
          <a:bodyPr wrap="square">
            <a:spAutoFit/>
          </a:bodyPr>
          <a:lstStyle/>
          <a:p>
            <a:r>
              <a:rPr lang="en-US" b="1" dirty="0"/>
              <a:t>Lifecycle of an APT29 Attack </a:t>
            </a:r>
            <a:endParaRPr lang="en-US" b="1" i="1" dirty="0"/>
          </a:p>
          <a:p>
            <a:endParaRPr lang="en-US" dirty="0"/>
          </a:p>
          <a:p>
            <a:pPr marL="742950" lvl="1" indent="-285750">
              <a:buFont typeface="Arial" panose="020B0604020202020204" pitchFamily="34" charset="0"/>
              <a:buChar char="•"/>
            </a:pPr>
            <a:r>
              <a:rPr lang="en-US" b="1" dirty="0"/>
              <a:t>Overview:</a:t>
            </a:r>
            <a:r>
              <a:rPr lang="en-US" dirty="0"/>
              <a:t> APT29 operates through a structured attack lifecycle, beginning with initial access and concluding with the exfiltration of valuable data.</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Stages:</a:t>
            </a:r>
            <a:endParaRPr lang="en-US" dirty="0"/>
          </a:p>
          <a:p>
            <a:pPr marL="1143000" lvl="2" indent="-228600">
              <a:buFont typeface="Arial" panose="020B0604020202020204" pitchFamily="34" charset="0"/>
              <a:buChar char="•"/>
            </a:pPr>
            <a:r>
              <a:rPr lang="en-US" b="1" dirty="0"/>
              <a:t>Initial Access:</a:t>
            </a:r>
            <a:r>
              <a:rPr lang="en-US" dirty="0"/>
              <a:t> Often achieved through spear phishing.</a:t>
            </a:r>
          </a:p>
          <a:p>
            <a:pPr marL="1143000" lvl="2" indent="-228600">
              <a:buFont typeface="Arial" panose="020B0604020202020204" pitchFamily="34" charset="0"/>
              <a:buChar char="•"/>
            </a:pPr>
            <a:r>
              <a:rPr lang="en-US" b="1" dirty="0"/>
              <a:t>Execution:</a:t>
            </a:r>
            <a:r>
              <a:rPr lang="en-US" dirty="0"/>
              <a:t> Utilizes PowerShell for executing commands.</a:t>
            </a:r>
          </a:p>
          <a:p>
            <a:pPr marL="1143000" lvl="2" indent="-228600">
              <a:buFont typeface="Arial" panose="020B0604020202020204" pitchFamily="34" charset="0"/>
              <a:buChar char="•"/>
            </a:pPr>
            <a:r>
              <a:rPr lang="en-US" b="1" dirty="0"/>
              <a:t>Persistence:</a:t>
            </a:r>
            <a:r>
              <a:rPr lang="en-US" dirty="0"/>
              <a:t> Maintained by credential dumping and lateral network movement.</a:t>
            </a:r>
          </a:p>
          <a:p>
            <a:pPr marL="1143000" lvl="2" indent="-228600">
              <a:buFont typeface="Arial" panose="020B0604020202020204" pitchFamily="34" charset="0"/>
              <a:buChar char="•"/>
            </a:pPr>
            <a:r>
              <a:rPr lang="en-US" b="1" dirty="0"/>
              <a:t>Exfiltration:</a:t>
            </a:r>
            <a:r>
              <a:rPr lang="en-US" dirty="0"/>
              <a:t> Extracted data is securely transferred via encrypted channels.</a:t>
            </a:r>
          </a:p>
        </p:txBody>
      </p:sp>
      <p:pic>
        <p:nvPicPr>
          <p:cNvPr id="7170" name="Picture 2" descr="undefined">
            <a:extLst>
              <a:ext uri="{FF2B5EF4-FFF2-40B4-BE49-F238E27FC236}">
                <a16:creationId xmlns:a16="http://schemas.microsoft.com/office/drawing/2014/main" id="{17F7FB25-2FB9-3DE0-2789-8AF68EE6B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2604" y="1412776"/>
            <a:ext cx="4136617" cy="4032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78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6279D-0C81-EBCD-076A-767D33C35EDA}"/>
              </a:ext>
            </a:extLst>
          </p:cNvPr>
          <p:cNvSpPr txBox="1"/>
          <p:nvPr/>
        </p:nvSpPr>
        <p:spPr>
          <a:xfrm>
            <a:off x="1197868" y="548680"/>
            <a:ext cx="8280920" cy="523220"/>
          </a:xfrm>
          <a:prstGeom prst="rect">
            <a:avLst/>
          </a:prstGeom>
          <a:noFill/>
        </p:spPr>
        <p:txBody>
          <a:bodyPr wrap="square" rtlCol="0">
            <a:spAutoFit/>
          </a:bodyPr>
          <a:lstStyle/>
          <a:p>
            <a:r>
              <a:rPr lang="en-AU" sz="2800" b="1" dirty="0"/>
              <a:t>Phishing: </a:t>
            </a:r>
            <a:r>
              <a:rPr lang="en-AU" sz="2800" b="1" dirty="0" err="1"/>
              <a:t>Spearphishing</a:t>
            </a:r>
            <a:r>
              <a:rPr lang="en-AU" sz="2800" b="1" dirty="0"/>
              <a:t> Attachment (T1566.001)</a:t>
            </a:r>
          </a:p>
        </p:txBody>
      </p:sp>
      <p:sp>
        <p:nvSpPr>
          <p:cNvPr id="3" name="TextBox 2">
            <a:extLst>
              <a:ext uri="{FF2B5EF4-FFF2-40B4-BE49-F238E27FC236}">
                <a16:creationId xmlns:a16="http://schemas.microsoft.com/office/drawing/2014/main" id="{6B9DE314-1F09-3EB5-0DAF-D015DADE541F}"/>
              </a:ext>
            </a:extLst>
          </p:cNvPr>
          <p:cNvSpPr txBox="1"/>
          <p:nvPr/>
        </p:nvSpPr>
        <p:spPr>
          <a:xfrm>
            <a:off x="1053852" y="1268760"/>
            <a:ext cx="5760640" cy="4893647"/>
          </a:xfrm>
          <a:prstGeom prst="rect">
            <a:avLst/>
          </a:prstGeom>
          <a:noFill/>
        </p:spPr>
        <p:txBody>
          <a:bodyPr wrap="square" rtlCol="0">
            <a:spAutoFit/>
          </a:bodyPr>
          <a:lstStyle/>
          <a:p>
            <a:r>
              <a:rPr lang="en-US" b="1" dirty="0"/>
              <a:t>Spear phishing : The First Step</a:t>
            </a:r>
            <a:endParaRPr lang="en-US" dirty="0"/>
          </a:p>
          <a:p>
            <a:pPr marL="742950" lvl="1" indent="-285750">
              <a:buFont typeface="Arial" panose="020B0604020202020204" pitchFamily="34" charset="0"/>
              <a:buChar char="•"/>
            </a:pPr>
            <a:r>
              <a:rPr lang="en-US" dirty="0"/>
              <a:t>APT29 is notorious for using spear phishing emails with harmful attachments to trick people into opening them. These emails often look like they come from trusted sources, such as health organizations.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In healthcare, they might send emails that look like COVID-19 updates or medical research papers to lure professionals into downloading malware.</a:t>
            </a:r>
          </a:p>
        </p:txBody>
      </p:sp>
      <p:pic>
        <p:nvPicPr>
          <p:cNvPr id="2052" name="Picture 4" descr="Handling a Cyber Attack - How to handle a Cyber Attack - Cyber Security ...">
            <a:extLst>
              <a:ext uri="{FF2B5EF4-FFF2-40B4-BE49-F238E27FC236}">
                <a16:creationId xmlns:a16="http://schemas.microsoft.com/office/drawing/2014/main" id="{EF7C7F8A-951D-2153-B142-B1F3421C5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492" y="1844824"/>
            <a:ext cx="4970753"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30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02C075-CDA9-B436-FE26-DB4653602AC7}"/>
              </a:ext>
            </a:extLst>
          </p:cNvPr>
          <p:cNvSpPr txBox="1"/>
          <p:nvPr/>
        </p:nvSpPr>
        <p:spPr>
          <a:xfrm>
            <a:off x="1197868" y="548680"/>
            <a:ext cx="7992888" cy="523220"/>
          </a:xfrm>
          <a:prstGeom prst="rect">
            <a:avLst/>
          </a:prstGeom>
          <a:noFill/>
        </p:spPr>
        <p:txBody>
          <a:bodyPr wrap="square" rtlCol="0">
            <a:spAutoFit/>
          </a:bodyPr>
          <a:lstStyle/>
          <a:p>
            <a:r>
              <a:rPr lang="en-US" sz="2800" b="1" dirty="0"/>
              <a:t>Credential Dumping: LSASS Memory (T1003.001</a:t>
            </a:r>
            <a:r>
              <a:rPr lang="en-US" sz="2800" dirty="0"/>
              <a:t>)</a:t>
            </a:r>
            <a:endParaRPr lang="en-AU" sz="2800" dirty="0"/>
          </a:p>
        </p:txBody>
      </p:sp>
      <p:sp>
        <p:nvSpPr>
          <p:cNvPr id="3" name="TextBox 2">
            <a:extLst>
              <a:ext uri="{FF2B5EF4-FFF2-40B4-BE49-F238E27FC236}">
                <a16:creationId xmlns:a16="http://schemas.microsoft.com/office/drawing/2014/main" id="{68919888-9758-4477-1683-E4F24E4A893E}"/>
              </a:ext>
            </a:extLst>
          </p:cNvPr>
          <p:cNvSpPr txBox="1"/>
          <p:nvPr/>
        </p:nvSpPr>
        <p:spPr>
          <a:xfrm>
            <a:off x="1197868" y="1268760"/>
            <a:ext cx="5400600" cy="4585871"/>
          </a:xfrm>
          <a:prstGeom prst="rect">
            <a:avLst/>
          </a:prstGeom>
          <a:noFill/>
        </p:spPr>
        <p:txBody>
          <a:bodyPr wrap="square" rtlCol="0">
            <a:spAutoFit/>
          </a:bodyPr>
          <a:lstStyle/>
          <a:p>
            <a:pPr>
              <a:buFont typeface="Arial" panose="020B0604020202020204" pitchFamily="34" charset="0"/>
              <a:buChar char="•"/>
            </a:pPr>
            <a:r>
              <a:rPr lang="en-US" b="1" dirty="0"/>
              <a:t>Stealing Credentials: The Next Move</a:t>
            </a:r>
            <a:endParaRPr lang="en-US" dirty="0"/>
          </a:p>
          <a:p>
            <a:pPr marL="742950" lvl="1" indent="-285750">
              <a:buFont typeface="Arial" panose="020B0604020202020204" pitchFamily="34" charset="0"/>
              <a:buChar char="•"/>
            </a:pPr>
            <a:r>
              <a:rPr lang="en-US" dirty="0"/>
              <a:t>After getting in, APT29 often dumps credentials from the LSASS process, which is basically the memory that stores login details. This lets them capture usernames and passwords.</a:t>
            </a:r>
          </a:p>
          <a:p>
            <a:pPr marL="742950" lvl="1" indent="-285750">
              <a:buFont typeface="Arial" panose="020B0604020202020204" pitchFamily="34" charset="0"/>
              <a:buChar char="•"/>
            </a:pPr>
            <a:r>
              <a:rPr lang="en-US" dirty="0"/>
              <a:t>In a healthcare setting, this could mean gaining access to patient records, staff details, and more, allowing them to move deeper into the network.</a:t>
            </a:r>
          </a:p>
          <a:p>
            <a:endParaRPr lang="en-AU" sz="2800" dirty="0"/>
          </a:p>
        </p:txBody>
      </p:sp>
      <p:pic>
        <p:nvPicPr>
          <p:cNvPr id="5" name="Picture 4">
            <a:extLst>
              <a:ext uri="{FF2B5EF4-FFF2-40B4-BE49-F238E27FC236}">
                <a16:creationId xmlns:a16="http://schemas.microsoft.com/office/drawing/2014/main" id="{73E14730-F099-830E-8602-C116C007444C}"/>
              </a:ext>
            </a:extLst>
          </p:cNvPr>
          <p:cNvPicPr>
            <a:picLocks noChangeAspect="1"/>
          </p:cNvPicPr>
          <p:nvPr/>
        </p:nvPicPr>
        <p:blipFill>
          <a:blip r:embed="rId2"/>
          <a:srcRect b="24024"/>
          <a:stretch/>
        </p:blipFill>
        <p:spPr>
          <a:xfrm>
            <a:off x="6958508" y="2060849"/>
            <a:ext cx="4824536" cy="3024335"/>
          </a:xfrm>
          <a:prstGeom prst="rect">
            <a:avLst/>
          </a:prstGeom>
        </p:spPr>
      </p:pic>
    </p:spTree>
    <p:extLst>
      <p:ext uri="{BB962C8B-B14F-4D97-AF65-F5344CB8AC3E}">
        <p14:creationId xmlns:p14="http://schemas.microsoft.com/office/powerpoint/2010/main" val="90085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E1FFE-A60B-6C95-D443-0676D83D1732}"/>
              </a:ext>
            </a:extLst>
          </p:cNvPr>
          <p:cNvSpPr txBox="1"/>
          <p:nvPr/>
        </p:nvSpPr>
        <p:spPr>
          <a:xfrm>
            <a:off x="1125860" y="332656"/>
            <a:ext cx="6624736" cy="830997"/>
          </a:xfrm>
          <a:prstGeom prst="rect">
            <a:avLst/>
          </a:prstGeom>
          <a:noFill/>
        </p:spPr>
        <p:txBody>
          <a:bodyPr wrap="square" rtlCol="0">
            <a:spAutoFit/>
          </a:bodyPr>
          <a:lstStyle/>
          <a:p>
            <a:r>
              <a:rPr lang="en-US" b="1" dirty="0"/>
              <a:t>Command and Scripting Interpreter: PowerShell (T1059.001)</a:t>
            </a:r>
            <a:endParaRPr lang="en-AU" b="1" dirty="0"/>
          </a:p>
        </p:txBody>
      </p:sp>
      <p:sp>
        <p:nvSpPr>
          <p:cNvPr id="3" name="TextBox 2">
            <a:extLst>
              <a:ext uri="{FF2B5EF4-FFF2-40B4-BE49-F238E27FC236}">
                <a16:creationId xmlns:a16="http://schemas.microsoft.com/office/drawing/2014/main" id="{6E7CA86E-1C0E-157F-2349-FBAEAE89EEDA}"/>
              </a:ext>
            </a:extLst>
          </p:cNvPr>
          <p:cNvSpPr txBox="1"/>
          <p:nvPr/>
        </p:nvSpPr>
        <p:spPr>
          <a:xfrm>
            <a:off x="1197868" y="1340768"/>
            <a:ext cx="6336704" cy="4955203"/>
          </a:xfrm>
          <a:prstGeom prst="rect">
            <a:avLst/>
          </a:prstGeom>
          <a:noFill/>
        </p:spPr>
        <p:txBody>
          <a:bodyPr wrap="square" rtlCol="0">
            <a:spAutoFit/>
          </a:bodyPr>
          <a:lstStyle/>
          <a:p>
            <a:pPr>
              <a:buFont typeface="Arial" panose="020B0604020202020204" pitchFamily="34" charset="0"/>
              <a:buChar char="•"/>
            </a:pPr>
            <a:r>
              <a:rPr lang="en-US" b="1" dirty="0"/>
              <a:t>Using PowerShell to Control Systems</a:t>
            </a:r>
            <a:endParaRPr lang="en-US" dirty="0"/>
          </a:p>
          <a:p>
            <a:r>
              <a:rPr lang="en-US" b="1" dirty="0"/>
              <a:t>Content:</a:t>
            </a:r>
            <a:endParaRPr lang="en-US" dirty="0"/>
          </a:p>
          <a:p>
            <a:pPr marL="742950" lvl="1" indent="-285750">
              <a:buFont typeface="Arial" panose="020B0604020202020204" pitchFamily="34" charset="0"/>
              <a:buChar char="•"/>
            </a:pPr>
            <a:r>
              <a:rPr lang="en-US" dirty="0"/>
              <a:t>APT29 uses PowerShell, a powerful command-line tool, to execute commands on compromised systems. This can include disabling security features, running malicious scripts, and moving around within the network.</a:t>
            </a:r>
          </a:p>
          <a:p>
            <a:pPr marL="742950" lvl="1" indent="-285750">
              <a:buFont typeface="Arial" panose="020B0604020202020204" pitchFamily="34" charset="0"/>
              <a:buChar char="•"/>
            </a:pPr>
            <a:r>
              <a:rPr lang="en-US" dirty="0"/>
              <a:t>For healthcare systems, this could lead to serious disruptions, from disabling security protocols to potentially shutting down critical systems.</a:t>
            </a:r>
          </a:p>
          <a:p>
            <a:endParaRPr lang="en-AU" sz="2800" dirty="0"/>
          </a:p>
        </p:txBody>
      </p:sp>
      <p:pic>
        <p:nvPicPr>
          <p:cNvPr id="3076" name="Picture 4" descr="What is a Fileless Malware Attack (with examples) | Comparitech">
            <a:extLst>
              <a:ext uri="{FF2B5EF4-FFF2-40B4-BE49-F238E27FC236}">
                <a16:creationId xmlns:a16="http://schemas.microsoft.com/office/drawing/2014/main" id="{7784792B-6021-2502-F62A-1CF644C72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572" y="1448780"/>
            <a:ext cx="4511319"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62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E14DD-6EAB-2AA7-76C6-8D47194A75D4}"/>
              </a:ext>
            </a:extLst>
          </p:cNvPr>
          <p:cNvSpPr txBox="1"/>
          <p:nvPr/>
        </p:nvSpPr>
        <p:spPr>
          <a:xfrm>
            <a:off x="981844" y="476672"/>
            <a:ext cx="6048672" cy="5262979"/>
          </a:xfrm>
          <a:prstGeom prst="rect">
            <a:avLst/>
          </a:prstGeom>
          <a:noFill/>
        </p:spPr>
        <p:txBody>
          <a:bodyPr wrap="square" rtlCol="0">
            <a:spAutoFit/>
          </a:bodyPr>
          <a:lstStyle/>
          <a:p>
            <a:r>
              <a:rPr lang="fr-FR" b="1" dirty="0"/>
              <a:t>Exfiltration Over C2 Channel (T1041)</a:t>
            </a:r>
            <a:br>
              <a:rPr lang="en-US" b="1" dirty="0"/>
            </a:br>
            <a:endParaRPr lang="en-US" b="1" dirty="0"/>
          </a:p>
          <a:p>
            <a:r>
              <a:rPr lang="en-US" b="1" dirty="0"/>
              <a:t> Stealing Data Under the Radar</a:t>
            </a:r>
            <a:endParaRPr lang="en-US" dirty="0"/>
          </a:p>
          <a:p>
            <a:pPr marL="742950" lvl="1" indent="-285750">
              <a:buFont typeface="Arial" panose="020B0604020202020204" pitchFamily="34" charset="0"/>
              <a:buChar char="•"/>
            </a:pPr>
            <a:r>
              <a:rPr lang="en-US" dirty="0"/>
              <a:t>Once APT29 has what they want, they often exfiltrate data using an encrypted Command and Control (C2) channel. This makes it really hard for security systems to detect what’s going on.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This technique is particularly dangerous in healthcare because sensitive patient data or proprietary research can be stolen without anyone noticing until it’s too late.</a:t>
            </a:r>
          </a:p>
        </p:txBody>
      </p:sp>
      <p:pic>
        <p:nvPicPr>
          <p:cNvPr id="4098" name="Picture 2" descr="Output image">
            <a:extLst>
              <a:ext uri="{FF2B5EF4-FFF2-40B4-BE49-F238E27FC236}">
                <a16:creationId xmlns:a16="http://schemas.microsoft.com/office/drawing/2014/main" id="{9B8FABCA-3369-3BB7-02EE-C73BE27B7A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36842"/>
          <a:stretch/>
        </p:blipFill>
        <p:spPr bwMode="auto">
          <a:xfrm>
            <a:off x="7102524" y="1772816"/>
            <a:ext cx="4755101"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11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391277-4318-4D34-78AF-7DD5C8EA132B}"/>
              </a:ext>
            </a:extLst>
          </p:cNvPr>
          <p:cNvSpPr txBox="1"/>
          <p:nvPr/>
        </p:nvSpPr>
        <p:spPr>
          <a:xfrm>
            <a:off x="1053852" y="476672"/>
            <a:ext cx="5328592" cy="5632311"/>
          </a:xfrm>
          <a:prstGeom prst="rect">
            <a:avLst/>
          </a:prstGeom>
          <a:noFill/>
        </p:spPr>
        <p:txBody>
          <a:bodyPr wrap="square">
            <a:spAutoFit/>
          </a:bodyPr>
          <a:lstStyle/>
          <a:p>
            <a:r>
              <a:rPr lang="en-US" b="1" dirty="0"/>
              <a:t>Ingress Tool Transfer (T1105)</a:t>
            </a:r>
            <a:endParaRPr lang="en-US" dirty="0"/>
          </a:p>
          <a:p>
            <a:endParaRPr lang="en-US" b="1" dirty="0"/>
          </a:p>
          <a:p>
            <a:r>
              <a:rPr lang="en-US" b="1" dirty="0"/>
              <a:t>   Bringing in More Tools for the Job</a:t>
            </a:r>
            <a:endParaRPr lang="en-US" dirty="0"/>
          </a:p>
          <a:p>
            <a:pPr marL="742950" lvl="1" indent="-285750">
              <a:buFont typeface="Arial" panose="020B0604020202020204" pitchFamily="34" charset="0"/>
              <a:buChar char="•"/>
            </a:pPr>
            <a:r>
              <a:rPr lang="en-US" dirty="0"/>
              <a:t>After gaining a foothold, APT29 often brings in more tools or malware into the compromised network. This can include anything from ransomware to data-stealing programs.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In healthcare, this could mean deploying additional malware that could disrupt operations, steal more data, or hold systems hostage.</a:t>
            </a:r>
          </a:p>
        </p:txBody>
      </p:sp>
      <p:pic>
        <p:nvPicPr>
          <p:cNvPr id="5122" name="Picture 2" descr="Diagram a network with network diagram tool, network design tool">
            <a:extLst>
              <a:ext uri="{FF2B5EF4-FFF2-40B4-BE49-F238E27FC236}">
                <a16:creationId xmlns:a16="http://schemas.microsoft.com/office/drawing/2014/main" id="{B048050A-2FD5-8272-4CE6-27FA1566C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476" y="1196752"/>
            <a:ext cx="5166850"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4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D36BEA-4B2B-E2A3-21BF-99B72578CCB8}"/>
              </a:ext>
            </a:extLst>
          </p:cNvPr>
          <p:cNvSpPr txBox="1"/>
          <p:nvPr/>
        </p:nvSpPr>
        <p:spPr>
          <a:xfrm>
            <a:off x="1125860" y="548680"/>
            <a:ext cx="10585176" cy="3970318"/>
          </a:xfrm>
          <a:prstGeom prst="rect">
            <a:avLst/>
          </a:prstGeom>
          <a:noFill/>
        </p:spPr>
        <p:txBody>
          <a:bodyPr wrap="square">
            <a:spAutoFit/>
          </a:bodyPr>
          <a:lstStyle/>
          <a:p>
            <a:r>
              <a:rPr lang="en-US" sz="2800" b="1" dirty="0"/>
              <a:t>  APT29 Threat Intelligence Report</a:t>
            </a:r>
            <a:endParaRPr lang="en-US" sz="2800" dirty="0"/>
          </a:p>
          <a:p>
            <a:pPr marL="742950" lvl="1" indent="-285750">
              <a:buFont typeface="Arial" panose="020B0604020202020204" pitchFamily="34" charset="0"/>
              <a:buChar char="•"/>
            </a:pPr>
            <a:r>
              <a:rPr lang="en-US" sz="2800" dirty="0"/>
              <a:t>APT29 utilizes five primary techniques to infiltrate and exfiltrate data from healthcare organizations.</a:t>
            </a:r>
          </a:p>
          <a:p>
            <a:pPr marL="457200" lvl="1"/>
            <a:r>
              <a:rPr lang="en-US" sz="2800" b="1" dirty="0"/>
              <a:t>Techniques Highlighted:</a:t>
            </a:r>
            <a:endParaRPr lang="en-US" sz="2800" dirty="0"/>
          </a:p>
          <a:p>
            <a:pPr marL="1143000" lvl="2" indent="-228600">
              <a:buFont typeface="Arial" panose="020B0604020202020204" pitchFamily="34" charset="0"/>
              <a:buChar char="•"/>
            </a:pPr>
            <a:r>
              <a:rPr lang="en-US" sz="2800" dirty="0"/>
              <a:t>Phishing: Spear phishing Attachment (T1566.001)</a:t>
            </a:r>
          </a:p>
          <a:p>
            <a:pPr marL="1143000" lvl="2" indent="-228600">
              <a:buFont typeface="Arial" panose="020B0604020202020204" pitchFamily="34" charset="0"/>
              <a:buChar char="•"/>
            </a:pPr>
            <a:r>
              <a:rPr lang="en-US" sz="2800" dirty="0"/>
              <a:t>Credential Dumping: LSASS Memory (T1003.001)</a:t>
            </a:r>
          </a:p>
          <a:p>
            <a:pPr marL="1143000" lvl="2" indent="-228600">
              <a:buFont typeface="Arial" panose="020B0604020202020204" pitchFamily="34" charset="0"/>
              <a:buChar char="•"/>
            </a:pPr>
            <a:r>
              <a:rPr lang="en-US" sz="2800" dirty="0"/>
              <a:t>Command and Scripting Interpreter: PowerShell (T1059.001)</a:t>
            </a:r>
          </a:p>
          <a:p>
            <a:pPr marL="1143000" lvl="2" indent="-228600">
              <a:buFont typeface="Arial" panose="020B0604020202020204" pitchFamily="34" charset="0"/>
              <a:buChar char="•"/>
            </a:pPr>
            <a:r>
              <a:rPr lang="en-US" sz="2800" dirty="0"/>
              <a:t>Ingress Tool Transfer (T1105)</a:t>
            </a:r>
          </a:p>
          <a:p>
            <a:pPr marL="1143000" lvl="2" indent="-228600">
              <a:buFont typeface="Arial" panose="020B0604020202020204" pitchFamily="34" charset="0"/>
              <a:buChar char="•"/>
            </a:pPr>
            <a:r>
              <a:rPr lang="en-US" sz="2800" dirty="0"/>
              <a:t>Exfiltration Over C2 Channel (T1041)</a:t>
            </a:r>
          </a:p>
        </p:txBody>
      </p:sp>
      <p:sp>
        <p:nvSpPr>
          <p:cNvPr id="6" name="TextBox 5">
            <a:extLst>
              <a:ext uri="{FF2B5EF4-FFF2-40B4-BE49-F238E27FC236}">
                <a16:creationId xmlns:a16="http://schemas.microsoft.com/office/drawing/2014/main" id="{BAE8873A-6924-A2BA-56FC-D958C1C62C32}"/>
              </a:ext>
            </a:extLst>
          </p:cNvPr>
          <p:cNvSpPr txBox="1"/>
          <p:nvPr/>
        </p:nvSpPr>
        <p:spPr>
          <a:xfrm>
            <a:off x="261765" y="4725145"/>
            <a:ext cx="11927060" cy="954107"/>
          </a:xfrm>
          <a:prstGeom prst="rect">
            <a:avLst/>
          </a:prstGeom>
          <a:noFill/>
        </p:spPr>
        <p:txBody>
          <a:bodyPr wrap="square" rtlCol="0">
            <a:spAutoFit/>
          </a:bodyPr>
          <a:lstStyle/>
          <a:p>
            <a:pPr marL="1143000" marR="0" lvl="2" indent="-2286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white"/>
                </a:solidFill>
                <a:effectLst/>
                <a:uLnTx/>
                <a:uFillTx/>
                <a:latin typeface="Calibri"/>
                <a:ea typeface="+mn-ea"/>
                <a:cs typeface="+mn-cs"/>
              </a:rPr>
              <a:t>Summary:</a:t>
            </a:r>
            <a:r>
              <a:rPr kumimoji="0" lang="en-US" sz="2800" b="0" i="0" u="none" strike="noStrike" kern="1200" cap="none" spc="0" normalizeH="0" baseline="0" noProof="0" dirty="0">
                <a:ln>
                  <a:noFill/>
                </a:ln>
                <a:solidFill>
                  <a:prstClr val="white"/>
                </a:solidFill>
                <a:effectLst/>
                <a:uLnTx/>
                <a:uFillTx/>
                <a:latin typeface="Calibri"/>
                <a:ea typeface="+mn-ea"/>
                <a:cs typeface="+mn-cs"/>
              </a:rPr>
              <a:t> These techniques showcase APT29’s ability to penetrate, persist within, and extract sensitive data from healthcare networks.</a:t>
            </a:r>
          </a:p>
        </p:txBody>
      </p:sp>
    </p:spTree>
    <p:extLst>
      <p:ext uri="{BB962C8B-B14F-4D97-AF65-F5344CB8AC3E}">
        <p14:creationId xmlns:p14="http://schemas.microsoft.com/office/powerpoint/2010/main" val="52517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131</TotalTime>
  <Words>911</Words>
  <Application>Microsoft Office PowerPoint</Application>
  <PresentationFormat>Custom</PresentationFormat>
  <Paragraphs>72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Tech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sadik anan</dc:creator>
  <cp:lastModifiedBy>Prabhu Ram KHADKA</cp:lastModifiedBy>
  <cp:revision>2</cp:revision>
  <dcterms:created xsi:type="dcterms:W3CDTF">2024-09-12T01:58:07Z</dcterms:created>
  <dcterms:modified xsi:type="dcterms:W3CDTF">2024-09-20T02:05:31Z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