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4" r:id="rId3"/>
    <p:sldId id="257" r:id="rId4"/>
    <p:sldId id="262" r:id="rId5"/>
    <p:sldId id="258" r:id="rId6"/>
    <p:sldId id="263" r:id="rId7"/>
    <p:sldId id="259"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ustomXml" Target="../customXml/item3.xml"/><Relationship Id="rId15" Type="http://schemas.openxmlformats.org/officeDocument/2006/relationships/customXml" Target="../customXml/item2.xml"/><Relationship Id="rId14" Type="http://schemas.openxmlformats.org/officeDocument/2006/relationships/customXml" Target="../customXml/item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9F593-E035-4249-AA83-291A5964F1C4}"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CEEA8-46DE-43BB-A985-4FDAF68AAD88}"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9E2C728-38EE-44C1-A460-0860C8D49024}" type="datetimeFigureOut">
              <a:rPr lang="en-AU" smtClean="0"/>
            </a:fld>
            <a:endParaRPr lang="en-AU"/>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AU"/>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7430B35-FC66-4C68-A764-0EA5F93D47BC}" type="slidenum">
              <a:rPr lang="en-AU" smtClean="0"/>
            </a:fld>
            <a:endParaRPr lang="en-AU"/>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9E2C728-38EE-44C1-A460-0860C8D49024}" type="datetimeFigureOut">
              <a:rPr lang="en-AU" smtClean="0"/>
            </a:fld>
            <a:endParaRPr lang="en-AU"/>
          </a:p>
        </p:txBody>
      </p:sp>
      <p:sp>
        <p:nvSpPr>
          <p:cNvPr id="5" name="Footer Placeholder 4"/>
          <p:cNvSpPr>
            <a:spLocks noGrp="1"/>
          </p:cNvSpPr>
          <p:nvPr>
            <p:ph type="ftr" sz="quarter" idx="11"/>
          </p:nvPr>
        </p:nvSpPr>
        <p:spPr/>
        <p:txBody>
          <a:bodyPr/>
          <a:p>
            <a:endParaRPr lang="en-AU"/>
          </a:p>
        </p:txBody>
      </p:sp>
      <p:sp>
        <p:nvSpPr>
          <p:cNvPr id="6" name="Slide Number Placeholder 5"/>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9E2C728-38EE-44C1-A460-0860C8D49024}" type="datetimeFigureOut">
              <a:rPr lang="en-AU" smtClean="0"/>
            </a:fld>
            <a:endParaRPr lang="en-AU"/>
          </a:p>
        </p:txBody>
      </p:sp>
      <p:sp>
        <p:nvSpPr>
          <p:cNvPr id="5" name="Footer Placeholder 4"/>
          <p:cNvSpPr>
            <a:spLocks noGrp="1"/>
          </p:cNvSpPr>
          <p:nvPr>
            <p:ph type="ftr" sz="quarter" idx="11"/>
          </p:nvPr>
        </p:nvSpPr>
        <p:spPr/>
        <p:txBody>
          <a:bodyPr/>
          <a:p>
            <a:endParaRPr lang="en-AU"/>
          </a:p>
        </p:txBody>
      </p:sp>
      <p:sp>
        <p:nvSpPr>
          <p:cNvPr id="6" name="Slide Number Placeholder 5"/>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9E2C728-38EE-44C1-A460-0860C8D49024}" type="datetimeFigureOut">
              <a:rPr lang="en-AU" smtClean="0"/>
            </a:fld>
            <a:endParaRPr lang="en-AU"/>
          </a:p>
        </p:txBody>
      </p:sp>
      <p:sp>
        <p:nvSpPr>
          <p:cNvPr id="5" name="Footer Placeholder 4"/>
          <p:cNvSpPr>
            <a:spLocks noGrp="1"/>
          </p:cNvSpPr>
          <p:nvPr>
            <p:ph type="ftr" sz="quarter" idx="11"/>
          </p:nvPr>
        </p:nvSpPr>
        <p:spPr/>
        <p:txBody>
          <a:bodyPr/>
          <a:p>
            <a:endParaRPr lang="en-AU"/>
          </a:p>
        </p:txBody>
      </p:sp>
      <p:sp>
        <p:nvSpPr>
          <p:cNvPr id="6" name="Slide Number Placeholder 5"/>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9E2C728-38EE-44C1-A460-0860C8D49024}" type="datetimeFigureOut">
              <a:rPr lang="en-AU" smtClean="0"/>
            </a:fld>
            <a:endParaRPr lang="en-AU"/>
          </a:p>
        </p:txBody>
      </p:sp>
      <p:sp>
        <p:nvSpPr>
          <p:cNvPr id="5" name="Footer Placeholder 4"/>
          <p:cNvSpPr>
            <a:spLocks noGrp="1"/>
          </p:cNvSpPr>
          <p:nvPr>
            <p:ph type="ftr" sz="quarter" idx="11"/>
          </p:nvPr>
        </p:nvSpPr>
        <p:spPr/>
        <p:txBody>
          <a:bodyPr/>
          <a:p>
            <a:endParaRPr lang="en-AU"/>
          </a:p>
        </p:txBody>
      </p:sp>
      <p:sp>
        <p:nvSpPr>
          <p:cNvPr id="6" name="Slide Number Placeholder 5"/>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9E2C728-38EE-44C1-A460-0860C8D49024}" type="datetimeFigureOut">
              <a:rPr lang="en-AU" smtClean="0"/>
            </a:fld>
            <a:endParaRPr lang="en-AU"/>
          </a:p>
        </p:txBody>
      </p:sp>
      <p:sp>
        <p:nvSpPr>
          <p:cNvPr id="6" name="Footer Placeholder 5"/>
          <p:cNvSpPr>
            <a:spLocks noGrp="1"/>
          </p:cNvSpPr>
          <p:nvPr>
            <p:ph type="ftr" sz="quarter" idx="11"/>
          </p:nvPr>
        </p:nvSpPr>
        <p:spPr/>
        <p:txBody>
          <a:bodyPr/>
          <a:p>
            <a:endParaRPr lang="en-AU"/>
          </a:p>
        </p:txBody>
      </p:sp>
      <p:sp>
        <p:nvSpPr>
          <p:cNvPr id="7" name="Slide Number Placeholder 6"/>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9E2C728-38EE-44C1-A460-0860C8D49024}" type="datetimeFigureOut">
              <a:rPr lang="en-AU" smtClean="0"/>
            </a:fld>
            <a:endParaRPr lang="en-AU"/>
          </a:p>
        </p:txBody>
      </p:sp>
      <p:sp>
        <p:nvSpPr>
          <p:cNvPr id="8" name="Footer Placeholder 7"/>
          <p:cNvSpPr>
            <a:spLocks noGrp="1"/>
          </p:cNvSpPr>
          <p:nvPr>
            <p:ph type="ftr" sz="quarter" idx="11"/>
          </p:nvPr>
        </p:nvSpPr>
        <p:spPr/>
        <p:txBody>
          <a:bodyPr/>
          <a:p>
            <a:endParaRPr lang="en-AU"/>
          </a:p>
        </p:txBody>
      </p:sp>
      <p:sp>
        <p:nvSpPr>
          <p:cNvPr id="9" name="Slide Number Placeholder 8"/>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9E2C728-38EE-44C1-A460-0860C8D49024}" type="datetimeFigureOut">
              <a:rPr lang="en-AU" smtClean="0"/>
            </a:fld>
            <a:endParaRPr lang="en-AU"/>
          </a:p>
        </p:txBody>
      </p:sp>
      <p:sp>
        <p:nvSpPr>
          <p:cNvPr id="4" name="Footer Placeholder 3"/>
          <p:cNvSpPr>
            <a:spLocks noGrp="1"/>
          </p:cNvSpPr>
          <p:nvPr>
            <p:ph type="ftr" sz="quarter" idx="11"/>
          </p:nvPr>
        </p:nvSpPr>
        <p:spPr/>
        <p:txBody>
          <a:bodyPr/>
          <a:p>
            <a:endParaRPr lang="en-AU"/>
          </a:p>
        </p:txBody>
      </p:sp>
      <p:sp>
        <p:nvSpPr>
          <p:cNvPr id="5" name="Slide Number Placeholder 4"/>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9E2C728-38EE-44C1-A460-0860C8D49024}" type="datetimeFigureOut">
              <a:rPr lang="en-AU" smtClean="0"/>
            </a:fld>
            <a:endParaRPr lang="en-AU"/>
          </a:p>
        </p:txBody>
      </p:sp>
      <p:sp>
        <p:nvSpPr>
          <p:cNvPr id="3" name="Footer Placeholder 2"/>
          <p:cNvSpPr>
            <a:spLocks noGrp="1"/>
          </p:cNvSpPr>
          <p:nvPr>
            <p:ph type="ftr" sz="quarter" idx="11"/>
          </p:nvPr>
        </p:nvSpPr>
        <p:spPr/>
        <p:txBody>
          <a:bodyPr/>
          <a:p>
            <a:endParaRPr lang="en-AU"/>
          </a:p>
        </p:txBody>
      </p:sp>
      <p:sp>
        <p:nvSpPr>
          <p:cNvPr id="4" name="Slide Number Placeholder 3"/>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9E2C728-38EE-44C1-A460-0860C8D49024}" type="datetimeFigureOut">
              <a:rPr lang="en-AU" smtClean="0"/>
            </a:fld>
            <a:endParaRPr lang="en-AU"/>
          </a:p>
        </p:txBody>
      </p:sp>
      <p:sp>
        <p:nvSpPr>
          <p:cNvPr id="6" name="Footer Placeholder 5"/>
          <p:cNvSpPr>
            <a:spLocks noGrp="1"/>
          </p:cNvSpPr>
          <p:nvPr>
            <p:ph type="ftr" sz="quarter" idx="11"/>
          </p:nvPr>
        </p:nvSpPr>
        <p:spPr/>
        <p:txBody>
          <a:bodyPr/>
          <a:p>
            <a:endParaRPr lang="en-AU"/>
          </a:p>
        </p:txBody>
      </p:sp>
      <p:sp>
        <p:nvSpPr>
          <p:cNvPr id="7" name="Slide Number Placeholder 6"/>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9E2C728-38EE-44C1-A460-0860C8D49024}" type="datetimeFigureOut">
              <a:rPr lang="en-AU" smtClean="0"/>
            </a:fld>
            <a:endParaRPr lang="en-AU"/>
          </a:p>
        </p:txBody>
      </p:sp>
      <p:sp>
        <p:nvSpPr>
          <p:cNvPr id="6" name="Footer Placeholder 5"/>
          <p:cNvSpPr>
            <a:spLocks noGrp="1"/>
          </p:cNvSpPr>
          <p:nvPr>
            <p:ph type="ftr" sz="quarter" idx="11"/>
          </p:nvPr>
        </p:nvSpPr>
        <p:spPr/>
        <p:txBody>
          <a:bodyPr/>
          <a:p>
            <a:endParaRPr lang="en-AU"/>
          </a:p>
        </p:txBody>
      </p:sp>
      <p:sp>
        <p:nvSpPr>
          <p:cNvPr id="7" name="Slide Number Placeholder 6"/>
          <p:cNvSpPr>
            <a:spLocks noGrp="1"/>
          </p:cNvSpPr>
          <p:nvPr>
            <p:ph type="sldNum" sz="quarter" idx="12"/>
          </p:nvPr>
        </p:nvSpPr>
        <p:spPr/>
        <p:txBody>
          <a:bodyPr/>
          <a:p>
            <a:fld id="{47430B35-FC66-4C68-A764-0EA5F93D47BC}" type="slidenum">
              <a:rPr lang="en-AU" smtClean="0"/>
            </a:fld>
            <a:endParaRPr lang="en-AU"/>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9E2C728-38EE-44C1-A460-0860C8D49024}" type="datetimeFigureOut">
              <a:rPr lang="en-AU" smtClean="0"/>
            </a:fld>
            <a:endParaRPr lang="en-AU"/>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AU"/>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7430B35-FC66-4C68-A764-0EA5F93D47BC}" type="slidenum">
              <a:rPr lang="en-AU" smtClean="0"/>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3655"/>
            <a:ext cx="10515600" cy="4249420"/>
          </a:xfrm>
        </p:spPr>
        <p:txBody>
          <a:bodyPr>
            <a:normAutofit/>
          </a:bodyPr>
          <a:lstStyle/>
          <a:p>
            <a:r>
              <a:rPr lang="en-US"/>
              <a:t>              </a:t>
            </a:r>
            <a:br>
              <a:rPr lang="en-US"/>
            </a:br>
            <a:br>
              <a:rPr lang="en-US"/>
            </a:br>
            <a:br>
              <a:rPr lang="en-US"/>
            </a:br>
            <a:r>
              <a:rPr lang="en-US"/>
              <a:t> </a:t>
            </a:r>
            <a:br>
              <a:rPr lang="en-US" sz="1600"/>
            </a:br>
            <a:r>
              <a:rPr lang="en-US" sz="1600"/>
              <a:t>        </a:t>
            </a:r>
            <a:br>
              <a:rPr lang="en-US" sz="1600"/>
            </a:br>
            <a:br>
              <a:rPr lang="en-US"/>
            </a:br>
            <a:r>
              <a:rPr lang="en-US"/>
              <a:t>         </a:t>
            </a:r>
            <a:endParaRPr lang="en-US"/>
          </a:p>
        </p:txBody>
      </p:sp>
      <p:sp>
        <p:nvSpPr>
          <p:cNvPr id="3" name="Text Box 2"/>
          <p:cNvSpPr txBox="1"/>
          <p:nvPr/>
        </p:nvSpPr>
        <p:spPr>
          <a:xfrm>
            <a:off x="2439670" y="615315"/>
            <a:ext cx="6930390" cy="4704715"/>
          </a:xfrm>
          <a:prstGeom prst="rect">
            <a:avLst/>
          </a:prstGeom>
          <a:noFill/>
        </p:spPr>
        <p:txBody>
          <a:bodyPr wrap="square" rtlCol="0">
            <a:noAutofit/>
          </a:bodyPr>
          <a:p>
            <a:pPr algn="l"/>
            <a:r>
              <a:rPr lang="en-US" sz="2800">
                <a:latin typeface="Arial" panose="020B0604020202020204" pitchFamily="34" charset="0"/>
                <a:cs typeface="Arial" panose="020B0604020202020204" pitchFamily="34" charset="0"/>
                <a:sym typeface="+mn-ea"/>
              </a:rPr>
              <a:t>WEEK 8</a:t>
            </a:r>
            <a:br>
              <a:rPr lang="en-US" sz="2800">
                <a:latin typeface="Arial" panose="020B0604020202020204" pitchFamily="34" charset="0"/>
                <a:cs typeface="Arial" panose="020B0604020202020204" pitchFamily="34" charset="0"/>
                <a:sym typeface="+mn-ea"/>
              </a:rPr>
            </a:br>
            <a:r>
              <a:rPr lang="en-US" sz="2800">
                <a:latin typeface="Arial" panose="020B0604020202020204" pitchFamily="34" charset="0"/>
                <a:cs typeface="Arial" panose="020B0604020202020204" pitchFamily="34" charset="0"/>
                <a:sym typeface="+mn-ea"/>
              </a:rPr>
              <a:t>         </a:t>
            </a:r>
            <a:br>
              <a:rPr lang="en-US" sz="2800">
                <a:latin typeface="Arial" panose="020B0604020202020204" pitchFamily="34" charset="0"/>
                <a:cs typeface="Arial" panose="020B0604020202020204" pitchFamily="34" charset="0"/>
                <a:sym typeface="+mn-ea"/>
              </a:rPr>
            </a:br>
            <a:r>
              <a:rPr lang="en-US" sz="2800">
                <a:latin typeface="Arial" panose="020B0604020202020204" pitchFamily="34" charset="0"/>
                <a:cs typeface="Arial" panose="020B0604020202020204" pitchFamily="34" charset="0"/>
                <a:sym typeface="+mn-ea"/>
              </a:rPr>
              <a:t> </a:t>
            </a:r>
            <a:br>
              <a:rPr lang="en-US" sz="2800">
                <a:effectLst/>
                <a:latin typeface="Arial" panose="020B0604020202020204" pitchFamily="34" charset="0"/>
                <a:cs typeface="Arial" panose="020B0604020202020204" pitchFamily="34" charset="0"/>
                <a:sym typeface="+mn-ea"/>
              </a:rPr>
            </a:br>
            <a:r>
              <a:rPr lang="en-US" sz="2800">
                <a:effectLst/>
                <a:latin typeface="Arial" panose="020B0604020202020204" pitchFamily="34" charset="0"/>
                <a:cs typeface="Arial" panose="020B0604020202020204" pitchFamily="34" charset="0"/>
                <a:sym typeface="+mn-ea"/>
              </a:rPr>
              <a:t>Presented by: Shaikh </a:t>
            </a:r>
            <a:r>
              <a:rPr lang="en-US" sz="2800" err="1">
                <a:effectLst/>
                <a:latin typeface="Arial" panose="020B0604020202020204" pitchFamily="34" charset="0"/>
                <a:cs typeface="Arial" panose="020B0604020202020204" pitchFamily="34" charset="0"/>
                <a:sym typeface="+mn-ea"/>
              </a:rPr>
              <a:t>Sadik</a:t>
            </a:r>
            <a:r>
              <a:rPr lang="en-US" sz="2800">
                <a:effectLst/>
                <a:latin typeface="Arial" panose="020B0604020202020204" pitchFamily="34" charset="0"/>
                <a:cs typeface="Arial" panose="020B0604020202020204" pitchFamily="34" charset="0"/>
                <a:sym typeface="+mn-ea"/>
              </a:rPr>
              <a:t> Rahman(12231823 </a:t>
            </a:r>
            <a:r>
              <a:rPr lang="en-US" sz="2800" err="1">
                <a:effectLst/>
                <a:latin typeface="Arial" panose="020B0604020202020204" pitchFamily="34" charset="0"/>
                <a:cs typeface="Arial" panose="020B0604020202020204" pitchFamily="34" charset="0"/>
                <a:sym typeface="+mn-ea"/>
              </a:rPr>
              <a:t>ParbhuRam</a:t>
            </a:r>
            <a:r>
              <a:rPr lang="en-US" sz="2800">
                <a:effectLst/>
                <a:latin typeface="Arial" panose="020B0604020202020204" pitchFamily="34" charset="0"/>
                <a:cs typeface="Arial" panose="020B0604020202020204" pitchFamily="34" charset="0"/>
                <a:sym typeface="+mn-ea"/>
              </a:rPr>
              <a:t> Khadka(12268198), Sanjaya Poudel (12240769)</a:t>
            </a:r>
            <a:br>
              <a:rPr lang="en-US" sz="2800">
                <a:effectLst/>
                <a:latin typeface="Arial" panose="020B0604020202020204" pitchFamily="34" charset="0"/>
                <a:cs typeface="Arial" panose="020B0604020202020204" pitchFamily="34" charset="0"/>
                <a:sym typeface="+mn-ea"/>
              </a:rPr>
            </a:br>
            <a:r>
              <a:rPr lang="en-US" sz="2800">
                <a:effectLst/>
                <a:latin typeface="Arial" panose="020B0604020202020204" pitchFamily="34" charset="0"/>
                <a:cs typeface="Arial" panose="020B0604020202020204" pitchFamily="34" charset="0"/>
                <a:sym typeface="+mn-ea"/>
              </a:rPr>
              <a:t>Course: Cyber Security Technologies</a:t>
            </a:r>
            <a:br>
              <a:rPr lang="en-US">
                <a:effectLst/>
                <a:latin typeface="Arial" panose="020B0604020202020204" pitchFamily="34" charset="0"/>
                <a:cs typeface="Arial" panose="020B0604020202020204" pitchFamily="34" charset="0"/>
                <a:sym typeface="+mn-ea"/>
              </a:rPr>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67553" y="762896"/>
          <a:ext cx="8128000" cy="3535680"/>
        </p:xfrm>
        <a:graphic>
          <a:graphicData uri="http://schemas.openxmlformats.org/drawingml/2006/table">
            <a:tbl>
              <a:tblPr firstRow="1" bandRow="1">
                <a:tableStyleId>{073A0DAA-6AF3-43AB-8588-CEC1D06C72B9}</a:tableStyleId>
              </a:tblPr>
              <a:tblGrid>
                <a:gridCol w="1625600"/>
                <a:gridCol w="1625600"/>
                <a:gridCol w="1625600"/>
                <a:gridCol w="1625600"/>
                <a:gridCol w="1625600"/>
              </a:tblGrid>
              <a:tr h="370840">
                <a:tc>
                  <a:txBody>
                    <a:bodyPr/>
                    <a:lstStyle/>
                    <a:p>
                      <a:r>
                        <a:rPr lang="en-AU" sz="1600" b="1"/>
                        <a:t>CVE-ID</a:t>
                      </a:r>
                      <a:endParaRPr lang="en-AU" sz="1600"/>
                    </a:p>
                  </a:txBody>
                  <a:tcPr anchor="ctr"/>
                </a:tc>
                <a:tc>
                  <a:txBody>
                    <a:bodyPr/>
                    <a:lstStyle/>
                    <a:p>
                      <a:r>
                        <a:rPr lang="en-AU" sz="1600" b="1"/>
                        <a:t>CWE</a:t>
                      </a:r>
                      <a:endParaRPr lang="en-AU" sz="1600"/>
                    </a:p>
                  </a:txBody>
                  <a:tcPr anchor="ctr"/>
                </a:tc>
                <a:tc>
                  <a:txBody>
                    <a:bodyPr/>
                    <a:lstStyle/>
                    <a:p>
                      <a:r>
                        <a:rPr lang="en-AU" sz="1600" b="1"/>
                        <a:t>CAPEC</a:t>
                      </a:r>
                      <a:endParaRPr lang="en-AU" sz="1600"/>
                    </a:p>
                  </a:txBody>
                  <a:tcPr anchor="ctr"/>
                </a:tc>
                <a:tc>
                  <a:txBody>
                    <a:bodyPr/>
                    <a:lstStyle/>
                    <a:p>
                      <a:r>
                        <a:rPr lang="en-AU" sz="1600" b="1"/>
                        <a:t>ATT&amp;CK</a:t>
                      </a:r>
                      <a:endParaRPr lang="en-AU" sz="1600"/>
                    </a:p>
                  </a:txBody>
                  <a:tcPr anchor="ctr"/>
                </a:tc>
                <a:tc>
                  <a:txBody>
                    <a:bodyPr/>
                    <a:lstStyle/>
                    <a:p>
                      <a:r>
                        <a:rPr lang="en-AU" sz="1600" b="1"/>
                        <a:t>Used by Threat Actor?</a:t>
                      </a:r>
                      <a:endParaRPr lang="en-AU" sz="1600"/>
                    </a:p>
                  </a:txBody>
                  <a:tcPr anchor="ctr"/>
                </a:tc>
              </a:tr>
              <a:tr h="370840">
                <a:tc>
                  <a:txBody>
                    <a:bodyPr/>
                    <a:lstStyle/>
                    <a:p>
                      <a:r>
                        <a:rPr lang="en-AU" sz="1600"/>
                        <a:t>CVE-2022-22965</a:t>
                      </a:r>
                      <a:endParaRPr lang="en-AU" sz="1600"/>
                    </a:p>
                  </a:txBody>
                  <a:tcPr anchor="ctr"/>
                </a:tc>
                <a:tc>
                  <a:txBody>
                    <a:bodyPr/>
                    <a:lstStyle/>
                    <a:p>
                      <a:r>
                        <a:rPr lang="en-GB" sz="1600"/>
                        <a:t>CWE-94: Improper Control of Generation of Code ('Code Injection')</a:t>
                      </a:r>
                      <a:endParaRPr lang="en-GB" sz="1600"/>
                    </a:p>
                  </a:txBody>
                  <a:tcPr anchor="ctr"/>
                </a:tc>
                <a:tc>
                  <a:txBody>
                    <a:bodyPr/>
                    <a:lstStyle/>
                    <a:p>
                      <a:r>
                        <a:rPr lang="en-AU" sz="1600"/>
                        <a:t>CAPEC-137: Parameter Injection</a:t>
                      </a:r>
                      <a:endParaRPr lang="en-AU" sz="1600"/>
                    </a:p>
                  </a:txBody>
                  <a:tcPr anchor="ctr"/>
                </a:tc>
                <a:tc>
                  <a:txBody>
                    <a:bodyPr/>
                    <a:lstStyle/>
                    <a:p>
                      <a:r>
                        <a:rPr lang="en-GB" sz="1600"/>
                        <a:t>T1059: Command and Scripting Interpreter</a:t>
                      </a:r>
                      <a:endParaRPr lang="en-GB" sz="1600"/>
                    </a:p>
                  </a:txBody>
                  <a:tcPr anchor="ctr"/>
                </a:tc>
                <a:tc>
                  <a:txBody>
                    <a:bodyPr/>
                    <a:lstStyle/>
                    <a:p>
                      <a:r>
                        <a:rPr lang="en-AU" sz="1600"/>
                        <a:t>Yes</a:t>
                      </a:r>
                      <a:endParaRPr lang="en-AU" sz="1600"/>
                    </a:p>
                  </a:txBody>
                  <a:tcPr anchor="ctr"/>
                </a:tc>
              </a:tr>
              <a:tr h="370840">
                <a:tc>
                  <a:txBody>
                    <a:bodyPr/>
                    <a:lstStyle/>
                    <a:p>
                      <a:endParaRPr lang="en-AU" sz="1600"/>
                    </a:p>
                  </a:txBody>
                  <a:tcPr anchor="ctr"/>
                </a:tc>
                <a:tc>
                  <a:txBody>
                    <a:bodyPr/>
                    <a:lstStyle/>
                    <a:p>
                      <a:endParaRPr lang="en-AU" sz="1600"/>
                    </a:p>
                  </a:txBody>
                  <a:tcPr anchor="ctr"/>
                </a:tc>
                <a:tc>
                  <a:txBody>
                    <a:bodyPr/>
                    <a:lstStyle/>
                    <a:p>
                      <a:endParaRPr lang="en-AU" sz="1600"/>
                    </a:p>
                  </a:txBody>
                  <a:tcPr anchor="ctr"/>
                </a:tc>
                <a:tc>
                  <a:txBody>
                    <a:bodyPr/>
                    <a:lstStyle/>
                    <a:p>
                      <a:r>
                        <a:rPr lang="en-AU" sz="1600"/>
                        <a:t>T1071: Application Layer Protocol</a:t>
                      </a:r>
                      <a:endParaRPr lang="en-AU" sz="1600"/>
                    </a:p>
                  </a:txBody>
                  <a:tcPr anchor="ctr"/>
                </a:tc>
                <a:tc>
                  <a:txBody>
                    <a:bodyPr/>
                    <a:lstStyle/>
                    <a:p>
                      <a:r>
                        <a:rPr lang="en-AU" sz="1600"/>
                        <a:t>Yes</a:t>
                      </a:r>
                      <a:endParaRPr lang="en-AU" sz="1600"/>
                    </a:p>
                  </a:txBody>
                  <a:tcPr anchor="ctr"/>
                </a:tc>
              </a:tr>
              <a:tr h="370840">
                <a:tc>
                  <a:txBody>
                    <a:bodyPr/>
                    <a:lstStyle/>
                    <a:p>
                      <a:endParaRPr lang="en-AU" sz="1600"/>
                    </a:p>
                  </a:txBody>
                  <a:tcPr anchor="ctr"/>
                </a:tc>
                <a:tc>
                  <a:txBody>
                    <a:bodyPr/>
                    <a:lstStyle/>
                    <a:p>
                      <a:endParaRPr lang="en-AU" sz="1600"/>
                    </a:p>
                  </a:txBody>
                  <a:tcPr anchor="ctr"/>
                </a:tc>
                <a:tc>
                  <a:txBody>
                    <a:bodyPr/>
                    <a:lstStyle/>
                    <a:p>
                      <a:endParaRPr lang="en-AU" sz="1600"/>
                    </a:p>
                  </a:txBody>
                  <a:tcPr anchor="ctr"/>
                </a:tc>
                <a:tc>
                  <a:txBody>
                    <a:bodyPr/>
                    <a:lstStyle/>
                    <a:p>
                      <a:r>
                        <a:rPr lang="en-AU" sz="1600"/>
                        <a:t>T1027: Obfuscated Files or Information</a:t>
                      </a:r>
                      <a:endParaRPr lang="en-AU" sz="1600"/>
                    </a:p>
                  </a:txBody>
                  <a:tcPr anchor="ctr"/>
                </a:tc>
                <a:tc>
                  <a:txBody>
                    <a:bodyPr/>
                    <a:lstStyle/>
                    <a:p>
                      <a:r>
                        <a:rPr lang="en-AU" sz="1600"/>
                        <a:t>Yes</a:t>
                      </a:r>
                      <a:endParaRPr lang="en-AU" sz="1600"/>
                    </a:p>
                  </a:txBody>
                  <a:tcPr anchor="ctr"/>
                </a:tc>
              </a:tr>
            </a:tbl>
          </a:graphicData>
        </a:graphic>
      </p:graphicFrame>
      <p:sp>
        <p:nvSpPr>
          <p:cNvPr id="4" name="TextBox 3"/>
          <p:cNvSpPr txBox="1"/>
          <p:nvPr/>
        </p:nvSpPr>
        <p:spPr>
          <a:xfrm>
            <a:off x="277907" y="212985"/>
            <a:ext cx="6096000" cy="369332"/>
          </a:xfrm>
          <a:prstGeom prst="rect">
            <a:avLst/>
          </a:prstGeom>
          <a:noFill/>
        </p:spPr>
        <p:txBody>
          <a:bodyPr wrap="square">
            <a:spAutoFit/>
          </a:bodyPr>
          <a:lstStyle/>
          <a:p>
            <a:r>
              <a:rPr lang="en-GB" b="1"/>
              <a:t>CVE-2022-22965</a:t>
            </a:r>
            <a:r>
              <a:rPr lang="en-GB"/>
              <a:t> (Spring Framework RCE Vulnerability)</a:t>
            </a:r>
            <a:endParaRPr lang="en-AU"/>
          </a:p>
        </p:txBody>
      </p:sp>
      <p:sp>
        <p:nvSpPr>
          <p:cNvPr id="6" name="TextBox 5"/>
          <p:cNvSpPr txBox="1"/>
          <p:nvPr/>
        </p:nvSpPr>
        <p:spPr>
          <a:xfrm>
            <a:off x="322730" y="4286922"/>
            <a:ext cx="8570259" cy="2306955"/>
          </a:xfrm>
          <a:prstGeom prst="rect">
            <a:avLst/>
          </a:prstGeom>
          <a:noFill/>
        </p:spPr>
        <p:txBody>
          <a:bodyPr wrap="square">
            <a:spAutoFit/>
          </a:bodyPr>
          <a:lstStyle/>
          <a:p>
            <a:pPr algn="l"/>
            <a:r>
              <a:rPr lang="en-GB" b="1" i="0">
                <a:effectLst/>
                <a:latin typeface="Arial" panose="020B0604020202020204" pitchFamily="34" charset="0"/>
                <a:cs typeface="Arial" panose="020B0604020202020204" pitchFamily="34" charset="0"/>
              </a:rPr>
              <a:t>Rationale</a:t>
            </a:r>
            <a:r>
              <a:rPr lang="en-GB" b="0" i="0">
                <a:effectLst/>
                <a:latin typeface="Arial" panose="020B0604020202020204" pitchFamily="34" charset="0"/>
                <a:cs typeface="Arial" panose="020B0604020202020204" pitchFamily="34" charset="0"/>
              </a:rPr>
              <a:t>:</a:t>
            </a:r>
            <a:endParaRPr lang="en-GB" b="0" i="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b="1" i="0">
                <a:effectLst/>
                <a:latin typeface="Arial" panose="020B0604020202020204" pitchFamily="34" charset="0"/>
                <a:cs typeface="Arial" panose="020B0604020202020204" pitchFamily="34" charset="0"/>
              </a:rPr>
              <a:t>Likely to be Exploited: </a:t>
            </a:r>
            <a:r>
              <a:rPr lang="en-GB">
                <a:latin typeface="Arial" panose="020B0604020202020204" pitchFamily="34" charset="0"/>
                <a:cs typeface="Arial" panose="020B0604020202020204" pitchFamily="34" charset="0"/>
              </a:rPr>
              <a:t>Th</a:t>
            </a:r>
            <a:r>
              <a:rPr lang="en-GB" i="0">
                <a:effectLst/>
                <a:latin typeface="Arial" panose="020B0604020202020204" pitchFamily="34" charset="0"/>
                <a:cs typeface="Arial" panose="020B0604020202020204" pitchFamily="34" charset="0"/>
              </a:rPr>
              <a:t>e Spring Framework vulnerability is a remote code execution (RCE) flaw considered as one of the most significant risk factors which is actively exploited by the attackers. Due to this, the Threat Actor may use the vulnerability to execute preformed malicious code as well as perform arbitrary commands on the affected systems. </a:t>
            </a:r>
            <a:endParaRPr lang="en-GB" i="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b="1" i="0">
                <a:effectLst/>
                <a:latin typeface="Arial" panose="020B0604020202020204" pitchFamily="34" charset="0"/>
                <a:cs typeface="Arial" panose="020B0604020202020204" pitchFamily="34" charset="0"/>
              </a:rPr>
              <a:t> Action: </a:t>
            </a:r>
            <a:r>
              <a:rPr lang="en-GB" i="0">
                <a:effectLst/>
                <a:latin typeface="Arial" panose="020B0604020202020204" pitchFamily="34" charset="0"/>
                <a:cs typeface="Arial" panose="020B0604020202020204" pitchFamily="34" charset="0"/>
              </a:rPr>
              <a:t>As RCE vulnerabilities are highly severe, it is suggested to apply the fast patching procedure. </a:t>
            </a:r>
            <a:endParaRPr lang="en-GB" i="0">
              <a:effectLst/>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379412" y="2343157"/>
            <a:ext cx="6392988" cy="3201609"/>
          </a:xfrm>
          <a:prstGeom prst="rect">
            <a:avLst/>
          </a:prstGeom>
        </p:spPr>
      </p:pic>
      <p:sp>
        <p:nvSpPr>
          <p:cNvPr id="3" name="Rectangle 2"/>
          <p:cNvSpPr/>
          <p:nvPr/>
        </p:nvSpPr>
        <p:spPr>
          <a:xfrm>
            <a:off x="1618686" y="1698338"/>
            <a:ext cx="5869305" cy="368300"/>
          </a:xfrm>
          <a:prstGeom prst="rect">
            <a:avLst/>
          </a:prstGeom>
        </p:spPr>
        <p:txBody>
          <a:bodyPr wrap="none">
            <a:spAutoFit/>
          </a:bodyPr>
          <a:lstStyle/>
          <a:p>
            <a:r>
              <a:rPr lang="en-GB" b="1">
                <a:latin typeface="Arial" panose="020B0604020202020204" pitchFamily="34" charset="0"/>
                <a:cs typeface="Arial" panose="020B0604020202020204" pitchFamily="34" charset="0"/>
              </a:rPr>
              <a:t>CVE-2022-22965</a:t>
            </a:r>
            <a:r>
              <a:rPr lang="en-GB">
                <a:latin typeface="Arial" panose="020B0604020202020204" pitchFamily="34" charset="0"/>
                <a:cs typeface="Arial" panose="020B0604020202020204" pitchFamily="34" charset="0"/>
              </a:rPr>
              <a:t> (Spring Framework RCE Vulnerability</a:t>
            </a:r>
            <a:r>
              <a:rPr lang="en-GB"/>
              <a:t>)</a:t>
            </a:r>
            <a:endParaRPr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024" y="465275"/>
            <a:ext cx="6096000" cy="368300"/>
          </a:xfrm>
          <a:prstGeom prst="rect">
            <a:avLst/>
          </a:prstGeom>
          <a:noFill/>
        </p:spPr>
        <p:txBody>
          <a:bodyPr wrap="square">
            <a:spAutoFit/>
          </a:bodyPr>
          <a:lstStyle/>
          <a:p>
            <a:r>
              <a:rPr lang="en-GB" b="1">
                <a:latin typeface="Arial" panose="020B0604020202020204" pitchFamily="34" charset="0"/>
                <a:cs typeface="Arial" panose="020B0604020202020204" pitchFamily="34" charset="0"/>
              </a:rPr>
              <a:t>CVE-2021-44228</a:t>
            </a:r>
            <a:r>
              <a:rPr lang="en-GB">
                <a:latin typeface="Arial" panose="020B0604020202020204" pitchFamily="34" charset="0"/>
                <a:cs typeface="Arial" panose="020B0604020202020204" pitchFamily="34" charset="0"/>
              </a:rPr>
              <a:t> (Apache Log4j Vulnerability - Log4Shell)</a:t>
            </a:r>
            <a:endParaRPr lang="en-AU">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950259" y="969978"/>
          <a:ext cx="8689790" cy="3657600"/>
        </p:xfrm>
        <a:graphic>
          <a:graphicData uri="http://schemas.openxmlformats.org/drawingml/2006/table">
            <a:tbl>
              <a:tblPr firstRow="1" bandRow="1">
                <a:tableStyleId>{073A0DAA-6AF3-43AB-8588-CEC1D06C72B9}</a:tableStyleId>
              </a:tblPr>
              <a:tblGrid>
                <a:gridCol w="1737958"/>
                <a:gridCol w="1737958"/>
                <a:gridCol w="1737958"/>
                <a:gridCol w="1737958"/>
                <a:gridCol w="1737958"/>
              </a:tblGrid>
              <a:tr h="370840">
                <a:tc>
                  <a:txBody>
                    <a:bodyPr/>
                    <a:lstStyle/>
                    <a:p>
                      <a:r>
                        <a:rPr lang="en-AU" b="1"/>
                        <a:t>CVE-ID</a:t>
                      </a:r>
                      <a:endParaRPr lang="en-AU"/>
                    </a:p>
                  </a:txBody>
                  <a:tcPr anchor="ctr"/>
                </a:tc>
                <a:tc>
                  <a:txBody>
                    <a:bodyPr/>
                    <a:lstStyle/>
                    <a:p>
                      <a:r>
                        <a:rPr lang="en-AU" b="1"/>
                        <a:t>CWE</a:t>
                      </a:r>
                      <a:endParaRPr lang="en-AU"/>
                    </a:p>
                  </a:txBody>
                  <a:tcPr anchor="ctr"/>
                </a:tc>
                <a:tc>
                  <a:txBody>
                    <a:bodyPr/>
                    <a:lstStyle/>
                    <a:p>
                      <a:r>
                        <a:rPr lang="en-AU" b="1"/>
                        <a:t>CAPEC</a:t>
                      </a:r>
                      <a:endParaRPr lang="en-AU"/>
                    </a:p>
                  </a:txBody>
                  <a:tcPr anchor="ctr"/>
                </a:tc>
                <a:tc>
                  <a:txBody>
                    <a:bodyPr/>
                    <a:lstStyle/>
                    <a:p>
                      <a:r>
                        <a:rPr lang="en-AU" b="1"/>
                        <a:t>ATT&amp;CK</a:t>
                      </a:r>
                      <a:endParaRPr lang="en-AU"/>
                    </a:p>
                  </a:txBody>
                  <a:tcPr anchor="ctr"/>
                </a:tc>
                <a:tc>
                  <a:txBody>
                    <a:bodyPr/>
                    <a:lstStyle/>
                    <a:p>
                      <a:r>
                        <a:rPr lang="en-AU" b="1"/>
                        <a:t>Used by Threat Actor?</a:t>
                      </a:r>
                      <a:endParaRPr lang="en-AU"/>
                    </a:p>
                  </a:txBody>
                  <a:tcPr anchor="ctr"/>
                </a:tc>
              </a:tr>
              <a:tr h="370840">
                <a:tc>
                  <a:txBody>
                    <a:bodyPr/>
                    <a:lstStyle/>
                    <a:p>
                      <a:r>
                        <a:rPr lang="en-AU"/>
                        <a:t>CVE-2021-44228</a:t>
                      </a:r>
                      <a:endParaRPr lang="en-AU"/>
                    </a:p>
                  </a:txBody>
                  <a:tcPr anchor="ctr"/>
                </a:tc>
                <a:tc>
                  <a:txBody>
                    <a:bodyPr/>
                    <a:lstStyle/>
                    <a:p>
                      <a:r>
                        <a:rPr lang="en-AU"/>
                        <a:t>CWE-20: Improper Input Validation</a:t>
                      </a:r>
                      <a:endParaRPr lang="en-AU"/>
                    </a:p>
                  </a:txBody>
                  <a:tcPr anchor="ctr"/>
                </a:tc>
                <a:tc>
                  <a:txBody>
                    <a:bodyPr/>
                    <a:lstStyle/>
                    <a:p>
                      <a:r>
                        <a:rPr lang="en-AU"/>
                        <a:t>CAPEC-111: HTTP Response Splitting</a:t>
                      </a:r>
                      <a:endParaRPr lang="en-AU"/>
                    </a:p>
                  </a:txBody>
                  <a:tcPr anchor="ctr"/>
                </a:tc>
                <a:tc>
                  <a:txBody>
                    <a:bodyPr/>
                    <a:lstStyle/>
                    <a:p>
                      <a:r>
                        <a:rPr lang="en-AU"/>
                        <a:t>T1190: Exploit Public-Facing Application</a:t>
                      </a:r>
                      <a:endParaRPr lang="en-AU"/>
                    </a:p>
                  </a:txBody>
                  <a:tcPr anchor="ctr"/>
                </a:tc>
                <a:tc>
                  <a:txBody>
                    <a:bodyPr/>
                    <a:lstStyle/>
                    <a:p>
                      <a:r>
                        <a:rPr lang="en-AU"/>
                        <a:t>Yes</a:t>
                      </a:r>
                      <a:endParaRPr lang="en-AU"/>
                    </a:p>
                  </a:txBody>
                  <a:tcPr anchor="ctr"/>
                </a:tc>
              </a:tr>
              <a:tr h="370840">
                <a:tc>
                  <a:txBody>
                    <a:bodyPr/>
                    <a:lstStyle/>
                    <a:p>
                      <a:endParaRPr lang="en-AU"/>
                    </a:p>
                  </a:txBody>
                  <a:tcPr anchor="ctr"/>
                </a:tc>
                <a:tc>
                  <a:txBody>
                    <a:bodyPr/>
                    <a:lstStyle/>
                    <a:p>
                      <a:endParaRPr lang="en-AU"/>
                    </a:p>
                  </a:txBody>
                  <a:tcPr anchor="ctr"/>
                </a:tc>
                <a:tc>
                  <a:txBody>
                    <a:bodyPr/>
                    <a:lstStyle/>
                    <a:p>
                      <a:endParaRPr lang="en-AU"/>
                    </a:p>
                  </a:txBody>
                  <a:tcPr anchor="ctr"/>
                </a:tc>
                <a:tc>
                  <a:txBody>
                    <a:bodyPr/>
                    <a:lstStyle/>
                    <a:p>
                      <a:r>
                        <a:rPr lang="en-AU"/>
                        <a:t>T1071: Application Layer Protocol</a:t>
                      </a:r>
                      <a:endParaRPr lang="en-AU"/>
                    </a:p>
                  </a:txBody>
                  <a:tcPr anchor="ctr"/>
                </a:tc>
                <a:tc>
                  <a:txBody>
                    <a:bodyPr/>
                    <a:lstStyle/>
                    <a:p>
                      <a:r>
                        <a:rPr lang="en-AU"/>
                        <a:t>Yes</a:t>
                      </a:r>
                      <a:endParaRPr lang="en-AU"/>
                    </a:p>
                  </a:txBody>
                  <a:tcPr anchor="ctr"/>
                </a:tc>
              </a:tr>
              <a:tr h="370840">
                <a:tc>
                  <a:txBody>
                    <a:bodyPr/>
                    <a:lstStyle/>
                    <a:p>
                      <a:endParaRPr lang="en-AU"/>
                    </a:p>
                  </a:txBody>
                  <a:tcPr anchor="ctr"/>
                </a:tc>
                <a:tc>
                  <a:txBody>
                    <a:bodyPr/>
                    <a:lstStyle/>
                    <a:p>
                      <a:endParaRPr lang="en-AU"/>
                    </a:p>
                  </a:txBody>
                  <a:tcPr anchor="ctr"/>
                </a:tc>
                <a:tc>
                  <a:txBody>
                    <a:bodyPr/>
                    <a:lstStyle/>
                    <a:p>
                      <a:endParaRPr lang="en-AU"/>
                    </a:p>
                  </a:txBody>
                  <a:tcPr anchor="ctr"/>
                </a:tc>
                <a:tc>
                  <a:txBody>
                    <a:bodyPr/>
                    <a:lstStyle/>
                    <a:p>
                      <a:r>
                        <a:rPr lang="en-GB"/>
                        <a:t>T1059: Command and Scripting Interpreter</a:t>
                      </a:r>
                      <a:endParaRPr lang="en-GB"/>
                    </a:p>
                  </a:txBody>
                  <a:tcPr anchor="ctr"/>
                </a:tc>
                <a:tc>
                  <a:txBody>
                    <a:bodyPr/>
                    <a:lstStyle/>
                    <a:p>
                      <a:r>
                        <a:rPr lang="en-AU"/>
                        <a:t>Yes</a:t>
                      </a:r>
                      <a:endParaRPr lang="en-AU"/>
                    </a:p>
                  </a:txBody>
                  <a:tcPr anchor="ctr"/>
                </a:tc>
              </a:tr>
            </a:tbl>
          </a:graphicData>
        </a:graphic>
      </p:graphicFrame>
      <p:sp>
        <p:nvSpPr>
          <p:cNvPr id="6" name="TextBox 5"/>
          <p:cNvSpPr txBox="1"/>
          <p:nvPr/>
        </p:nvSpPr>
        <p:spPr>
          <a:xfrm>
            <a:off x="502024" y="4561331"/>
            <a:ext cx="9138025" cy="2306955"/>
          </a:xfrm>
          <a:prstGeom prst="rect">
            <a:avLst/>
          </a:prstGeom>
          <a:noFill/>
        </p:spPr>
        <p:txBody>
          <a:bodyPr wrap="square">
            <a:spAutoFit/>
          </a:bodyPr>
          <a:lstStyle/>
          <a:p>
            <a:pPr algn="l"/>
            <a:r>
              <a:rPr lang="en-GB" b="1" i="0">
                <a:effectLst/>
                <a:latin typeface="Arial" panose="020B0604020202020204" pitchFamily="34" charset="0"/>
                <a:cs typeface="Arial" panose="020B0604020202020204" pitchFamily="34" charset="0"/>
              </a:rPr>
              <a:t>Rationale</a:t>
            </a:r>
            <a:r>
              <a:rPr lang="en-GB" b="0" i="0">
                <a:effectLst/>
                <a:latin typeface="Arial" panose="020B0604020202020204" pitchFamily="34" charset="0"/>
                <a:cs typeface="Arial" panose="020B0604020202020204" pitchFamily="34" charset="0"/>
              </a:rPr>
              <a:t>:</a:t>
            </a:r>
            <a:endParaRPr lang="en-GB" b="0" i="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b="1" i="0">
                <a:effectLst/>
                <a:latin typeface="Arial" panose="020B0604020202020204" pitchFamily="34" charset="0"/>
                <a:cs typeface="Arial" panose="020B0604020202020204" pitchFamily="34" charset="0"/>
              </a:rPr>
              <a:t>Highly Likely to be Exploited: </a:t>
            </a:r>
            <a:r>
              <a:rPr lang="en-GB" i="0">
                <a:effectLst/>
                <a:latin typeface="Arial" panose="020B0604020202020204" pitchFamily="34" charset="0"/>
                <a:cs typeface="Arial" panose="020B0604020202020204" pitchFamily="34" charset="0"/>
              </a:rPr>
              <a:t>This vulnerability known as Log4Shell enables the attackers to control the log data that the Log4j system processes resulting to RCE. It has been noticed that various Threat Actors are frequent in exploiting this vulnerability because of its prevalence across industries.</a:t>
            </a:r>
            <a:endParaRPr lang="en-GB" i="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b="1" i="0">
                <a:effectLst/>
                <a:latin typeface="Arial" panose="020B0604020202020204" pitchFamily="34" charset="0"/>
                <a:cs typeface="Arial" panose="020B0604020202020204" pitchFamily="34" charset="0"/>
              </a:rPr>
              <a:t>Action: </a:t>
            </a:r>
            <a:r>
              <a:rPr lang="en-GB" i="0">
                <a:effectLst/>
                <a:latin typeface="Arial" panose="020B0604020202020204" pitchFamily="34" charset="0"/>
                <a:cs typeface="Arial" panose="020B0604020202020204" pitchFamily="34" charset="0"/>
              </a:rPr>
              <a:t>The updates must be made without delay along with the patching as well. Either remove or limit the existing susceptible versions of Log4j or limit its use till the issuance of the patches.</a:t>
            </a:r>
            <a:endParaRPr lang="en-GB" i="0">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46306" y="1731523"/>
            <a:ext cx="6498077" cy="3521413"/>
          </a:xfrm>
          <a:prstGeom prst="rect">
            <a:avLst/>
          </a:prstGeom>
        </p:spPr>
      </p:pic>
      <p:sp>
        <p:nvSpPr>
          <p:cNvPr id="3" name="Rectangle 2"/>
          <p:cNvSpPr/>
          <p:nvPr/>
        </p:nvSpPr>
        <p:spPr>
          <a:xfrm>
            <a:off x="1108914" y="1235732"/>
            <a:ext cx="5505866" cy="645160"/>
          </a:xfrm>
          <a:prstGeom prst="rect">
            <a:avLst/>
          </a:prstGeom>
        </p:spPr>
        <p:txBody>
          <a:bodyPr wrap="square">
            <a:spAutoFit/>
          </a:bodyPr>
          <a:lstStyle/>
          <a:p>
            <a:r>
              <a:rPr lang="en-GB" b="1">
                <a:latin typeface="Arial" panose="020B0604020202020204" pitchFamily="34" charset="0"/>
                <a:cs typeface="Arial" panose="020B0604020202020204" pitchFamily="34" charset="0"/>
              </a:rPr>
              <a:t>CVE-2021-44228</a:t>
            </a:r>
            <a:r>
              <a:rPr lang="en-GB">
                <a:latin typeface="Arial" panose="020B0604020202020204" pitchFamily="34" charset="0"/>
                <a:cs typeface="Arial" panose="020B0604020202020204" pitchFamily="34" charset="0"/>
              </a:rPr>
              <a:t> (Apache Log4j Vulnerability - Log4Shell)</a:t>
            </a:r>
            <a:endParaRPr lang="en-AU">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2377" y="321840"/>
            <a:ext cx="6096000" cy="368300"/>
          </a:xfrm>
          <a:prstGeom prst="rect">
            <a:avLst/>
          </a:prstGeom>
          <a:noFill/>
        </p:spPr>
        <p:txBody>
          <a:bodyPr wrap="square">
            <a:spAutoFit/>
          </a:bodyPr>
          <a:lstStyle/>
          <a:p>
            <a:r>
              <a:rPr lang="en-AU" b="1">
                <a:latin typeface="Arial" panose="020B0604020202020204" pitchFamily="34" charset="0"/>
                <a:cs typeface="Arial" panose="020B0604020202020204" pitchFamily="34" charset="0"/>
              </a:rPr>
              <a:t>CVE-2020-1472</a:t>
            </a:r>
            <a:r>
              <a:rPr lang="en-AU">
                <a:latin typeface="Arial" panose="020B0604020202020204" pitchFamily="34" charset="0"/>
                <a:cs typeface="Arial" panose="020B0604020202020204" pitchFamily="34" charset="0"/>
              </a:rPr>
              <a:t> (</a:t>
            </a:r>
            <a:r>
              <a:rPr lang="en-AU" err="1">
                <a:latin typeface="Arial" panose="020B0604020202020204" pitchFamily="34" charset="0"/>
                <a:cs typeface="Arial" panose="020B0604020202020204" pitchFamily="34" charset="0"/>
              </a:rPr>
              <a:t>Zerologon</a:t>
            </a:r>
            <a:r>
              <a:rPr lang="en-AU">
                <a:latin typeface="Arial" panose="020B0604020202020204" pitchFamily="34" charset="0"/>
                <a:cs typeface="Arial" panose="020B0604020202020204" pitchFamily="34" charset="0"/>
              </a:rPr>
              <a:t> Vulnerability)</a:t>
            </a:r>
            <a:endParaRPr lang="en-AU">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857624" y="925456"/>
          <a:ext cx="8128000" cy="3535680"/>
        </p:xfrm>
        <a:graphic>
          <a:graphicData uri="http://schemas.openxmlformats.org/drawingml/2006/table">
            <a:tbl>
              <a:tblPr firstRow="1" bandRow="1"/>
              <a:tblGrid>
                <a:gridCol w="1625600"/>
                <a:gridCol w="1625600"/>
                <a:gridCol w="1625600"/>
                <a:gridCol w="1625600"/>
                <a:gridCol w="1625600"/>
              </a:tblGrid>
              <a:tr h="515518">
                <a:tc>
                  <a:txBody>
                    <a:bodyPr/>
                    <a:lstStyle/>
                    <a:p>
                      <a:pPr marL="0" algn="l" rtl="0" eaLnBrk="1" fontAlgn="ctr" latinLnBrk="0" hangingPunct="1">
                        <a:spcBef>
                          <a:spcPts val="0"/>
                        </a:spcBef>
                        <a:spcAft>
                          <a:spcPts val="0"/>
                        </a:spcAft>
                      </a:pPr>
                      <a:r>
                        <a:rPr lang="en-AU" sz="1600" b="1" i="0" u="none" strike="noStrike" kern="1200">
                          <a:solidFill>
                            <a:srgbClr val="FFFFFF"/>
                          </a:solidFill>
                          <a:effectLst/>
                          <a:latin typeface="Calibri" panose="020F0502020204030204" pitchFamily="34" charset="0"/>
                        </a:rPr>
                        <a:t>CVE-ID</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algn="l" rtl="0" eaLnBrk="1" fontAlgn="ctr" latinLnBrk="0" hangingPunct="1">
                        <a:spcBef>
                          <a:spcPts val="0"/>
                        </a:spcBef>
                        <a:spcAft>
                          <a:spcPts val="0"/>
                        </a:spcAft>
                      </a:pPr>
                      <a:r>
                        <a:rPr lang="en-AU" sz="1600" b="1" i="0" u="none" strike="noStrike" kern="1200">
                          <a:solidFill>
                            <a:srgbClr val="FFFFFF"/>
                          </a:solidFill>
                          <a:effectLst/>
                          <a:latin typeface="Calibri" panose="020F0502020204030204" pitchFamily="34" charset="0"/>
                        </a:rPr>
                        <a:t>CWE</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algn="l" rtl="0" eaLnBrk="1" fontAlgn="ctr" latinLnBrk="0" hangingPunct="1">
                        <a:spcBef>
                          <a:spcPts val="0"/>
                        </a:spcBef>
                        <a:spcAft>
                          <a:spcPts val="0"/>
                        </a:spcAft>
                      </a:pPr>
                      <a:r>
                        <a:rPr lang="en-AU" sz="1600" b="1" i="0" u="none" strike="noStrike" kern="1200">
                          <a:solidFill>
                            <a:srgbClr val="FFFFFF"/>
                          </a:solidFill>
                          <a:effectLst/>
                          <a:latin typeface="Calibri" panose="020F0502020204030204" pitchFamily="34" charset="0"/>
                        </a:rPr>
                        <a:t>CAPEC</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algn="l" rtl="0" eaLnBrk="1" fontAlgn="ctr" latinLnBrk="0" hangingPunct="1">
                        <a:spcBef>
                          <a:spcPts val="0"/>
                        </a:spcBef>
                        <a:spcAft>
                          <a:spcPts val="0"/>
                        </a:spcAft>
                      </a:pPr>
                      <a:r>
                        <a:rPr lang="en-AU" sz="1600" b="1" i="0" u="none" strike="noStrike" kern="1200">
                          <a:solidFill>
                            <a:srgbClr val="FFFFFF"/>
                          </a:solidFill>
                          <a:effectLst/>
                          <a:latin typeface="Calibri" panose="020F0502020204030204" pitchFamily="34" charset="0"/>
                        </a:rPr>
                        <a:t>ATT&amp;CK</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c>
                  <a:txBody>
                    <a:bodyPr/>
                    <a:lstStyle/>
                    <a:p>
                      <a:pPr marL="0" algn="l" rtl="0" eaLnBrk="1" fontAlgn="ctr" latinLnBrk="0" hangingPunct="1">
                        <a:spcBef>
                          <a:spcPts val="0"/>
                        </a:spcBef>
                        <a:spcAft>
                          <a:spcPts val="0"/>
                        </a:spcAft>
                      </a:pPr>
                      <a:r>
                        <a:rPr lang="en-AU" sz="1600" b="1" i="0" u="none" strike="noStrike" kern="1200">
                          <a:solidFill>
                            <a:srgbClr val="FFFFFF"/>
                          </a:solidFill>
                          <a:effectLst/>
                          <a:latin typeface="Calibri" panose="020F0502020204030204" pitchFamily="34" charset="0"/>
                        </a:rPr>
                        <a:t>Used by Threat Actor?</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0000"/>
                    </a:solidFill>
                  </a:tcPr>
                </a:tc>
              </a:tr>
              <a:tr h="370840">
                <a:tc>
                  <a:txBody>
                    <a:bodyPr/>
                    <a:lstStyle/>
                    <a:p>
                      <a:pPr marL="0" algn="l" rtl="0" eaLnBrk="1" fontAlgn="ctr" latinLnBrk="0" hangingPunct="1">
                        <a:spcBef>
                          <a:spcPts val="0"/>
                        </a:spcBef>
                        <a:spcAft>
                          <a:spcPts val="0"/>
                        </a:spcAft>
                      </a:pPr>
                      <a:r>
                        <a:rPr lang="en-AU" sz="1600" b="0" i="0" u="none" strike="noStrike" kern="1200">
                          <a:solidFill>
                            <a:srgbClr val="000000"/>
                          </a:solidFill>
                          <a:effectLst/>
                          <a:latin typeface="Calibri" panose="020F0502020204030204" pitchFamily="34" charset="0"/>
                        </a:rPr>
                        <a:t>CVE-2022-22965</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r>
                        <a:rPr lang="en-GB" sz="1600" b="0" i="0" u="none" strike="noStrike" kern="1200">
                          <a:solidFill>
                            <a:srgbClr val="000000"/>
                          </a:solidFill>
                          <a:effectLst/>
                          <a:latin typeface="Calibri" panose="020F0502020204030204" pitchFamily="34" charset="0"/>
                        </a:rPr>
                        <a:t>CWE-94: Improper Control of Generation of Code ('Code Injection')</a:t>
                      </a:r>
                      <a:endParaRPr lang="en-GB"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r>
                        <a:rPr lang="en-AU" sz="1600" b="0" i="0" u="none" strike="noStrike" kern="1200">
                          <a:solidFill>
                            <a:srgbClr val="000000"/>
                          </a:solidFill>
                          <a:effectLst/>
                          <a:latin typeface="Calibri" panose="020F0502020204030204" pitchFamily="34" charset="0"/>
                        </a:rPr>
                        <a:t>CAPEC-137: Parameter Injection</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r>
                        <a:rPr lang="en-GB" sz="1600" b="0" i="0" u="none" strike="noStrike" kern="1200">
                          <a:solidFill>
                            <a:srgbClr val="000000"/>
                          </a:solidFill>
                          <a:effectLst/>
                          <a:latin typeface="Calibri" panose="020F0502020204030204" pitchFamily="34" charset="0"/>
                        </a:rPr>
                        <a:t>T1059: Command and Scripting Interpreter</a:t>
                      </a:r>
                      <a:endParaRPr lang="en-GB"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r>
                        <a:rPr lang="en-AU" sz="1600" b="0" i="0" u="none" strike="noStrike" kern="1200">
                          <a:solidFill>
                            <a:srgbClr val="000000"/>
                          </a:solidFill>
                          <a:effectLst/>
                          <a:latin typeface="Calibri" panose="020F0502020204030204" pitchFamily="34" charset="0"/>
                        </a:rPr>
                        <a:t>Yes</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370840">
                <a:tc>
                  <a:txBody>
                    <a:bodyPr/>
                    <a:lstStyle/>
                    <a:p>
                      <a:pPr marL="0" algn="l" rtl="0" eaLnBrk="1" fontAlgn="ctr" latinLnBrk="0" hangingPunct="1">
                        <a:spcBef>
                          <a:spcPts val="0"/>
                        </a:spcBef>
                        <a:spcAft>
                          <a:spcPts val="0"/>
                        </a:spcAft>
                      </a:pP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algn="l" rtl="0" eaLnBrk="1" fontAlgn="ctr" latinLnBrk="0" hangingPunct="1">
                        <a:spcBef>
                          <a:spcPts val="0"/>
                        </a:spcBef>
                        <a:spcAft>
                          <a:spcPts val="0"/>
                        </a:spcAft>
                      </a:pP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algn="l" rtl="0" eaLnBrk="1" fontAlgn="ctr" latinLnBrk="0" hangingPunct="1">
                        <a:spcBef>
                          <a:spcPts val="0"/>
                        </a:spcBef>
                        <a:spcAft>
                          <a:spcPts val="0"/>
                        </a:spcAft>
                      </a:pP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algn="l" rtl="0" eaLnBrk="1" fontAlgn="ctr" latinLnBrk="0" hangingPunct="1">
                        <a:spcBef>
                          <a:spcPts val="0"/>
                        </a:spcBef>
                        <a:spcAft>
                          <a:spcPts val="0"/>
                        </a:spcAft>
                      </a:pPr>
                      <a:r>
                        <a:rPr lang="en-AU" sz="1600" b="0" i="0" u="none" strike="noStrike" kern="1200">
                          <a:solidFill>
                            <a:srgbClr val="000000"/>
                          </a:solidFill>
                          <a:effectLst/>
                          <a:latin typeface="Calibri" panose="020F0502020204030204" pitchFamily="34" charset="0"/>
                        </a:rPr>
                        <a:t>T1071: Application Layer Protocol</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marL="0" algn="l" rtl="0" eaLnBrk="1" fontAlgn="ctr" latinLnBrk="0" hangingPunct="1">
                        <a:spcBef>
                          <a:spcPts val="0"/>
                        </a:spcBef>
                        <a:spcAft>
                          <a:spcPts val="0"/>
                        </a:spcAft>
                      </a:pPr>
                      <a:r>
                        <a:rPr lang="en-AU" sz="1600" b="0" i="0" u="none" strike="noStrike" kern="1200">
                          <a:solidFill>
                            <a:srgbClr val="000000"/>
                          </a:solidFill>
                          <a:effectLst/>
                          <a:latin typeface="Calibri" panose="020F0502020204030204" pitchFamily="34" charset="0"/>
                        </a:rPr>
                        <a:t>Yes</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370840">
                <a:tc>
                  <a:txBody>
                    <a:bodyPr/>
                    <a:lstStyle/>
                    <a:p>
                      <a:pPr marL="0" algn="l" rtl="0" eaLnBrk="1" fontAlgn="ctr" latinLnBrk="0" hangingPunct="1">
                        <a:spcBef>
                          <a:spcPts val="0"/>
                        </a:spcBef>
                        <a:spcAft>
                          <a:spcPts val="0"/>
                        </a:spcAft>
                      </a:pP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r>
                        <a:rPr lang="en-AU" sz="1600" b="0" i="0" u="none" strike="noStrike" kern="1200">
                          <a:solidFill>
                            <a:srgbClr val="000000"/>
                          </a:solidFill>
                          <a:effectLst/>
                          <a:latin typeface="Calibri" panose="020F0502020204030204" pitchFamily="34" charset="0"/>
                        </a:rPr>
                        <a:t>T1027: Obfuscated Files or Information</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marL="0" algn="l" rtl="0" eaLnBrk="1" fontAlgn="ctr" latinLnBrk="0" hangingPunct="1">
                        <a:spcBef>
                          <a:spcPts val="0"/>
                        </a:spcBef>
                        <a:spcAft>
                          <a:spcPts val="0"/>
                        </a:spcAft>
                      </a:pPr>
                      <a:r>
                        <a:rPr lang="en-AU" sz="1600" b="0" i="0" u="none" strike="noStrike" kern="1200">
                          <a:solidFill>
                            <a:srgbClr val="000000"/>
                          </a:solidFill>
                          <a:effectLst/>
                          <a:latin typeface="Calibri" panose="020F0502020204030204" pitchFamily="34" charset="0"/>
                        </a:rPr>
                        <a:t>Yes</a:t>
                      </a:r>
                      <a:endParaRPr lang="en-AU" sz="1800" b="0" i="0" u="none" strike="noStrike">
                        <a:effectLst/>
                        <a:latin typeface="Arial" panose="020B0604020202020204"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bl>
          </a:graphicData>
        </a:graphic>
      </p:graphicFrame>
      <p:sp>
        <p:nvSpPr>
          <p:cNvPr id="8" name="TextBox 7"/>
          <p:cNvSpPr txBox="1"/>
          <p:nvPr/>
        </p:nvSpPr>
        <p:spPr>
          <a:xfrm>
            <a:off x="313765" y="4504835"/>
            <a:ext cx="9377082" cy="1753235"/>
          </a:xfrm>
          <a:prstGeom prst="rect">
            <a:avLst/>
          </a:prstGeom>
          <a:noFill/>
        </p:spPr>
        <p:txBody>
          <a:bodyPr wrap="square">
            <a:spAutoFit/>
          </a:bodyPr>
          <a:lstStyle/>
          <a:p>
            <a:pPr algn="l"/>
            <a:r>
              <a:rPr lang="en-GB" b="1" i="0">
                <a:effectLst/>
                <a:latin typeface="Arial" panose="020B0604020202020204" pitchFamily="34" charset="0"/>
                <a:cs typeface="Arial" panose="020B0604020202020204" pitchFamily="34" charset="0"/>
              </a:rPr>
              <a:t>Rationale</a:t>
            </a:r>
            <a:r>
              <a:rPr lang="en-GB" b="0" i="0">
                <a:effectLst/>
                <a:latin typeface="Arial" panose="020B0604020202020204" pitchFamily="34" charset="0"/>
                <a:cs typeface="Arial" panose="020B0604020202020204" pitchFamily="34" charset="0"/>
              </a:rPr>
              <a:t>:</a:t>
            </a:r>
            <a:endParaRPr lang="en-GB" b="0" i="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b="1" i="0">
                <a:effectLst/>
                <a:latin typeface="Arial" panose="020B0604020202020204" pitchFamily="34" charset="0"/>
                <a:cs typeface="Arial" panose="020B0604020202020204" pitchFamily="34" charset="0"/>
              </a:rPr>
              <a:t>Likely to be Exploited: </a:t>
            </a:r>
            <a:r>
              <a:rPr lang="en-GB" i="0" err="1">
                <a:effectLst/>
                <a:latin typeface="Arial" panose="020B0604020202020204" pitchFamily="34" charset="0"/>
                <a:cs typeface="Arial" panose="020B0604020202020204" pitchFamily="34" charset="0"/>
              </a:rPr>
              <a:t>Zerologon</a:t>
            </a:r>
            <a:r>
              <a:rPr lang="en-GB" i="0">
                <a:effectLst/>
                <a:latin typeface="Arial" panose="020B0604020202020204" pitchFamily="34" charset="0"/>
                <a:cs typeface="Arial" panose="020B0604020202020204" pitchFamily="34" charset="0"/>
              </a:rPr>
              <a:t> gives an attacker full domain controller privileges without any prior knowledge of the password. It is a very severe form of vulnerability because can be exploited to achieve full control of a network. This could equally be used by the Threat Actor to easily compromise an entire enterprise environment.</a:t>
            </a:r>
            <a:endParaRPr lang="en-GB" i="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b="1" i="0">
                <a:effectLst/>
                <a:latin typeface="Arial" panose="020B0604020202020204" pitchFamily="34" charset="0"/>
                <a:cs typeface="Arial" panose="020B0604020202020204" pitchFamily="34" charset="0"/>
              </a:rPr>
              <a:t>Action: </a:t>
            </a:r>
            <a:r>
              <a:rPr lang="en-GB" i="0">
                <a:effectLst/>
                <a:latin typeface="Arial" panose="020B0604020202020204" pitchFamily="34" charset="0"/>
                <a:cs typeface="Arial" panose="020B0604020202020204" pitchFamily="34" charset="0"/>
              </a:rPr>
              <a:t>Secure the domain controllers and plug the hole so that an attack cannot occur.</a:t>
            </a:r>
            <a:endParaRPr lang="en-GB" i="0">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188" y="232192"/>
            <a:ext cx="6096000" cy="368300"/>
          </a:xfrm>
          <a:prstGeom prst="rect">
            <a:avLst/>
          </a:prstGeom>
          <a:noFill/>
        </p:spPr>
        <p:txBody>
          <a:bodyPr wrap="square">
            <a:spAutoFit/>
          </a:bodyPr>
          <a:lstStyle/>
          <a:p>
            <a:r>
              <a:rPr lang="en-AU" b="1">
                <a:latin typeface="Arial" panose="020B0604020202020204" pitchFamily="34" charset="0"/>
                <a:cs typeface="Arial" panose="020B0604020202020204" pitchFamily="34" charset="0"/>
              </a:rPr>
              <a:t>CVE-2020-1472</a:t>
            </a:r>
            <a:r>
              <a:rPr lang="en-AU">
                <a:latin typeface="Arial" panose="020B0604020202020204" pitchFamily="34" charset="0"/>
                <a:cs typeface="Arial" panose="020B0604020202020204" pitchFamily="34" charset="0"/>
              </a:rPr>
              <a:t> (</a:t>
            </a:r>
            <a:r>
              <a:rPr lang="en-AU" err="1">
                <a:latin typeface="Arial" panose="020B0604020202020204" pitchFamily="34" charset="0"/>
                <a:cs typeface="Arial" panose="020B0604020202020204" pitchFamily="34" charset="0"/>
              </a:rPr>
              <a:t>Zerologon</a:t>
            </a:r>
            <a:r>
              <a:rPr lang="en-AU">
                <a:latin typeface="Arial" panose="020B0604020202020204" pitchFamily="34" charset="0"/>
                <a:cs typeface="Arial" panose="020B0604020202020204" pitchFamily="34" charset="0"/>
              </a:rPr>
              <a:t> Vulnerability)</a:t>
            </a:r>
            <a:endParaRPr lang="en-AU">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814" y="925046"/>
            <a:ext cx="6667500" cy="1924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63ffe9a-76d9-4fc2-8f90-4ca6f5b4f3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C31D2DF50E0A44827C1F58E2AC7203" ma:contentTypeVersion="14" ma:contentTypeDescription="Create a new document." ma:contentTypeScope="" ma:versionID="cfae946cf98acbf2a4f925bf9e7b839f">
  <xsd:schema xmlns:xsd="http://www.w3.org/2001/XMLSchema" xmlns:xs="http://www.w3.org/2001/XMLSchema" xmlns:p="http://schemas.microsoft.com/office/2006/metadata/properties" xmlns:ns3="e63ffe9a-76d9-4fc2-8f90-4ca6f5b4f395" xmlns:ns4="2a3c4a2a-c747-486d-b6b1-5a278dab7f27" targetNamespace="http://schemas.microsoft.com/office/2006/metadata/properties" ma:root="true" ma:fieldsID="fa1a3572092180c84fa8571d8a9ca469" ns3:_="" ns4:_="">
    <xsd:import namespace="e63ffe9a-76d9-4fc2-8f90-4ca6f5b4f395"/>
    <xsd:import namespace="2a3c4a2a-c747-486d-b6b1-5a278dab7f2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fe9a-76d9-4fc2-8f90-4ca6f5b4f3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3c4a2a-c747-486d-b6b1-5a278dab7f2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89C247-A952-4729-94B3-D21D939560A9}">
  <ds:schemaRefs/>
</ds:datastoreItem>
</file>

<file path=customXml/itemProps2.xml><?xml version="1.0" encoding="utf-8"?>
<ds:datastoreItem xmlns:ds="http://schemas.openxmlformats.org/officeDocument/2006/customXml" ds:itemID="{4208046E-1CD8-4B14-A115-7149AEE4F783}">
  <ds:schemaRefs/>
</ds:datastoreItem>
</file>

<file path=customXml/itemProps3.xml><?xml version="1.0" encoding="utf-8"?>
<ds:datastoreItem xmlns:ds="http://schemas.openxmlformats.org/officeDocument/2006/customXml" ds:itemID="{01F0F92D-3E12-4076-802E-92DE227C3FB9}">
  <ds:schemaRefs/>
</ds:datastoreItem>
</file>

<file path=docProps/app.xml><?xml version="1.0" encoding="utf-8"?>
<Properties xmlns="http://schemas.openxmlformats.org/officeDocument/2006/extended-properties" xmlns:vt="http://schemas.openxmlformats.org/officeDocument/2006/docPropsVTypes">
  <TotalTime>0</TotalTime>
  <Words>2674</Words>
  <Application>WPS Presentation</Application>
  <PresentationFormat>Widescreen</PresentationFormat>
  <Paragraphs>112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Calibri Light</vt:lpstr>
      <vt:lpstr>Microsoft YaHei</vt:lpstr>
      <vt:lpstr>Arial Unicode MS</vt:lpstr>
      <vt:lpstr>Green Color</vt:lpstr>
      <vt:lpstr>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 8</dc:title>
  <dc:creator>nischal bhandari</dc:creator>
  <cp:lastModifiedBy>Prabhu ram Khadka</cp:lastModifiedBy>
  <cp:revision>3</cp:revision>
  <dcterms:created xsi:type="dcterms:W3CDTF">2024-09-08T05:26:00Z</dcterms:created>
  <dcterms:modified xsi:type="dcterms:W3CDTF">2024-09-21T10:21:59Z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0x01010091C31D2DF50E0A44827C1F58E2AC7203</vt:lpwstr>
  </property>
  <property fmtid="{D5CDD505-2E9C-101B-9397-08002B2CF9AE}" pid="3" name="ICV">
    <vt:lpwstr>DF34EF68B29D438E8897FF45B1FFF263_12</vt:lpwstr>
  </property>
  <property fmtid="{D5CDD505-2E9C-101B-9397-08002B2CF9AE}" pid="4" name="KSOProductBuildVer">
    <vt:lpwstr>1033-12.2.0.18283</vt:lpwstr>
  </property>
</Properties>
</file>