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pendata500.com/us/download/us_companie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opendata500.com/us/download/us_compani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596-06CE-4BAE-A5B6-99BA65150874}"/>
              </a:ext>
            </a:extLst>
          </p:cNvPr>
          <p:cNvSpPr>
            <a:spLocks noGrp="1"/>
          </p:cNvSpPr>
          <p:nvPr>
            <p:ph type="ctrTitle"/>
          </p:nvPr>
        </p:nvSpPr>
        <p:spPr/>
        <p:txBody>
          <a:bodyPr>
            <a:normAutofit fontScale="90000"/>
          </a:bodyPr>
          <a:lstStyle/>
          <a:p>
            <a:pPr algn="ctr"/>
            <a:r>
              <a:rPr lang="en-US" b="1" dirty="0"/>
              <a:t>CLUSTERING THE NEIGHBORHOODS OF DATA SCIENCE COMPANIES IN US</a:t>
            </a:r>
            <a:endParaRPr lang="en-US" dirty="0"/>
          </a:p>
        </p:txBody>
      </p:sp>
      <p:sp>
        <p:nvSpPr>
          <p:cNvPr id="3" name="Subtitle 2">
            <a:extLst>
              <a:ext uri="{FF2B5EF4-FFF2-40B4-BE49-F238E27FC236}">
                <a16:creationId xmlns:a16="http://schemas.microsoft.com/office/drawing/2014/main" id="{672A8B69-6C36-45CF-BEB1-066675F59493}"/>
              </a:ext>
            </a:extLst>
          </p:cNvPr>
          <p:cNvSpPr>
            <a:spLocks noGrp="1"/>
          </p:cNvSpPr>
          <p:nvPr>
            <p:ph type="subTitle" idx="1"/>
          </p:nvPr>
        </p:nvSpPr>
        <p:spPr>
          <a:xfrm>
            <a:off x="1371600" y="3632200"/>
            <a:ext cx="9591040" cy="1579879"/>
          </a:xfrm>
        </p:spPr>
        <p:txBody>
          <a:bodyPr>
            <a:normAutofit/>
          </a:bodyPr>
          <a:lstStyle/>
          <a:p>
            <a:r>
              <a:rPr lang="en-US" dirty="0"/>
              <a:t> </a:t>
            </a:r>
          </a:p>
          <a:p>
            <a:pPr algn="ctr"/>
            <a:r>
              <a:rPr lang="en-US" dirty="0"/>
              <a:t>Submitted By,</a:t>
            </a:r>
          </a:p>
          <a:p>
            <a:pPr algn="ctr"/>
            <a:r>
              <a:rPr lang="en-US" dirty="0"/>
              <a:t>Prabhu Mayilsamy</a:t>
            </a:r>
          </a:p>
          <a:p>
            <a:pPr algn="ctr"/>
            <a:r>
              <a:rPr lang="en-US" dirty="0"/>
              <a:t>(Data Scientist)</a:t>
            </a:r>
          </a:p>
        </p:txBody>
      </p:sp>
    </p:spTree>
    <p:extLst>
      <p:ext uri="{BB962C8B-B14F-4D97-AF65-F5344CB8AC3E}">
        <p14:creationId xmlns:p14="http://schemas.microsoft.com/office/powerpoint/2010/main" val="64658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err="1"/>
              <a:t>RESults</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74040" y="1356360"/>
            <a:ext cx="10820400" cy="4780280"/>
          </a:xfrm>
        </p:spPr>
        <p:txBody>
          <a:bodyPr>
            <a:normAutofit/>
          </a:bodyPr>
          <a:lstStyle/>
          <a:p>
            <a:r>
              <a:rPr lang="en-US" dirty="0"/>
              <a:t>I have formed clusters of different domain companies in the data frame and then visualized the different clusters using the folium map</a:t>
            </a:r>
          </a:p>
          <a:p>
            <a:r>
              <a:rPr lang="en-US" dirty="0"/>
              <a:t>Folium is a great visualization library that is used to visualize the map and help us to zoom in and zoom out in the created map</a:t>
            </a:r>
          </a:p>
          <a:p>
            <a:endParaRPr lang="en-US" dirty="0"/>
          </a:p>
        </p:txBody>
      </p:sp>
      <p:pic>
        <p:nvPicPr>
          <p:cNvPr id="5" name="Picture 4">
            <a:extLst>
              <a:ext uri="{FF2B5EF4-FFF2-40B4-BE49-F238E27FC236}">
                <a16:creationId xmlns:a16="http://schemas.microsoft.com/office/drawing/2014/main" id="{BD6E1E8E-A2C8-4FE6-A169-32E539F40372}"/>
              </a:ext>
            </a:extLst>
          </p:cNvPr>
          <p:cNvPicPr/>
          <p:nvPr/>
        </p:nvPicPr>
        <p:blipFill>
          <a:blip r:embed="rId2">
            <a:extLst>
              <a:ext uri="{28A0092B-C50C-407E-A947-70E740481C1C}">
                <a14:useLocalDpi xmlns:a14="http://schemas.microsoft.com/office/drawing/2010/main" val="0"/>
              </a:ext>
            </a:extLst>
          </a:blip>
          <a:stretch>
            <a:fillRect/>
          </a:stretch>
        </p:blipFill>
        <p:spPr>
          <a:xfrm>
            <a:off x="2049144" y="3195320"/>
            <a:ext cx="7602856" cy="302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175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err="1"/>
              <a:t>RESults</a:t>
            </a:r>
            <a:r>
              <a:rPr lang="en-US" b="1" dirty="0"/>
              <a:t>(CONTD)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74040" y="1356360"/>
            <a:ext cx="10820400" cy="4780280"/>
          </a:xfrm>
        </p:spPr>
        <p:txBody>
          <a:bodyPr>
            <a:normAutofit/>
          </a:bodyPr>
          <a:lstStyle/>
          <a:p>
            <a:r>
              <a:rPr lang="en-US" dirty="0"/>
              <a:t>After Visualizing all the domain companies in the map, we can visualize only the given domain companies in the map using the prompt like thing</a:t>
            </a:r>
          </a:p>
          <a:p>
            <a:r>
              <a:rPr lang="en-US" dirty="0"/>
              <a:t>For simplicity, I am going to visualize the data /technology domain companies alone in the map and then we can explore the neighborhood top venues</a:t>
            </a:r>
          </a:p>
        </p:txBody>
      </p:sp>
      <p:pic>
        <p:nvPicPr>
          <p:cNvPr id="6" name="Picture 5">
            <a:extLst>
              <a:ext uri="{FF2B5EF4-FFF2-40B4-BE49-F238E27FC236}">
                <a16:creationId xmlns:a16="http://schemas.microsoft.com/office/drawing/2014/main" id="{31BDBBF1-FFF2-4422-8839-576C48008993}"/>
              </a:ext>
            </a:extLst>
          </p:cNvPr>
          <p:cNvPicPr/>
          <p:nvPr/>
        </p:nvPicPr>
        <p:blipFill>
          <a:blip r:embed="rId2">
            <a:extLst>
              <a:ext uri="{28A0092B-C50C-407E-A947-70E740481C1C}">
                <a14:useLocalDpi xmlns:a14="http://schemas.microsoft.com/office/drawing/2010/main" val="0"/>
              </a:ext>
            </a:extLst>
          </a:blip>
          <a:stretch>
            <a:fillRect/>
          </a:stretch>
        </p:blipFill>
        <p:spPr>
          <a:xfrm>
            <a:off x="2578735" y="3302000"/>
            <a:ext cx="6305550" cy="3035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831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err="1"/>
              <a:t>RESults</a:t>
            </a:r>
            <a:r>
              <a:rPr lang="en-US" b="1" dirty="0"/>
              <a:t>(CONTD)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74040" y="1356360"/>
            <a:ext cx="10820400" cy="4780280"/>
          </a:xfrm>
        </p:spPr>
        <p:txBody>
          <a:bodyPr>
            <a:normAutofit/>
          </a:bodyPr>
          <a:lstStyle/>
          <a:p>
            <a:r>
              <a:rPr lang="en-US" dirty="0"/>
              <a:t>Using K-Means Clustering Algorithm, I have clustered the top venues of the data science companies in US into 8 different clusters. We can cluster into how much clusters we want to do</a:t>
            </a:r>
          </a:p>
          <a:p>
            <a:r>
              <a:rPr lang="en-US" dirty="0"/>
              <a:t>These 8 clusters can be put into Folium Map and visualized using 8 different colors</a:t>
            </a:r>
          </a:p>
        </p:txBody>
      </p:sp>
      <p:pic>
        <p:nvPicPr>
          <p:cNvPr id="5" name="Picture 4">
            <a:extLst>
              <a:ext uri="{FF2B5EF4-FFF2-40B4-BE49-F238E27FC236}">
                <a16:creationId xmlns:a16="http://schemas.microsoft.com/office/drawing/2014/main" id="{1B03DC32-3DBB-4506-A29E-6B6BB9BA103C}"/>
              </a:ext>
            </a:extLst>
          </p:cNvPr>
          <p:cNvPicPr/>
          <p:nvPr/>
        </p:nvPicPr>
        <p:blipFill>
          <a:blip r:embed="rId2">
            <a:extLst>
              <a:ext uri="{28A0092B-C50C-407E-A947-70E740481C1C}">
                <a14:useLocalDpi xmlns:a14="http://schemas.microsoft.com/office/drawing/2010/main" val="0"/>
              </a:ext>
            </a:extLst>
          </a:blip>
          <a:stretch>
            <a:fillRect/>
          </a:stretch>
        </p:blipFill>
        <p:spPr>
          <a:xfrm>
            <a:off x="2260600" y="3139439"/>
            <a:ext cx="7117080" cy="3281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88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err="1"/>
              <a:t>RESults</a:t>
            </a:r>
            <a:r>
              <a:rPr lang="en-US" b="1" dirty="0"/>
              <a:t>(CONTD)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41960" y="1894840"/>
            <a:ext cx="10820400" cy="3591560"/>
          </a:xfrm>
        </p:spPr>
        <p:txBody>
          <a:bodyPr>
            <a:normAutofit/>
          </a:bodyPr>
          <a:lstStyle/>
          <a:p>
            <a:r>
              <a:rPr lang="en-US" dirty="0"/>
              <a:t>From the project ,we came to know that in US, there are many data science( </a:t>
            </a:r>
            <a:r>
              <a:rPr lang="en-US" dirty="0" err="1"/>
              <a:t>i.e</a:t>
            </a:r>
            <a:r>
              <a:rPr lang="en-US" dirty="0"/>
              <a:t> Data/Technology) companies are founded. So we can say that data science is the best domain to work with.</a:t>
            </a:r>
          </a:p>
          <a:p>
            <a:r>
              <a:rPr lang="en-US" dirty="0"/>
              <a:t>We have found out where and all different domain companies are located in US. From the map plotted earlier, we can say that most of the data science companies are located in Washington, New York and Toronto. So these places are best to relocate to US</a:t>
            </a:r>
          </a:p>
          <a:p>
            <a:r>
              <a:rPr lang="en-US" dirty="0"/>
              <a:t>From the project and map, we can say that the most common places near Data/Technology companies in US are restaurants, coffee shops and Bakery shops. </a:t>
            </a:r>
          </a:p>
        </p:txBody>
      </p:sp>
    </p:spTree>
    <p:extLst>
      <p:ext uri="{BB962C8B-B14F-4D97-AF65-F5344CB8AC3E}">
        <p14:creationId xmlns:p14="http://schemas.microsoft.com/office/powerpoint/2010/main" val="333405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err="1"/>
              <a:t>RESults</a:t>
            </a:r>
            <a:r>
              <a:rPr lang="en-US" b="1" dirty="0"/>
              <a:t>(CONTD)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41960" y="1894840"/>
            <a:ext cx="10820400" cy="3591560"/>
          </a:xfrm>
        </p:spPr>
        <p:txBody>
          <a:bodyPr>
            <a:normAutofit/>
          </a:bodyPr>
          <a:lstStyle/>
          <a:p>
            <a:r>
              <a:rPr lang="en-US" dirty="0"/>
              <a:t>We can view each and every clusters. For example, the first cluster containing mostly the restaurant venues </a:t>
            </a:r>
          </a:p>
        </p:txBody>
      </p:sp>
      <p:pic>
        <p:nvPicPr>
          <p:cNvPr id="5" name="Picture 4">
            <a:extLst>
              <a:ext uri="{FF2B5EF4-FFF2-40B4-BE49-F238E27FC236}">
                <a16:creationId xmlns:a16="http://schemas.microsoft.com/office/drawing/2014/main" id="{299694CB-8182-4898-9AB0-143A1E833521}"/>
              </a:ext>
            </a:extLst>
          </p:cNvPr>
          <p:cNvPicPr>
            <a:picLocks noChangeAspect="1"/>
          </p:cNvPicPr>
          <p:nvPr/>
        </p:nvPicPr>
        <p:blipFill>
          <a:blip r:embed="rId2"/>
          <a:stretch>
            <a:fillRect/>
          </a:stretch>
        </p:blipFill>
        <p:spPr>
          <a:xfrm>
            <a:off x="1135380" y="2590800"/>
            <a:ext cx="9677400" cy="3778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894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41960" y="1894840"/>
            <a:ext cx="10820400" cy="4160520"/>
          </a:xfrm>
        </p:spPr>
        <p:txBody>
          <a:bodyPr>
            <a:normAutofit/>
          </a:bodyPr>
          <a:lstStyle/>
          <a:p>
            <a:r>
              <a:rPr lang="en-US" dirty="0"/>
              <a:t>Our problem statement is like when job seekers want to search for jobs in particular location, they will find it difficult to google it </a:t>
            </a:r>
          </a:p>
          <a:p>
            <a:r>
              <a:rPr lang="en-US" dirty="0"/>
              <a:t>If we provide them with list of different domain companies in a map and let them explore the top venues in the nearby places makes them easy to come to know about the feasibility level of migration so that they can easily decide and don’t need to spend too much time in web surfing for the details </a:t>
            </a:r>
          </a:p>
          <a:p>
            <a:r>
              <a:rPr lang="en-US" dirty="0"/>
              <a:t>This project was implemented only for US companies. </a:t>
            </a:r>
            <a:r>
              <a:rPr lang="en-US" b="1" dirty="0"/>
              <a:t>When we collect all the country company details, we can process the huge data </a:t>
            </a:r>
            <a:r>
              <a:rPr lang="en-US" b="1" dirty="0">
                <a:solidFill>
                  <a:srgbClr val="FF0000"/>
                </a:solidFill>
              </a:rPr>
              <a:t>(Big Data) using Hadoop</a:t>
            </a:r>
            <a:r>
              <a:rPr lang="en-US" b="1" dirty="0"/>
              <a:t> and make it work for all the countries</a:t>
            </a:r>
          </a:p>
          <a:p>
            <a:r>
              <a:rPr lang="en-US" dirty="0"/>
              <a:t>That’s what my recommendation for this project. That may be future work of this project</a:t>
            </a:r>
          </a:p>
        </p:txBody>
      </p:sp>
    </p:spTree>
    <p:extLst>
      <p:ext uri="{BB962C8B-B14F-4D97-AF65-F5344CB8AC3E}">
        <p14:creationId xmlns:p14="http://schemas.microsoft.com/office/powerpoint/2010/main" val="73374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41960" y="1894840"/>
            <a:ext cx="10820400" cy="4414520"/>
          </a:xfrm>
        </p:spPr>
        <p:txBody>
          <a:bodyPr>
            <a:normAutofit fontScale="92500"/>
          </a:bodyPr>
          <a:lstStyle/>
          <a:p>
            <a:r>
              <a:rPr lang="en-US" dirty="0"/>
              <a:t>First I identified the problem statement I took . The business requirement is like, when we want to migrate to some other company and in some other location, then we will find it difficult to migrate since we don’t know about the location </a:t>
            </a:r>
          </a:p>
          <a:p>
            <a:r>
              <a:rPr lang="en-US" dirty="0"/>
              <a:t>In this project, I have addressed about how to visualize the different domain companies in US country. Then I clustered the companies based on their domain and then I visualized the data using Folium map so that it will be easy to understand them </a:t>
            </a:r>
          </a:p>
          <a:p>
            <a:r>
              <a:rPr lang="en-US" dirty="0"/>
              <a:t>The another important thing what job seekers will expect is like, when they migrate, will they avail all the facilities in the new location. To address this problem, I have clustered the top venues around the Data/Technology domain companies and visualized it using Folium Map </a:t>
            </a:r>
          </a:p>
          <a:p>
            <a:r>
              <a:rPr lang="en-US" dirty="0"/>
              <a:t>We can collect all the country company details and make this project work for all the countries and all domain companies. From the project, I came to know that Data Science is the most growing field in the World especially in US</a:t>
            </a:r>
          </a:p>
        </p:txBody>
      </p:sp>
    </p:spTree>
    <p:extLst>
      <p:ext uri="{BB962C8B-B14F-4D97-AF65-F5344CB8AC3E}">
        <p14:creationId xmlns:p14="http://schemas.microsoft.com/office/powerpoint/2010/main" val="222558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971040" y="3141813"/>
            <a:ext cx="5466080" cy="1293028"/>
          </a:xfrm>
        </p:spPr>
        <p:txBody>
          <a:bodyPr/>
          <a:lstStyle/>
          <a:p>
            <a:r>
              <a:rPr lang="en-US" b="1" dirty="0"/>
              <a:t>Thank you</a:t>
            </a:r>
            <a:endParaRPr lang="en-US" dirty="0"/>
          </a:p>
        </p:txBody>
      </p:sp>
      <p:sp>
        <p:nvSpPr>
          <p:cNvPr id="5" name="Content Placeholder 4">
            <a:extLst>
              <a:ext uri="{FF2B5EF4-FFF2-40B4-BE49-F238E27FC236}">
                <a16:creationId xmlns:a16="http://schemas.microsoft.com/office/drawing/2014/main" id="{C5C42A9D-6478-445D-9E0F-F7FDE26DCC0D}"/>
              </a:ext>
            </a:extLst>
          </p:cNvPr>
          <p:cNvSpPr>
            <a:spLocks noGrp="1"/>
          </p:cNvSpPr>
          <p:nvPr>
            <p:ph idx="1"/>
          </p:nvPr>
        </p:nvSpPr>
        <p:spPr>
          <a:xfrm>
            <a:off x="685800" y="2194560"/>
            <a:ext cx="10820400" cy="4024125"/>
          </a:xfrm>
        </p:spPr>
        <p:txBody>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3309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910080" y="85006"/>
            <a:ext cx="10281920" cy="1293028"/>
          </a:xfrm>
        </p:spPr>
        <p:txBody>
          <a:bodyPr/>
          <a:lstStyle/>
          <a:p>
            <a:r>
              <a:rPr lang="en-US" b="1" dirty="0"/>
              <a:t>Introduction/Business requirement</a:t>
            </a:r>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53720" y="1859280"/>
            <a:ext cx="10820400" cy="4267200"/>
          </a:xfrm>
        </p:spPr>
        <p:txBody>
          <a:bodyPr/>
          <a:lstStyle/>
          <a:p>
            <a:r>
              <a:rPr lang="en-US" dirty="0"/>
              <a:t>The main problem faced by all the jobseekers is </a:t>
            </a:r>
            <a:r>
              <a:rPr lang="en-US" b="1" dirty="0"/>
              <a:t>relocation</a:t>
            </a:r>
            <a:r>
              <a:rPr lang="en-US" dirty="0"/>
              <a:t>. Since we don’t have proper dataset of the facilities in the new location, we will always feel uncomfortable and sometimes jobseekers will be frustrated by searching for too many venues around the new place</a:t>
            </a:r>
          </a:p>
          <a:p>
            <a:r>
              <a:rPr lang="en-US" dirty="0"/>
              <a:t>We should love the environment where we are going to work, so that we will do the work with pleasure.</a:t>
            </a:r>
          </a:p>
          <a:p>
            <a:r>
              <a:rPr lang="en-US" dirty="0"/>
              <a:t>Our main objective of this project is to find out the locations of all the IT companies in the US and cluster them based on the domain of the company</a:t>
            </a:r>
          </a:p>
          <a:p>
            <a:r>
              <a:rPr lang="en-US" dirty="0"/>
              <a:t>Then based on the input provided by the jobseeker, we can filter the neighborhood top venues of the selected domain companies in US</a:t>
            </a:r>
          </a:p>
        </p:txBody>
      </p:sp>
    </p:spTree>
    <p:extLst>
      <p:ext uri="{BB962C8B-B14F-4D97-AF65-F5344CB8AC3E}">
        <p14:creationId xmlns:p14="http://schemas.microsoft.com/office/powerpoint/2010/main" val="17442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Data Section</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53720" y="1859280"/>
            <a:ext cx="10820400" cy="4267200"/>
          </a:xfrm>
        </p:spPr>
        <p:txBody>
          <a:bodyPr/>
          <a:lstStyle/>
          <a:p>
            <a:r>
              <a:rPr lang="en-US" dirty="0"/>
              <a:t>First, I tried to do it for Companies for India. Since here in India datasets are not publicly available, I came up with an idea of doing it for US</a:t>
            </a:r>
          </a:p>
          <a:p>
            <a:r>
              <a:rPr lang="en-US" dirty="0"/>
              <a:t>Then I extracted the csv file format of US Open 500 Companies dataset. Along with dataset, we can explore the nearby venues of these Companies using Four Square API</a:t>
            </a:r>
          </a:p>
          <a:p>
            <a:r>
              <a:rPr lang="en-US" dirty="0"/>
              <a:t>The </a:t>
            </a:r>
            <a:r>
              <a:rPr lang="en-US" b="1" dirty="0"/>
              <a:t>Open 500 Companies dataset</a:t>
            </a:r>
            <a:r>
              <a:rPr lang="en-US" dirty="0"/>
              <a:t> contains the  fields or columns such as Company Name, City, State, Company Category, Company Type.</a:t>
            </a:r>
          </a:p>
          <a:p>
            <a:r>
              <a:rPr lang="en-US" dirty="0"/>
              <a:t>The </a:t>
            </a:r>
            <a:r>
              <a:rPr lang="en-US" b="1" dirty="0"/>
              <a:t>Venues Dataset</a:t>
            </a:r>
            <a:r>
              <a:rPr lang="en-US" dirty="0"/>
              <a:t> – obtained through </a:t>
            </a:r>
            <a:r>
              <a:rPr lang="en-US" b="1" dirty="0"/>
              <a:t>Four Square API </a:t>
            </a:r>
            <a:r>
              <a:rPr lang="en-US" dirty="0"/>
              <a:t>contains counts of Venues closed to the Neighborhood and the frequency of each Venues Category such as Office, Bus Stop, Pizza Place, Coffee, Chinese Restaurant, Italian Restaurant, etc.</a:t>
            </a:r>
          </a:p>
          <a:p>
            <a:r>
              <a:rPr lang="en-US" dirty="0"/>
              <a:t>Link to the Dataset : </a:t>
            </a:r>
            <a:r>
              <a:rPr lang="en-US" dirty="0">
                <a:hlinkClick r:id="rId2"/>
              </a:rPr>
              <a:t>Open Company Dataset Link</a:t>
            </a:r>
            <a:endParaRPr lang="en-US" dirty="0"/>
          </a:p>
        </p:txBody>
      </p:sp>
    </p:spTree>
    <p:extLst>
      <p:ext uri="{BB962C8B-B14F-4D97-AF65-F5344CB8AC3E}">
        <p14:creationId xmlns:p14="http://schemas.microsoft.com/office/powerpoint/2010/main" val="287660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553720" y="1859280"/>
            <a:ext cx="10820400" cy="4013200"/>
          </a:xfrm>
        </p:spPr>
        <p:txBody>
          <a:bodyPr>
            <a:normAutofit/>
          </a:bodyPr>
          <a:lstStyle/>
          <a:p>
            <a:r>
              <a:rPr lang="en-US" dirty="0"/>
              <a:t>The company dataset has been downloaded from this link: </a:t>
            </a:r>
            <a:r>
              <a:rPr lang="en-US" u="sng" dirty="0">
                <a:hlinkClick r:id="rId2"/>
              </a:rPr>
              <a:t>Link to dataset</a:t>
            </a:r>
            <a:r>
              <a:rPr lang="en-US" dirty="0"/>
              <a:t>. For the simplicity I have downloaded the dataset that is in csv format and stored it in my project location</a:t>
            </a:r>
          </a:p>
          <a:p>
            <a:r>
              <a:rPr lang="en-US" dirty="0"/>
              <a:t>After analyzing the dataset , I came to know that </a:t>
            </a:r>
            <a:r>
              <a:rPr lang="en-US" dirty="0" err="1"/>
              <a:t>company_id</a:t>
            </a:r>
            <a:r>
              <a:rPr lang="en-US" dirty="0"/>
              <a:t>, </a:t>
            </a:r>
            <a:r>
              <a:rPr lang="en-US" dirty="0" err="1"/>
              <a:t>url</a:t>
            </a:r>
            <a:r>
              <a:rPr lang="en-US" dirty="0"/>
              <a:t>, country, full time employees, revenue source, description, data types, data impacts, financial info, last updated fields are no more needed as they don’t make any sense when building a model. So I dropped those columns and extracted the remaining columns.</a:t>
            </a:r>
          </a:p>
          <a:p>
            <a:r>
              <a:rPr lang="en-US" dirty="0"/>
              <a:t>In this section, I will further explain about how I figured out the relationship between the variables used in the modelling</a:t>
            </a:r>
          </a:p>
        </p:txBody>
      </p:sp>
    </p:spTree>
    <p:extLst>
      <p:ext uri="{BB962C8B-B14F-4D97-AF65-F5344CB8AC3E}">
        <p14:creationId xmlns:p14="http://schemas.microsoft.com/office/powerpoint/2010/main" val="352117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62280" y="2072640"/>
            <a:ext cx="10820400" cy="4013200"/>
          </a:xfrm>
        </p:spPr>
        <p:txBody>
          <a:bodyPr>
            <a:normAutofit/>
          </a:bodyPr>
          <a:lstStyle/>
          <a:p>
            <a:r>
              <a:rPr lang="en-US" dirty="0"/>
              <a:t>After analyzing the values in the company category columns using </a:t>
            </a:r>
            <a:r>
              <a:rPr lang="en-US" b="1" dirty="0" err="1"/>
              <a:t>value_counts</a:t>
            </a:r>
            <a:r>
              <a:rPr lang="en-US" b="1" dirty="0"/>
              <a:t>()</a:t>
            </a:r>
            <a:r>
              <a:rPr lang="en-US" dirty="0"/>
              <a:t> function in pandas package, I have figured out that there are few rows that has the same value but in different way those were represented.</a:t>
            </a:r>
          </a:p>
          <a:p>
            <a:r>
              <a:rPr lang="en-US" dirty="0"/>
              <a:t>For example,</a:t>
            </a:r>
          </a:p>
          <a:p>
            <a:pPr marL="0" indent="0">
              <a:buNone/>
            </a:pPr>
            <a:r>
              <a:rPr lang="en-US" dirty="0"/>
              <a:t>		</a:t>
            </a:r>
            <a:r>
              <a:rPr lang="en-US" b="1" dirty="0"/>
              <a:t>Data/Technology as Data/Technology,</a:t>
            </a:r>
            <a:endParaRPr lang="en-US" dirty="0"/>
          </a:p>
          <a:p>
            <a:pPr marL="0" indent="0">
              <a:buNone/>
            </a:pPr>
            <a:r>
              <a:rPr lang="en-US" b="1" dirty="0"/>
              <a:t>		Housing/Real Estate as Housing/Real Estate,</a:t>
            </a:r>
            <a:endParaRPr lang="en-US" dirty="0"/>
          </a:p>
          <a:p>
            <a:r>
              <a:rPr lang="en-US" dirty="0"/>
              <a:t>I have changed the values in these rows and made it same by renaming the values in the data frame in python pandas</a:t>
            </a:r>
          </a:p>
        </p:txBody>
      </p:sp>
      <p:sp>
        <p:nvSpPr>
          <p:cNvPr id="4" name="TextBox 3">
            <a:extLst>
              <a:ext uri="{FF2B5EF4-FFF2-40B4-BE49-F238E27FC236}">
                <a16:creationId xmlns:a16="http://schemas.microsoft.com/office/drawing/2014/main" id="{8E988E06-5324-4F11-8D6D-CFF317CB53F3}"/>
              </a:ext>
            </a:extLst>
          </p:cNvPr>
          <p:cNvSpPr txBox="1"/>
          <p:nvPr/>
        </p:nvSpPr>
        <p:spPr>
          <a:xfrm>
            <a:off x="325120" y="1226533"/>
            <a:ext cx="7477760" cy="584775"/>
          </a:xfrm>
          <a:prstGeom prst="rect">
            <a:avLst/>
          </a:prstGeom>
          <a:noFill/>
        </p:spPr>
        <p:txBody>
          <a:bodyPr wrap="square" rtlCol="0">
            <a:spAutoFit/>
          </a:bodyPr>
          <a:lstStyle/>
          <a:p>
            <a:r>
              <a:rPr lang="en-US" sz="3200" b="1" dirty="0"/>
              <a:t>Replacing the Mismatch Values</a:t>
            </a:r>
            <a:endParaRPr lang="en-US" sz="3200" dirty="0"/>
          </a:p>
        </p:txBody>
      </p:sp>
    </p:spTree>
    <p:extLst>
      <p:ext uri="{BB962C8B-B14F-4D97-AF65-F5344CB8AC3E}">
        <p14:creationId xmlns:p14="http://schemas.microsoft.com/office/powerpoint/2010/main" val="3621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62280" y="2072640"/>
            <a:ext cx="10820400" cy="4013200"/>
          </a:xfrm>
        </p:spPr>
        <p:txBody>
          <a:bodyPr>
            <a:normAutofit/>
          </a:bodyPr>
          <a:lstStyle/>
          <a:p>
            <a:r>
              <a:rPr lang="en-US" dirty="0"/>
              <a:t>Using matplotlib and python pandas function, I have count the number of different category companies and their count using </a:t>
            </a:r>
            <a:r>
              <a:rPr lang="en-US" dirty="0" err="1"/>
              <a:t>value_counts</a:t>
            </a:r>
            <a:r>
              <a:rPr lang="en-US" dirty="0"/>
              <a:t>() function and converted that into data frame and visualized it </a:t>
            </a:r>
          </a:p>
        </p:txBody>
      </p:sp>
      <p:sp>
        <p:nvSpPr>
          <p:cNvPr id="4" name="TextBox 3">
            <a:extLst>
              <a:ext uri="{FF2B5EF4-FFF2-40B4-BE49-F238E27FC236}">
                <a16:creationId xmlns:a16="http://schemas.microsoft.com/office/drawing/2014/main" id="{8E988E06-5324-4F11-8D6D-CFF317CB53F3}"/>
              </a:ext>
            </a:extLst>
          </p:cNvPr>
          <p:cNvSpPr txBox="1"/>
          <p:nvPr/>
        </p:nvSpPr>
        <p:spPr>
          <a:xfrm>
            <a:off x="294640" y="1317973"/>
            <a:ext cx="10210800" cy="584775"/>
          </a:xfrm>
          <a:prstGeom prst="rect">
            <a:avLst/>
          </a:prstGeom>
          <a:noFill/>
        </p:spPr>
        <p:txBody>
          <a:bodyPr wrap="square" rtlCol="0">
            <a:spAutoFit/>
          </a:bodyPr>
          <a:lstStyle/>
          <a:p>
            <a:r>
              <a:rPr lang="en-US" sz="3200" b="1" dirty="0"/>
              <a:t>Visualizing Each Type of Companies Count in US </a:t>
            </a:r>
            <a:endParaRPr lang="en-US" sz="3200" dirty="0"/>
          </a:p>
        </p:txBody>
      </p:sp>
      <p:pic>
        <p:nvPicPr>
          <p:cNvPr id="6" name="Picture 5">
            <a:extLst>
              <a:ext uri="{FF2B5EF4-FFF2-40B4-BE49-F238E27FC236}">
                <a16:creationId xmlns:a16="http://schemas.microsoft.com/office/drawing/2014/main" id="{EA73A6EE-C6A0-4433-AA1C-C755767A691A}"/>
              </a:ext>
            </a:extLst>
          </p:cNvPr>
          <p:cNvPicPr>
            <a:picLocks noChangeAspect="1"/>
          </p:cNvPicPr>
          <p:nvPr/>
        </p:nvPicPr>
        <p:blipFill>
          <a:blip r:embed="rId2"/>
          <a:stretch>
            <a:fillRect/>
          </a:stretch>
        </p:blipFill>
        <p:spPr>
          <a:xfrm>
            <a:off x="1366520" y="3316881"/>
            <a:ext cx="9301480" cy="29902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0741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62280" y="2072640"/>
            <a:ext cx="10820400" cy="4145280"/>
          </a:xfrm>
        </p:spPr>
        <p:txBody>
          <a:bodyPr>
            <a:normAutofit lnSpcReduction="10000"/>
          </a:bodyPr>
          <a:lstStyle/>
          <a:p>
            <a:r>
              <a:rPr lang="en-US" dirty="0"/>
              <a:t>From the analysis, we come to know that company category plays a vital role in clustering the different domains and city and state columns are also very important</a:t>
            </a:r>
          </a:p>
          <a:p>
            <a:r>
              <a:rPr lang="en-US" dirty="0"/>
              <a:t>We have to handle the missing values in these columns. Since only 3 values are missing in company category field, we can remove these 3 rows as they wont affect the result much</a:t>
            </a:r>
          </a:p>
          <a:p>
            <a:r>
              <a:rPr lang="en-US" dirty="0"/>
              <a:t>In city and state columns also , only few rows are containing </a:t>
            </a:r>
            <a:r>
              <a:rPr lang="en-US" dirty="0" err="1"/>
              <a:t>NaN</a:t>
            </a:r>
            <a:r>
              <a:rPr lang="en-US" dirty="0"/>
              <a:t> values. So we can drop those rows also.</a:t>
            </a:r>
          </a:p>
          <a:p>
            <a:r>
              <a:rPr lang="en-US" dirty="0"/>
              <a:t>Company category column contains around 18 unique entries. Machine learning algorithms are good to handle numerical data in best way</a:t>
            </a:r>
          </a:p>
          <a:p>
            <a:r>
              <a:rPr lang="en-US" dirty="0"/>
              <a:t>We can convert those columns into numerical mapped values and store it in another column named category Label.</a:t>
            </a:r>
          </a:p>
          <a:p>
            <a:endParaRPr lang="en-US" dirty="0"/>
          </a:p>
          <a:p>
            <a:endParaRPr lang="en-US" dirty="0"/>
          </a:p>
        </p:txBody>
      </p:sp>
      <p:sp>
        <p:nvSpPr>
          <p:cNvPr id="4" name="TextBox 3">
            <a:extLst>
              <a:ext uri="{FF2B5EF4-FFF2-40B4-BE49-F238E27FC236}">
                <a16:creationId xmlns:a16="http://schemas.microsoft.com/office/drawing/2014/main" id="{8E988E06-5324-4F11-8D6D-CFF317CB53F3}"/>
              </a:ext>
            </a:extLst>
          </p:cNvPr>
          <p:cNvSpPr txBox="1"/>
          <p:nvPr/>
        </p:nvSpPr>
        <p:spPr>
          <a:xfrm>
            <a:off x="386080" y="1226533"/>
            <a:ext cx="7477760" cy="584775"/>
          </a:xfrm>
          <a:prstGeom prst="rect">
            <a:avLst/>
          </a:prstGeom>
          <a:noFill/>
        </p:spPr>
        <p:txBody>
          <a:bodyPr wrap="square" rtlCol="0">
            <a:spAutoFit/>
          </a:bodyPr>
          <a:lstStyle/>
          <a:p>
            <a:r>
              <a:rPr lang="en-US" sz="3200" b="1" dirty="0"/>
              <a:t>Data Wrangling</a:t>
            </a:r>
            <a:endParaRPr lang="en-US" sz="3200" dirty="0"/>
          </a:p>
        </p:txBody>
      </p:sp>
    </p:spTree>
    <p:extLst>
      <p:ext uri="{BB962C8B-B14F-4D97-AF65-F5344CB8AC3E}">
        <p14:creationId xmlns:p14="http://schemas.microsoft.com/office/powerpoint/2010/main" val="173703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62280" y="2072640"/>
            <a:ext cx="10820400" cy="4439920"/>
          </a:xfrm>
        </p:spPr>
        <p:txBody>
          <a:bodyPr>
            <a:normAutofit fontScale="85000" lnSpcReduction="20000"/>
          </a:bodyPr>
          <a:lstStyle/>
          <a:p>
            <a:r>
              <a:rPr lang="en-US" i="1" dirty="0"/>
              <a:t>K</a:t>
            </a:r>
            <a:r>
              <a:rPr lang="en-US" dirty="0"/>
              <a:t>-means clustering is a type of unsupervised learning, which is used when you have unlabeled data (i.e., data without defined categories or groups)</a:t>
            </a:r>
          </a:p>
          <a:p>
            <a:r>
              <a:rPr lang="en-US" dirty="0"/>
              <a:t>The goal of this algorithm is to find groups in the data, with the number of groups represented by the variable </a:t>
            </a:r>
            <a:r>
              <a:rPr lang="en-US" i="1" dirty="0"/>
              <a:t>K</a:t>
            </a:r>
            <a:r>
              <a:rPr lang="en-US" dirty="0"/>
              <a:t>. The algorithm works iteratively to assign each data point to one of </a:t>
            </a:r>
            <a:r>
              <a:rPr lang="en-US" i="1" dirty="0"/>
              <a:t>K</a:t>
            </a:r>
            <a:r>
              <a:rPr lang="en-US" dirty="0"/>
              <a:t> groups based on the features that are provided</a:t>
            </a:r>
          </a:p>
          <a:p>
            <a:r>
              <a:rPr lang="en-US" dirty="0"/>
              <a:t>Data points are clustered based on feature similarity. The results of the </a:t>
            </a:r>
            <a:r>
              <a:rPr lang="en-US" i="1" dirty="0"/>
              <a:t>K</a:t>
            </a:r>
            <a:r>
              <a:rPr lang="en-US" dirty="0"/>
              <a:t>-means clustering algorithm are:</a:t>
            </a:r>
          </a:p>
          <a:p>
            <a:pPr marL="0" lvl="0" indent="0">
              <a:buNone/>
            </a:pPr>
            <a:r>
              <a:rPr lang="en-US" dirty="0"/>
              <a:t>		1) The centroids of the </a:t>
            </a:r>
            <a:r>
              <a:rPr lang="en-US" i="1" dirty="0"/>
              <a:t>K</a:t>
            </a:r>
            <a:r>
              <a:rPr lang="en-US" dirty="0"/>
              <a:t> clusters, which can be used to label new data</a:t>
            </a:r>
          </a:p>
          <a:p>
            <a:pPr marL="0" lvl="0" indent="0">
              <a:buNone/>
            </a:pPr>
            <a:r>
              <a:rPr lang="en-US" dirty="0"/>
              <a:t>		2) Labels for the training data (each data point is assigned to a single cluster)</a:t>
            </a:r>
          </a:p>
          <a:p>
            <a:r>
              <a:rPr lang="en-US" dirty="0"/>
              <a:t>Rather than defining groups before looking at the data, clustering allows you to find and analyze the groups that have formed organically. The "Choosing K" section below describes how the number of groups can be determined</a:t>
            </a:r>
          </a:p>
          <a:p>
            <a:r>
              <a:rPr lang="en-US" dirty="0"/>
              <a:t>Each centroid of a cluster is a collection of feature values which define the resulting groups. Examining the centroid feature weights can be used to qualitatively interpret what kind of group each cluster represents</a:t>
            </a:r>
          </a:p>
          <a:p>
            <a:endParaRPr lang="en-US" dirty="0"/>
          </a:p>
        </p:txBody>
      </p:sp>
      <p:sp>
        <p:nvSpPr>
          <p:cNvPr id="4" name="TextBox 3">
            <a:extLst>
              <a:ext uri="{FF2B5EF4-FFF2-40B4-BE49-F238E27FC236}">
                <a16:creationId xmlns:a16="http://schemas.microsoft.com/office/drawing/2014/main" id="{8E988E06-5324-4F11-8D6D-CFF317CB53F3}"/>
              </a:ext>
            </a:extLst>
          </p:cNvPr>
          <p:cNvSpPr txBox="1"/>
          <p:nvPr/>
        </p:nvSpPr>
        <p:spPr>
          <a:xfrm>
            <a:off x="386080" y="1226533"/>
            <a:ext cx="7477760" cy="584775"/>
          </a:xfrm>
          <a:prstGeom prst="rect">
            <a:avLst/>
          </a:prstGeom>
          <a:noFill/>
        </p:spPr>
        <p:txBody>
          <a:bodyPr wrap="square" rtlCol="0">
            <a:spAutoFit/>
          </a:bodyPr>
          <a:lstStyle/>
          <a:p>
            <a:r>
              <a:rPr lang="en-US" sz="3200" b="1" dirty="0"/>
              <a:t>K- Means Clustering</a:t>
            </a:r>
            <a:endParaRPr lang="en-US" sz="3200" dirty="0"/>
          </a:p>
        </p:txBody>
      </p:sp>
    </p:spTree>
    <p:extLst>
      <p:ext uri="{BB962C8B-B14F-4D97-AF65-F5344CB8AC3E}">
        <p14:creationId xmlns:p14="http://schemas.microsoft.com/office/powerpoint/2010/main" val="363177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037-22E9-418D-A6F2-09131CEEDDD4}"/>
              </a:ext>
            </a:extLst>
          </p:cNvPr>
          <p:cNvSpPr>
            <a:spLocks noGrp="1"/>
          </p:cNvSpPr>
          <p:nvPr>
            <p:ph type="title"/>
          </p:nvPr>
        </p:nvSpPr>
        <p:spPr>
          <a:xfrm>
            <a:off x="1686560" y="225893"/>
            <a:ext cx="10281920" cy="1293028"/>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id="{DD6F7FC1-5F29-42EF-9212-2D21FC967CB3}"/>
              </a:ext>
            </a:extLst>
          </p:cNvPr>
          <p:cNvSpPr>
            <a:spLocks noGrp="1"/>
          </p:cNvSpPr>
          <p:nvPr>
            <p:ph idx="1"/>
          </p:nvPr>
        </p:nvSpPr>
        <p:spPr>
          <a:xfrm>
            <a:off x="462280" y="2072640"/>
            <a:ext cx="10820400" cy="4145280"/>
          </a:xfrm>
        </p:spPr>
        <p:txBody>
          <a:bodyPr>
            <a:normAutofit fontScale="92500" lnSpcReduction="10000"/>
          </a:bodyPr>
          <a:lstStyle/>
          <a:p>
            <a:r>
              <a:rPr lang="en-US" dirty="0"/>
              <a:t>Foursquare is a social location service that allows users to explore the world around them. Users can download the Foursquare application to their iPhone, Blackberry, or Android phone and sign up for free, then connect their Foursquare accounts to their other social media accounts</a:t>
            </a:r>
          </a:p>
          <a:p>
            <a:r>
              <a:rPr lang="en-US" dirty="0"/>
              <a:t>After users download the free application and connect on Facebook or Twitter, they can connect with their friends who are also active on Foursquare. Whenever they or their friends </a:t>
            </a:r>
            <a:r>
              <a:rPr lang="en-US" i="1" dirty="0"/>
              <a:t>check in</a:t>
            </a:r>
            <a:r>
              <a:rPr lang="en-US" dirty="0"/>
              <a:t> to a place, the message is broadcast to their friends via Twitter or Facebook.</a:t>
            </a:r>
          </a:p>
          <a:p>
            <a:r>
              <a:rPr lang="en-US" dirty="0"/>
              <a:t>When a user checks in enough times, that user becomes the </a:t>
            </a:r>
            <a:r>
              <a:rPr lang="en-US" i="1" dirty="0"/>
              <a:t>mayor</a:t>
            </a:r>
            <a:r>
              <a:rPr lang="en-US" dirty="0"/>
              <a:t> of a location, which may or may not give the user access to special offers, depending on the business running a location</a:t>
            </a:r>
          </a:p>
          <a:p>
            <a:r>
              <a:rPr lang="en-US" dirty="0"/>
              <a:t>The Foursquare API allows application developers to interact with the Foursquare platform. The API itself is a RESTful set of addresses to which you can send requests, so there's really nothing to download onto your server</a:t>
            </a:r>
          </a:p>
          <a:p>
            <a:endParaRPr lang="en-US" dirty="0"/>
          </a:p>
        </p:txBody>
      </p:sp>
      <p:sp>
        <p:nvSpPr>
          <p:cNvPr id="4" name="TextBox 3">
            <a:extLst>
              <a:ext uri="{FF2B5EF4-FFF2-40B4-BE49-F238E27FC236}">
                <a16:creationId xmlns:a16="http://schemas.microsoft.com/office/drawing/2014/main" id="{8E988E06-5324-4F11-8D6D-CFF317CB53F3}"/>
              </a:ext>
            </a:extLst>
          </p:cNvPr>
          <p:cNvSpPr txBox="1"/>
          <p:nvPr/>
        </p:nvSpPr>
        <p:spPr>
          <a:xfrm>
            <a:off x="386080" y="1226533"/>
            <a:ext cx="7477760" cy="584775"/>
          </a:xfrm>
          <a:prstGeom prst="rect">
            <a:avLst/>
          </a:prstGeom>
          <a:noFill/>
        </p:spPr>
        <p:txBody>
          <a:bodyPr wrap="square" rtlCol="0">
            <a:spAutoFit/>
          </a:bodyPr>
          <a:lstStyle/>
          <a:p>
            <a:r>
              <a:rPr lang="en-US" sz="3200" b="1" dirty="0"/>
              <a:t>Four Square API</a:t>
            </a:r>
            <a:endParaRPr lang="en-US" sz="3200" dirty="0"/>
          </a:p>
        </p:txBody>
      </p:sp>
    </p:spTree>
    <p:extLst>
      <p:ext uri="{BB962C8B-B14F-4D97-AF65-F5344CB8AC3E}">
        <p14:creationId xmlns:p14="http://schemas.microsoft.com/office/powerpoint/2010/main" val="287212582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65</TotalTime>
  <Words>1423</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CLUSTERING THE NEIGHBORHOODS OF DATA SCIENCE COMPANIES IN US</vt:lpstr>
      <vt:lpstr>Introduction/Business requirement</vt:lpstr>
      <vt:lpstr>Data Section</vt:lpstr>
      <vt:lpstr>methodology</vt:lpstr>
      <vt:lpstr>Methodology(CONTD)</vt:lpstr>
      <vt:lpstr>Methodology(CONTD)</vt:lpstr>
      <vt:lpstr>Methodology(CONTD)</vt:lpstr>
      <vt:lpstr>Methodology(CONTD)</vt:lpstr>
      <vt:lpstr>Methodology(CONTD)</vt:lpstr>
      <vt:lpstr>RESults</vt:lpstr>
      <vt:lpstr>RESults(CONTD)</vt:lpstr>
      <vt:lpstr>RESults(CONTD)</vt:lpstr>
      <vt:lpstr>RESults(CONTD)</vt:lpstr>
      <vt:lpstr>RESults(CONTD)</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NEIGHBORHOODS OF DATA SCIENCE COMPANIES IN US</dc:title>
  <dc:creator>Mayilsamy, Prabhu</dc:creator>
  <cp:lastModifiedBy>Mayilsamy, Prabhu</cp:lastModifiedBy>
  <cp:revision>7</cp:revision>
  <dcterms:created xsi:type="dcterms:W3CDTF">2019-09-17T16:46:21Z</dcterms:created>
  <dcterms:modified xsi:type="dcterms:W3CDTF">2019-09-17T17:52:11Z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833c3c-263a-4874-9587-e0c458bf5585_Enabled">
    <vt:lpwstr>True</vt:lpwstr>
  </property>
  <property fmtid="{D5CDD505-2E9C-101B-9397-08002B2CF9AE}" pid="3" name="MSIP_Label_f4833c3c-263a-4874-9587-e0c458bf5585_SiteId">
    <vt:lpwstr>945c199a-83a2-4e80-9f8c-5a91be5752dd</vt:lpwstr>
  </property>
  <property fmtid="{D5CDD505-2E9C-101B-9397-08002B2CF9AE}" pid="4" name="MSIP_Label_f4833c3c-263a-4874-9587-e0c458bf5585_Owner">
    <vt:lpwstr>Prabhu_Mayilsamy@Dell.com</vt:lpwstr>
  </property>
  <property fmtid="{D5CDD505-2E9C-101B-9397-08002B2CF9AE}" pid="5" name="MSIP_Label_f4833c3c-263a-4874-9587-e0c458bf5585_SetDate">
    <vt:lpwstr>2019-09-17T17:00:11.5287670Z</vt:lpwstr>
  </property>
  <property fmtid="{D5CDD505-2E9C-101B-9397-08002B2CF9AE}" pid="6" name="MSIP_Label_f4833c3c-263a-4874-9587-e0c458bf5585_Name">
    <vt:lpwstr>Highly Restricted</vt:lpwstr>
  </property>
  <property fmtid="{D5CDD505-2E9C-101B-9397-08002B2CF9AE}" pid="7" name="MSIP_Label_f4833c3c-263a-4874-9587-e0c458bf5585_Application">
    <vt:lpwstr>Microsoft Azure Information Protection</vt:lpwstr>
  </property>
  <property fmtid="{D5CDD505-2E9C-101B-9397-08002B2CF9AE}" pid="8" name="MSIP_Label_f4833c3c-263a-4874-9587-e0c458bf5585_Extended_MSFT_Method">
    <vt:lpwstr>Manual</vt:lpwstr>
  </property>
  <property fmtid="{D5CDD505-2E9C-101B-9397-08002B2CF9AE}" pid="9" name="MSIP_Label_ccafabfb-4e43-4126-a185-d6e26b27affc_Enabled">
    <vt:lpwstr>True</vt:lpwstr>
  </property>
  <property fmtid="{D5CDD505-2E9C-101B-9397-08002B2CF9AE}" pid="10" name="MSIP_Label_ccafabfb-4e43-4126-a185-d6e26b27affc_SiteId">
    <vt:lpwstr>945c199a-83a2-4e80-9f8c-5a91be5752dd</vt:lpwstr>
  </property>
  <property fmtid="{D5CDD505-2E9C-101B-9397-08002B2CF9AE}" pid="11" name="MSIP_Label_ccafabfb-4e43-4126-a185-d6e26b27affc_Owner">
    <vt:lpwstr>Prabhu_Mayilsamy@Dell.com</vt:lpwstr>
  </property>
  <property fmtid="{D5CDD505-2E9C-101B-9397-08002B2CF9AE}" pid="12" name="MSIP_Label_ccafabfb-4e43-4126-a185-d6e26b27affc_SetDate">
    <vt:lpwstr>2019-09-17T17:00:11.5287670Z</vt:lpwstr>
  </property>
  <property fmtid="{D5CDD505-2E9C-101B-9397-08002B2CF9AE}" pid="13" name="MSIP_Label_ccafabfb-4e43-4126-a185-d6e26b27affc_Name">
    <vt:lpwstr>No Visual Marking</vt:lpwstr>
  </property>
  <property fmtid="{D5CDD505-2E9C-101B-9397-08002B2CF9AE}" pid="14" name="MSIP_Label_ccafabfb-4e43-4126-a185-d6e26b27affc_Application">
    <vt:lpwstr>Microsoft Azure Information Protection</vt:lpwstr>
  </property>
  <property fmtid="{D5CDD505-2E9C-101B-9397-08002B2CF9AE}" pid="15" name="MSIP_Label_ccafabfb-4e43-4126-a185-d6e26b27affc_Parent">
    <vt:lpwstr>f4833c3c-263a-4874-9587-e0c458bf5585</vt:lpwstr>
  </property>
  <property fmtid="{D5CDD505-2E9C-101B-9397-08002B2CF9AE}" pid="16" name="MSIP_Label_ccafabfb-4e43-4126-a185-d6e26b27affc_Extended_MSFT_Method">
    <vt:lpwstr>Manual</vt:lpwstr>
  </property>
  <property fmtid="{D5CDD505-2E9C-101B-9397-08002B2CF9AE}" pid="17" name="aiplabel">
    <vt:lpwstr>Highly Restricted No Visual Marking</vt:lpwstr>
  </property>
</Properties>
</file>