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sldIdLst>
    <p:sldId id="256" r:id="rId2"/>
    <p:sldId id="257" r:id="rId3"/>
    <p:sldId id="267" r:id="rId4"/>
    <p:sldId id="269" r:id="rId5"/>
    <p:sldId id="270" r:id="rId6"/>
    <p:sldId id="27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9C7C5-4408-4ABC-B72B-A0F8EF6EC00D}" type="datetimeFigureOut">
              <a:rPr lang="en-IN" smtClean="0"/>
              <a:t>04-02-2025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2CA1E-0B90-44E9-BE7C-76CDC5780CC9}" type="slidenum">
              <a:rPr lang="en-IN" smtClean="0"/>
              <a:t>‹#›</a:t>
            </a:fld>
            <a:endParaRPr lang="en-IN"/>
          </a:p>
        </p:txBody>
      </p:sp>
    </p:spTree>
    <p:extLst>
      <p:ext uri="{BB962C8B-B14F-4D97-AF65-F5344CB8AC3E}">
        <p14:creationId xmlns:p14="http://schemas.microsoft.com/office/powerpoint/2010/main" val="60665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421167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D2A87-1C78-45C9-86A0-0106B2E65C66}"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186129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1199211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527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22456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4D2A87-1C78-45C9-86A0-0106B2E65C66}" type="datetimeFigureOut">
              <a:rPr lang="en-IN" smtClean="0"/>
              <a:t>04-02-2025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743757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4D2A87-1C78-45C9-86A0-0106B2E65C66}" type="datetimeFigureOut">
              <a:rPr lang="en-IN" smtClean="0"/>
              <a:t>04-02-2025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1354518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372929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10355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402228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394754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4D2A87-1C78-45C9-86A0-0106B2E65C66}"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190038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4D2A87-1C78-45C9-86A0-0106B2E65C66}" type="datetimeFigureOut">
              <a:rPr lang="en-IN" smtClean="0"/>
              <a:t>04-02-2025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360689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588996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220933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4D2A87-1C78-45C9-86A0-0106B2E65C66}" type="datetimeFigureOut">
              <a:rPr lang="en-IN" smtClean="0"/>
              <a:t>04-02-2025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125509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D2A87-1C78-45C9-86A0-0106B2E65C66}"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AFD299-EBCF-4E0A-9B0D-12311988522D}" type="slidenum">
              <a:rPr lang="en-IN" smtClean="0"/>
              <a:t>‹#›</a:t>
            </a:fld>
            <a:endParaRPr lang="en-IN"/>
          </a:p>
        </p:txBody>
      </p:sp>
    </p:spTree>
    <p:extLst>
      <p:ext uri="{BB962C8B-B14F-4D97-AF65-F5344CB8AC3E}">
        <p14:creationId xmlns:p14="http://schemas.microsoft.com/office/powerpoint/2010/main" val="133502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4D2A87-1C78-45C9-86A0-0106B2E65C66}" type="datetimeFigureOut">
              <a:rPr lang="en-IN" smtClean="0"/>
              <a:t>04-02-2025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FAFD299-EBCF-4E0A-9B0D-12311988522D}" type="slidenum">
              <a:rPr lang="en-IN" smtClean="0"/>
              <a:t>‹#›</a:t>
            </a:fld>
            <a:endParaRPr lang="en-IN"/>
          </a:p>
        </p:txBody>
      </p:sp>
    </p:spTree>
    <p:extLst>
      <p:ext uri="{BB962C8B-B14F-4D97-AF65-F5344CB8AC3E}">
        <p14:creationId xmlns:p14="http://schemas.microsoft.com/office/powerpoint/2010/main" val="43987162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oursera | Build Skills with Online Courses from Top Institutions">
            <a:extLst>
              <a:ext uri="{FF2B5EF4-FFF2-40B4-BE49-F238E27FC236}">
                <a16:creationId xmlns:a16="http://schemas.microsoft.com/office/drawing/2014/main" id="{6596681C-1080-4A94-BFE1-D72396C28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9216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a:extLst>
              <a:ext uri="{FF2B5EF4-FFF2-40B4-BE49-F238E27FC236}">
                <a16:creationId xmlns:a16="http://schemas.microsoft.com/office/drawing/2014/main" id="{FD2B6F8F-3A2C-A9C1-4B95-D71F1A1EC20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80876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BA41-2E99-48C5-A40D-1BF0C795A2DF}"/>
              </a:ext>
            </a:extLst>
          </p:cNvPr>
          <p:cNvSpPr>
            <a:spLocks noGrp="1"/>
          </p:cNvSpPr>
          <p:nvPr>
            <p:ph type="title"/>
          </p:nvPr>
        </p:nvSpPr>
        <p:spPr>
          <a:xfrm>
            <a:off x="606523" y="1365572"/>
            <a:ext cx="3669161" cy="3709596"/>
          </a:xfrm>
        </p:spPr>
        <p:txBody>
          <a:bodyPr>
            <a:normAutofit fontScale="90000"/>
          </a:bodyPr>
          <a:lstStyle/>
          <a:p>
            <a:br>
              <a:rPr lang="en-IN" b="1" dirty="0"/>
            </a:br>
            <a:r>
              <a:rPr lang="en-IN" b="1" dirty="0"/>
              <a:t>Introduction: </a:t>
            </a:r>
            <a:br>
              <a:rPr lang="en-IN" b="1" dirty="0"/>
            </a:br>
            <a:r>
              <a:rPr lang="en-IN" b="1" dirty="0"/>
              <a:t>Coursera </a:t>
            </a:r>
            <a:br>
              <a:rPr lang="en-IN" b="1" dirty="0"/>
            </a:br>
            <a:r>
              <a:rPr lang="en-IN" b="1" dirty="0"/>
              <a:t>And</a:t>
            </a:r>
            <a:br>
              <a:rPr lang="en-IN" b="1" dirty="0"/>
            </a:br>
            <a:r>
              <a:rPr lang="en-IN" b="1" dirty="0"/>
              <a:t>Techniques Used</a:t>
            </a:r>
            <a:br>
              <a:rPr lang="en-IN" b="1" dirty="0"/>
            </a:br>
            <a:endParaRPr lang="en-IN" b="1" dirty="0">
              <a:solidFill>
                <a:srgbClr val="FFFFFF"/>
              </a:solidFill>
            </a:endParaRPr>
          </a:p>
        </p:txBody>
      </p:sp>
      <p:sp>
        <p:nvSpPr>
          <p:cNvPr id="3" name="Content Placeholder 2">
            <a:extLst>
              <a:ext uri="{FF2B5EF4-FFF2-40B4-BE49-F238E27FC236}">
                <a16:creationId xmlns:a16="http://schemas.microsoft.com/office/drawing/2014/main" id="{818AD952-5D97-4211-8A65-B2F35363162B}"/>
              </a:ext>
            </a:extLst>
          </p:cNvPr>
          <p:cNvSpPr>
            <a:spLocks noGrp="1"/>
          </p:cNvSpPr>
          <p:nvPr>
            <p:ph idx="1"/>
          </p:nvPr>
        </p:nvSpPr>
        <p:spPr>
          <a:xfrm>
            <a:off x="5780345" y="1759854"/>
            <a:ext cx="5306084" cy="5316260"/>
          </a:xfrm>
        </p:spPr>
        <p:txBody>
          <a:bodyPr anchor="ctr">
            <a:normAutofit/>
          </a:bodyPr>
          <a:lstStyle/>
          <a:p>
            <a:pPr>
              <a:buFont typeface="Wingdings" panose="05000000000000000000" pitchFamily="2" charset="2"/>
              <a:buChar char="v"/>
            </a:pPr>
            <a:r>
              <a:rPr lang="en-IN" sz="1500" b="1" dirty="0"/>
              <a:t>Introduction:</a:t>
            </a:r>
          </a:p>
          <a:p>
            <a:r>
              <a:rPr lang="en-IN" sz="1500" dirty="0"/>
              <a:t>Coursera was founded in the year 2012 by two Stanford professors Andrew Ng and Daphne Koller in USA. </a:t>
            </a:r>
          </a:p>
          <a:p>
            <a:r>
              <a:rPr lang="en-IN" sz="1500" dirty="0"/>
              <a:t>It is an American online learning platform that offers Massive open online course, Specialisation and degree. </a:t>
            </a:r>
          </a:p>
          <a:p>
            <a:r>
              <a:rPr lang="en-IN" sz="1500" dirty="0"/>
              <a:t>At present there are more than 47 Million active users who have enrolled for one or more courses.</a:t>
            </a:r>
          </a:p>
          <a:p>
            <a:pPr marL="0" indent="0">
              <a:buNone/>
            </a:pPr>
            <a:r>
              <a:rPr lang="en-IN" sz="1500" dirty="0"/>
              <a:t> </a:t>
            </a:r>
          </a:p>
          <a:p>
            <a:pPr>
              <a:buFont typeface="Wingdings" panose="05000000000000000000" pitchFamily="2" charset="2"/>
              <a:buChar char="v"/>
            </a:pPr>
            <a:r>
              <a:rPr lang="en-IN" sz="1500" dirty="0"/>
              <a:t>Techniques (Models):</a:t>
            </a:r>
          </a:p>
          <a:p>
            <a:pPr>
              <a:buFont typeface="Arial" panose="020B0604020202020204" pitchFamily="34" charset="0"/>
              <a:buChar char="•"/>
            </a:pPr>
            <a:r>
              <a:rPr lang="en-IN" sz="1500" dirty="0"/>
              <a:t>Word Visualisation</a:t>
            </a:r>
          </a:p>
          <a:p>
            <a:pPr>
              <a:buFont typeface="Arial" panose="020B0604020202020204" pitchFamily="34" charset="0"/>
              <a:buChar char="•"/>
            </a:pPr>
            <a:r>
              <a:rPr lang="en-IN" sz="1500" dirty="0"/>
              <a:t>Sentiment Analysis</a:t>
            </a:r>
          </a:p>
          <a:p>
            <a:pPr>
              <a:buFont typeface="Arial" panose="020B0604020202020204" pitchFamily="34" charset="0"/>
              <a:buChar char="•"/>
            </a:pPr>
            <a:r>
              <a:rPr lang="en-IN" sz="1500" dirty="0"/>
              <a:t>Text Classification</a:t>
            </a:r>
          </a:p>
          <a:p>
            <a:pPr>
              <a:buFont typeface="Arial" panose="020B0604020202020204" pitchFamily="34" charset="0"/>
              <a:buChar char="•"/>
            </a:pPr>
            <a:r>
              <a:rPr lang="en-IN" sz="1500" dirty="0"/>
              <a:t>Prediction </a:t>
            </a:r>
          </a:p>
          <a:p>
            <a:pPr>
              <a:buFont typeface="Arial" panose="020B0604020202020204" pitchFamily="34" charset="0"/>
              <a:buChar char="•"/>
            </a:pPr>
            <a:r>
              <a:rPr lang="en-IN" sz="1500" dirty="0"/>
              <a:t>Topic modelling </a:t>
            </a:r>
          </a:p>
          <a:p>
            <a:pPr marL="0" indent="0">
              <a:buNone/>
            </a:pPr>
            <a:endParaRPr lang="en-IN" sz="1500" dirty="0"/>
          </a:p>
          <a:p>
            <a:endParaRPr lang="en-IN" sz="1500" dirty="0"/>
          </a:p>
          <a:p>
            <a:pPr marL="0" indent="0">
              <a:buNone/>
            </a:pPr>
            <a:endParaRPr lang="en-IN" sz="1600" dirty="0">
              <a:solidFill>
                <a:srgbClr val="000000"/>
              </a:solidFill>
            </a:endParaRPr>
          </a:p>
        </p:txBody>
      </p:sp>
    </p:spTree>
    <p:extLst>
      <p:ext uri="{BB962C8B-B14F-4D97-AF65-F5344CB8AC3E}">
        <p14:creationId xmlns:p14="http://schemas.microsoft.com/office/powerpoint/2010/main" val="268656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BA41-2E99-48C5-A40D-1BF0C795A2DF}"/>
              </a:ext>
            </a:extLst>
          </p:cNvPr>
          <p:cNvSpPr>
            <a:spLocks noGrp="1"/>
          </p:cNvSpPr>
          <p:nvPr>
            <p:ph type="title"/>
          </p:nvPr>
        </p:nvSpPr>
        <p:spPr>
          <a:xfrm>
            <a:off x="656857" y="1350066"/>
            <a:ext cx="3669161" cy="4455116"/>
          </a:xfrm>
        </p:spPr>
        <p:txBody>
          <a:bodyPr>
            <a:normAutofit fontScale="90000"/>
          </a:bodyPr>
          <a:lstStyle/>
          <a:p>
            <a:br>
              <a:rPr lang="en-IN" b="1" dirty="0"/>
            </a:br>
            <a:r>
              <a:rPr lang="en-IN" b="1" dirty="0"/>
              <a:t>Problem Statement,</a:t>
            </a:r>
            <a:br>
              <a:rPr lang="en-IN" b="1" dirty="0"/>
            </a:br>
            <a:r>
              <a:rPr lang="en-IN" b="1" dirty="0"/>
              <a:t>Sentiment Analysis &amp; Word Visualisation </a:t>
            </a:r>
            <a:br>
              <a:rPr lang="en-IN" b="1" dirty="0"/>
            </a:br>
            <a:endParaRPr lang="en-IN" b="1" dirty="0">
              <a:solidFill>
                <a:srgbClr val="FFFFFF"/>
              </a:solidFill>
            </a:endParaRPr>
          </a:p>
        </p:txBody>
      </p:sp>
      <p:sp>
        <p:nvSpPr>
          <p:cNvPr id="3" name="Content Placeholder 2">
            <a:extLst>
              <a:ext uri="{FF2B5EF4-FFF2-40B4-BE49-F238E27FC236}">
                <a16:creationId xmlns:a16="http://schemas.microsoft.com/office/drawing/2014/main" id="{818AD952-5D97-4211-8A65-B2F35363162B}"/>
              </a:ext>
            </a:extLst>
          </p:cNvPr>
          <p:cNvSpPr>
            <a:spLocks noGrp="1"/>
          </p:cNvSpPr>
          <p:nvPr>
            <p:ph idx="1"/>
          </p:nvPr>
        </p:nvSpPr>
        <p:spPr>
          <a:xfrm>
            <a:off x="5771956" y="1434517"/>
            <a:ext cx="5306084" cy="5316260"/>
          </a:xfrm>
        </p:spPr>
        <p:txBody>
          <a:bodyPr anchor="ctr">
            <a:normAutofit/>
          </a:bodyPr>
          <a:lstStyle/>
          <a:p>
            <a:pPr>
              <a:buFont typeface="Wingdings" panose="05000000000000000000" pitchFamily="2" charset="2"/>
              <a:buChar char="v"/>
            </a:pPr>
            <a:r>
              <a:rPr lang="en-IN" sz="1500" b="1" dirty="0"/>
              <a:t>Problem Statement:</a:t>
            </a:r>
          </a:p>
          <a:p>
            <a:pPr>
              <a:buFont typeface="Arial" panose="020B0604020202020204" pitchFamily="34" charset="0"/>
              <a:buChar char="•"/>
            </a:pPr>
            <a:r>
              <a:rPr lang="en-IN" sz="1500" dirty="0"/>
              <a:t>Our main aim of this project is to understand what people are thinking about the courses in Coursera.</a:t>
            </a:r>
          </a:p>
          <a:p>
            <a:pPr>
              <a:buFont typeface="Arial" panose="020B0604020202020204" pitchFamily="34" charset="0"/>
              <a:buChar char="•"/>
            </a:pPr>
            <a:r>
              <a:rPr lang="en-IN" sz="1500" dirty="0"/>
              <a:t>We are also analysing how likely people are ready to recommend Coursera for on-line training. </a:t>
            </a:r>
          </a:p>
          <a:p>
            <a:pPr>
              <a:buFont typeface="Wingdings" panose="05000000000000000000" pitchFamily="2" charset="2"/>
              <a:buChar char="v"/>
            </a:pPr>
            <a:r>
              <a:rPr lang="en-IN" sz="1500" b="1" dirty="0"/>
              <a:t>Sentiment Analysis:</a:t>
            </a:r>
          </a:p>
          <a:p>
            <a:r>
              <a:rPr lang="en-IN" sz="1500" dirty="0"/>
              <a:t>Initial analysis, after cleaning the reviews, we found that people are mostly satisfied with Coursera. </a:t>
            </a:r>
          </a:p>
          <a:p>
            <a:r>
              <a:rPr lang="en-IN" sz="1500" dirty="0"/>
              <a:t>But after classifying the reviews based on negative, neutral and positive sentiment (Based on sample of more than 1 Lakh reviews)</a:t>
            </a:r>
          </a:p>
          <a:p>
            <a:pPr>
              <a:buFont typeface="Arial" panose="020B0604020202020204" pitchFamily="34" charset="0"/>
              <a:buChar char="•"/>
            </a:pPr>
            <a:r>
              <a:rPr lang="en-IN" sz="1500" dirty="0"/>
              <a:t>63% of the people are happy with the courses in Coursera</a:t>
            </a:r>
          </a:p>
          <a:p>
            <a:pPr>
              <a:buFont typeface="Arial" panose="020B0604020202020204" pitchFamily="34" charset="0"/>
              <a:buChar char="•"/>
            </a:pPr>
            <a:r>
              <a:rPr lang="en-IN" sz="1500" dirty="0"/>
              <a:t>28% of the are having neutral view about the courses in Coursera</a:t>
            </a:r>
          </a:p>
          <a:p>
            <a:pPr>
              <a:buFont typeface="Arial" panose="020B0604020202020204" pitchFamily="34" charset="0"/>
              <a:buChar char="•"/>
            </a:pPr>
            <a:r>
              <a:rPr lang="en-IN" sz="1500" dirty="0"/>
              <a:t>9% of the people are not happy with the courses in Coursera</a:t>
            </a:r>
          </a:p>
          <a:p>
            <a:endParaRPr lang="en-IN" sz="1500" dirty="0"/>
          </a:p>
          <a:p>
            <a:pPr marL="0" indent="0">
              <a:buNone/>
            </a:pPr>
            <a:endParaRPr lang="en-IN" sz="1600" dirty="0">
              <a:solidFill>
                <a:srgbClr val="000000"/>
              </a:solidFill>
            </a:endParaRPr>
          </a:p>
        </p:txBody>
      </p:sp>
    </p:spTree>
    <p:extLst>
      <p:ext uri="{BB962C8B-B14F-4D97-AF65-F5344CB8AC3E}">
        <p14:creationId xmlns:p14="http://schemas.microsoft.com/office/powerpoint/2010/main" val="409931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BA41-2E99-48C5-A40D-1BF0C795A2DF}"/>
              </a:ext>
            </a:extLst>
          </p:cNvPr>
          <p:cNvSpPr>
            <a:spLocks noGrp="1"/>
          </p:cNvSpPr>
          <p:nvPr>
            <p:ph type="title"/>
          </p:nvPr>
        </p:nvSpPr>
        <p:spPr>
          <a:xfrm>
            <a:off x="640079" y="2053641"/>
            <a:ext cx="3669161" cy="3086530"/>
          </a:xfrm>
        </p:spPr>
        <p:txBody>
          <a:bodyPr>
            <a:normAutofit fontScale="90000"/>
          </a:bodyPr>
          <a:lstStyle/>
          <a:p>
            <a:br>
              <a:rPr lang="en-IN" b="1" dirty="0"/>
            </a:br>
            <a:r>
              <a:rPr lang="en-IN" b="1" dirty="0"/>
              <a:t>Sentiment Analysis – Positive Words</a:t>
            </a:r>
            <a:br>
              <a:rPr lang="en-IN" b="1" dirty="0"/>
            </a:br>
            <a:endParaRPr lang="en-IN" b="1" dirty="0">
              <a:solidFill>
                <a:srgbClr val="FFFFFF"/>
              </a:solidFill>
            </a:endParaRPr>
          </a:p>
        </p:txBody>
      </p:sp>
      <p:sp>
        <p:nvSpPr>
          <p:cNvPr id="3" name="Content Placeholder 2">
            <a:extLst>
              <a:ext uri="{FF2B5EF4-FFF2-40B4-BE49-F238E27FC236}">
                <a16:creationId xmlns:a16="http://schemas.microsoft.com/office/drawing/2014/main" id="{818AD952-5D97-4211-8A65-B2F35363162B}"/>
              </a:ext>
            </a:extLst>
          </p:cNvPr>
          <p:cNvSpPr>
            <a:spLocks noGrp="1"/>
          </p:cNvSpPr>
          <p:nvPr>
            <p:ph idx="1"/>
          </p:nvPr>
        </p:nvSpPr>
        <p:spPr>
          <a:xfrm>
            <a:off x="5771956" y="1778466"/>
            <a:ext cx="5306084" cy="5316260"/>
          </a:xfrm>
        </p:spPr>
        <p:txBody>
          <a:bodyPr anchor="ctr">
            <a:normAutofit/>
          </a:bodyPr>
          <a:lstStyle/>
          <a:p>
            <a:r>
              <a:rPr lang="en-IN" sz="1500" dirty="0"/>
              <a:t>Based on the categorization of reviews in to positive, negative and neutral reviews we found that:</a:t>
            </a:r>
          </a:p>
          <a:p>
            <a:r>
              <a:rPr lang="en-IN" sz="1500" dirty="0"/>
              <a:t>People who are happy with Coursera are contented with it because of the following reasons:</a:t>
            </a:r>
          </a:p>
          <a:p>
            <a:pPr>
              <a:buFont typeface="Arial" panose="020B0604020202020204" pitchFamily="34" charset="0"/>
              <a:buChar char="•"/>
            </a:pPr>
            <a:r>
              <a:rPr lang="en-IN" sz="1500" dirty="0"/>
              <a:t>Great Course Content</a:t>
            </a:r>
          </a:p>
          <a:p>
            <a:pPr>
              <a:buFont typeface="Arial" panose="020B0604020202020204" pitchFamily="34" charset="0"/>
              <a:buChar char="•"/>
            </a:pPr>
            <a:r>
              <a:rPr lang="en-IN" sz="1500" dirty="0"/>
              <a:t>Lot of Learning </a:t>
            </a:r>
          </a:p>
          <a:p>
            <a:pPr>
              <a:buFont typeface="Arial" panose="020B0604020202020204" pitchFamily="34" charset="0"/>
              <a:buChar char="•"/>
            </a:pPr>
            <a:r>
              <a:rPr lang="en-IN" sz="1500" dirty="0"/>
              <a:t>Easily Understandable </a:t>
            </a:r>
          </a:p>
          <a:p>
            <a:pPr>
              <a:buFont typeface="Arial" panose="020B0604020202020204" pitchFamily="34" charset="0"/>
              <a:buChar char="•"/>
            </a:pPr>
            <a:r>
              <a:rPr lang="en-IN" sz="1500" dirty="0"/>
              <a:t>Proper Course Structure </a:t>
            </a:r>
          </a:p>
          <a:p>
            <a:pPr>
              <a:buFont typeface="Arial" panose="020B0604020202020204" pitchFamily="34" charset="0"/>
              <a:buChar char="•"/>
            </a:pPr>
            <a:r>
              <a:rPr lang="en-IN" sz="1500" dirty="0"/>
              <a:t>Good Teachers </a:t>
            </a:r>
          </a:p>
          <a:p>
            <a:pPr>
              <a:buFont typeface="Arial" panose="020B0604020202020204" pitchFamily="34" charset="0"/>
              <a:buChar char="•"/>
            </a:pPr>
            <a:r>
              <a:rPr lang="en-IN" sz="1500" dirty="0"/>
              <a:t>Interesting Courses </a:t>
            </a:r>
          </a:p>
          <a:p>
            <a:pPr>
              <a:buFont typeface="Arial" panose="020B0604020202020204" pitchFamily="34" charset="0"/>
              <a:buChar char="•"/>
            </a:pPr>
            <a:r>
              <a:rPr lang="en-IN" sz="1500" dirty="0"/>
              <a:t>Courses from big institutes around the world</a:t>
            </a:r>
          </a:p>
          <a:p>
            <a:pPr marL="0" indent="0">
              <a:buNone/>
            </a:pPr>
            <a:endParaRPr lang="en-IN" sz="1600" dirty="0">
              <a:solidFill>
                <a:srgbClr val="000000"/>
              </a:solidFill>
            </a:endParaRPr>
          </a:p>
        </p:txBody>
      </p:sp>
    </p:spTree>
    <p:extLst>
      <p:ext uri="{BB962C8B-B14F-4D97-AF65-F5344CB8AC3E}">
        <p14:creationId xmlns:p14="http://schemas.microsoft.com/office/powerpoint/2010/main" val="82473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BA41-2E99-48C5-A40D-1BF0C795A2DF}"/>
              </a:ext>
            </a:extLst>
          </p:cNvPr>
          <p:cNvSpPr>
            <a:spLocks noGrp="1"/>
          </p:cNvSpPr>
          <p:nvPr>
            <p:ph type="title"/>
          </p:nvPr>
        </p:nvSpPr>
        <p:spPr>
          <a:xfrm>
            <a:off x="640079" y="2053641"/>
            <a:ext cx="3669161" cy="3086530"/>
          </a:xfrm>
        </p:spPr>
        <p:txBody>
          <a:bodyPr>
            <a:normAutofit fontScale="90000"/>
          </a:bodyPr>
          <a:lstStyle/>
          <a:p>
            <a:br>
              <a:rPr lang="en-IN" b="1" dirty="0"/>
            </a:br>
            <a:r>
              <a:rPr lang="en-IN" b="1" dirty="0"/>
              <a:t>Sentiment Analysis – Negative Words</a:t>
            </a:r>
            <a:br>
              <a:rPr lang="en-IN" b="1" dirty="0"/>
            </a:br>
            <a:endParaRPr lang="en-IN" b="1" dirty="0">
              <a:solidFill>
                <a:srgbClr val="FFFFFF"/>
              </a:solidFill>
            </a:endParaRPr>
          </a:p>
        </p:txBody>
      </p:sp>
      <p:sp>
        <p:nvSpPr>
          <p:cNvPr id="3" name="Content Placeholder 2">
            <a:extLst>
              <a:ext uri="{FF2B5EF4-FFF2-40B4-BE49-F238E27FC236}">
                <a16:creationId xmlns:a16="http://schemas.microsoft.com/office/drawing/2014/main" id="{818AD952-5D97-4211-8A65-B2F35363162B}"/>
              </a:ext>
            </a:extLst>
          </p:cNvPr>
          <p:cNvSpPr>
            <a:spLocks noGrp="1"/>
          </p:cNvSpPr>
          <p:nvPr>
            <p:ph idx="1"/>
          </p:nvPr>
        </p:nvSpPr>
        <p:spPr>
          <a:xfrm>
            <a:off x="5746789" y="1291905"/>
            <a:ext cx="5306084" cy="5316260"/>
          </a:xfrm>
        </p:spPr>
        <p:txBody>
          <a:bodyPr anchor="ctr">
            <a:normAutofit lnSpcReduction="10000"/>
          </a:bodyPr>
          <a:lstStyle/>
          <a:p>
            <a:r>
              <a:rPr lang="en-IN" sz="1500" dirty="0"/>
              <a:t>Based on the categorization of reviews in to positive, negative and neutral reviews we found that:</a:t>
            </a:r>
          </a:p>
          <a:p>
            <a:r>
              <a:rPr lang="en-IN" sz="1500" dirty="0"/>
              <a:t>People who are not happy with Coursera are not contented with it because of the following reasons:</a:t>
            </a:r>
          </a:p>
          <a:p>
            <a:pPr>
              <a:buFont typeface="Arial" panose="020B0604020202020204" pitchFamily="34" charset="0"/>
              <a:buChar char="•"/>
            </a:pPr>
            <a:r>
              <a:rPr lang="en-IN" sz="1500" dirty="0"/>
              <a:t>Time Constraint of the course – Lot of stuff in less time </a:t>
            </a:r>
          </a:p>
          <a:p>
            <a:pPr>
              <a:buFont typeface="Arial" panose="020B0604020202020204" pitchFamily="34" charset="0"/>
              <a:buChar char="•"/>
            </a:pPr>
            <a:r>
              <a:rPr lang="en-IN" sz="1500" dirty="0"/>
              <a:t>No real world exercises for understanding the course better </a:t>
            </a:r>
          </a:p>
          <a:p>
            <a:pPr>
              <a:buFont typeface="Arial" panose="020B0604020202020204" pitchFamily="34" charset="0"/>
              <a:buChar char="•"/>
            </a:pPr>
            <a:r>
              <a:rPr lang="en-IN" sz="1500" dirty="0"/>
              <a:t>Courses are not categorized based on the skill level of the customers – Some courses say it is advanced level but has beginner level stuff </a:t>
            </a:r>
          </a:p>
          <a:p>
            <a:pPr>
              <a:buFont typeface="Arial" panose="020B0604020202020204" pitchFamily="34" charset="0"/>
              <a:buChar char="•"/>
            </a:pPr>
            <a:r>
              <a:rPr lang="en-IN" sz="1500" dirty="0"/>
              <a:t>Most of the courses are basic and not to the level that matches the skill required by the industry </a:t>
            </a:r>
          </a:p>
          <a:p>
            <a:pPr>
              <a:buFont typeface="Arial" panose="020B0604020202020204" pitchFamily="34" charset="0"/>
              <a:buChar char="•"/>
            </a:pPr>
            <a:r>
              <a:rPr lang="en-IN" sz="1500" dirty="0"/>
              <a:t>Not enough quizzes or assignments to check the level of understanding </a:t>
            </a:r>
          </a:p>
          <a:p>
            <a:pPr>
              <a:buFont typeface="Arial" panose="020B0604020202020204" pitchFamily="34" charset="0"/>
              <a:buChar char="•"/>
            </a:pPr>
            <a:r>
              <a:rPr lang="en-IN" sz="1500" dirty="0"/>
              <a:t>Some professors are not teaching in an easily understandable way and not responding the queries mentioned in the comments.</a:t>
            </a:r>
          </a:p>
          <a:p>
            <a:pPr>
              <a:buFont typeface="Arial" panose="020B0604020202020204" pitchFamily="34" charset="0"/>
              <a:buChar char="•"/>
            </a:pPr>
            <a:endParaRPr lang="en-IN" sz="1600" dirty="0">
              <a:solidFill>
                <a:srgbClr val="000000"/>
              </a:solidFill>
            </a:endParaRPr>
          </a:p>
        </p:txBody>
      </p:sp>
    </p:spTree>
    <p:extLst>
      <p:ext uri="{BB962C8B-B14F-4D97-AF65-F5344CB8AC3E}">
        <p14:creationId xmlns:p14="http://schemas.microsoft.com/office/powerpoint/2010/main" val="128616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BA41-2E99-48C5-A40D-1BF0C795A2DF}"/>
              </a:ext>
            </a:extLst>
          </p:cNvPr>
          <p:cNvSpPr>
            <a:spLocks noGrp="1"/>
          </p:cNvSpPr>
          <p:nvPr>
            <p:ph type="title"/>
          </p:nvPr>
        </p:nvSpPr>
        <p:spPr>
          <a:xfrm>
            <a:off x="640079" y="2053641"/>
            <a:ext cx="3669161" cy="3086530"/>
          </a:xfrm>
        </p:spPr>
        <p:txBody>
          <a:bodyPr>
            <a:normAutofit/>
          </a:bodyPr>
          <a:lstStyle/>
          <a:p>
            <a:br>
              <a:rPr lang="en-IN" b="1" dirty="0"/>
            </a:br>
            <a:r>
              <a:rPr lang="en-IN" b="1" dirty="0"/>
              <a:t>Business Implications</a:t>
            </a:r>
            <a:br>
              <a:rPr lang="en-IN" b="1" dirty="0"/>
            </a:br>
            <a:endParaRPr lang="en-IN" b="1" dirty="0">
              <a:solidFill>
                <a:srgbClr val="FFFFFF"/>
              </a:solidFill>
            </a:endParaRPr>
          </a:p>
        </p:txBody>
      </p:sp>
      <p:sp>
        <p:nvSpPr>
          <p:cNvPr id="3" name="Content Placeholder 2">
            <a:extLst>
              <a:ext uri="{FF2B5EF4-FFF2-40B4-BE49-F238E27FC236}">
                <a16:creationId xmlns:a16="http://schemas.microsoft.com/office/drawing/2014/main" id="{818AD952-5D97-4211-8A65-B2F35363162B}"/>
              </a:ext>
            </a:extLst>
          </p:cNvPr>
          <p:cNvSpPr>
            <a:spLocks noGrp="1"/>
          </p:cNvSpPr>
          <p:nvPr>
            <p:ph idx="1"/>
          </p:nvPr>
        </p:nvSpPr>
        <p:spPr>
          <a:xfrm>
            <a:off x="5771956" y="1306849"/>
            <a:ext cx="5306084" cy="5647624"/>
          </a:xfrm>
        </p:spPr>
        <p:txBody>
          <a:bodyPr anchor="ctr">
            <a:normAutofit lnSpcReduction="10000"/>
          </a:bodyPr>
          <a:lstStyle/>
          <a:p>
            <a:r>
              <a:rPr lang="en-IN" sz="1500" dirty="0"/>
              <a:t>Based on the sentiment analysis and other models we can recommend Coursera to implement the following practices:</a:t>
            </a:r>
          </a:p>
          <a:p>
            <a:pPr>
              <a:buFont typeface="Arial" panose="020B0604020202020204" pitchFamily="34" charset="0"/>
              <a:buChar char="•"/>
            </a:pPr>
            <a:r>
              <a:rPr lang="en-IN" sz="1500" dirty="0"/>
              <a:t>Coursera can use the automatic predicting model(used in the project) to classify a review in to the tree categories and if there are some negative reviews, then should make sure that they reach out the customer via mail or other medium to understand the issue and try to solve it. </a:t>
            </a:r>
          </a:p>
          <a:p>
            <a:pPr>
              <a:buFont typeface="Arial" panose="020B0604020202020204" pitchFamily="34" charset="0"/>
              <a:buChar char="•"/>
            </a:pPr>
            <a:r>
              <a:rPr lang="en-IN" sz="1500" dirty="0"/>
              <a:t>For some customers who are not able to pay the fees for the course, Coursera can opt for some deduction or free courses for those customers in order to make the customers to enrol to the course, then pay the fees when they join a job (Increasing the customer life cycle).</a:t>
            </a:r>
          </a:p>
          <a:p>
            <a:pPr>
              <a:buFont typeface="Arial" panose="020B0604020202020204" pitchFamily="34" charset="0"/>
              <a:buChar char="•"/>
            </a:pPr>
            <a:r>
              <a:rPr lang="en-IN" sz="1500" dirty="0"/>
              <a:t>Can have different professors for a single course, thereby different stages of a course  can be thought by different abled professors leading to better understanding of topics. </a:t>
            </a:r>
          </a:p>
          <a:p>
            <a:pPr>
              <a:buFont typeface="Arial" panose="020B0604020202020204" pitchFamily="34" charset="0"/>
              <a:buChar char="•"/>
            </a:pPr>
            <a:r>
              <a:rPr lang="en-IN" sz="1500" dirty="0"/>
              <a:t>Coursera can give adequate offers and new course intimations to the people who are happy with the content in the Coursera and reward the customers who refer new customers. </a:t>
            </a:r>
          </a:p>
          <a:p>
            <a:pPr>
              <a:buFont typeface="Arial" panose="020B0604020202020204" pitchFamily="34" charset="0"/>
              <a:buChar char="•"/>
            </a:pPr>
            <a:endParaRPr lang="en-IN" sz="1500" dirty="0"/>
          </a:p>
          <a:p>
            <a:pPr>
              <a:buFont typeface="Arial" panose="020B0604020202020204" pitchFamily="34" charset="0"/>
              <a:buChar char="•"/>
            </a:pPr>
            <a:endParaRPr lang="en-IN" sz="1600" dirty="0"/>
          </a:p>
        </p:txBody>
      </p:sp>
    </p:spTree>
    <p:extLst>
      <p:ext uri="{BB962C8B-B14F-4D97-AF65-F5344CB8AC3E}">
        <p14:creationId xmlns:p14="http://schemas.microsoft.com/office/powerpoint/2010/main" val="189805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825576-AD81-404C-B6D9-AF57A0629280}"/>
              </a:ext>
            </a:extLst>
          </p:cNvPr>
          <p:cNvSpPr>
            <a:spLocks noGrp="1"/>
          </p:cNvSpPr>
          <p:nvPr>
            <p:ph idx="1"/>
          </p:nvPr>
        </p:nvSpPr>
        <p:spPr>
          <a:xfrm>
            <a:off x="1807987" y="2662519"/>
            <a:ext cx="8946541" cy="4195481"/>
          </a:xfrm>
        </p:spPr>
        <p:txBody>
          <a:bodyPr>
            <a:normAutofit/>
          </a:bodyPr>
          <a:lstStyle/>
          <a:p>
            <a:pPr marL="0" indent="0" algn="ctr">
              <a:buNone/>
            </a:pPr>
            <a:r>
              <a:rPr lang="en-IN" sz="8800" dirty="0">
                <a:solidFill>
                  <a:schemeClr val="accent2"/>
                </a:solidFill>
              </a:rPr>
              <a:t>THANK YOU</a:t>
            </a:r>
          </a:p>
        </p:txBody>
      </p:sp>
    </p:spTree>
    <p:extLst>
      <p:ext uri="{BB962C8B-B14F-4D97-AF65-F5344CB8AC3E}">
        <p14:creationId xmlns:p14="http://schemas.microsoft.com/office/powerpoint/2010/main" val="821648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610</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Wingdings 3</vt:lpstr>
      <vt:lpstr>Ion</vt:lpstr>
      <vt:lpstr>PowerPoint Presentation</vt:lpstr>
      <vt:lpstr> Introduction:  Coursera  And Techniques Used </vt:lpstr>
      <vt:lpstr> Problem Statement, Sentiment Analysis &amp; Word Visualisation  </vt:lpstr>
      <vt:lpstr> Sentiment Analysis – Positive Words </vt:lpstr>
      <vt:lpstr> Sentiment Analysis – Negative Words </vt:lpstr>
      <vt:lpstr> Business Implications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 Adithya S</dc:creator>
  <cp:lastModifiedBy>Prabhu Adithya S</cp:lastModifiedBy>
  <cp:revision>88</cp:revision>
  <dcterms:created xsi:type="dcterms:W3CDTF">2019-08-20T17:32:52Z</dcterms:created>
  <dcterms:modified xsi:type="dcterms:W3CDTF">2025-02-04T20:16:22Z</dcterms:modified>
</cp:coreProperties>
</file>