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 id="2147483717" r:id="rId5"/>
  </p:sldMasterIdLst>
  <p:notesMasterIdLst>
    <p:notesMasterId r:id="rId55"/>
  </p:notesMasterIdLst>
  <p:sldIdLst>
    <p:sldId id="256" r:id="rId6"/>
    <p:sldId id="961" r:id="rId7"/>
    <p:sldId id="1058" r:id="rId8"/>
    <p:sldId id="1056" r:id="rId9"/>
    <p:sldId id="1086" r:id="rId10"/>
    <p:sldId id="1096" r:id="rId11"/>
    <p:sldId id="1090" r:id="rId12"/>
    <p:sldId id="1091" r:id="rId13"/>
    <p:sldId id="1093" r:id="rId14"/>
    <p:sldId id="1094" r:id="rId15"/>
    <p:sldId id="1095" r:id="rId16"/>
    <p:sldId id="1092" r:id="rId17"/>
    <p:sldId id="1023" r:id="rId18"/>
    <p:sldId id="1057" r:id="rId19"/>
    <p:sldId id="1075" r:id="rId20"/>
    <p:sldId id="1064" r:id="rId21"/>
    <p:sldId id="1065" r:id="rId22"/>
    <p:sldId id="1066" r:id="rId23"/>
    <p:sldId id="1067" r:id="rId24"/>
    <p:sldId id="1097" r:id="rId25"/>
    <p:sldId id="1098" r:id="rId26"/>
    <p:sldId id="1099" r:id="rId27"/>
    <p:sldId id="1100" r:id="rId28"/>
    <p:sldId id="1088" r:id="rId29"/>
    <p:sldId id="1089" r:id="rId30"/>
    <p:sldId id="1068" r:id="rId31"/>
    <p:sldId id="1063" r:id="rId32"/>
    <p:sldId id="1069" r:id="rId33"/>
    <p:sldId id="1070" r:id="rId34"/>
    <p:sldId id="1072" r:id="rId35"/>
    <p:sldId id="1071" r:id="rId36"/>
    <p:sldId id="1073" r:id="rId37"/>
    <p:sldId id="1074" r:id="rId38"/>
    <p:sldId id="1078" r:id="rId39"/>
    <p:sldId id="1045" r:id="rId40"/>
    <p:sldId id="1046" r:id="rId41"/>
    <p:sldId id="1083" r:id="rId42"/>
    <p:sldId id="1087" r:id="rId43"/>
    <p:sldId id="1048" r:id="rId44"/>
    <p:sldId id="1085" r:id="rId45"/>
    <p:sldId id="1049" r:id="rId46"/>
    <p:sldId id="1050" r:id="rId47"/>
    <p:sldId id="1051" r:id="rId48"/>
    <p:sldId id="1076" r:id="rId49"/>
    <p:sldId id="1077" r:id="rId50"/>
    <p:sldId id="1084" r:id="rId51"/>
    <p:sldId id="1081" r:id="rId52"/>
    <p:sldId id="1082" r:id="rId53"/>
    <p:sldId id="1079" r:id="rId54"/>
  </p:sldIdLst>
  <p:sldSz cx="9144000" cy="6858000" type="screen4x3"/>
  <p:notesSz cx="6858000" cy="9144000"/>
  <p:defaultTextStyle>
    <a:defPPr>
      <a:defRPr lang="en-US"/>
    </a:defPPr>
    <a:lvl1pPr marL="0" algn="l" defTabSz="914113" rtl="0" eaLnBrk="1" latinLnBrk="0" hangingPunct="1">
      <a:defRPr sz="1800" kern="1200">
        <a:solidFill>
          <a:schemeClr val="tx1"/>
        </a:solidFill>
        <a:latin typeface="+mn-lt"/>
        <a:ea typeface="+mn-ea"/>
        <a:cs typeface="+mn-cs"/>
      </a:defRPr>
    </a:lvl1pPr>
    <a:lvl2pPr marL="457057" algn="l" defTabSz="914113" rtl="0" eaLnBrk="1" latinLnBrk="0" hangingPunct="1">
      <a:defRPr sz="1800" kern="1200">
        <a:solidFill>
          <a:schemeClr val="tx1"/>
        </a:solidFill>
        <a:latin typeface="+mn-lt"/>
        <a:ea typeface="+mn-ea"/>
        <a:cs typeface="+mn-cs"/>
      </a:defRPr>
    </a:lvl2pPr>
    <a:lvl3pPr marL="914113" algn="l" defTabSz="914113" rtl="0" eaLnBrk="1" latinLnBrk="0" hangingPunct="1">
      <a:defRPr sz="1800" kern="1200">
        <a:solidFill>
          <a:schemeClr val="tx1"/>
        </a:solidFill>
        <a:latin typeface="+mn-lt"/>
        <a:ea typeface="+mn-ea"/>
        <a:cs typeface="+mn-cs"/>
      </a:defRPr>
    </a:lvl3pPr>
    <a:lvl4pPr marL="1371170" algn="l" defTabSz="914113" rtl="0" eaLnBrk="1" latinLnBrk="0" hangingPunct="1">
      <a:defRPr sz="1800" kern="1200">
        <a:solidFill>
          <a:schemeClr val="tx1"/>
        </a:solidFill>
        <a:latin typeface="+mn-lt"/>
        <a:ea typeface="+mn-ea"/>
        <a:cs typeface="+mn-cs"/>
      </a:defRPr>
    </a:lvl4pPr>
    <a:lvl5pPr marL="1828228" algn="l" defTabSz="914113" rtl="0" eaLnBrk="1" latinLnBrk="0" hangingPunct="1">
      <a:defRPr sz="1800" kern="1200">
        <a:solidFill>
          <a:schemeClr val="tx1"/>
        </a:solidFill>
        <a:latin typeface="+mn-lt"/>
        <a:ea typeface="+mn-ea"/>
        <a:cs typeface="+mn-cs"/>
      </a:defRPr>
    </a:lvl5pPr>
    <a:lvl6pPr marL="2285284" algn="l" defTabSz="914113" rtl="0" eaLnBrk="1" latinLnBrk="0" hangingPunct="1">
      <a:defRPr sz="1800" kern="1200">
        <a:solidFill>
          <a:schemeClr val="tx1"/>
        </a:solidFill>
        <a:latin typeface="+mn-lt"/>
        <a:ea typeface="+mn-ea"/>
        <a:cs typeface="+mn-cs"/>
      </a:defRPr>
    </a:lvl6pPr>
    <a:lvl7pPr marL="2742340" algn="l" defTabSz="914113" rtl="0" eaLnBrk="1" latinLnBrk="0" hangingPunct="1">
      <a:defRPr sz="1800" kern="1200">
        <a:solidFill>
          <a:schemeClr val="tx1"/>
        </a:solidFill>
        <a:latin typeface="+mn-lt"/>
        <a:ea typeface="+mn-ea"/>
        <a:cs typeface="+mn-cs"/>
      </a:defRPr>
    </a:lvl7pPr>
    <a:lvl8pPr marL="3199398" algn="l" defTabSz="914113" rtl="0" eaLnBrk="1" latinLnBrk="0" hangingPunct="1">
      <a:defRPr sz="1800" kern="1200">
        <a:solidFill>
          <a:schemeClr val="tx1"/>
        </a:solidFill>
        <a:latin typeface="+mn-lt"/>
        <a:ea typeface="+mn-ea"/>
        <a:cs typeface="+mn-cs"/>
      </a:defRPr>
    </a:lvl8pPr>
    <a:lvl9pPr marL="3656454" algn="l" defTabSz="91411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pos="1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tsuser1" initials="c" lastIdx="2" clrIdx="0"/>
  <p:cmAuthor id="1" name="Cognizant Technology Solutions" initials="CTS" lastIdx="28" clrIdx="1"/>
  <p:cmAuthor id="2" name="Windows User" initials="WU" lastIdx="2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EBAB"/>
    <a:srgbClr val="D8D9D9"/>
    <a:srgbClr val="C1EFFF"/>
    <a:srgbClr val="E3F3D1"/>
    <a:srgbClr val="D6ECF6"/>
    <a:srgbClr val="E9F1F5"/>
    <a:srgbClr val="D9F5FF"/>
    <a:srgbClr val="D0E3EA"/>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44" autoAdjust="0"/>
    <p:restoredTop sz="87389" autoAdjust="0"/>
  </p:normalViewPr>
  <p:slideViewPr>
    <p:cSldViewPr>
      <p:cViewPr varScale="1">
        <p:scale>
          <a:sx n="74" d="100"/>
          <a:sy n="74" d="100"/>
        </p:scale>
        <p:origin x="1632" y="72"/>
      </p:cViewPr>
      <p:guideLst>
        <p:guide orient="horz" pos="91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2" d="100"/>
        <a:sy n="102" d="100"/>
      </p:scale>
      <p:origin x="0" y="6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0-13T22:21:32.982" idx="28">
    <p:pos x="10" y="10"/>
    <p:text>Lets remove the number of people, accounts from this slide</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19338-6DE6-4AB9-8AAF-C7B3416AF2AF}"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578F6767-472E-4AE3-8A40-12D609286797}">
      <dgm:prSet phldrT="[Text]" custT="1"/>
      <dgm:spPr/>
      <dgm:t>
        <a:bodyPr/>
        <a:lstStyle/>
        <a:p>
          <a:r>
            <a:rPr lang="en-US" sz="800" b="1" dirty="0" smtClean="0">
              <a:solidFill>
                <a:schemeClr val="accent5">
                  <a:lumMod val="75000"/>
                </a:schemeClr>
              </a:solidFill>
              <a:latin typeface="Calibri" pitchFamily="34" charset="0"/>
              <a:cs typeface="Calibri" pitchFamily="34" charset="0"/>
            </a:rPr>
            <a:t>Cognizance</a:t>
          </a:r>
          <a:endParaRPr lang="en-US" sz="800" b="1" dirty="0">
            <a:solidFill>
              <a:schemeClr val="accent5">
                <a:lumMod val="75000"/>
              </a:schemeClr>
            </a:solidFill>
            <a:latin typeface="Calibri" pitchFamily="34" charset="0"/>
            <a:cs typeface="Calibri" pitchFamily="34" charset="0"/>
          </a:endParaRPr>
        </a:p>
      </dgm:t>
    </dgm:pt>
    <dgm:pt modelId="{94E1B526-3C4A-4EC7-9E0D-1FEE0AEC31C7}" type="parTrans" cxnId="{91C41118-02CE-4606-852E-66D0E02F496A}">
      <dgm:prSet/>
      <dgm:spPr/>
      <dgm:t>
        <a:bodyPr/>
        <a:lstStyle/>
        <a:p>
          <a:endParaRPr lang="en-US"/>
        </a:p>
      </dgm:t>
    </dgm:pt>
    <dgm:pt modelId="{6420E0DA-3F0C-465D-9E2F-353230F1690E}" type="sibTrans" cxnId="{91C41118-02CE-4606-852E-66D0E02F496A}">
      <dgm:prSet/>
      <dgm:spPr/>
      <dgm:t>
        <a:bodyPr/>
        <a:lstStyle/>
        <a:p>
          <a:endParaRPr lang="en-US"/>
        </a:p>
      </dgm:t>
    </dgm:pt>
    <dgm:pt modelId="{EED3D2EF-4CB4-4D79-B4FF-210102222C8B}">
      <dgm:prSet phldrT="[Text]" custT="1"/>
      <dgm:spPr/>
      <dgm:t>
        <a:bodyPr/>
        <a:lstStyle/>
        <a:p>
          <a:r>
            <a:rPr lang="en-US" sz="800" b="1" dirty="0" smtClean="0">
              <a:solidFill>
                <a:schemeClr val="accent4">
                  <a:lumMod val="75000"/>
                </a:schemeClr>
              </a:solidFill>
              <a:latin typeface="Calibri" pitchFamily="34" charset="0"/>
              <a:cs typeface="Calibri" pitchFamily="34" charset="0"/>
            </a:rPr>
            <a:t>Craving</a:t>
          </a:r>
          <a:endParaRPr lang="en-US" sz="800" b="1" dirty="0">
            <a:solidFill>
              <a:schemeClr val="accent4">
                <a:lumMod val="75000"/>
              </a:schemeClr>
            </a:solidFill>
            <a:latin typeface="Calibri" pitchFamily="34" charset="0"/>
            <a:cs typeface="Calibri" pitchFamily="34" charset="0"/>
          </a:endParaRPr>
        </a:p>
      </dgm:t>
    </dgm:pt>
    <dgm:pt modelId="{DA916279-2094-42E6-95A3-12B2D3CA01F8}" type="parTrans" cxnId="{D712BC2E-001A-465C-A377-161E1D909C64}">
      <dgm:prSet/>
      <dgm:spPr/>
      <dgm:t>
        <a:bodyPr/>
        <a:lstStyle/>
        <a:p>
          <a:endParaRPr lang="en-US"/>
        </a:p>
      </dgm:t>
    </dgm:pt>
    <dgm:pt modelId="{B2F02480-5C47-43A7-B3EB-7DEC38D4514A}" type="sibTrans" cxnId="{D712BC2E-001A-465C-A377-161E1D909C64}">
      <dgm:prSet/>
      <dgm:spPr/>
      <dgm:t>
        <a:bodyPr/>
        <a:lstStyle/>
        <a:p>
          <a:endParaRPr lang="en-US"/>
        </a:p>
      </dgm:t>
    </dgm:pt>
    <dgm:pt modelId="{6608B3ED-82C4-4F7E-AED9-8FA2A392F1C3}">
      <dgm:prSet phldrT="[Text]"/>
      <dgm:spPr/>
      <dgm:t>
        <a:bodyPr/>
        <a:lstStyle/>
        <a:p>
          <a:r>
            <a:rPr lang="en-US" b="1" dirty="0" smtClean="0">
              <a:solidFill>
                <a:schemeClr val="accent6">
                  <a:lumMod val="75000"/>
                </a:schemeClr>
              </a:solidFill>
            </a:rPr>
            <a:t>Capability</a:t>
          </a:r>
          <a:endParaRPr lang="en-US" b="1" dirty="0">
            <a:solidFill>
              <a:schemeClr val="accent6">
                <a:lumMod val="75000"/>
              </a:schemeClr>
            </a:solidFill>
          </a:endParaRPr>
        </a:p>
      </dgm:t>
    </dgm:pt>
    <dgm:pt modelId="{9C4C9409-98B7-424B-A582-1C0496081AD7}" type="parTrans" cxnId="{525AF731-211F-4447-9C45-BEBA2B02CB32}">
      <dgm:prSet/>
      <dgm:spPr/>
      <dgm:t>
        <a:bodyPr/>
        <a:lstStyle/>
        <a:p>
          <a:endParaRPr lang="en-US"/>
        </a:p>
      </dgm:t>
    </dgm:pt>
    <dgm:pt modelId="{A2263E48-2FE0-4378-9BE7-40F9CE74F982}" type="sibTrans" cxnId="{525AF731-211F-4447-9C45-BEBA2B02CB32}">
      <dgm:prSet/>
      <dgm:spPr/>
      <dgm:t>
        <a:bodyPr/>
        <a:lstStyle/>
        <a:p>
          <a:endParaRPr lang="en-US"/>
        </a:p>
      </dgm:t>
    </dgm:pt>
    <dgm:pt modelId="{1513A5CB-3D8B-4198-BD0E-8B497D43C09F}">
      <dgm:prSet/>
      <dgm:spPr/>
      <dgm:t>
        <a:bodyPr/>
        <a:lstStyle/>
        <a:p>
          <a:r>
            <a:rPr lang="en-US" b="1" dirty="0" smtClean="0">
              <a:solidFill>
                <a:schemeClr val="accent2">
                  <a:lumMod val="75000"/>
                </a:schemeClr>
              </a:solidFill>
            </a:rPr>
            <a:t>Care</a:t>
          </a:r>
          <a:endParaRPr lang="en-US" b="1" dirty="0">
            <a:solidFill>
              <a:schemeClr val="accent2">
                <a:lumMod val="75000"/>
              </a:schemeClr>
            </a:solidFill>
          </a:endParaRPr>
        </a:p>
      </dgm:t>
    </dgm:pt>
    <dgm:pt modelId="{54CB9FE3-D245-4522-8E74-D7CEE12E2D29}" type="parTrans" cxnId="{F70BFD30-118D-42F4-9D0F-3A8A4AECECFD}">
      <dgm:prSet/>
      <dgm:spPr/>
      <dgm:t>
        <a:bodyPr/>
        <a:lstStyle/>
        <a:p>
          <a:endParaRPr lang="en-US"/>
        </a:p>
      </dgm:t>
    </dgm:pt>
    <dgm:pt modelId="{42BF41BE-620E-4396-BEC9-F739BD51EE02}" type="sibTrans" cxnId="{F70BFD30-118D-42F4-9D0F-3A8A4AECECFD}">
      <dgm:prSet/>
      <dgm:spPr/>
      <dgm:t>
        <a:bodyPr/>
        <a:lstStyle/>
        <a:p>
          <a:endParaRPr lang="en-US"/>
        </a:p>
      </dgm:t>
    </dgm:pt>
    <dgm:pt modelId="{CAAA22EA-F4CF-436E-9B7D-863F72CD2B84}">
      <dgm:prSet/>
      <dgm:spPr/>
      <dgm:t>
        <a:bodyPr/>
        <a:lstStyle/>
        <a:p>
          <a:r>
            <a:rPr lang="en-US" b="1" dirty="0" smtClean="0">
              <a:solidFill>
                <a:srgbClr val="569A59"/>
              </a:solidFill>
            </a:rPr>
            <a:t>Change</a:t>
          </a:r>
          <a:endParaRPr lang="en-US" b="1" dirty="0">
            <a:solidFill>
              <a:srgbClr val="569A59"/>
            </a:solidFill>
          </a:endParaRPr>
        </a:p>
      </dgm:t>
    </dgm:pt>
    <dgm:pt modelId="{19AF4239-44D4-4549-872E-63D4E45D97FF}" type="parTrans" cxnId="{10BB341B-CC4E-431C-A1E8-0B57D9294AB1}">
      <dgm:prSet/>
      <dgm:spPr/>
      <dgm:t>
        <a:bodyPr/>
        <a:lstStyle/>
        <a:p>
          <a:endParaRPr lang="en-US"/>
        </a:p>
      </dgm:t>
    </dgm:pt>
    <dgm:pt modelId="{0E0BB991-6B76-4C44-B5CC-1D6A574BF5E5}" type="sibTrans" cxnId="{10BB341B-CC4E-431C-A1E8-0B57D9294AB1}">
      <dgm:prSet/>
      <dgm:spPr/>
      <dgm:t>
        <a:bodyPr/>
        <a:lstStyle/>
        <a:p>
          <a:endParaRPr lang="en-US"/>
        </a:p>
      </dgm:t>
    </dgm:pt>
    <dgm:pt modelId="{9E5A9FCE-E839-48AF-A57E-5327D96DF7D1}" type="pres">
      <dgm:prSet presAssocID="{4DC19338-6DE6-4AB9-8AAF-C7B3416AF2AF}" presName="Name0" presStyleCnt="0">
        <dgm:presLayoutVars>
          <dgm:chMax val="7"/>
          <dgm:chPref val="7"/>
          <dgm:dir/>
          <dgm:animLvl val="lvl"/>
        </dgm:presLayoutVars>
      </dgm:prSet>
      <dgm:spPr/>
      <dgm:t>
        <a:bodyPr/>
        <a:lstStyle/>
        <a:p>
          <a:endParaRPr lang="en-US"/>
        </a:p>
      </dgm:t>
    </dgm:pt>
    <dgm:pt modelId="{7F1294F5-FDD9-4CBE-AC4F-D5F76545B47F}" type="pres">
      <dgm:prSet presAssocID="{578F6767-472E-4AE3-8A40-12D609286797}" presName="Accent1" presStyleCnt="0"/>
      <dgm:spPr/>
    </dgm:pt>
    <dgm:pt modelId="{B077C0DF-FFBF-438D-8C37-CEE129213F4A}" type="pres">
      <dgm:prSet presAssocID="{578F6767-472E-4AE3-8A40-12D609286797}" presName="Accent" presStyleLbl="node1" presStyleIdx="0" presStyleCnt="5"/>
      <dgm:spPr>
        <a:solidFill>
          <a:schemeClr val="accent5">
            <a:lumMod val="75000"/>
          </a:schemeClr>
        </a:solidFill>
      </dgm:spPr>
      <dgm:t>
        <a:bodyPr/>
        <a:lstStyle/>
        <a:p>
          <a:endParaRPr lang="en-US"/>
        </a:p>
      </dgm:t>
    </dgm:pt>
    <dgm:pt modelId="{FD4230BA-EFFD-4F71-9707-609E474FC482}" type="pres">
      <dgm:prSet presAssocID="{578F6767-472E-4AE3-8A40-12D609286797}" presName="Parent1" presStyleLbl="revTx" presStyleIdx="0" presStyleCnt="5" custScaleX="109355">
        <dgm:presLayoutVars>
          <dgm:chMax val="1"/>
          <dgm:chPref val="1"/>
          <dgm:bulletEnabled val="1"/>
        </dgm:presLayoutVars>
      </dgm:prSet>
      <dgm:spPr/>
      <dgm:t>
        <a:bodyPr/>
        <a:lstStyle/>
        <a:p>
          <a:endParaRPr lang="en-US"/>
        </a:p>
      </dgm:t>
    </dgm:pt>
    <dgm:pt modelId="{82BA8F0C-11DF-4898-87FD-D5539295988E}" type="pres">
      <dgm:prSet presAssocID="{EED3D2EF-4CB4-4D79-B4FF-210102222C8B}" presName="Accent2" presStyleCnt="0"/>
      <dgm:spPr/>
    </dgm:pt>
    <dgm:pt modelId="{D9C6122A-257E-4E26-BAEA-14E0C6731C2C}" type="pres">
      <dgm:prSet presAssocID="{EED3D2EF-4CB4-4D79-B4FF-210102222C8B}" presName="Accent" presStyleLbl="node1" presStyleIdx="1" presStyleCnt="5"/>
      <dgm:spPr>
        <a:solidFill>
          <a:schemeClr val="accent4">
            <a:lumMod val="75000"/>
          </a:schemeClr>
        </a:solidFill>
      </dgm:spPr>
      <dgm:t>
        <a:bodyPr/>
        <a:lstStyle/>
        <a:p>
          <a:endParaRPr lang="en-US"/>
        </a:p>
      </dgm:t>
    </dgm:pt>
    <dgm:pt modelId="{4C3E6CFB-AA55-4662-9FEE-5146B5A037C6}" type="pres">
      <dgm:prSet presAssocID="{EED3D2EF-4CB4-4D79-B4FF-210102222C8B}" presName="Parent2" presStyleLbl="revTx" presStyleIdx="1" presStyleCnt="5">
        <dgm:presLayoutVars>
          <dgm:chMax val="1"/>
          <dgm:chPref val="1"/>
          <dgm:bulletEnabled val="1"/>
        </dgm:presLayoutVars>
      </dgm:prSet>
      <dgm:spPr/>
      <dgm:t>
        <a:bodyPr/>
        <a:lstStyle/>
        <a:p>
          <a:endParaRPr lang="en-US"/>
        </a:p>
      </dgm:t>
    </dgm:pt>
    <dgm:pt modelId="{E78A022E-96C1-41F0-A5C8-91D490824C0E}" type="pres">
      <dgm:prSet presAssocID="{6608B3ED-82C4-4F7E-AED9-8FA2A392F1C3}" presName="Accent3" presStyleCnt="0"/>
      <dgm:spPr/>
    </dgm:pt>
    <dgm:pt modelId="{D9DB81DC-EF7B-4813-8954-7E83C583B484}" type="pres">
      <dgm:prSet presAssocID="{6608B3ED-82C4-4F7E-AED9-8FA2A392F1C3}" presName="Accent" presStyleLbl="node1" presStyleIdx="2" presStyleCnt="5"/>
      <dgm:spPr>
        <a:solidFill>
          <a:schemeClr val="accent6">
            <a:lumMod val="75000"/>
          </a:schemeClr>
        </a:solidFill>
      </dgm:spPr>
      <dgm:t>
        <a:bodyPr/>
        <a:lstStyle/>
        <a:p>
          <a:endParaRPr lang="en-US"/>
        </a:p>
      </dgm:t>
    </dgm:pt>
    <dgm:pt modelId="{5D1B3A50-FF26-4E49-9F6E-C4979215A8E3}" type="pres">
      <dgm:prSet presAssocID="{6608B3ED-82C4-4F7E-AED9-8FA2A392F1C3}" presName="Parent3" presStyleLbl="revTx" presStyleIdx="2" presStyleCnt="5">
        <dgm:presLayoutVars>
          <dgm:chMax val="1"/>
          <dgm:chPref val="1"/>
          <dgm:bulletEnabled val="1"/>
        </dgm:presLayoutVars>
      </dgm:prSet>
      <dgm:spPr/>
      <dgm:t>
        <a:bodyPr/>
        <a:lstStyle/>
        <a:p>
          <a:endParaRPr lang="en-US"/>
        </a:p>
      </dgm:t>
    </dgm:pt>
    <dgm:pt modelId="{2563B695-A3A3-41D2-B59C-ED05C9744331}" type="pres">
      <dgm:prSet presAssocID="{1513A5CB-3D8B-4198-BD0E-8B497D43C09F}" presName="Accent4" presStyleCnt="0"/>
      <dgm:spPr/>
    </dgm:pt>
    <dgm:pt modelId="{D51343FE-6FD0-4181-A4A5-BB7BFAFBCA0C}" type="pres">
      <dgm:prSet presAssocID="{1513A5CB-3D8B-4198-BD0E-8B497D43C09F}" presName="Accent" presStyleLbl="node1" presStyleIdx="3" presStyleCnt="5"/>
      <dgm:spPr>
        <a:solidFill>
          <a:schemeClr val="accent2">
            <a:lumMod val="75000"/>
          </a:schemeClr>
        </a:solidFill>
      </dgm:spPr>
      <dgm:t>
        <a:bodyPr/>
        <a:lstStyle/>
        <a:p>
          <a:endParaRPr lang="en-US"/>
        </a:p>
      </dgm:t>
    </dgm:pt>
    <dgm:pt modelId="{A773F329-A7AC-4B78-A82D-1518368D6081}" type="pres">
      <dgm:prSet presAssocID="{1513A5CB-3D8B-4198-BD0E-8B497D43C09F}" presName="Parent4" presStyleLbl="revTx" presStyleIdx="3" presStyleCnt="5">
        <dgm:presLayoutVars>
          <dgm:chMax val="1"/>
          <dgm:chPref val="1"/>
          <dgm:bulletEnabled val="1"/>
        </dgm:presLayoutVars>
      </dgm:prSet>
      <dgm:spPr/>
      <dgm:t>
        <a:bodyPr/>
        <a:lstStyle/>
        <a:p>
          <a:endParaRPr lang="en-US"/>
        </a:p>
      </dgm:t>
    </dgm:pt>
    <dgm:pt modelId="{A9189FAC-31A0-4BA3-80FB-857A9311573B}" type="pres">
      <dgm:prSet presAssocID="{CAAA22EA-F4CF-436E-9B7D-863F72CD2B84}" presName="Accent5" presStyleCnt="0"/>
      <dgm:spPr/>
    </dgm:pt>
    <dgm:pt modelId="{414BA1A3-888A-4292-80A0-A98BAF9E1673}" type="pres">
      <dgm:prSet presAssocID="{CAAA22EA-F4CF-436E-9B7D-863F72CD2B84}" presName="Accent" presStyleLbl="node1" presStyleIdx="4" presStyleCnt="5"/>
      <dgm:spPr>
        <a:solidFill>
          <a:srgbClr val="3E8255"/>
        </a:solidFill>
      </dgm:spPr>
      <dgm:t>
        <a:bodyPr/>
        <a:lstStyle/>
        <a:p>
          <a:endParaRPr lang="en-US"/>
        </a:p>
      </dgm:t>
    </dgm:pt>
    <dgm:pt modelId="{E2A289CD-ADBD-4359-A2A5-D62612EB8BC5}" type="pres">
      <dgm:prSet presAssocID="{CAAA22EA-F4CF-436E-9B7D-863F72CD2B84}" presName="Parent5" presStyleLbl="revTx" presStyleIdx="4" presStyleCnt="5">
        <dgm:presLayoutVars>
          <dgm:chMax val="1"/>
          <dgm:chPref val="1"/>
          <dgm:bulletEnabled val="1"/>
        </dgm:presLayoutVars>
      </dgm:prSet>
      <dgm:spPr/>
      <dgm:t>
        <a:bodyPr/>
        <a:lstStyle/>
        <a:p>
          <a:endParaRPr lang="en-US"/>
        </a:p>
      </dgm:t>
    </dgm:pt>
  </dgm:ptLst>
  <dgm:cxnLst>
    <dgm:cxn modelId="{21735DA2-FCA2-40F0-A7E5-C1F92FDB3ED5}" type="presOf" srcId="{4DC19338-6DE6-4AB9-8AAF-C7B3416AF2AF}" destId="{9E5A9FCE-E839-48AF-A57E-5327D96DF7D1}" srcOrd="0" destOrd="0" presId="urn:microsoft.com/office/officeart/2009/layout/CircleArrowProcess"/>
    <dgm:cxn modelId="{D712BC2E-001A-465C-A377-161E1D909C64}" srcId="{4DC19338-6DE6-4AB9-8AAF-C7B3416AF2AF}" destId="{EED3D2EF-4CB4-4D79-B4FF-210102222C8B}" srcOrd="1" destOrd="0" parTransId="{DA916279-2094-42E6-95A3-12B2D3CA01F8}" sibTransId="{B2F02480-5C47-43A7-B3EB-7DEC38D4514A}"/>
    <dgm:cxn modelId="{91C41118-02CE-4606-852E-66D0E02F496A}" srcId="{4DC19338-6DE6-4AB9-8AAF-C7B3416AF2AF}" destId="{578F6767-472E-4AE3-8A40-12D609286797}" srcOrd="0" destOrd="0" parTransId="{94E1B526-3C4A-4EC7-9E0D-1FEE0AEC31C7}" sibTransId="{6420E0DA-3F0C-465D-9E2F-353230F1690E}"/>
    <dgm:cxn modelId="{A0325E50-DAD3-4F00-9770-E413B3CB61F6}" type="presOf" srcId="{578F6767-472E-4AE3-8A40-12D609286797}" destId="{FD4230BA-EFFD-4F71-9707-609E474FC482}" srcOrd="0" destOrd="0" presId="urn:microsoft.com/office/officeart/2009/layout/CircleArrowProcess"/>
    <dgm:cxn modelId="{F70BFD30-118D-42F4-9D0F-3A8A4AECECFD}" srcId="{4DC19338-6DE6-4AB9-8AAF-C7B3416AF2AF}" destId="{1513A5CB-3D8B-4198-BD0E-8B497D43C09F}" srcOrd="3" destOrd="0" parTransId="{54CB9FE3-D245-4522-8E74-D7CEE12E2D29}" sibTransId="{42BF41BE-620E-4396-BEC9-F739BD51EE02}"/>
    <dgm:cxn modelId="{8A625EEB-BB43-4E5A-94AA-CCC2CBE0958C}" type="presOf" srcId="{6608B3ED-82C4-4F7E-AED9-8FA2A392F1C3}" destId="{5D1B3A50-FF26-4E49-9F6E-C4979215A8E3}" srcOrd="0" destOrd="0" presId="urn:microsoft.com/office/officeart/2009/layout/CircleArrowProcess"/>
    <dgm:cxn modelId="{6DC55F80-9AC9-4209-801F-891729F700F6}" type="presOf" srcId="{1513A5CB-3D8B-4198-BD0E-8B497D43C09F}" destId="{A773F329-A7AC-4B78-A82D-1518368D6081}" srcOrd="0" destOrd="0" presId="urn:microsoft.com/office/officeart/2009/layout/CircleArrowProcess"/>
    <dgm:cxn modelId="{10BB341B-CC4E-431C-A1E8-0B57D9294AB1}" srcId="{4DC19338-6DE6-4AB9-8AAF-C7B3416AF2AF}" destId="{CAAA22EA-F4CF-436E-9B7D-863F72CD2B84}" srcOrd="4" destOrd="0" parTransId="{19AF4239-44D4-4549-872E-63D4E45D97FF}" sibTransId="{0E0BB991-6B76-4C44-B5CC-1D6A574BF5E5}"/>
    <dgm:cxn modelId="{525AF731-211F-4447-9C45-BEBA2B02CB32}" srcId="{4DC19338-6DE6-4AB9-8AAF-C7B3416AF2AF}" destId="{6608B3ED-82C4-4F7E-AED9-8FA2A392F1C3}" srcOrd="2" destOrd="0" parTransId="{9C4C9409-98B7-424B-A582-1C0496081AD7}" sibTransId="{A2263E48-2FE0-4378-9BE7-40F9CE74F982}"/>
    <dgm:cxn modelId="{40475FF4-C050-49B1-88EF-1545EC9E2A07}" type="presOf" srcId="{EED3D2EF-4CB4-4D79-B4FF-210102222C8B}" destId="{4C3E6CFB-AA55-4662-9FEE-5146B5A037C6}" srcOrd="0" destOrd="0" presId="urn:microsoft.com/office/officeart/2009/layout/CircleArrowProcess"/>
    <dgm:cxn modelId="{D83EB044-1CCA-402C-AF46-25866B773A78}" type="presOf" srcId="{CAAA22EA-F4CF-436E-9B7D-863F72CD2B84}" destId="{E2A289CD-ADBD-4359-A2A5-D62612EB8BC5}" srcOrd="0" destOrd="0" presId="urn:microsoft.com/office/officeart/2009/layout/CircleArrowProcess"/>
    <dgm:cxn modelId="{2CE5F5A1-A074-44FE-8CC9-A2B92E1EF58C}" type="presParOf" srcId="{9E5A9FCE-E839-48AF-A57E-5327D96DF7D1}" destId="{7F1294F5-FDD9-4CBE-AC4F-D5F76545B47F}" srcOrd="0" destOrd="0" presId="urn:microsoft.com/office/officeart/2009/layout/CircleArrowProcess"/>
    <dgm:cxn modelId="{753B2611-675E-48B9-B1A7-846B9D6DDB7E}" type="presParOf" srcId="{7F1294F5-FDD9-4CBE-AC4F-D5F76545B47F}" destId="{B077C0DF-FFBF-438D-8C37-CEE129213F4A}" srcOrd="0" destOrd="0" presId="urn:microsoft.com/office/officeart/2009/layout/CircleArrowProcess"/>
    <dgm:cxn modelId="{46E61256-4532-42C4-8105-EA8DA4E656DB}" type="presParOf" srcId="{9E5A9FCE-E839-48AF-A57E-5327D96DF7D1}" destId="{FD4230BA-EFFD-4F71-9707-609E474FC482}" srcOrd="1" destOrd="0" presId="urn:microsoft.com/office/officeart/2009/layout/CircleArrowProcess"/>
    <dgm:cxn modelId="{32CEA8B3-D0B4-4882-8BA6-41643DABEBA3}" type="presParOf" srcId="{9E5A9FCE-E839-48AF-A57E-5327D96DF7D1}" destId="{82BA8F0C-11DF-4898-87FD-D5539295988E}" srcOrd="2" destOrd="0" presId="urn:microsoft.com/office/officeart/2009/layout/CircleArrowProcess"/>
    <dgm:cxn modelId="{40C4644D-F77D-4B03-9571-3B11219950A6}" type="presParOf" srcId="{82BA8F0C-11DF-4898-87FD-D5539295988E}" destId="{D9C6122A-257E-4E26-BAEA-14E0C6731C2C}" srcOrd="0" destOrd="0" presId="urn:microsoft.com/office/officeart/2009/layout/CircleArrowProcess"/>
    <dgm:cxn modelId="{AEB88A3B-CDBE-4501-9769-DEAB262E4675}" type="presParOf" srcId="{9E5A9FCE-E839-48AF-A57E-5327D96DF7D1}" destId="{4C3E6CFB-AA55-4662-9FEE-5146B5A037C6}" srcOrd="3" destOrd="0" presId="urn:microsoft.com/office/officeart/2009/layout/CircleArrowProcess"/>
    <dgm:cxn modelId="{5E5507DB-8FF2-4B08-9F21-C5406B268781}" type="presParOf" srcId="{9E5A9FCE-E839-48AF-A57E-5327D96DF7D1}" destId="{E78A022E-96C1-41F0-A5C8-91D490824C0E}" srcOrd="4" destOrd="0" presId="urn:microsoft.com/office/officeart/2009/layout/CircleArrowProcess"/>
    <dgm:cxn modelId="{C81E81D4-50E7-4C2C-ABCB-37F5FB70CD0B}" type="presParOf" srcId="{E78A022E-96C1-41F0-A5C8-91D490824C0E}" destId="{D9DB81DC-EF7B-4813-8954-7E83C583B484}" srcOrd="0" destOrd="0" presId="urn:microsoft.com/office/officeart/2009/layout/CircleArrowProcess"/>
    <dgm:cxn modelId="{06479EBC-971D-4338-8646-4CC4711B146B}" type="presParOf" srcId="{9E5A9FCE-E839-48AF-A57E-5327D96DF7D1}" destId="{5D1B3A50-FF26-4E49-9F6E-C4979215A8E3}" srcOrd="5" destOrd="0" presId="urn:microsoft.com/office/officeart/2009/layout/CircleArrowProcess"/>
    <dgm:cxn modelId="{C9C179E8-DB1A-412D-8639-103A7623E9EA}" type="presParOf" srcId="{9E5A9FCE-E839-48AF-A57E-5327D96DF7D1}" destId="{2563B695-A3A3-41D2-B59C-ED05C9744331}" srcOrd="6" destOrd="0" presId="urn:microsoft.com/office/officeart/2009/layout/CircleArrowProcess"/>
    <dgm:cxn modelId="{8E52A57B-2500-4D1D-B0CF-FC3164DF059E}" type="presParOf" srcId="{2563B695-A3A3-41D2-B59C-ED05C9744331}" destId="{D51343FE-6FD0-4181-A4A5-BB7BFAFBCA0C}" srcOrd="0" destOrd="0" presId="urn:microsoft.com/office/officeart/2009/layout/CircleArrowProcess"/>
    <dgm:cxn modelId="{74DB6EB6-DBF3-4C95-B47E-B4820BCCD4CD}" type="presParOf" srcId="{9E5A9FCE-E839-48AF-A57E-5327D96DF7D1}" destId="{A773F329-A7AC-4B78-A82D-1518368D6081}" srcOrd="7" destOrd="0" presId="urn:microsoft.com/office/officeart/2009/layout/CircleArrowProcess"/>
    <dgm:cxn modelId="{822741EF-D0EE-4D3B-B045-CA3A813D137D}" type="presParOf" srcId="{9E5A9FCE-E839-48AF-A57E-5327D96DF7D1}" destId="{A9189FAC-31A0-4BA3-80FB-857A9311573B}" srcOrd="8" destOrd="0" presId="urn:microsoft.com/office/officeart/2009/layout/CircleArrowProcess"/>
    <dgm:cxn modelId="{E3673766-5579-4173-8189-8F4346098EBD}" type="presParOf" srcId="{A9189FAC-31A0-4BA3-80FB-857A9311573B}" destId="{414BA1A3-888A-4292-80A0-A98BAF9E1673}" srcOrd="0" destOrd="0" presId="urn:microsoft.com/office/officeart/2009/layout/CircleArrowProcess"/>
    <dgm:cxn modelId="{66D0EE7C-0749-4855-B8B0-8314433DD786}" type="presParOf" srcId="{9E5A9FCE-E839-48AF-A57E-5327D96DF7D1}" destId="{E2A289CD-ADBD-4359-A2A5-D62612EB8BC5}"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FE0C93-3F88-42A0-A05D-9C437914F77B}"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1A0A243D-4F7E-46EA-9E6A-2D98DACCEDD1}">
      <dgm:prSet phldrT="[Text]" custT="1"/>
      <dgm:spPr/>
      <dgm:t>
        <a:bodyPr/>
        <a:lstStyle/>
        <a:p>
          <a:pPr algn="ctr"/>
          <a:r>
            <a:rPr lang="en-US" sz="900" b="1" dirty="0" smtClean="0">
              <a:latin typeface="Calibri" pitchFamily="34" charset="0"/>
              <a:cs typeface="Calibri" pitchFamily="34" charset="0"/>
            </a:rPr>
            <a:t>Penetrate</a:t>
          </a:r>
        </a:p>
      </dgm:t>
    </dgm:pt>
    <dgm:pt modelId="{17C27724-25DA-4EB7-A66C-4E9C3B1D7AA6}" type="parTrans" cxnId="{C9AB75A6-6988-40C6-A8D3-79D5AED8ED1E}">
      <dgm:prSet/>
      <dgm:spPr/>
      <dgm:t>
        <a:bodyPr/>
        <a:lstStyle/>
        <a:p>
          <a:endParaRPr lang="en-US" sz="1200"/>
        </a:p>
      </dgm:t>
    </dgm:pt>
    <dgm:pt modelId="{39FA825A-8E22-439F-B97F-FC790A287CBC}" type="sibTrans" cxnId="{C9AB75A6-6988-40C6-A8D3-79D5AED8ED1E}">
      <dgm:prSet/>
      <dgm:spPr/>
      <dgm:t>
        <a:bodyPr/>
        <a:lstStyle/>
        <a:p>
          <a:endParaRPr lang="en-US" sz="1200"/>
        </a:p>
      </dgm:t>
    </dgm:pt>
    <dgm:pt modelId="{77BBA772-8533-4596-907A-4D0E2BAE402F}">
      <dgm:prSet phldrT="[Text]" custT="1"/>
      <dgm:spPr/>
      <dgm:t>
        <a:bodyPr/>
        <a:lstStyle/>
        <a:p>
          <a:pPr algn="ctr"/>
          <a:r>
            <a:rPr lang="en-US" sz="900" b="1" dirty="0" smtClean="0">
              <a:latin typeface="Calibri" pitchFamily="34" charset="0"/>
              <a:cs typeface="Calibri" pitchFamily="34" charset="0"/>
            </a:rPr>
            <a:t>Percolate</a:t>
          </a:r>
        </a:p>
      </dgm:t>
    </dgm:pt>
    <dgm:pt modelId="{5924DFE0-2FED-4AD6-AF0D-05C547816441}" type="parTrans" cxnId="{955CE49B-2DAD-474B-AE5C-3136A31F58D5}">
      <dgm:prSet/>
      <dgm:spPr/>
      <dgm:t>
        <a:bodyPr/>
        <a:lstStyle/>
        <a:p>
          <a:endParaRPr lang="en-US" sz="1200"/>
        </a:p>
      </dgm:t>
    </dgm:pt>
    <dgm:pt modelId="{8D417765-1987-491A-AF26-65A1E95BE912}" type="sibTrans" cxnId="{955CE49B-2DAD-474B-AE5C-3136A31F58D5}">
      <dgm:prSet/>
      <dgm:spPr/>
      <dgm:t>
        <a:bodyPr/>
        <a:lstStyle/>
        <a:p>
          <a:endParaRPr lang="en-US" sz="1200"/>
        </a:p>
      </dgm:t>
    </dgm:pt>
    <dgm:pt modelId="{F4CD8983-2437-43FF-B015-50535EA724AE}">
      <dgm:prSet phldrT="[Text]" custT="1"/>
      <dgm:spPr/>
      <dgm:t>
        <a:bodyPr/>
        <a:lstStyle/>
        <a:p>
          <a:pPr algn="ctr"/>
          <a:r>
            <a:rPr lang="en-US" sz="900" b="1" dirty="0" smtClean="0">
              <a:latin typeface="Calibri" pitchFamily="34" charset="0"/>
              <a:cs typeface="Calibri" pitchFamily="34" charset="0"/>
            </a:rPr>
            <a:t>Embrace</a:t>
          </a:r>
        </a:p>
      </dgm:t>
    </dgm:pt>
    <dgm:pt modelId="{B7CC443A-9313-4AC9-B170-052F52BC4EAF}" type="parTrans" cxnId="{640F425F-8994-40C3-BDC4-09796DD9230D}">
      <dgm:prSet/>
      <dgm:spPr/>
      <dgm:t>
        <a:bodyPr/>
        <a:lstStyle/>
        <a:p>
          <a:endParaRPr lang="en-US" sz="1200"/>
        </a:p>
      </dgm:t>
    </dgm:pt>
    <dgm:pt modelId="{7A2062A1-1321-4B90-87B5-441783718379}" type="sibTrans" cxnId="{640F425F-8994-40C3-BDC4-09796DD9230D}">
      <dgm:prSet/>
      <dgm:spPr/>
      <dgm:t>
        <a:bodyPr/>
        <a:lstStyle/>
        <a:p>
          <a:endParaRPr lang="en-US" sz="1200"/>
        </a:p>
      </dgm:t>
    </dgm:pt>
    <dgm:pt modelId="{4AF7E5CB-32AE-4554-BE20-F542BF08B861}">
      <dgm:prSet custT="1"/>
      <dgm:spPr/>
      <dgm:t>
        <a:bodyPr/>
        <a:lstStyle/>
        <a:p>
          <a:r>
            <a:rPr lang="en-US" sz="900" b="1" dirty="0" smtClean="0">
              <a:latin typeface="Calibri" pitchFamily="34" charset="0"/>
              <a:cs typeface="Calibri" pitchFamily="34" charset="0"/>
            </a:rPr>
            <a:t>Partner</a:t>
          </a:r>
        </a:p>
        <a:p>
          <a:endParaRPr lang="en-US" sz="900" dirty="0">
            <a:latin typeface="Calibri" pitchFamily="34" charset="0"/>
            <a:cs typeface="Calibri" pitchFamily="34" charset="0"/>
          </a:endParaRPr>
        </a:p>
      </dgm:t>
    </dgm:pt>
    <dgm:pt modelId="{99849C7C-047B-4733-B451-8ACD683BB3B9}" type="parTrans" cxnId="{458AFB75-47B7-4A2C-A7E0-757A6D570323}">
      <dgm:prSet/>
      <dgm:spPr/>
      <dgm:t>
        <a:bodyPr/>
        <a:lstStyle/>
        <a:p>
          <a:endParaRPr lang="en-US" sz="1200"/>
        </a:p>
      </dgm:t>
    </dgm:pt>
    <dgm:pt modelId="{F069E9B2-BB86-460C-AC30-ECCD233917E5}" type="sibTrans" cxnId="{458AFB75-47B7-4A2C-A7E0-757A6D570323}">
      <dgm:prSet/>
      <dgm:spPr/>
      <dgm:t>
        <a:bodyPr/>
        <a:lstStyle/>
        <a:p>
          <a:endParaRPr lang="en-US" sz="1200"/>
        </a:p>
      </dgm:t>
    </dgm:pt>
    <dgm:pt modelId="{45F957BD-7494-4992-80DC-0DAE9731CE2C}">
      <dgm:prSet custT="1"/>
      <dgm:spPr/>
      <dgm:t>
        <a:bodyPr/>
        <a:lstStyle/>
        <a:p>
          <a:pPr algn="ctr"/>
          <a:r>
            <a:rPr lang="en-US" sz="900" b="1" dirty="0" smtClean="0">
              <a:latin typeface="Calibri" pitchFamily="34" charset="0"/>
              <a:cs typeface="Calibri" pitchFamily="34" charset="0"/>
            </a:rPr>
            <a:t>Pervade</a:t>
          </a:r>
        </a:p>
      </dgm:t>
    </dgm:pt>
    <dgm:pt modelId="{BA372E6F-2E7A-4B9A-8FB6-53B91E72519A}" type="sibTrans" cxnId="{9C9F4E88-3234-4DB3-A239-0B13A285F507}">
      <dgm:prSet/>
      <dgm:spPr/>
      <dgm:t>
        <a:bodyPr/>
        <a:lstStyle/>
        <a:p>
          <a:endParaRPr lang="en-US" sz="1200"/>
        </a:p>
      </dgm:t>
    </dgm:pt>
    <dgm:pt modelId="{C647DAFF-50F6-4537-BCCF-5E02562EFC54}" type="parTrans" cxnId="{9C9F4E88-3234-4DB3-A239-0B13A285F507}">
      <dgm:prSet/>
      <dgm:spPr/>
      <dgm:t>
        <a:bodyPr/>
        <a:lstStyle/>
        <a:p>
          <a:endParaRPr lang="en-US" sz="1200"/>
        </a:p>
      </dgm:t>
    </dgm:pt>
    <dgm:pt modelId="{39F46296-C987-4CB8-BEEE-351D72B6029D}" type="pres">
      <dgm:prSet presAssocID="{D3FE0C93-3F88-42A0-A05D-9C437914F77B}" presName="arrowDiagram" presStyleCnt="0">
        <dgm:presLayoutVars>
          <dgm:chMax val="5"/>
          <dgm:dir/>
          <dgm:resizeHandles val="exact"/>
        </dgm:presLayoutVars>
      </dgm:prSet>
      <dgm:spPr/>
      <dgm:t>
        <a:bodyPr/>
        <a:lstStyle/>
        <a:p>
          <a:endParaRPr lang="en-US"/>
        </a:p>
      </dgm:t>
    </dgm:pt>
    <dgm:pt modelId="{64F8D652-1B70-4548-B219-E86AD469B1C2}" type="pres">
      <dgm:prSet presAssocID="{D3FE0C93-3F88-42A0-A05D-9C437914F77B}" presName="arrow" presStyleLbl="bgShp" presStyleIdx="0" presStyleCnt="1" custScaleX="114035" custLinFactNeighborX="-1777" custLinFactNeighborY="-4259"/>
      <dgm:spPr>
        <a:solidFill>
          <a:schemeClr val="accent5">
            <a:lumMod val="75000"/>
          </a:schemeClr>
        </a:solidFill>
      </dgm:spPr>
      <dgm:t>
        <a:bodyPr/>
        <a:lstStyle/>
        <a:p>
          <a:endParaRPr lang="en-US"/>
        </a:p>
      </dgm:t>
    </dgm:pt>
    <dgm:pt modelId="{84F4AF70-2B52-45F5-A096-433CC56F6268}" type="pres">
      <dgm:prSet presAssocID="{D3FE0C93-3F88-42A0-A05D-9C437914F77B}" presName="arrowDiagram5" presStyleCnt="0"/>
      <dgm:spPr/>
      <dgm:t>
        <a:bodyPr/>
        <a:lstStyle/>
        <a:p>
          <a:endParaRPr lang="en-US"/>
        </a:p>
      </dgm:t>
    </dgm:pt>
    <dgm:pt modelId="{BF831F84-B028-44D5-BC77-FC4C66142DBB}" type="pres">
      <dgm:prSet presAssocID="{1A0A243D-4F7E-46EA-9E6A-2D98DACCEDD1}" presName="bullet5a" presStyleLbl="node1" presStyleIdx="0" presStyleCnt="5" custLinFactNeighborX="-59106" custLinFactNeighborY="-67206"/>
      <dgm:spPr>
        <a:solidFill>
          <a:schemeClr val="accent5">
            <a:lumMod val="50000"/>
          </a:schemeClr>
        </a:solidFill>
      </dgm:spPr>
      <dgm:t>
        <a:bodyPr/>
        <a:lstStyle/>
        <a:p>
          <a:endParaRPr lang="en-US"/>
        </a:p>
      </dgm:t>
    </dgm:pt>
    <dgm:pt modelId="{5933935F-285D-47C7-BAD2-DC76F82300BD}" type="pres">
      <dgm:prSet presAssocID="{1A0A243D-4F7E-46EA-9E6A-2D98DACCEDD1}" presName="textBox5a" presStyleLbl="revTx" presStyleIdx="0" presStyleCnt="5" custScaleX="204400" custLinFactNeighborX="9041" custLinFactNeighborY="-6021">
        <dgm:presLayoutVars>
          <dgm:bulletEnabled val="1"/>
        </dgm:presLayoutVars>
      </dgm:prSet>
      <dgm:spPr/>
      <dgm:t>
        <a:bodyPr/>
        <a:lstStyle/>
        <a:p>
          <a:endParaRPr lang="en-US"/>
        </a:p>
      </dgm:t>
    </dgm:pt>
    <dgm:pt modelId="{D753A994-4D36-48D5-BF23-F381344DE7D6}" type="pres">
      <dgm:prSet presAssocID="{77BBA772-8533-4596-907A-4D0E2BAE402F}" presName="bullet5b" presStyleLbl="node1" presStyleIdx="1" presStyleCnt="5" custLinFactNeighborX="9486" custLinFactNeighborY="-77522"/>
      <dgm:spPr>
        <a:solidFill>
          <a:schemeClr val="accent5">
            <a:lumMod val="50000"/>
          </a:schemeClr>
        </a:solidFill>
      </dgm:spPr>
      <dgm:t>
        <a:bodyPr/>
        <a:lstStyle/>
        <a:p>
          <a:endParaRPr lang="en-US"/>
        </a:p>
      </dgm:t>
    </dgm:pt>
    <dgm:pt modelId="{F29F9E7F-08D2-4F53-94B5-FEA07CA8FD61}" type="pres">
      <dgm:prSet presAssocID="{77BBA772-8533-4596-907A-4D0E2BAE402F}" presName="textBox5b" presStyleLbl="revTx" presStyleIdx="1" presStyleCnt="5" custScaleX="124581" custScaleY="20940" custLinFactNeighborX="33672" custLinFactNeighborY="-36470">
        <dgm:presLayoutVars>
          <dgm:bulletEnabled val="1"/>
        </dgm:presLayoutVars>
      </dgm:prSet>
      <dgm:spPr/>
      <dgm:t>
        <a:bodyPr/>
        <a:lstStyle/>
        <a:p>
          <a:endParaRPr lang="en-US"/>
        </a:p>
      </dgm:t>
    </dgm:pt>
    <dgm:pt modelId="{F726CE69-162F-4336-8C35-10CCA92297FA}" type="pres">
      <dgm:prSet presAssocID="{F4CD8983-2437-43FF-B015-50535EA724AE}" presName="bullet5c" presStyleLbl="node1" presStyleIdx="2" presStyleCnt="5" custLinFactNeighborX="7901" custLinFactNeighborY="-75639"/>
      <dgm:spPr>
        <a:solidFill>
          <a:schemeClr val="accent5">
            <a:lumMod val="50000"/>
          </a:schemeClr>
        </a:solidFill>
      </dgm:spPr>
      <dgm:t>
        <a:bodyPr/>
        <a:lstStyle/>
        <a:p>
          <a:endParaRPr lang="en-US"/>
        </a:p>
      </dgm:t>
    </dgm:pt>
    <dgm:pt modelId="{571E77FF-8E8D-453B-86B3-D0A8A08EDC9F}" type="pres">
      <dgm:prSet presAssocID="{F4CD8983-2437-43FF-B015-50535EA724AE}" presName="textBox5c" presStyleLbl="revTx" presStyleIdx="2" presStyleCnt="5" custScaleX="97302" custScaleY="17805" custLinFactNeighborX="19212" custLinFactNeighborY="-35447">
        <dgm:presLayoutVars>
          <dgm:bulletEnabled val="1"/>
        </dgm:presLayoutVars>
      </dgm:prSet>
      <dgm:spPr/>
      <dgm:t>
        <a:bodyPr/>
        <a:lstStyle/>
        <a:p>
          <a:endParaRPr lang="en-US"/>
        </a:p>
      </dgm:t>
    </dgm:pt>
    <dgm:pt modelId="{AF5EB5D3-E686-49DA-B888-2A4C500E3549}" type="pres">
      <dgm:prSet presAssocID="{45F957BD-7494-4992-80DC-0DAE9731CE2C}" presName="bullet5d" presStyleLbl="node1" presStyleIdx="3" presStyleCnt="5" custScaleY="130432" custLinFactNeighborX="10438" custLinFactNeighborY="-60126"/>
      <dgm:spPr>
        <a:solidFill>
          <a:schemeClr val="accent5">
            <a:lumMod val="50000"/>
          </a:schemeClr>
        </a:solidFill>
      </dgm:spPr>
      <dgm:t>
        <a:bodyPr/>
        <a:lstStyle/>
        <a:p>
          <a:endParaRPr lang="en-US"/>
        </a:p>
      </dgm:t>
    </dgm:pt>
    <dgm:pt modelId="{9A0B8FE3-F0D6-48FD-B98D-54C32AF6A872}" type="pres">
      <dgm:prSet presAssocID="{45F957BD-7494-4992-80DC-0DAE9731CE2C}" presName="textBox5d" presStyleLbl="revTx" presStyleIdx="3" presStyleCnt="5" custScaleY="13485" custLinFactNeighborX="6838" custLinFactNeighborY="-37993">
        <dgm:presLayoutVars>
          <dgm:bulletEnabled val="1"/>
        </dgm:presLayoutVars>
      </dgm:prSet>
      <dgm:spPr/>
      <dgm:t>
        <a:bodyPr/>
        <a:lstStyle/>
        <a:p>
          <a:endParaRPr lang="en-US"/>
        </a:p>
      </dgm:t>
    </dgm:pt>
    <dgm:pt modelId="{5BCA2A63-D9E2-463D-9B76-2702A551DBC4}" type="pres">
      <dgm:prSet presAssocID="{4AF7E5CB-32AE-4554-BE20-F542BF08B861}" presName="bullet5e" presStyleLbl="node1" presStyleIdx="4" presStyleCnt="5" custScaleY="116193" custLinFactNeighborX="4621" custLinFactNeighborY="-47767"/>
      <dgm:spPr>
        <a:solidFill>
          <a:schemeClr val="accent5">
            <a:lumMod val="50000"/>
          </a:schemeClr>
        </a:solidFill>
      </dgm:spPr>
      <dgm:t>
        <a:bodyPr/>
        <a:lstStyle/>
        <a:p>
          <a:endParaRPr lang="en-US"/>
        </a:p>
      </dgm:t>
    </dgm:pt>
    <dgm:pt modelId="{4212F71E-4AC8-4215-9AA9-65EABA6236BB}" type="pres">
      <dgm:prSet presAssocID="{4AF7E5CB-32AE-4554-BE20-F542BF08B861}" presName="textBox5e" presStyleLbl="revTx" presStyleIdx="4" presStyleCnt="5" custScaleY="26443" custLinFactNeighborX="943" custLinFactNeighborY="-40603">
        <dgm:presLayoutVars>
          <dgm:bulletEnabled val="1"/>
        </dgm:presLayoutVars>
      </dgm:prSet>
      <dgm:spPr/>
      <dgm:t>
        <a:bodyPr/>
        <a:lstStyle/>
        <a:p>
          <a:endParaRPr lang="en-US"/>
        </a:p>
      </dgm:t>
    </dgm:pt>
  </dgm:ptLst>
  <dgm:cxnLst>
    <dgm:cxn modelId="{88B70CA7-5D84-49FA-B58B-A38F635363A0}" type="presOf" srcId="{4AF7E5CB-32AE-4554-BE20-F542BF08B861}" destId="{4212F71E-4AC8-4215-9AA9-65EABA6236BB}" srcOrd="0" destOrd="0" presId="urn:microsoft.com/office/officeart/2005/8/layout/arrow2"/>
    <dgm:cxn modelId="{458AFB75-47B7-4A2C-A7E0-757A6D570323}" srcId="{D3FE0C93-3F88-42A0-A05D-9C437914F77B}" destId="{4AF7E5CB-32AE-4554-BE20-F542BF08B861}" srcOrd="4" destOrd="0" parTransId="{99849C7C-047B-4733-B451-8ACD683BB3B9}" sibTransId="{F069E9B2-BB86-460C-AC30-ECCD233917E5}"/>
    <dgm:cxn modelId="{B8E2DBED-7329-458A-B6C2-6F2CEC8D16E5}" type="presOf" srcId="{D3FE0C93-3F88-42A0-A05D-9C437914F77B}" destId="{39F46296-C987-4CB8-BEEE-351D72B6029D}" srcOrd="0" destOrd="0" presId="urn:microsoft.com/office/officeart/2005/8/layout/arrow2"/>
    <dgm:cxn modelId="{459B8FE2-7D02-47F9-B457-0116C74B877D}" type="presOf" srcId="{77BBA772-8533-4596-907A-4D0E2BAE402F}" destId="{F29F9E7F-08D2-4F53-94B5-FEA07CA8FD61}" srcOrd="0" destOrd="0" presId="urn:microsoft.com/office/officeart/2005/8/layout/arrow2"/>
    <dgm:cxn modelId="{5370ED39-F813-4F0F-AF5B-BBD3CC098C31}" type="presOf" srcId="{1A0A243D-4F7E-46EA-9E6A-2D98DACCEDD1}" destId="{5933935F-285D-47C7-BAD2-DC76F82300BD}" srcOrd="0" destOrd="0" presId="urn:microsoft.com/office/officeart/2005/8/layout/arrow2"/>
    <dgm:cxn modelId="{9C9F4E88-3234-4DB3-A239-0B13A285F507}" srcId="{D3FE0C93-3F88-42A0-A05D-9C437914F77B}" destId="{45F957BD-7494-4992-80DC-0DAE9731CE2C}" srcOrd="3" destOrd="0" parTransId="{C647DAFF-50F6-4537-BCCF-5E02562EFC54}" sibTransId="{BA372E6F-2E7A-4B9A-8FB6-53B91E72519A}"/>
    <dgm:cxn modelId="{AA4A008C-740B-4FA3-B261-7B5D720E8AE5}" type="presOf" srcId="{45F957BD-7494-4992-80DC-0DAE9731CE2C}" destId="{9A0B8FE3-F0D6-48FD-B98D-54C32AF6A872}" srcOrd="0" destOrd="0" presId="urn:microsoft.com/office/officeart/2005/8/layout/arrow2"/>
    <dgm:cxn modelId="{91E56BB7-C3D9-4376-8523-9AFAB1CFBA87}" type="presOf" srcId="{F4CD8983-2437-43FF-B015-50535EA724AE}" destId="{571E77FF-8E8D-453B-86B3-D0A8A08EDC9F}" srcOrd="0" destOrd="0" presId="urn:microsoft.com/office/officeart/2005/8/layout/arrow2"/>
    <dgm:cxn modelId="{955CE49B-2DAD-474B-AE5C-3136A31F58D5}" srcId="{D3FE0C93-3F88-42A0-A05D-9C437914F77B}" destId="{77BBA772-8533-4596-907A-4D0E2BAE402F}" srcOrd="1" destOrd="0" parTransId="{5924DFE0-2FED-4AD6-AF0D-05C547816441}" sibTransId="{8D417765-1987-491A-AF26-65A1E95BE912}"/>
    <dgm:cxn modelId="{C9AB75A6-6988-40C6-A8D3-79D5AED8ED1E}" srcId="{D3FE0C93-3F88-42A0-A05D-9C437914F77B}" destId="{1A0A243D-4F7E-46EA-9E6A-2D98DACCEDD1}" srcOrd="0" destOrd="0" parTransId="{17C27724-25DA-4EB7-A66C-4E9C3B1D7AA6}" sibTransId="{39FA825A-8E22-439F-B97F-FC790A287CBC}"/>
    <dgm:cxn modelId="{640F425F-8994-40C3-BDC4-09796DD9230D}" srcId="{D3FE0C93-3F88-42A0-A05D-9C437914F77B}" destId="{F4CD8983-2437-43FF-B015-50535EA724AE}" srcOrd="2" destOrd="0" parTransId="{B7CC443A-9313-4AC9-B170-052F52BC4EAF}" sibTransId="{7A2062A1-1321-4B90-87B5-441783718379}"/>
    <dgm:cxn modelId="{0FC12CB6-ADB0-4887-B775-AB81677B1CD7}" type="presParOf" srcId="{39F46296-C987-4CB8-BEEE-351D72B6029D}" destId="{64F8D652-1B70-4548-B219-E86AD469B1C2}" srcOrd="0" destOrd="0" presId="urn:microsoft.com/office/officeart/2005/8/layout/arrow2"/>
    <dgm:cxn modelId="{1DA328BA-E78B-4FB7-90B4-1838D48B6D82}" type="presParOf" srcId="{39F46296-C987-4CB8-BEEE-351D72B6029D}" destId="{84F4AF70-2B52-45F5-A096-433CC56F6268}" srcOrd="1" destOrd="0" presId="urn:microsoft.com/office/officeart/2005/8/layout/arrow2"/>
    <dgm:cxn modelId="{EC5D986F-FF80-4703-8163-9C777A644516}" type="presParOf" srcId="{84F4AF70-2B52-45F5-A096-433CC56F6268}" destId="{BF831F84-B028-44D5-BC77-FC4C66142DBB}" srcOrd="0" destOrd="0" presId="urn:microsoft.com/office/officeart/2005/8/layout/arrow2"/>
    <dgm:cxn modelId="{CCDDD038-87C1-4EB8-AA0F-F8912A5D5622}" type="presParOf" srcId="{84F4AF70-2B52-45F5-A096-433CC56F6268}" destId="{5933935F-285D-47C7-BAD2-DC76F82300BD}" srcOrd="1" destOrd="0" presId="urn:microsoft.com/office/officeart/2005/8/layout/arrow2"/>
    <dgm:cxn modelId="{6A0994F3-2117-43F3-8C6C-4334BE3EB3CA}" type="presParOf" srcId="{84F4AF70-2B52-45F5-A096-433CC56F6268}" destId="{D753A994-4D36-48D5-BF23-F381344DE7D6}" srcOrd="2" destOrd="0" presId="urn:microsoft.com/office/officeart/2005/8/layout/arrow2"/>
    <dgm:cxn modelId="{C1830339-3D30-4BB6-96E5-7A6533CDF729}" type="presParOf" srcId="{84F4AF70-2B52-45F5-A096-433CC56F6268}" destId="{F29F9E7F-08D2-4F53-94B5-FEA07CA8FD61}" srcOrd="3" destOrd="0" presId="urn:microsoft.com/office/officeart/2005/8/layout/arrow2"/>
    <dgm:cxn modelId="{F781CA9B-D201-493C-9476-93EEC3AFB97D}" type="presParOf" srcId="{84F4AF70-2B52-45F5-A096-433CC56F6268}" destId="{F726CE69-162F-4336-8C35-10CCA92297FA}" srcOrd="4" destOrd="0" presId="urn:microsoft.com/office/officeart/2005/8/layout/arrow2"/>
    <dgm:cxn modelId="{2EFEDAD3-7654-4046-9535-ABB8D98C4B3E}" type="presParOf" srcId="{84F4AF70-2B52-45F5-A096-433CC56F6268}" destId="{571E77FF-8E8D-453B-86B3-D0A8A08EDC9F}" srcOrd="5" destOrd="0" presId="urn:microsoft.com/office/officeart/2005/8/layout/arrow2"/>
    <dgm:cxn modelId="{445A7D60-34A0-411E-8B6B-215DE555C434}" type="presParOf" srcId="{84F4AF70-2B52-45F5-A096-433CC56F6268}" destId="{AF5EB5D3-E686-49DA-B888-2A4C500E3549}" srcOrd="6" destOrd="0" presId="urn:microsoft.com/office/officeart/2005/8/layout/arrow2"/>
    <dgm:cxn modelId="{C39468D4-9845-4B70-BAEF-C827DBD70358}" type="presParOf" srcId="{84F4AF70-2B52-45F5-A096-433CC56F6268}" destId="{9A0B8FE3-F0D6-48FD-B98D-54C32AF6A872}" srcOrd="7" destOrd="0" presId="urn:microsoft.com/office/officeart/2005/8/layout/arrow2"/>
    <dgm:cxn modelId="{61954A50-6EAF-4760-A6ED-106F3A98905D}" type="presParOf" srcId="{84F4AF70-2B52-45F5-A096-433CC56F6268}" destId="{5BCA2A63-D9E2-463D-9B76-2702A551DBC4}" srcOrd="8" destOrd="0" presId="urn:microsoft.com/office/officeart/2005/8/layout/arrow2"/>
    <dgm:cxn modelId="{9D45E329-EE01-48ED-B292-732873EC9EF4}" type="presParOf" srcId="{84F4AF70-2B52-45F5-A096-433CC56F6268}" destId="{4212F71E-4AC8-4215-9AA9-65EABA6236BB}" srcOrd="9" destOrd="0" presId="urn:microsoft.com/office/officeart/2005/8/layout/arrow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19338-6DE6-4AB9-8AAF-C7B3416AF2AF}"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578F6767-472E-4AE3-8A40-12D609286797}">
      <dgm:prSet phldrT="[Text]"/>
      <dgm:spPr/>
      <dgm:t>
        <a:bodyPr/>
        <a:lstStyle/>
        <a:p>
          <a:r>
            <a:rPr lang="en-US" b="1" dirty="0" smtClean="0">
              <a:solidFill>
                <a:srgbClr val="FF9933"/>
              </a:solidFill>
              <a:latin typeface="Calibri" pitchFamily="34" charset="0"/>
              <a:cs typeface="Calibri" pitchFamily="34" charset="0"/>
            </a:rPr>
            <a:t>Cognizance</a:t>
          </a:r>
          <a:endParaRPr lang="en-US" b="1" dirty="0">
            <a:solidFill>
              <a:srgbClr val="FF9933"/>
            </a:solidFill>
            <a:latin typeface="Calibri" pitchFamily="34" charset="0"/>
            <a:cs typeface="Calibri" pitchFamily="34" charset="0"/>
          </a:endParaRPr>
        </a:p>
      </dgm:t>
    </dgm:pt>
    <dgm:pt modelId="{94E1B526-3C4A-4EC7-9E0D-1FEE0AEC31C7}" type="parTrans" cxnId="{91C41118-02CE-4606-852E-66D0E02F496A}">
      <dgm:prSet/>
      <dgm:spPr/>
      <dgm:t>
        <a:bodyPr/>
        <a:lstStyle/>
        <a:p>
          <a:endParaRPr lang="en-US"/>
        </a:p>
      </dgm:t>
    </dgm:pt>
    <dgm:pt modelId="{6420E0DA-3F0C-465D-9E2F-353230F1690E}" type="sibTrans" cxnId="{91C41118-02CE-4606-852E-66D0E02F496A}">
      <dgm:prSet/>
      <dgm:spPr/>
      <dgm:t>
        <a:bodyPr/>
        <a:lstStyle/>
        <a:p>
          <a:endParaRPr lang="en-US"/>
        </a:p>
      </dgm:t>
    </dgm:pt>
    <dgm:pt modelId="{EED3D2EF-4CB4-4D79-B4FF-210102222C8B}">
      <dgm:prSet phldrT="[Text]"/>
      <dgm:spPr/>
      <dgm:t>
        <a:bodyPr/>
        <a:lstStyle/>
        <a:p>
          <a:r>
            <a:rPr lang="en-US" b="1" dirty="0" smtClean="0">
              <a:solidFill>
                <a:srgbClr val="0070C0"/>
              </a:solidFill>
              <a:latin typeface="Calibri" pitchFamily="34" charset="0"/>
              <a:cs typeface="Calibri" pitchFamily="34" charset="0"/>
            </a:rPr>
            <a:t>Craving</a:t>
          </a:r>
          <a:endParaRPr lang="en-US" b="1" dirty="0">
            <a:solidFill>
              <a:srgbClr val="0070C0"/>
            </a:solidFill>
            <a:latin typeface="Calibri" pitchFamily="34" charset="0"/>
            <a:cs typeface="Calibri" pitchFamily="34" charset="0"/>
          </a:endParaRPr>
        </a:p>
      </dgm:t>
    </dgm:pt>
    <dgm:pt modelId="{DA916279-2094-42E6-95A3-12B2D3CA01F8}" type="parTrans" cxnId="{D712BC2E-001A-465C-A377-161E1D909C64}">
      <dgm:prSet/>
      <dgm:spPr/>
      <dgm:t>
        <a:bodyPr/>
        <a:lstStyle/>
        <a:p>
          <a:endParaRPr lang="en-US"/>
        </a:p>
      </dgm:t>
    </dgm:pt>
    <dgm:pt modelId="{B2F02480-5C47-43A7-B3EB-7DEC38D4514A}" type="sibTrans" cxnId="{D712BC2E-001A-465C-A377-161E1D909C64}">
      <dgm:prSet/>
      <dgm:spPr/>
      <dgm:t>
        <a:bodyPr/>
        <a:lstStyle/>
        <a:p>
          <a:endParaRPr lang="en-US"/>
        </a:p>
      </dgm:t>
    </dgm:pt>
    <dgm:pt modelId="{6608B3ED-82C4-4F7E-AED9-8FA2A392F1C3}">
      <dgm:prSet phldrT="[Text]"/>
      <dgm:spPr/>
      <dgm:t>
        <a:bodyPr/>
        <a:lstStyle/>
        <a:p>
          <a:r>
            <a:rPr lang="en-US" b="1" dirty="0" smtClean="0">
              <a:solidFill>
                <a:schemeClr val="accent4">
                  <a:lumMod val="75000"/>
                </a:schemeClr>
              </a:solidFill>
              <a:latin typeface="Calibri" pitchFamily="34" charset="0"/>
              <a:cs typeface="Calibri" pitchFamily="34" charset="0"/>
            </a:rPr>
            <a:t>Capability</a:t>
          </a:r>
          <a:endParaRPr lang="en-US" b="1" dirty="0">
            <a:solidFill>
              <a:schemeClr val="accent4">
                <a:lumMod val="75000"/>
              </a:schemeClr>
            </a:solidFill>
            <a:latin typeface="Calibri" pitchFamily="34" charset="0"/>
            <a:cs typeface="Calibri" pitchFamily="34" charset="0"/>
          </a:endParaRPr>
        </a:p>
      </dgm:t>
    </dgm:pt>
    <dgm:pt modelId="{9C4C9409-98B7-424B-A582-1C0496081AD7}" type="parTrans" cxnId="{525AF731-211F-4447-9C45-BEBA2B02CB32}">
      <dgm:prSet/>
      <dgm:spPr/>
      <dgm:t>
        <a:bodyPr/>
        <a:lstStyle/>
        <a:p>
          <a:endParaRPr lang="en-US"/>
        </a:p>
      </dgm:t>
    </dgm:pt>
    <dgm:pt modelId="{A2263E48-2FE0-4378-9BE7-40F9CE74F982}" type="sibTrans" cxnId="{525AF731-211F-4447-9C45-BEBA2B02CB32}">
      <dgm:prSet/>
      <dgm:spPr/>
      <dgm:t>
        <a:bodyPr/>
        <a:lstStyle/>
        <a:p>
          <a:endParaRPr lang="en-US"/>
        </a:p>
      </dgm:t>
    </dgm:pt>
    <dgm:pt modelId="{1513A5CB-3D8B-4198-BD0E-8B497D43C09F}">
      <dgm:prSet/>
      <dgm:spPr/>
      <dgm:t>
        <a:bodyPr/>
        <a:lstStyle/>
        <a:p>
          <a:r>
            <a:rPr lang="en-US" b="1" dirty="0" smtClean="0">
              <a:solidFill>
                <a:schemeClr val="accent2">
                  <a:lumMod val="75000"/>
                </a:schemeClr>
              </a:solidFill>
              <a:latin typeface="Calibri" pitchFamily="34" charset="0"/>
              <a:cs typeface="Calibri" pitchFamily="34" charset="0"/>
            </a:rPr>
            <a:t>Care</a:t>
          </a:r>
          <a:endParaRPr lang="en-US" b="1" dirty="0">
            <a:solidFill>
              <a:schemeClr val="accent2">
                <a:lumMod val="75000"/>
              </a:schemeClr>
            </a:solidFill>
            <a:latin typeface="Calibri" pitchFamily="34" charset="0"/>
            <a:cs typeface="Calibri" pitchFamily="34" charset="0"/>
          </a:endParaRPr>
        </a:p>
      </dgm:t>
    </dgm:pt>
    <dgm:pt modelId="{54CB9FE3-D245-4522-8E74-D7CEE12E2D29}" type="parTrans" cxnId="{F70BFD30-118D-42F4-9D0F-3A8A4AECECFD}">
      <dgm:prSet/>
      <dgm:spPr/>
      <dgm:t>
        <a:bodyPr/>
        <a:lstStyle/>
        <a:p>
          <a:endParaRPr lang="en-US"/>
        </a:p>
      </dgm:t>
    </dgm:pt>
    <dgm:pt modelId="{42BF41BE-620E-4396-BEC9-F739BD51EE02}" type="sibTrans" cxnId="{F70BFD30-118D-42F4-9D0F-3A8A4AECECFD}">
      <dgm:prSet/>
      <dgm:spPr/>
      <dgm:t>
        <a:bodyPr/>
        <a:lstStyle/>
        <a:p>
          <a:endParaRPr lang="en-US"/>
        </a:p>
      </dgm:t>
    </dgm:pt>
    <dgm:pt modelId="{CAAA22EA-F4CF-436E-9B7D-863F72CD2B84}">
      <dgm:prSet/>
      <dgm:spPr/>
      <dgm:t>
        <a:bodyPr/>
        <a:lstStyle/>
        <a:p>
          <a:r>
            <a:rPr lang="en-US" b="1" dirty="0" smtClean="0">
              <a:solidFill>
                <a:srgbClr val="00B050"/>
              </a:solidFill>
              <a:latin typeface="Calibri" pitchFamily="34" charset="0"/>
              <a:cs typeface="Calibri" pitchFamily="34" charset="0"/>
            </a:rPr>
            <a:t>Change</a:t>
          </a:r>
          <a:endParaRPr lang="en-US" b="1" dirty="0">
            <a:solidFill>
              <a:srgbClr val="00B050"/>
            </a:solidFill>
            <a:latin typeface="Calibri" pitchFamily="34" charset="0"/>
            <a:cs typeface="Calibri" pitchFamily="34" charset="0"/>
          </a:endParaRPr>
        </a:p>
      </dgm:t>
    </dgm:pt>
    <dgm:pt modelId="{19AF4239-44D4-4549-872E-63D4E45D97FF}" type="parTrans" cxnId="{10BB341B-CC4E-431C-A1E8-0B57D9294AB1}">
      <dgm:prSet/>
      <dgm:spPr/>
      <dgm:t>
        <a:bodyPr/>
        <a:lstStyle/>
        <a:p>
          <a:endParaRPr lang="en-US"/>
        </a:p>
      </dgm:t>
    </dgm:pt>
    <dgm:pt modelId="{0E0BB991-6B76-4C44-B5CC-1D6A574BF5E5}" type="sibTrans" cxnId="{10BB341B-CC4E-431C-A1E8-0B57D9294AB1}">
      <dgm:prSet/>
      <dgm:spPr/>
      <dgm:t>
        <a:bodyPr/>
        <a:lstStyle/>
        <a:p>
          <a:endParaRPr lang="en-US"/>
        </a:p>
      </dgm:t>
    </dgm:pt>
    <dgm:pt modelId="{9E5A9FCE-E839-48AF-A57E-5327D96DF7D1}" type="pres">
      <dgm:prSet presAssocID="{4DC19338-6DE6-4AB9-8AAF-C7B3416AF2AF}" presName="Name0" presStyleCnt="0">
        <dgm:presLayoutVars>
          <dgm:chMax val="7"/>
          <dgm:chPref val="7"/>
          <dgm:dir/>
          <dgm:animLvl val="lvl"/>
        </dgm:presLayoutVars>
      </dgm:prSet>
      <dgm:spPr/>
      <dgm:t>
        <a:bodyPr/>
        <a:lstStyle/>
        <a:p>
          <a:endParaRPr lang="en-US"/>
        </a:p>
      </dgm:t>
    </dgm:pt>
    <dgm:pt modelId="{7F1294F5-FDD9-4CBE-AC4F-D5F76545B47F}" type="pres">
      <dgm:prSet presAssocID="{578F6767-472E-4AE3-8A40-12D609286797}" presName="Accent1" presStyleCnt="0"/>
      <dgm:spPr/>
    </dgm:pt>
    <dgm:pt modelId="{B077C0DF-FFBF-438D-8C37-CEE129213F4A}" type="pres">
      <dgm:prSet presAssocID="{578F6767-472E-4AE3-8A40-12D609286797}" presName="Accent" presStyleLbl="node1" presStyleIdx="0" presStyleCnt="5"/>
      <dgm:spPr>
        <a:solidFill>
          <a:schemeClr val="accent6">
            <a:lumMod val="75000"/>
          </a:schemeClr>
        </a:solidFill>
        <a:ln>
          <a:solidFill>
            <a:schemeClr val="accent6">
              <a:lumMod val="60000"/>
              <a:lumOff val="40000"/>
            </a:schemeClr>
          </a:solidFill>
        </a:ln>
      </dgm:spPr>
      <dgm:t>
        <a:bodyPr/>
        <a:lstStyle/>
        <a:p>
          <a:endParaRPr lang="en-US"/>
        </a:p>
      </dgm:t>
    </dgm:pt>
    <dgm:pt modelId="{FD4230BA-EFFD-4F71-9707-609E474FC482}" type="pres">
      <dgm:prSet presAssocID="{578F6767-472E-4AE3-8A40-12D609286797}" presName="Parent1" presStyleLbl="revTx" presStyleIdx="0" presStyleCnt="5">
        <dgm:presLayoutVars>
          <dgm:chMax val="1"/>
          <dgm:chPref val="1"/>
          <dgm:bulletEnabled val="1"/>
        </dgm:presLayoutVars>
      </dgm:prSet>
      <dgm:spPr/>
      <dgm:t>
        <a:bodyPr/>
        <a:lstStyle/>
        <a:p>
          <a:endParaRPr lang="en-US"/>
        </a:p>
      </dgm:t>
    </dgm:pt>
    <dgm:pt modelId="{82BA8F0C-11DF-4898-87FD-D5539295988E}" type="pres">
      <dgm:prSet presAssocID="{EED3D2EF-4CB4-4D79-B4FF-210102222C8B}" presName="Accent2" presStyleCnt="0"/>
      <dgm:spPr/>
    </dgm:pt>
    <dgm:pt modelId="{D9C6122A-257E-4E26-BAEA-14E0C6731C2C}" type="pres">
      <dgm:prSet presAssocID="{EED3D2EF-4CB4-4D79-B4FF-210102222C8B}" presName="Accent" presStyleLbl="node1" presStyleIdx="1" presStyleCnt="5"/>
      <dgm:spPr>
        <a:solidFill>
          <a:schemeClr val="accent5">
            <a:lumMod val="75000"/>
          </a:schemeClr>
        </a:solidFill>
        <a:ln>
          <a:solidFill>
            <a:schemeClr val="accent5">
              <a:lumMod val="60000"/>
              <a:lumOff val="40000"/>
            </a:schemeClr>
          </a:solidFill>
        </a:ln>
      </dgm:spPr>
      <dgm:t>
        <a:bodyPr/>
        <a:lstStyle/>
        <a:p>
          <a:endParaRPr lang="en-US"/>
        </a:p>
      </dgm:t>
    </dgm:pt>
    <dgm:pt modelId="{4C3E6CFB-AA55-4662-9FEE-5146B5A037C6}" type="pres">
      <dgm:prSet presAssocID="{EED3D2EF-4CB4-4D79-B4FF-210102222C8B}" presName="Parent2" presStyleLbl="revTx" presStyleIdx="1" presStyleCnt="5">
        <dgm:presLayoutVars>
          <dgm:chMax val="1"/>
          <dgm:chPref val="1"/>
          <dgm:bulletEnabled val="1"/>
        </dgm:presLayoutVars>
      </dgm:prSet>
      <dgm:spPr/>
      <dgm:t>
        <a:bodyPr/>
        <a:lstStyle/>
        <a:p>
          <a:endParaRPr lang="en-US"/>
        </a:p>
      </dgm:t>
    </dgm:pt>
    <dgm:pt modelId="{E78A022E-96C1-41F0-A5C8-91D490824C0E}" type="pres">
      <dgm:prSet presAssocID="{6608B3ED-82C4-4F7E-AED9-8FA2A392F1C3}" presName="Accent3" presStyleCnt="0"/>
      <dgm:spPr/>
    </dgm:pt>
    <dgm:pt modelId="{D9DB81DC-EF7B-4813-8954-7E83C583B484}" type="pres">
      <dgm:prSet presAssocID="{6608B3ED-82C4-4F7E-AED9-8FA2A392F1C3}" presName="Accent" presStyleLbl="node1" presStyleIdx="2" presStyleCnt="5"/>
      <dgm:spPr>
        <a:solidFill>
          <a:schemeClr val="accent4">
            <a:lumMod val="75000"/>
          </a:schemeClr>
        </a:solidFill>
        <a:ln>
          <a:solidFill>
            <a:schemeClr val="accent4">
              <a:lumMod val="60000"/>
              <a:lumOff val="40000"/>
            </a:schemeClr>
          </a:solidFill>
        </a:ln>
      </dgm:spPr>
      <dgm:t>
        <a:bodyPr/>
        <a:lstStyle/>
        <a:p>
          <a:endParaRPr lang="en-US"/>
        </a:p>
      </dgm:t>
    </dgm:pt>
    <dgm:pt modelId="{5D1B3A50-FF26-4E49-9F6E-C4979215A8E3}" type="pres">
      <dgm:prSet presAssocID="{6608B3ED-82C4-4F7E-AED9-8FA2A392F1C3}" presName="Parent3" presStyleLbl="revTx" presStyleIdx="2" presStyleCnt="5">
        <dgm:presLayoutVars>
          <dgm:chMax val="1"/>
          <dgm:chPref val="1"/>
          <dgm:bulletEnabled val="1"/>
        </dgm:presLayoutVars>
      </dgm:prSet>
      <dgm:spPr/>
      <dgm:t>
        <a:bodyPr/>
        <a:lstStyle/>
        <a:p>
          <a:endParaRPr lang="en-US"/>
        </a:p>
      </dgm:t>
    </dgm:pt>
    <dgm:pt modelId="{2563B695-A3A3-41D2-B59C-ED05C9744331}" type="pres">
      <dgm:prSet presAssocID="{1513A5CB-3D8B-4198-BD0E-8B497D43C09F}" presName="Accent4" presStyleCnt="0"/>
      <dgm:spPr/>
    </dgm:pt>
    <dgm:pt modelId="{D51343FE-6FD0-4181-A4A5-BB7BFAFBCA0C}" type="pres">
      <dgm:prSet presAssocID="{1513A5CB-3D8B-4198-BD0E-8B497D43C09F}" presName="Accent" presStyleLbl="node1" presStyleIdx="3" presStyleCnt="5"/>
      <dgm:spPr>
        <a:solidFill>
          <a:schemeClr val="accent2">
            <a:lumMod val="75000"/>
          </a:schemeClr>
        </a:solidFill>
        <a:ln>
          <a:solidFill>
            <a:schemeClr val="accent2">
              <a:lumMod val="60000"/>
              <a:lumOff val="40000"/>
            </a:schemeClr>
          </a:solidFill>
        </a:ln>
      </dgm:spPr>
      <dgm:t>
        <a:bodyPr/>
        <a:lstStyle/>
        <a:p>
          <a:endParaRPr lang="en-US"/>
        </a:p>
      </dgm:t>
    </dgm:pt>
    <dgm:pt modelId="{A773F329-A7AC-4B78-A82D-1518368D6081}" type="pres">
      <dgm:prSet presAssocID="{1513A5CB-3D8B-4198-BD0E-8B497D43C09F}" presName="Parent4" presStyleLbl="revTx" presStyleIdx="3" presStyleCnt="5">
        <dgm:presLayoutVars>
          <dgm:chMax val="1"/>
          <dgm:chPref val="1"/>
          <dgm:bulletEnabled val="1"/>
        </dgm:presLayoutVars>
      </dgm:prSet>
      <dgm:spPr/>
      <dgm:t>
        <a:bodyPr/>
        <a:lstStyle/>
        <a:p>
          <a:endParaRPr lang="en-US"/>
        </a:p>
      </dgm:t>
    </dgm:pt>
    <dgm:pt modelId="{A9189FAC-31A0-4BA3-80FB-857A9311573B}" type="pres">
      <dgm:prSet presAssocID="{CAAA22EA-F4CF-436E-9B7D-863F72CD2B84}" presName="Accent5" presStyleCnt="0"/>
      <dgm:spPr/>
    </dgm:pt>
    <dgm:pt modelId="{414BA1A3-888A-4292-80A0-A98BAF9E1673}" type="pres">
      <dgm:prSet presAssocID="{CAAA22EA-F4CF-436E-9B7D-863F72CD2B84}" presName="Accent" presStyleLbl="node1" presStyleIdx="4" presStyleCnt="5"/>
      <dgm:spPr>
        <a:solidFill>
          <a:schemeClr val="accent3">
            <a:lumMod val="75000"/>
          </a:schemeClr>
        </a:solidFill>
        <a:ln>
          <a:solidFill>
            <a:schemeClr val="accent3">
              <a:lumMod val="60000"/>
              <a:lumOff val="40000"/>
            </a:schemeClr>
          </a:solidFill>
        </a:ln>
      </dgm:spPr>
      <dgm:t>
        <a:bodyPr/>
        <a:lstStyle/>
        <a:p>
          <a:endParaRPr lang="en-US"/>
        </a:p>
      </dgm:t>
    </dgm:pt>
    <dgm:pt modelId="{E2A289CD-ADBD-4359-A2A5-D62612EB8BC5}" type="pres">
      <dgm:prSet presAssocID="{CAAA22EA-F4CF-436E-9B7D-863F72CD2B84}" presName="Parent5" presStyleLbl="revTx" presStyleIdx="4" presStyleCnt="5">
        <dgm:presLayoutVars>
          <dgm:chMax val="1"/>
          <dgm:chPref val="1"/>
          <dgm:bulletEnabled val="1"/>
        </dgm:presLayoutVars>
      </dgm:prSet>
      <dgm:spPr/>
      <dgm:t>
        <a:bodyPr/>
        <a:lstStyle/>
        <a:p>
          <a:endParaRPr lang="en-US"/>
        </a:p>
      </dgm:t>
    </dgm:pt>
  </dgm:ptLst>
  <dgm:cxnLst>
    <dgm:cxn modelId="{7409CDC5-6C63-4A8A-985D-B58C8814AF3D}" type="presOf" srcId="{EED3D2EF-4CB4-4D79-B4FF-210102222C8B}" destId="{4C3E6CFB-AA55-4662-9FEE-5146B5A037C6}" srcOrd="0" destOrd="0" presId="urn:microsoft.com/office/officeart/2009/layout/CircleArrowProcess"/>
    <dgm:cxn modelId="{D712BC2E-001A-465C-A377-161E1D909C64}" srcId="{4DC19338-6DE6-4AB9-8AAF-C7B3416AF2AF}" destId="{EED3D2EF-4CB4-4D79-B4FF-210102222C8B}" srcOrd="1" destOrd="0" parTransId="{DA916279-2094-42E6-95A3-12B2D3CA01F8}" sibTransId="{B2F02480-5C47-43A7-B3EB-7DEC38D4514A}"/>
    <dgm:cxn modelId="{B8141437-E3C8-42FF-85DD-02172C3CC8B0}" type="presOf" srcId="{CAAA22EA-F4CF-436E-9B7D-863F72CD2B84}" destId="{E2A289CD-ADBD-4359-A2A5-D62612EB8BC5}" srcOrd="0" destOrd="0" presId="urn:microsoft.com/office/officeart/2009/layout/CircleArrowProcess"/>
    <dgm:cxn modelId="{F70BFD30-118D-42F4-9D0F-3A8A4AECECFD}" srcId="{4DC19338-6DE6-4AB9-8AAF-C7B3416AF2AF}" destId="{1513A5CB-3D8B-4198-BD0E-8B497D43C09F}" srcOrd="3" destOrd="0" parTransId="{54CB9FE3-D245-4522-8E74-D7CEE12E2D29}" sibTransId="{42BF41BE-620E-4396-BEC9-F739BD51EE02}"/>
    <dgm:cxn modelId="{0480C437-FE77-4DEE-81F7-968B5F0DC87C}" type="presOf" srcId="{6608B3ED-82C4-4F7E-AED9-8FA2A392F1C3}" destId="{5D1B3A50-FF26-4E49-9F6E-C4979215A8E3}" srcOrd="0" destOrd="0" presId="urn:microsoft.com/office/officeart/2009/layout/CircleArrowProcess"/>
    <dgm:cxn modelId="{10BB341B-CC4E-431C-A1E8-0B57D9294AB1}" srcId="{4DC19338-6DE6-4AB9-8AAF-C7B3416AF2AF}" destId="{CAAA22EA-F4CF-436E-9B7D-863F72CD2B84}" srcOrd="4" destOrd="0" parTransId="{19AF4239-44D4-4549-872E-63D4E45D97FF}" sibTransId="{0E0BB991-6B76-4C44-B5CC-1D6A574BF5E5}"/>
    <dgm:cxn modelId="{75FB332F-23AC-40DD-8CC2-5FF12E0D6173}" type="presOf" srcId="{1513A5CB-3D8B-4198-BD0E-8B497D43C09F}" destId="{A773F329-A7AC-4B78-A82D-1518368D6081}" srcOrd="0" destOrd="0" presId="urn:microsoft.com/office/officeart/2009/layout/CircleArrowProcess"/>
    <dgm:cxn modelId="{525AF731-211F-4447-9C45-BEBA2B02CB32}" srcId="{4DC19338-6DE6-4AB9-8AAF-C7B3416AF2AF}" destId="{6608B3ED-82C4-4F7E-AED9-8FA2A392F1C3}" srcOrd="2" destOrd="0" parTransId="{9C4C9409-98B7-424B-A582-1C0496081AD7}" sibTransId="{A2263E48-2FE0-4378-9BE7-40F9CE74F982}"/>
    <dgm:cxn modelId="{91C41118-02CE-4606-852E-66D0E02F496A}" srcId="{4DC19338-6DE6-4AB9-8AAF-C7B3416AF2AF}" destId="{578F6767-472E-4AE3-8A40-12D609286797}" srcOrd="0" destOrd="0" parTransId="{94E1B526-3C4A-4EC7-9E0D-1FEE0AEC31C7}" sibTransId="{6420E0DA-3F0C-465D-9E2F-353230F1690E}"/>
    <dgm:cxn modelId="{D476F17D-2A1B-4A5B-BF75-B19E3D3EADD5}" type="presOf" srcId="{578F6767-472E-4AE3-8A40-12D609286797}" destId="{FD4230BA-EFFD-4F71-9707-609E474FC482}" srcOrd="0" destOrd="0" presId="urn:microsoft.com/office/officeart/2009/layout/CircleArrowProcess"/>
    <dgm:cxn modelId="{7D7D1C6A-5C5E-4E9C-9AA3-DADAD3FCD525}" type="presOf" srcId="{4DC19338-6DE6-4AB9-8AAF-C7B3416AF2AF}" destId="{9E5A9FCE-E839-48AF-A57E-5327D96DF7D1}" srcOrd="0" destOrd="0" presId="urn:microsoft.com/office/officeart/2009/layout/CircleArrowProcess"/>
    <dgm:cxn modelId="{5F2504BB-679F-4F72-B2A1-C59EF4E5DB12}" type="presParOf" srcId="{9E5A9FCE-E839-48AF-A57E-5327D96DF7D1}" destId="{7F1294F5-FDD9-4CBE-AC4F-D5F76545B47F}" srcOrd="0" destOrd="0" presId="urn:microsoft.com/office/officeart/2009/layout/CircleArrowProcess"/>
    <dgm:cxn modelId="{C70D6F87-E0AC-4776-9A59-BC2F91C6BDC0}" type="presParOf" srcId="{7F1294F5-FDD9-4CBE-AC4F-D5F76545B47F}" destId="{B077C0DF-FFBF-438D-8C37-CEE129213F4A}" srcOrd="0" destOrd="0" presId="urn:microsoft.com/office/officeart/2009/layout/CircleArrowProcess"/>
    <dgm:cxn modelId="{25C9C953-0059-4128-8947-102E65D600AE}" type="presParOf" srcId="{9E5A9FCE-E839-48AF-A57E-5327D96DF7D1}" destId="{FD4230BA-EFFD-4F71-9707-609E474FC482}" srcOrd="1" destOrd="0" presId="urn:microsoft.com/office/officeart/2009/layout/CircleArrowProcess"/>
    <dgm:cxn modelId="{A874768B-C5C5-4264-A908-210BDB8AA84E}" type="presParOf" srcId="{9E5A9FCE-E839-48AF-A57E-5327D96DF7D1}" destId="{82BA8F0C-11DF-4898-87FD-D5539295988E}" srcOrd="2" destOrd="0" presId="urn:microsoft.com/office/officeart/2009/layout/CircleArrowProcess"/>
    <dgm:cxn modelId="{0E3361EA-B410-489A-A9E2-6FD8C645A488}" type="presParOf" srcId="{82BA8F0C-11DF-4898-87FD-D5539295988E}" destId="{D9C6122A-257E-4E26-BAEA-14E0C6731C2C}" srcOrd="0" destOrd="0" presId="urn:microsoft.com/office/officeart/2009/layout/CircleArrowProcess"/>
    <dgm:cxn modelId="{94DF8238-A260-4D22-8830-3F0648720942}" type="presParOf" srcId="{9E5A9FCE-E839-48AF-A57E-5327D96DF7D1}" destId="{4C3E6CFB-AA55-4662-9FEE-5146B5A037C6}" srcOrd="3" destOrd="0" presId="urn:microsoft.com/office/officeart/2009/layout/CircleArrowProcess"/>
    <dgm:cxn modelId="{86B064BB-A0E6-47F5-84F0-68AB4474E042}" type="presParOf" srcId="{9E5A9FCE-E839-48AF-A57E-5327D96DF7D1}" destId="{E78A022E-96C1-41F0-A5C8-91D490824C0E}" srcOrd="4" destOrd="0" presId="urn:microsoft.com/office/officeart/2009/layout/CircleArrowProcess"/>
    <dgm:cxn modelId="{E764037C-B5BB-47F0-A984-FEAB7AEBEA82}" type="presParOf" srcId="{E78A022E-96C1-41F0-A5C8-91D490824C0E}" destId="{D9DB81DC-EF7B-4813-8954-7E83C583B484}" srcOrd="0" destOrd="0" presId="urn:microsoft.com/office/officeart/2009/layout/CircleArrowProcess"/>
    <dgm:cxn modelId="{AA3ECF92-5D58-4528-9499-E160DC0690D2}" type="presParOf" srcId="{9E5A9FCE-E839-48AF-A57E-5327D96DF7D1}" destId="{5D1B3A50-FF26-4E49-9F6E-C4979215A8E3}" srcOrd="5" destOrd="0" presId="urn:microsoft.com/office/officeart/2009/layout/CircleArrowProcess"/>
    <dgm:cxn modelId="{0A656F9A-2DC8-489A-B15D-4645376F16A5}" type="presParOf" srcId="{9E5A9FCE-E839-48AF-A57E-5327D96DF7D1}" destId="{2563B695-A3A3-41D2-B59C-ED05C9744331}" srcOrd="6" destOrd="0" presId="urn:microsoft.com/office/officeart/2009/layout/CircleArrowProcess"/>
    <dgm:cxn modelId="{3EC22C0A-76FD-4B2E-A72B-66AF8AB2C12B}" type="presParOf" srcId="{2563B695-A3A3-41D2-B59C-ED05C9744331}" destId="{D51343FE-6FD0-4181-A4A5-BB7BFAFBCA0C}" srcOrd="0" destOrd="0" presId="urn:microsoft.com/office/officeart/2009/layout/CircleArrowProcess"/>
    <dgm:cxn modelId="{2213B9AD-CE92-4AEA-82F5-3C2C816C9614}" type="presParOf" srcId="{9E5A9FCE-E839-48AF-A57E-5327D96DF7D1}" destId="{A773F329-A7AC-4B78-A82D-1518368D6081}" srcOrd="7" destOrd="0" presId="urn:microsoft.com/office/officeart/2009/layout/CircleArrowProcess"/>
    <dgm:cxn modelId="{D76F14C5-DF81-460D-B6D8-3F2A6167C7FE}" type="presParOf" srcId="{9E5A9FCE-E839-48AF-A57E-5327D96DF7D1}" destId="{A9189FAC-31A0-4BA3-80FB-857A9311573B}" srcOrd="8" destOrd="0" presId="urn:microsoft.com/office/officeart/2009/layout/CircleArrowProcess"/>
    <dgm:cxn modelId="{46203B2D-16F6-4EE7-AA6F-803ABD9C2F0F}" type="presParOf" srcId="{A9189FAC-31A0-4BA3-80FB-857A9311573B}" destId="{414BA1A3-888A-4292-80A0-A98BAF9E1673}" srcOrd="0" destOrd="0" presId="urn:microsoft.com/office/officeart/2009/layout/CircleArrowProcess"/>
    <dgm:cxn modelId="{C448DA76-1668-4051-898C-6B156484B0FF}" type="presParOf" srcId="{9E5A9FCE-E839-48AF-A57E-5327D96DF7D1}" destId="{E2A289CD-ADBD-4359-A2A5-D62612EB8BC5}"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7C0DF-FFBF-438D-8C37-CEE129213F4A}">
      <dsp:nvSpPr>
        <dsp:cNvPr id="0" name=""/>
        <dsp:cNvSpPr/>
      </dsp:nvSpPr>
      <dsp:spPr>
        <a:xfrm>
          <a:off x="865545" y="138977"/>
          <a:ext cx="1500559" cy="1500635"/>
        </a:xfrm>
        <a:prstGeom prst="circularArrow">
          <a:avLst>
            <a:gd name="adj1" fmla="val 10980"/>
            <a:gd name="adj2" fmla="val 1142322"/>
            <a:gd name="adj3" fmla="val 4500000"/>
            <a:gd name="adj4" fmla="val 10800000"/>
            <a:gd name="adj5" fmla="val 12500"/>
          </a:avLst>
        </a:prstGeom>
        <a:solidFill>
          <a:schemeClr val="accent6">
            <a:lumMod val="7500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FD4230BA-EFFD-4F71-9707-609E474FC482}">
      <dsp:nvSpPr>
        <dsp:cNvPr id="0" name=""/>
        <dsp:cNvSpPr/>
      </dsp:nvSpPr>
      <dsp:spPr>
        <a:xfrm>
          <a:off x="1196844" y="682461"/>
          <a:ext cx="837397" cy="418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solidFill>
                <a:srgbClr val="FF9933"/>
              </a:solidFill>
              <a:latin typeface="Calibri" pitchFamily="34" charset="0"/>
              <a:cs typeface="Calibri" pitchFamily="34" charset="0"/>
            </a:rPr>
            <a:t>Cognizance</a:t>
          </a:r>
          <a:endParaRPr lang="en-US" sz="1300" b="1" kern="1200" dirty="0">
            <a:solidFill>
              <a:srgbClr val="FF9933"/>
            </a:solidFill>
            <a:latin typeface="Calibri" pitchFamily="34" charset="0"/>
            <a:cs typeface="Calibri" pitchFamily="34" charset="0"/>
          </a:endParaRPr>
        </a:p>
      </dsp:txBody>
      <dsp:txXfrm>
        <a:off x="1196844" y="682461"/>
        <a:ext cx="837397" cy="418511"/>
      </dsp:txXfrm>
    </dsp:sp>
    <dsp:sp modelId="{D9C6122A-257E-4E26-BAEA-14E0C6731C2C}">
      <dsp:nvSpPr>
        <dsp:cNvPr id="0" name=""/>
        <dsp:cNvSpPr/>
      </dsp:nvSpPr>
      <dsp:spPr>
        <a:xfrm>
          <a:off x="448676" y="1001188"/>
          <a:ext cx="1500559" cy="1500635"/>
        </a:xfrm>
        <a:prstGeom prst="leftCircularArrow">
          <a:avLst>
            <a:gd name="adj1" fmla="val 10980"/>
            <a:gd name="adj2" fmla="val 1142322"/>
            <a:gd name="adj3" fmla="val 6300000"/>
            <a:gd name="adj4" fmla="val 18900000"/>
            <a:gd name="adj5" fmla="val 12500"/>
          </a:avLst>
        </a:prstGeom>
        <a:solidFill>
          <a:schemeClr val="accent5">
            <a:lumMod val="7500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4C3E6CFB-AA55-4662-9FEE-5146B5A037C6}">
      <dsp:nvSpPr>
        <dsp:cNvPr id="0" name=""/>
        <dsp:cNvSpPr/>
      </dsp:nvSpPr>
      <dsp:spPr>
        <a:xfrm>
          <a:off x="778286" y="1546610"/>
          <a:ext cx="837397" cy="418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solidFill>
                <a:srgbClr val="0070C0"/>
              </a:solidFill>
              <a:latin typeface="Calibri" pitchFamily="34" charset="0"/>
              <a:cs typeface="Calibri" pitchFamily="34" charset="0"/>
            </a:rPr>
            <a:t>Craving</a:t>
          </a:r>
          <a:endParaRPr lang="en-US" sz="1300" b="1" kern="1200" dirty="0">
            <a:solidFill>
              <a:srgbClr val="0070C0"/>
            </a:solidFill>
            <a:latin typeface="Calibri" pitchFamily="34" charset="0"/>
            <a:cs typeface="Calibri" pitchFamily="34" charset="0"/>
          </a:endParaRPr>
        </a:p>
      </dsp:txBody>
      <dsp:txXfrm>
        <a:off x="778286" y="1546610"/>
        <a:ext cx="837397" cy="418511"/>
      </dsp:txXfrm>
    </dsp:sp>
    <dsp:sp modelId="{D9DB81DC-EF7B-4813-8954-7E83C583B484}">
      <dsp:nvSpPr>
        <dsp:cNvPr id="0" name=""/>
        <dsp:cNvSpPr/>
      </dsp:nvSpPr>
      <dsp:spPr>
        <a:xfrm>
          <a:off x="865545" y="1867275"/>
          <a:ext cx="1500559" cy="1500635"/>
        </a:xfrm>
        <a:prstGeom prst="circularArrow">
          <a:avLst>
            <a:gd name="adj1" fmla="val 10980"/>
            <a:gd name="adj2" fmla="val 1142322"/>
            <a:gd name="adj3" fmla="val 4500000"/>
            <a:gd name="adj4" fmla="val 13500000"/>
            <a:gd name="adj5" fmla="val 12500"/>
          </a:avLst>
        </a:prstGeom>
        <a:solidFill>
          <a:schemeClr val="accent4">
            <a:lumMod val="75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5D1B3A50-FF26-4E49-9F6E-C4979215A8E3}">
      <dsp:nvSpPr>
        <dsp:cNvPr id="0" name=""/>
        <dsp:cNvSpPr/>
      </dsp:nvSpPr>
      <dsp:spPr>
        <a:xfrm>
          <a:off x="1196844" y="2410274"/>
          <a:ext cx="837397" cy="418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accent4">
                  <a:lumMod val="75000"/>
                </a:schemeClr>
              </a:solidFill>
              <a:latin typeface="Calibri" pitchFamily="34" charset="0"/>
              <a:cs typeface="Calibri" pitchFamily="34" charset="0"/>
            </a:rPr>
            <a:t>Capability</a:t>
          </a:r>
          <a:endParaRPr lang="en-US" sz="1300" b="1" kern="1200" dirty="0">
            <a:solidFill>
              <a:schemeClr val="accent4">
                <a:lumMod val="75000"/>
              </a:schemeClr>
            </a:solidFill>
            <a:latin typeface="Calibri" pitchFamily="34" charset="0"/>
            <a:cs typeface="Calibri" pitchFamily="34" charset="0"/>
          </a:endParaRPr>
        </a:p>
      </dsp:txBody>
      <dsp:txXfrm>
        <a:off x="1196844" y="2410274"/>
        <a:ext cx="837397" cy="418511"/>
      </dsp:txXfrm>
    </dsp:sp>
    <dsp:sp modelId="{D51343FE-6FD0-4181-A4A5-BB7BFAFBCA0C}">
      <dsp:nvSpPr>
        <dsp:cNvPr id="0" name=""/>
        <dsp:cNvSpPr/>
      </dsp:nvSpPr>
      <dsp:spPr>
        <a:xfrm>
          <a:off x="448676" y="2730939"/>
          <a:ext cx="1500559" cy="1500635"/>
        </a:xfrm>
        <a:prstGeom prst="leftCircularArrow">
          <a:avLst>
            <a:gd name="adj1" fmla="val 10980"/>
            <a:gd name="adj2" fmla="val 1142322"/>
            <a:gd name="adj3" fmla="val 6300000"/>
            <a:gd name="adj4" fmla="val 18900000"/>
            <a:gd name="adj5" fmla="val 12500"/>
          </a:avLst>
        </a:prstGeom>
        <a:solidFill>
          <a:schemeClr val="accent2">
            <a:lumMod val="75000"/>
          </a:schemeClr>
        </a:solidFill>
        <a:ln w="2540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A773F329-A7AC-4B78-A82D-1518368D6081}">
      <dsp:nvSpPr>
        <dsp:cNvPr id="0" name=""/>
        <dsp:cNvSpPr/>
      </dsp:nvSpPr>
      <dsp:spPr>
        <a:xfrm>
          <a:off x="778286" y="3274423"/>
          <a:ext cx="837397" cy="418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solidFill>
                <a:schemeClr val="accent2">
                  <a:lumMod val="75000"/>
                </a:schemeClr>
              </a:solidFill>
              <a:latin typeface="Calibri" pitchFamily="34" charset="0"/>
              <a:cs typeface="Calibri" pitchFamily="34" charset="0"/>
            </a:rPr>
            <a:t>Care</a:t>
          </a:r>
          <a:endParaRPr lang="en-US" sz="1300" b="1" kern="1200" dirty="0">
            <a:solidFill>
              <a:schemeClr val="accent2">
                <a:lumMod val="75000"/>
              </a:schemeClr>
            </a:solidFill>
            <a:latin typeface="Calibri" pitchFamily="34" charset="0"/>
            <a:cs typeface="Calibri" pitchFamily="34" charset="0"/>
          </a:endParaRPr>
        </a:p>
      </dsp:txBody>
      <dsp:txXfrm>
        <a:off x="778286" y="3274423"/>
        <a:ext cx="837397" cy="418511"/>
      </dsp:txXfrm>
    </dsp:sp>
    <dsp:sp modelId="{414BA1A3-888A-4292-80A0-A98BAF9E1673}">
      <dsp:nvSpPr>
        <dsp:cNvPr id="0" name=""/>
        <dsp:cNvSpPr/>
      </dsp:nvSpPr>
      <dsp:spPr>
        <a:xfrm>
          <a:off x="972225" y="3692935"/>
          <a:ext cx="1289169" cy="1289926"/>
        </a:xfrm>
        <a:prstGeom prst="blockArc">
          <a:avLst>
            <a:gd name="adj1" fmla="val 13500000"/>
            <a:gd name="adj2" fmla="val 10800000"/>
            <a:gd name="adj3" fmla="val 12740"/>
          </a:avLst>
        </a:prstGeom>
        <a:solidFill>
          <a:schemeClr val="accent3">
            <a:lumMod val="75000"/>
          </a:schemeClr>
        </a:solidFill>
        <a:ln w="25400"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E2A289CD-ADBD-4359-A2A5-D62612EB8BC5}">
      <dsp:nvSpPr>
        <dsp:cNvPr id="0" name=""/>
        <dsp:cNvSpPr/>
      </dsp:nvSpPr>
      <dsp:spPr>
        <a:xfrm>
          <a:off x="1196844" y="4138572"/>
          <a:ext cx="837397" cy="418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solidFill>
                <a:srgbClr val="00B050"/>
              </a:solidFill>
              <a:latin typeface="Calibri" pitchFamily="34" charset="0"/>
              <a:cs typeface="Calibri" pitchFamily="34" charset="0"/>
            </a:rPr>
            <a:t>Change</a:t>
          </a:r>
          <a:endParaRPr lang="en-US" sz="1300" b="1" kern="1200" dirty="0">
            <a:solidFill>
              <a:srgbClr val="00B050"/>
            </a:solidFill>
            <a:latin typeface="Calibri" pitchFamily="34" charset="0"/>
            <a:cs typeface="Calibri" pitchFamily="34" charset="0"/>
          </a:endParaRPr>
        </a:p>
      </dsp:txBody>
      <dsp:txXfrm>
        <a:off x="1196844" y="4138572"/>
        <a:ext cx="837397" cy="41851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95D78F-92C8-47DB-9006-03E512E4C0AE}" type="datetimeFigureOut">
              <a:rPr lang="en-US" smtClean="0"/>
              <a:pPr/>
              <a:t>2/4/2016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825B45-6C85-4664-9FD4-C5A243439D8F}" type="slidenum">
              <a:rPr lang="en-US" smtClean="0"/>
              <a:pPr/>
              <a:t>‹#›</a:t>
            </a:fld>
            <a:endParaRPr lang="en-US" dirty="0"/>
          </a:p>
        </p:txBody>
      </p:sp>
    </p:spTree>
    <p:extLst>
      <p:ext uri="{BB962C8B-B14F-4D97-AF65-F5344CB8AC3E}">
        <p14:creationId xmlns:p14="http://schemas.microsoft.com/office/powerpoint/2010/main" val="2066103469"/>
      </p:ext>
    </p:extLst>
  </p:cSld>
  <p:clrMap bg1="lt1" tx1="dk1" bg2="lt2" tx2="dk2" accent1="accent1" accent2="accent2" accent3="accent3" accent4="accent4" accent5="accent5" accent6="accent6" hlink="hlink" folHlink="folHlink"/>
  <p:notesStyle>
    <a:lvl1pPr marL="0" algn="l" defTabSz="914113" rtl="0" eaLnBrk="1" latinLnBrk="0" hangingPunct="1">
      <a:defRPr sz="1200" kern="1200">
        <a:solidFill>
          <a:schemeClr val="tx1"/>
        </a:solidFill>
        <a:latin typeface="+mn-lt"/>
        <a:ea typeface="+mn-ea"/>
        <a:cs typeface="+mn-cs"/>
      </a:defRPr>
    </a:lvl1pPr>
    <a:lvl2pPr marL="457057" algn="l" defTabSz="914113" rtl="0" eaLnBrk="1" latinLnBrk="0" hangingPunct="1">
      <a:defRPr sz="1200" kern="1200">
        <a:solidFill>
          <a:schemeClr val="tx1"/>
        </a:solidFill>
        <a:latin typeface="+mn-lt"/>
        <a:ea typeface="+mn-ea"/>
        <a:cs typeface="+mn-cs"/>
      </a:defRPr>
    </a:lvl2pPr>
    <a:lvl3pPr marL="914113" algn="l" defTabSz="914113" rtl="0" eaLnBrk="1" latinLnBrk="0" hangingPunct="1">
      <a:defRPr sz="1200" kern="1200">
        <a:solidFill>
          <a:schemeClr val="tx1"/>
        </a:solidFill>
        <a:latin typeface="+mn-lt"/>
        <a:ea typeface="+mn-ea"/>
        <a:cs typeface="+mn-cs"/>
      </a:defRPr>
    </a:lvl3pPr>
    <a:lvl4pPr marL="1371170" algn="l" defTabSz="914113" rtl="0" eaLnBrk="1" latinLnBrk="0" hangingPunct="1">
      <a:defRPr sz="1200" kern="1200">
        <a:solidFill>
          <a:schemeClr val="tx1"/>
        </a:solidFill>
        <a:latin typeface="+mn-lt"/>
        <a:ea typeface="+mn-ea"/>
        <a:cs typeface="+mn-cs"/>
      </a:defRPr>
    </a:lvl4pPr>
    <a:lvl5pPr marL="1828228" algn="l" defTabSz="914113" rtl="0" eaLnBrk="1" latinLnBrk="0" hangingPunct="1">
      <a:defRPr sz="1200" kern="1200">
        <a:solidFill>
          <a:schemeClr val="tx1"/>
        </a:solidFill>
        <a:latin typeface="+mn-lt"/>
        <a:ea typeface="+mn-ea"/>
        <a:cs typeface="+mn-cs"/>
      </a:defRPr>
    </a:lvl5pPr>
    <a:lvl6pPr marL="2285284" algn="l" defTabSz="914113" rtl="0" eaLnBrk="1" latinLnBrk="0" hangingPunct="1">
      <a:defRPr sz="1200" kern="1200">
        <a:solidFill>
          <a:schemeClr val="tx1"/>
        </a:solidFill>
        <a:latin typeface="+mn-lt"/>
        <a:ea typeface="+mn-ea"/>
        <a:cs typeface="+mn-cs"/>
      </a:defRPr>
    </a:lvl6pPr>
    <a:lvl7pPr marL="2742340" algn="l" defTabSz="914113" rtl="0" eaLnBrk="1" latinLnBrk="0" hangingPunct="1">
      <a:defRPr sz="1200" kern="1200">
        <a:solidFill>
          <a:schemeClr val="tx1"/>
        </a:solidFill>
        <a:latin typeface="+mn-lt"/>
        <a:ea typeface="+mn-ea"/>
        <a:cs typeface="+mn-cs"/>
      </a:defRPr>
    </a:lvl7pPr>
    <a:lvl8pPr marL="3199398" algn="l" defTabSz="914113" rtl="0" eaLnBrk="1" latinLnBrk="0" hangingPunct="1">
      <a:defRPr sz="1200" kern="1200">
        <a:solidFill>
          <a:schemeClr val="tx1"/>
        </a:solidFill>
        <a:latin typeface="+mn-lt"/>
        <a:ea typeface="+mn-ea"/>
        <a:cs typeface="+mn-cs"/>
      </a:defRPr>
    </a:lvl8pPr>
    <a:lvl9pPr marL="3656454" algn="l" defTabSz="91411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825B45-6C85-4664-9FD4-C5A243439D8F}" type="slidenum">
              <a:rPr lang="en-US" smtClean="0"/>
              <a:pPr/>
              <a:t>1</a:t>
            </a:fld>
            <a:endParaRPr lang="en-US" dirty="0"/>
          </a:p>
        </p:txBody>
      </p:sp>
    </p:spTree>
    <p:extLst>
      <p:ext uri="{BB962C8B-B14F-4D97-AF65-F5344CB8AC3E}">
        <p14:creationId xmlns:p14="http://schemas.microsoft.com/office/powerpoint/2010/main" val="37658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D3825B45-6C85-4664-9FD4-C5A243439D8F}" type="slidenum">
              <a:rPr lang="en-US" smtClean="0"/>
              <a:pPr/>
              <a:t>49</a:t>
            </a:fld>
            <a:endParaRPr lang="en-US" dirty="0"/>
          </a:p>
        </p:txBody>
      </p:sp>
    </p:spTree>
    <p:extLst>
      <p:ext uri="{BB962C8B-B14F-4D97-AF65-F5344CB8AC3E}">
        <p14:creationId xmlns:p14="http://schemas.microsoft.com/office/powerpoint/2010/main" val="291767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825B45-6C85-4664-9FD4-C5A243439D8F}" type="slidenum">
              <a:rPr lang="en-US" smtClean="0"/>
              <a:pPr/>
              <a:t>2</a:t>
            </a:fld>
            <a:endParaRPr lang="en-US" dirty="0"/>
          </a:p>
        </p:txBody>
      </p:sp>
    </p:spTree>
    <p:extLst>
      <p:ext uri="{BB962C8B-B14F-4D97-AF65-F5344CB8AC3E}">
        <p14:creationId xmlns:p14="http://schemas.microsoft.com/office/powerpoint/2010/main" val="4215637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825B45-6C85-4664-9FD4-C5A243439D8F}" type="slidenum">
              <a:rPr lang="en-US" smtClean="0"/>
              <a:pPr/>
              <a:t>3</a:t>
            </a:fld>
            <a:endParaRPr lang="en-US" dirty="0"/>
          </a:p>
        </p:txBody>
      </p:sp>
    </p:spTree>
    <p:extLst>
      <p:ext uri="{BB962C8B-B14F-4D97-AF65-F5344CB8AC3E}">
        <p14:creationId xmlns:p14="http://schemas.microsoft.com/office/powerpoint/2010/main" val="37658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825B45-6C85-4664-9FD4-C5A243439D8F}" type="slidenum">
              <a:rPr lang="en-US" smtClean="0"/>
              <a:pPr/>
              <a:t>16</a:t>
            </a:fld>
            <a:endParaRPr lang="en-US" dirty="0"/>
          </a:p>
        </p:txBody>
      </p:sp>
    </p:spTree>
    <p:extLst>
      <p:ext uri="{BB962C8B-B14F-4D97-AF65-F5344CB8AC3E}">
        <p14:creationId xmlns:p14="http://schemas.microsoft.com/office/powerpoint/2010/main" val="37658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825B45-6C85-4664-9FD4-C5A243439D8F}" type="slidenum">
              <a:rPr lang="en-US" smtClean="0"/>
              <a:pPr/>
              <a:t>28</a:t>
            </a:fld>
            <a:endParaRPr lang="en-US" dirty="0"/>
          </a:p>
        </p:txBody>
      </p:sp>
    </p:spTree>
    <p:extLst>
      <p:ext uri="{BB962C8B-B14F-4D97-AF65-F5344CB8AC3E}">
        <p14:creationId xmlns:p14="http://schemas.microsoft.com/office/powerpoint/2010/main" val="37658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825B45-6C85-4664-9FD4-C5A243439D8F}" type="slidenum">
              <a:rPr lang="en-US" smtClean="0"/>
              <a:pPr/>
              <a:t>34</a:t>
            </a:fld>
            <a:endParaRPr lang="en-US" dirty="0"/>
          </a:p>
        </p:txBody>
      </p:sp>
    </p:spTree>
    <p:extLst>
      <p:ext uri="{BB962C8B-B14F-4D97-AF65-F5344CB8AC3E}">
        <p14:creationId xmlns:p14="http://schemas.microsoft.com/office/powerpoint/2010/main" val="37658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0EA9-ED21-4D7A-B324-D06C9BF4976B}" type="slidenum">
              <a:rPr lang="en-US" smtClean="0"/>
              <a:pPr/>
              <a:t>36</a:t>
            </a:fld>
            <a:endParaRPr lang="en-US" dirty="0"/>
          </a:p>
        </p:txBody>
      </p:sp>
    </p:spTree>
    <p:extLst>
      <p:ext uri="{BB962C8B-B14F-4D97-AF65-F5344CB8AC3E}">
        <p14:creationId xmlns:p14="http://schemas.microsoft.com/office/powerpoint/2010/main" val="2834426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0EA9-ED21-4D7A-B324-D06C9BF4976B}" type="slidenum">
              <a:rPr lang="en-US" smtClean="0"/>
              <a:pPr/>
              <a:t>37</a:t>
            </a:fld>
            <a:endParaRPr lang="en-US" dirty="0"/>
          </a:p>
        </p:txBody>
      </p:sp>
    </p:spTree>
    <p:extLst>
      <p:ext uri="{BB962C8B-B14F-4D97-AF65-F5344CB8AC3E}">
        <p14:creationId xmlns:p14="http://schemas.microsoft.com/office/powerpoint/2010/main" val="2834426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D3825B45-6C85-4664-9FD4-C5A243439D8F}" type="slidenum">
              <a:rPr lang="en-US" smtClean="0"/>
              <a:pPr/>
              <a:t>39</a:t>
            </a:fld>
            <a:endParaRPr lang="en-US" dirty="0"/>
          </a:p>
        </p:txBody>
      </p:sp>
    </p:spTree>
    <p:extLst>
      <p:ext uri="{BB962C8B-B14F-4D97-AF65-F5344CB8AC3E}">
        <p14:creationId xmlns:p14="http://schemas.microsoft.com/office/powerpoint/2010/main" val="416591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5_Title Page 1">
    <p:bg>
      <p:bgPr>
        <a:solidFill>
          <a:schemeClr val="bg1"/>
        </a:solidFill>
        <a:effectLst/>
      </p:bgPr>
    </p:bg>
    <p:spTree>
      <p:nvGrpSpPr>
        <p:cNvPr id="1" name=""/>
        <p:cNvGrpSpPr/>
        <p:nvPr/>
      </p:nvGrpSpPr>
      <p:grpSpPr>
        <a:xfrm>
          <a:off x="0" y="0"/>
          <a:ext cx="0" cy="0"/>
          <a:chOff x="0" y="0"/>
          <a:chExt cx="0" cy="0"/>
        </a:xfrm>
      </p:grpSpPr>
      <p:pic>
        <p:nvPicPr>
          <p:cNvPr id="17" name="Picture 2" descr="C:\Users\197390\Desktop\B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98"/>
            <a:ext cx="9163050" cy="6857402"/>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12"/>
          <p:cNvSpPr>
            <a:spLocks noGrp="1"/>
          </p:cNvSpPr>
          <p:nvPr>
            <p:ph type="body" sz="quarter" idx="12" hasCustomPrompt="1"/>
          </p:nvPr>
        </p:nvSpPr>
        <p:spPr>
          <a:xfrm>
            <a:off x="914400" y="2971800"/>
            <a:ext cx="4724400" cy="838200"/>
          </a:xfrm>
          <a:prstGeom prst="rect">
            <a:avLst/>
          </a:prstGeom>
        </p:spPr>
        <p:txBody>
          <a:bodyPr lIns="91411" tIns="45706" rIns="91411" bIns="45706" anchor="b" anchorCtr="0"/>
          <a:lstStyle>
            <a:lvl1pPr marL="0" indent="0" algn="l">
              <a:buNone/>
              <a:defRPr lang="en-US" sz="4000" b="1" kern="1200" baseline="0" dirty="0">
                <a:solidFill>
                  <a:schemeClr val="tx1">
                    <a:lumMod val="85000"/>
                    <a:lumOff val="15000"/>
                  </a:schemeClr>
                </a:solidFill>
                <a:effectLst/>
                <a:latin typeface="+mn-lt"/>
                <a:ea typeface="+mn-ea"/>
                <a:cs typeface="+mn-cs"/>
              </a:defRPr>
            </a:lvl1pPr>
          </a:lstStyle>
          <a:p>
            <a:pPr marL="342792" lvl="0" indent="-342792" algn="l" defTabSz="914113" rtl="0" eaLnBrk="1" latinLnBrk="0" hangingPunct="1">
              <a:spcBef>
                <a:spcPct val="20000"/>
              </a:spcBef>
              <a:buFont typeface="Arial" pitchFamily="34" charset="0"/>
              <a:buNone/>
            </a:pPr>
            <a:r>
              <a:rPr lang="en-US" dirty="0" smtClean="0"/>
              <a:t>CHANGEOVER SLIDE</a:t>
            </a:r>
            <a:endParaRPr lang="en-US" dirty="0"/>
          </a:p>
        </p:txBody>
      </p:sp>
      <p:pic>
        <p:nvPicPr>
          <p:cNvPr id="16" name="Picture 7" descr="Data_Squares_vector.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919178" y="5853"/>
            <a:ext cx="2224822" cy="3423446"/>
          </a:xfrm>
          <a:prstGeom prst="rect">
            <a:avLst/>
          </a:prstGeom>
          <a:noFill/>
          <a:ln w="9525">
            <a:noFill/>
            <a:miter lim="800000"/>
            <a:headEnd/>
            <a:tailEnd/>
          </a:ln>
        </p:spPr>
      </p:pic>
      <p:pic>
        <p:nvPicPr>
          <p:cNvPr id="18" name="Picture 17" descr="Cognizant.png"/>
          <p:cNvPicPr>
            <a:picLocks noChangeAspect="1"/>
          </p:cNvPicPr>
          <p:nvPr userDrawn="1"/>
        </p:nvPicPr>
        <p:blipFill>
          <a:blip r:embed="rId4" cstate="screen"/>
          <a:stretch>
            <a:fillRect/>
          </a:stretch>
        </p:blipFill>
        <p:spPr>
          <a:xfrm>
            <a:off x="76200" y="6250550"/>
            <a:ext cx="1562100" cy="561975"/>
          </a:xfrm>
          <a:prstGeom prst="rect">
            <a:avLst/>
          </a:prstGeom>
        </p:spPr>
      </p:pic>
      <p:sp>
        <p:nvSpPr>
          <p:cNvPr id="19" name="TextBox 18"/>
          <p:cNvSpPr txBox="1"/>
          <p:nvPr userDrawn="1"/>
        </p:nvSpPr>
        <p:spPr>
          <a:xfrm>
            <a:off x="6400800" y="6262417"/>
            <a:ext cx="1981200" cy="400081"/>
          </a:xfrm>
          <a:prstGeom prst="rect">
            <a:avLst/>
          </a:prstGeom>
          <a:noFill/>
        </p:spPr>
        <p:txBody>
          <a:bodyPr wrap="square" lIns="91411" tIns="45706" rIns="91411" bIns="45706" rtlCol="0">
            <a:spAutoFit/>
          </a:bodyPr>
          <a:lstStyle/>
          <a:p>
            <a:pPr algn="r"/>
            <a:r>
              <a:rPr lang="en-US" sz="1000" dirty="0" smtClean="0">
                <a:solidFill>
                  <a:prstClr val="black">
                    <a:lumMod val="50000"/>
                    <a:lumOff val="50000"/>
                  </a:prstClr>
                </a:solidFill>
                <a:latin typeface="Trebuchet MS" pitchFamily="34" charset="0"/>
              </a:rPr>
              <a:t>www.cognizant.com</a:t>
            </a:r>
          </a:p>
          <a:p>
            <a:pPr algn="r"/>
            <a:r>
              <a:rPr lang="en-US" sz="1000" dirty="0" smtClean="0">
                <a:solidFill>
                  <a:prstClr val="black">
                    <a:lumMod val="50000"/>
                    <a:lumOff val="50000"/>
                  </a:prstClr>
                </a:solidFill>
                <a:latin typeface="Trebuchet MS" pitchFamily="34" charset="0"/>
              </a:rPr>
              <a:t>Copyright © 2015 Cognizant</a:t>
            </a:r>
            <a:endParaRPr lang="en-US" sz="1000" dirty="0">
              <a:solidFill>
                <a:prstClr val="black">
                  <a:lumMod val="50000"/>
                  <a:lumOff val="50000"/>
                </a:prstClr>
              </a:solidFill>
              <a:latin typeface="Trebuchet MS" pitchFamily="34" charset="0"/>
            </a:endParaRPr>
          </a:p>
        </p:txBody>
      </p:sp>
      <p:grpSp>
        <p:nvGrpSpPr>
          <p:cNvPr id="28" name="Group 27"/>
          <p:cNvGrpSpPr/>
          <p:nvPr userDrawn="1"/>
        </p:nvGrpSpPr>
        <p:grpSpPr>
          <a:xfrm>
            <a:off x="-12154" y="3886202"/>
            <a:ext cx="7517334" cy="1799563"/>
            <a:chOff x="-12155" y="4038599"/>
            <a:chExt cx="7517334" cy="1799563"/>
          </a:xfrm>
        </p:grpSpPr>
        <p:sp>
          <p:nvSpPr>
            <p:cNvPr id="22" name="Rectangle 21"/>
            <p:cNvSpPr/>
            <p:nvPr userDrawn="1"/>
          </p:nvSpPr>
          <p:spPr>
            <a:xfrm rot="5400000" flipH="1">
              <a:off x="3023699" y="1002745"/>
              <a:ext cx="398079" cy="6469787"/>
            </a:xfrm>
            <a:prstGeom prst="rect">
              <a:avLst/>
            </a:prstGeom>
            <a:gradFill flip="none" rotWithShape="1">
              <a:gsLst>
                <a:gs pos="48000">
                  <a:schemeClr val="tx1">
                    <a:lumMod val="75000"/>
                    <a:lumOff val="25000"/>
                  </a:schemeClr>
                </a:gs>
                <a:gs pos="86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4"/>
            <p:cNvSpPr/>
            <p:nvPr userDrawn="1"/>
          </p:nvSpPr>
          <p:spPr>
            <a:xfrm flipV="1">
              <a:off x="5527217" y="4438477"/>
              <a:ext cx="919906" cy="1019065"/>
            </a:xfrm>
            <a:custGeom>
              <a:avLst/>
              <a:gdLst>
                <a:gd name="connsiteX0" fmla="*/ 0 w 2209800"/>
                <a:gd name="connsiteY0" fmla="*/ 1905000 h 1905000"/>
                <a:gd name="connsiteX1" fmla="*/ 1104900 w 2209800"/>
                <a:gd name="connsiteY1" fmla="*/ 0 h 1905000"/>
                <a:gd name="connsiteX2" fmla="*/ 2209800 w 2209800"/>
                <a:gd name="connsiteY2" fmla="*/ 1905000 h 1905000"/>
                <a:gd name="connsiteX3" fmla="*/ 0 w 2209800"/>
                <a:gd name="connsiteY3" fmla="*/ 1905000 h 1905000"/>
                <a:gd name="connsiteX0" fmla="*/ 9197 w 2218997"/>
                <a:gd name="connsiteY0" fmla="*/ 1999593 h 1999593"/>
                <a:gd name="connsiteX1" fmla="*/ 0 w 2218997"/>
                <a:gd name="connsiteY1" fmla="*/ 0 h 1999593"/>
                <a:gd name="connsiteX2" fmla="*/ 2218997 w 2218997"/>
                <a:gd name="connsiteY2" fmla="*/ 1999593 h 1999593"/>
                <a:gd name="connsiteX3" fmla="*/ 9197 w 2218997"/>
                <a:gd name="connsiteY3" fmla="*/ 1999593 h 1999593"/>
              </a:gdLst>
              <a:ahLst/>
              <a:cxnLst>
                <a:cxn ang="0">
                  <a:pos x="connsiteX0" y="connsiteY0"/>
                </a:cxn>
                <a:cxn ang="0">
                  <a:pos x="connsiteX1" y="connsiteY1"/>
                </a:cxn>
                <a:cxn ang="0">
                  <a:pos x="connsiteX2" y="connsiteY2"/>
                </a:cxn>
                <a:cxn ang="0">
                  <a:pos x="connsiteX3" y="connsiteY3"/>
                </a:cxn>
              </a:cxnLst>
              <a:rect l="l" t="t" r="r" b="b"/>
              <a:pathLst>
                <a:path w="2218997" h="1999593">
                  <a:moveTo>
                    <a:pt x="9197" y="1999593"/>
                  </a:moveTo>
                  <a:cubicBezTo>
                    <a:pt x="6131" y="1333062"/>
                    <a:pt x="3066" y="666531"/>
                    <a:pt x="0" y="0"/>
                  </a:cubicBezTo>
                  <a:lnTo>
                    <a:pt x="2218997" y="1999593"/>
                  </a:lnTo>
                  <a:lnTo>
                    <a:pt x="9197" y="1999593"/>
                  </a:lnTo>
                  <a:close/>
                </a:path>
              </a:pathLst>
            </a:custGeom>
            <a:gradFill>
              <a:gsLst>
                <a:gs pos="2000">
                  <a:srgbClr val="B08E00"/>
                </a:gs>
                <a:gs pos="63000">
                  <a:srgbClr val="FFCC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6" name="Isosceles Triangle 4"/>
            <p:cNvSpPr/>
            <p:nvPr userDrawn="1"/>
          </p:nvSpPr>
          <p:spPr>
            <a:xfrm rot="1318565">
              <a:off x="5273793" y="4888930"/>
              <a:ext cx="2231386" cy="949232"/>
            </a:xfrm>
            <a:custGeom>
              <a:avLst/>
              <a:gdLst/>
              <a:ahLst/>
              <a:cxnLst/>
              <a:rect l="l" t="t" r="r" b="b"/>
              <a:pathLst>
                <a:path w="2231386" h="949232">
                  <a:moveTo>
                    <a:pt x="0" y="0"/>
                  </a:moveTo>
                  <a:lnTo>
                    <a:pt x="2231386" y="949232"/>
                  </a:lnTo>
                  <a:lnTo>
                    <a:pt x="369012" y="914436"/>
                  </a:lnTo>
                  <a:close/>
                </a:path>
              </a:pathLst>
            </a:custGeom>
            <a:gradFill>
              <a:gsLst>
                <a:gs pos="34000">
                  <a:srgbClr val="B08E00"/>
                </a:gs>
                <a:gs pos="71000">
                  <a:srgbClr val="89E0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Tree>
    <p:extLst>
      <p:ext uri="{BB962C8B-B14F-4D97-AF65-F5344CB8AC3E}">
        <p14:creationId xmlns:p14="http://schemas.microsoft.com/office/powerpoint/2010/main" val="37750653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0" y="0"/>
            <a:ext cx="9144000" cy="838200"/>
          </a:xfrm>
          <a:prstGeom prst="rect">
            <a:avLst/>
          </a:prstGeom>
          <a:solidFill>
            <a:srgbClr val="2A8D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6" rIns="91411" bIns="45706" rtlCol="0" anchor="ctr"/>
          <a:lstStyle/>
          <a:p>
            <a:pPr algn="ctr"/>
            <a:endParaRPr lang="en-US" dirty="0">
              <a:solidFill>
                <a:prstClr val="white"/>
              </a:solidFill>
            </a:endParaRPr>
          </a:p>
        </p:txBody>
      </p:sp>
      <p:sp>
        <p:nvSpPr>
          <p:cNvPr id="13" name="Text Placeholder 12"/>
          <p:cNvSpPr>
            <a:spLocks noGrp="1"/>
          </p:cNvSpPr>
          <p:nvPr>
            <p:ph type="body" sz="quarter" idx="13" hasCustomPrompt="1"/>
          </p:nvPr>
        </p:nvSpPr>
        <p:spPr>
          <a:xfrm>
            <a:off x="0" y="76200"/>
            <a:ext cx="9067800" cy="762000"/>
          </a:xfrm>
          <a:prstGeom prst="rect">
            <a:avLst/>
          </a:prstGeom>
          <a:noFill/>
        </p:spPr>
        <p:txBody>
          <a:bodyPr lIns="91411" tIns="45706" rIns="91411" bIns="45706"/>
          <a:lstStyle>
            <a:lvl1pPr marL="231702" indent="0" algn="l" defTabSz="914113" rtl="0" eaLnBrk="1" latinLnBrk="0" hangingPunct="1">
              <a:lnSpc>
                <a:spcPts val="1999"/>
              </a:lnSpc>
              <a:spcBef>
                <a:spcPct val="0"/>
              </a:spcBef>
              <a:buNone/>
              <a:defRPr lang="en-US" sz="2400" b="1" kern="1200" dirty="0" smtClean="0">
                <a:solidFill>
                  <a:schemeClr val="bg1"/>
                </a:solidFill>
                <a:latin typeface="+mj-lt"/>
                <a:ea typeface="ＭＳ Ｐゴシック" pitchFamily="34" charset="-128"/>
                <a:cs typeface="+mj-cs"/>
              </a:defRPr>
            </a:lvl1pPr>
          </a:lstStyle>
          <a:p>
            <a:pPr lvl="0"/>
            <a:r>
              <a:rPr lang="en-US" dirty="0" smtClean="0"/>
              <a:t>MAJOR TITLE</a:t>
            </a:r>
          </a:p>
        </p:txBody>
      </p:sp>
    </p:spTree>
    <p:extLst>
      <p:ext uri="{BB962C8B-B14F-4D97-AF65-F5344CB8AC3E}">
        <p14:creationId xmlns:p14="http://schemas.microsoft.com/office/powerpoint/2010/main" val="15964387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2"/>
            <a:ext cx="8229600" cy="4525963"/>
          </a:xfrm>
          <a:prstGeom prst="rect">
            <a:avLst/>
          </a:prstGeom>
        </p:spPr>
        <p:txBody>
          <a:bodyPr lIns="91411" tIns="45706" rIns="91411" bIns="4570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3048000" y="6477002"/>
            <a:ext cx="3352800" cy="365125"/>
          </a:xfrm>
          <a:prstGeom prst="rect">
            <a:avLst/>
          </a:prstGeom>
        </p:spPr>
        <p:txBody>
          <a:bodyPr lIns="91411" tIns="45706" rIns="91411" bIns="45706"/>
          <a:lstStyle>
            <a:lvl1pPr marL="0" marR="0" indent="0" algn="ctr" defTabSz="914113" rtl="0" eaLnBrk="1" fontAlgn="auto" latinLnBrk="0" hangingPunct="1">
              <a:lnSpc>
                <a:spcPct val="100000"/>
              </a:lnSpc>
              <a:spcBef>
                <a:spcPts val="0"/>
              </a:spcBef>
              <a:spcAft>
                <a:spcPts val="0"/>
              </a:spcAft>
              <a:buClrTx/>
              <a:buSzTx/>
              <a:buFontTx/>
              <a:buNone/>
              <a:tabLst/>
              <a:defRPr sz="1200"/>
            </a:lvl1pPr>
          </a:lstStyle>
          <a:p>
            <a:pPr>
              <a:defRPr/>
            </a:pPr>
            <a:r>
              <a:rPr lang="en-US" dirty="0" smtClean="0">
                <a:solidFill>
                  <a:prstClr val="black"/>
                </a:solidFill>
              </a:rPr>
              <a:t>© 2012, Cognizant Technology Solutions.                 Confidential</a:t>
            </a:r>
            <a:r>
              <a:rPr lang="en-US" sz="900" dirty="0" smtClean="0">
                <a:solidFill>
                  <a:prstClr val="black"/>
                </a:solidFill>
              </a:rPr>
              <a:t> </a:t>
            </a:r>
            <a:endParaRPr lang="en-US" sz="900" dirty="0">
              <a:solidFill>
                <a:prstClr val="black"/>
              </a:solidFill>
            </a:endParaRPr>
          </a:p>
        </p:txBody>
      </p:sp>
      <p:sp>
        <p:nvSpPr>
          <p:cNvPr id="9" name="Title 1"/>
          <p:cNvSpPr txBox="1">
            <a:spLocks/>
          </p:cNvSpPr>
          <p:nvPr/>
        </p:nvSpPr>
        <p:spPr bwMode="auto">
          <a:xfrm>
            <a:off x="228600" y="0"/>
            <a:ext cx="8839200" cy="533400"/>
          </a:xfrm>
          <a:prstGeom prst="rect">
            <a:avLst/>
          </a:prstGeom>
          <a:noFill/>
          <a:ln w="9525">
            <a:noFill/>
            <a:miter lim="800000"/>
            <a:headEnd/>
            <a:tailEnd/>
          </a:ln>
        </p:spPr>
        <p:txBody>
          <a:bodyPr vert="horz" wrap="square" lIns="91411" tIns="45706" rIns="91411" bIns="45706" numCol="1" anchor="t" anchorCtr="0" compatLnSpc="1">
            <a:prstTxWarp prst="textNoShape">
              <a:avLst/>
            </a:prstTxWarp>
          </a:bodyPr>
          <a:lstStyle>
            <a:lvl1pPr>
              <a:defRPr sz="2800">
                <a:solidFill>
                  <a:schemeClr val="bg1"/>
                </a:solidFill>
                <a:latin typeface="+mj-lt"/>
              </a:defRPr>
            </a:lvl1pPr>
          </a:lstStyle>
          <a:p>
            <a:pPr fontAlgn="base">
              <a:spcBef>
                <a:spcPct val="0"/>
              </a:spcBef>
              <a:spcAft>
                <a:spcPct val="0"/>
              </a:spcAft>
              <a:defRPr/>
            </a:pPr>
            <a:endParaRPr lang="en-US" kern="0" dirty="0">
              <a:solidFill>
                <a:srgbClr val="FFFFFF"/>
              </a:solidFill>
              <a:latin typeface="Verdana"/>
              <a:ea typeface="ＭＳ Ｐゴシック" charset="-128"/>
              <a:cs typeface="ＭＳ Ｐゴシック" charset="-128"/>
            </a:endParaRPr>
          </a:p>
        </p:txBody>
      </p:sp>
      <p:pic>
        <p:nvPicPr>
          <p:cNvPr id="11" name="CG_logoReflect_RGB.png" descr="/Users/jason_feuilly/Desktop/CG_logoReflect_RGB.png"/>
          <p:cNvPicPr>
            <a:picLocks noChangeAspect="1"/>
          </p:cNvPicPr>
          <p:nvPr/>
        </p:nvPicPr>
        <p:blipFill>
          <a:blip r:embed="rId2" cstate="print"/>
          <a:srcRect/>
          <a:stretch>
            <a:fillRect/>
          </a:stretch>
        </p:blipFill>
        <p:spPr bwMode="auto">
          <a:xfrm>
            <a:off x="7164388" y="6164265"/>
            <a:ext cx="1963737" cy="720725"/>
          </a:xfrm>
          <a:prstGeom prst="rect">
            <a:avLst/>
          </a:prstGeom>
          <a:noFill/>
          <a:ln w="9525">
            <a:noFill/>
            <a:miter lim="800000"/>
            <a:headEnd/>
            <a:tailEnd/>
          </a:ln>
        </p:spPr>
      </p:pic>
      <p:sp>
        <p:nvSpPr>
          <p:cNvPr id="12" name="Slide Number Placeholder 4"/>
          <p:cNvSpPr txBox="1">
            <a:spLocks noGrp="1"/>
          </p:cNvSpPr>
          <p:nvPr/>
        </p:nvSpPr>
        <p:spPr bwMode="auto">
          <a:xfrm>
            <a:off x="34925" y="6334125"/>
            <a:ext cx="457200" cy="228600"/>
          </a:xfrm>
          <a:prstGeom prst="rect">
            <a:avLst/>
          </a:prstGeom>
          <a:noFill/>
          <a:ln w="9525">
            <a:noFill/>
            <a:miter lim="800000"/>
            <a:headEnd/>
            <a:tailEnd/>
          </a:ln>
        </p:spPr>
        <p:txBody>
          <a:bodyPr lIns="91411" tIns="45706" rIns="91411" bIns="45706"/>
          <a:lstStyle/>
          <a:p>
            <a:pPr algn="ctr" eaLnBrk="0" hangingPunct="0">
              <a:defRPr/>
            </a:pPr>
            <a:fld id="{3534B53E-CDF7-4A0A-8B65-27C86A7E8FAB}" type="slidenum">
              <a:rPr lang="en-US" sz="1000">
                <a:solidFill>
                  <a:srgbClr val="6DB23F"/>
                </a:solidFill>
                <a:ea typeface="ＭＳ Ｐゴシック" charset="-128"/>
                <a:cs typeface="Times New Roman" pitchFamily="18" charset="0"/>
              </a:rPr>
              <a:pPr algn="ctr" eaLnBrk="0" hangingPunct="0">
                <a:defRPr/>
              </a:pPr>
              <a:t>‹#›</a:t>
            </a:fld>
            <a:endParaRPr lang="en-US" sz="1000" dirty="0">
              <a:solidFill>
                <a:srgbClr val="6DB23F"/>
              </a:solidFill>
              <a:ea typeface="ＭＳ Ｐゴシック" charset="-128"/>
              <a:cs typeface="Times New Roman" pitchFamily="18" charset="0"/>
            </a:endParaRPr>
          </a:p>
        </p:txBody>
      </p:sp>
      <p:sp>
        <p:nvSpPr>
          <p:cNvPr id="15" name="Title 14"/>
          <p:cNvSpPr>
            <a:spLocks noGrp="1"/>
          </p:cNvSpPr>
          <p:nvPr>
            <p:ph type="title"/>
          </p:nvPr>
        </p:nvSpPr>
        <p:spPr>
          <a:xfrm>
            <a:off x="228600" y="0"/>
            <a:ext cx="8229600" cy="609600"/>
          </a:xfrm>
          <a:prstGeom prst="rect">
            <a:avLst/>
          </a:prstGeom>
        </p:spPr>
        <p:txBody>
          <a:bodyPr lIns="91411" tIns="45706" rIns="91411" bIns="45706">
            <a:noAutofit/>
          </a:bodyPr>
          <a:lstStyle>
            <a:lvl1pPr algn="l">
              <a:defRPr sz="36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1027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Rectangle 42"/>
          <p:cNvSpPr txBox="1">
            <a:spLocks noChangeArrowheads="1"/>
          </p:cNvSpPr>
          <p:nvPr userDrawn="1"/>
        </p:nvSpPr>
        <p:spPr>
          <a:xfrm>
            <a:off x="228600" y="6584950"/>
            <a:ext cx="457200" cy="252413"/>
          </a:xfrm>
          <a:prstGeom prst="rect">
            <a:avLst/>
          </a:prstGeom>
        </p:spPr>
        <p:txBody>
          <a:bodyPr lIns="91411" tIns="45706" rIns="91411" bIns="45706"/>
          <a:lstStyle>
            <a:lvl1pPr>
              <a:defRPr sz="1000">
                <a:solidFill>
                  <a:srgbClr val="6DB23F"/>
                </a:solidFill>
              </a:defRPr>
            </a:lvl1pPr>
          </a:lstStyle>
          <a:p>
            <a:pPr algn="ctr" eaLnBrk="0" fontAlgn="base" hangingPunct="0">
              <a:spcBef>
                <a:spcPct val="0"/>
              </a:spcBef>
              <a:spcAft>
                <a:spcPct val="0"/>
              </a:spcAft>
              <a:defRPr/>
            </a:pPr>
            <a:fld id="{A48F0EF3-70D2-4B3F-B2A2-D6669EC008BA}" type="slidenum">
              <a:rPr lang="en-US" smtClean="0">
                <a:latin typeface="Arial" charset="0"/>
                <a:ea typeface="ＭＳ Ｐゴシック" pitchFamily="34" charset="-128"/>
              </a:rPr>
              <a:pPr algn="ctr" eaLnBrk="0" fontAlgn="base" hangingPunct="0">
                <a:spcBef>
                  <a:spcPct val="0"/>
                </a:spcBef>
                <a:spcAft>
                  <a:spcPct val="0"/>
                </a:spcAft>
                <a:defRPr/>
              </a:pPr>
              <a:t>‹#›</a:t>
            </a:fld>
            <a:endParaRPr lang="en-US" dirty="0">
              <a:latin typeface="Arial" charset="0"/>
              <a:ea typeface="ＭＳ Ｐゴシック" pitchFamily="34" charset="-128"/>
            </a:endParaRPr>
          </a:p>
        </p:txBody>
      </p:sp>
      <p:sp>
        <p:nvSpPr>
          <p:cNvPr id="2" name="Title 1"/>
          <p:cNvSpPr>
            <a:spLocks noGrp="1"/>
          </p:cNvSpPr>
          <p:nvPr>
            <p:ph type="title"/>
          </p:nvPr>
        </p:nvSpPr>
        <p:spPr>
          <a:xfrm>
            <a:off x="455615" y="135468"/>
            <a:ext cx="8417454" cy="823383"/>
          </a:xfrm>
          <a:prstGeom prst="rect">
            <a:avLst/>
          </a:prstGeom>
        </p:spPr>
        <p:txBody>
          <a:bodyPr lIns="91411" tIns="45706" rIns="91411" bIns="45706" anchor="b"/>
          <a:lstStyle>
            <a:lvl1pPr>
              <a:defRPr sz="2200"/>
            </a:lvl1pPr>
          </a:lstStyle>
          <a:p>
            <a:r>
              <a:rPr lang="en-US" dirty="0" smtClean="0"/>
              <a:t>Click to edit Master title style</a:t>
            </a:r>
            <a:endParaRPr lang="en-US" dirty="0"/>
          </a:p>
        </p:txBody>
      </p:sp>
      <p:sp>
        <p:nvSpPr>
          <p:cNvPr id="3" name="Content Placeholder 2"/>
          <p:cNvSpPr>
            <a:spLocks noGrp="1"/>
          </p:cNvSpPr>
          <p:nvPr>
            <p:ph idx="1"/>
          </p:nvPr>
        </p:nvSpPr>
        <p:spPr>
          <a:xfrm>
            <a:off x="511419" y="1082523"/>
            <a:ext cx="8361648" cy="4876800"/>
          </a:xfrm>
          <a:prstGeom prst="rect">
            <a:avLst/>
          </a:prstGeom>
        </p:spPr>
        <p:txBody>
          <a:bodyPr lIns="91411" tIns="45706" rIns="91411" bIns="45706"/>
          <a:lstStyle>
            <a:lvl1pPr marL="225355" indent="-225355">
              <a:defRPr sz="2000"/>
            </a:lvl1pPr>
            <a:lvl2pPr marL="463404" indent="-238051">
              <a:defRPr sz="1800"/>
            </a:lvl2pPr>
            <a:lvl3pPr marL="688759" indent="-225355">
              <a:defRPr sz="1600"/>
            </a:lvl3pPr>
            <a:lvl4pPr marL="914113" indent="-225355">
              <a:defRPr sz="1600"/>
            </a:lvl4pPr>
            <a:lvl5pPr marL="1139468" indent="-225355">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4308965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Rectangle 42"/>
          <p:cNvSpPr txBox="1">
            <a:spLocks noChangeArrowheads="1"/>
          </p:cNvSpPr>
          <p:nvPr userDrawn="1"/>
        </p:nvSpPr>
        <p:spPr>
          <a:xfrm>
            <a:off x="228600" y="6584950"/>
            <a:ext cx="457200" cy="252413"/>
          </a:xfrm>
          <a:prstGeom prst="rect">
            <a:avLst/>
          </a:prstGeom>
        </p:spPr>
        <p:txBody>
          <a:bodyPr lIns="91411" tIns="45706" rIns="91411" bIns="45706"/>
          <a:lstStyle>
            <a:lvl1pPr>
              <a:defRPr sz="1000">
                <a:solidFill>
                  <a:srgbClr val="6DB23F"/>
                </a:solidFill>
              </a:defRPr>
            </a:lvl1pPr>
          </a:lstStyle>
          <a:p>
            <a:pPr algn="ctr" eaLnBrk="0" fontAlgn="base" hangingPunct="0">
              <a:spcBef>
                <a:spcPct val="0"/>
              </a:spcBef>
              <a:spcAft>
                <a:spcPct val="0"/>
              </a:spcAft>
              <a:defRPr/>
            </a:pPr>
            <a:fld id="{A48F0EF3-70D2-4B3F-B2A2-D6669EC008BA}" type="slidenum">
              <a:rPr lang="en-US" smtClean="0">
                <a:latin typeface="Arial" charset="0"/>
                <a:ea typeface="ＭＳ Ｐゴシック" pitchFamily="34" charset="-128"/>
              </a:rPr>
              <a:pPr algn="ctr" eaLnBrk="0" fontAlgn="base" hangingPunct="0">
                <a:spcBef>
                  <a:spcPct val="0"/>
                </a:spcBef>
                <a:spcAft>
                  <a:spcPct val="0"/>
                </a:spcAft>
                <a:defRPr/>
              </a:pPr>
              <a:t>‹#›</a:t>
            </a:fld>
            <a:endParaRPr lang="en-US" dirty="0">
              <a:latin typeface="Arial" charset="0"/>
              <a:ea typeface="ＭＳ Ｐゴシック" pitchFamily="34" charset="-128"/>
            </a:endParaRPr>
          </a:p>
        </p:txBody>
      </p:sp>
      <p:sp>
        <p:nvSpPr>
          <p:cNvPr id="2" name="Title 1"/>
          <p:cNvSpPr>
            <a:spLocks noGrp="1"/>
          </p:cNvSpPr>
          <p:nvPr>
            <p:ph type="title"/>
          </p:nvPr>
        </p:nvSpPr>
        <p:spPr>
          <a:xfrm>
            <a:off x="455615" y="135468"/>
            <a:ext cx="8417454" cy="823383"/>
          </a:xfrm>
          <a:prstGeom prst="rect">
            <a:avLst/>
          </a:prstGeom>
        </p:spPr>
        <p:txBody>
          <a:bodyPr lIns="91411" tIns="45706" rIns="91411" bIns="45706" anchor="b"/>
          <a:lstStyle>
            <a:lvl1pPr>
              <a:defRPr sz="2200"/>
            </a:lvl1pPr>
          </a:lstStyle>
          <a:p>
            <a:r>
              <a:rPr lang="en-US" dirty="0" smtClean="0"/>
              <a:t>Click to edit Master title style</a:t>
            </a:r>
            <a:endParaRPr lang="en-US" dirty="0"/>
          </a:p>
        </p:txBody>
      </p:sp>
      <p:sp>
        <p:nvSpPr>
          <p:cNvPr id="3" name="Content Placeholder 2"/>
          <p:cNvSpPr>
            <a:spLocks noGrp="1"/>
          </p:cNvSpPr>
          <p:nvPr>
            <p:ph idx="1"/>
          </p:nvPr>
        </p:nvSpPr>
        <p:spPr>
          <a:xfrm>
            <a:off x="511419" y="1082523"/>
            <a:ext cx="8361648" cy="4876800"/>
          </a:xfrm>
          <a:prstGeom prst="rect">
            <a:avLst/>
          </a:prstGeom>
        </p:spPr>
        <p:txBody>
          <a:bodyPr lIns="91411" tIns="45706" rIns="91411" bIns="45706"/>
          <a:lstStyle>
            <a:lvl1pPr marL="225355" indent="-225355">
              <a:defRPr sz="2000"/>
            </a:lvl1pPr>
            <a:lvl2pPr marL="463404" indent="-238051">
              <a:defRPr sz="1800"/>
            </a:lvl2pPr>
            <a:lvl3pPr marL="688759" indent="-225355">
              <a:defRPr sz="1600"/>
            </a:lvl3pPr>
            <a:lvl4pPr marL="914113" indent="-225355">
              <a:defRPr sz="1600"/>
            </a:lvl4pPr>
            <a:lvl5pPr marL="1139468" indent="-225355">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03877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ain1">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36639"/>
            <a:ext cx="8229600" cy="4525963"/>
          </a:xfrm>
          <a:prstGeom prst="rect">
            <a:avLst/>
          </a:prstGeom>
        </p:spPr>
        <p:txBody>
          <a:bodyPr lIns="91411" tIns="45706" rIns="91411" bIns="4570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Placeholder 1"/>
          <p:cNvSpPr>
            <a:spLocks noGrp="1"/>
          </p:cNvSpPr>
          <p:nvPr>
            <p:ph type="title"/>
          </p:nvPr>
        </p:nvSpPr>
        <p:spPr>
          <a:xfrm>
            <a:off x="381000" y="-152400"/>
            <a:ext cx="8229600" cy="1143000"/>
          </a:xfrm>
          <a:prstGeom prst="rect">
            <a:avLst/>
          </a:prstGeom>
        </p:spPr>
        <p:txBody>
          <a:bodyPr vert="horz" lIns="91411" tIns="45706" rIns="91411" bIns="45706" rtlCol="0" anchor="ctr">
            <a:normAutofit/>
          </a:bodyPr>
          <a:lstStyle>
            <a:lvl1pPr>
              <a:defRPr sz="2800" b="1">
                <a:latin typeface="+mj-lt"/>
              </a:defRPr>
            </a:lvl1pPr>
          </a:lstStyle>
          <a:p>
            <a:r>
              <a:rPr lang="en-US" dirty="0" smtClean="0"/>
              <a:t>Click to edit Master title style</a:t>
            </a:r>
            <a:endParaRPr lang="en-US" dirty="0"/>
          </a:p>
        </p:txBody>
      </p:sp>
      <p:sp>
        <p:nvSpPr>
          <p:cNvPr id="6" name="Rectangle 42"/>
          <p:cNvSpPr>
            <a:spLocks noGrp="1" noChangeArrowheads="1"/>
          </p:cNvSpPr>
          <p:nvPr>
            <p:ph type="sldNum" sz="quarter" idx="4"/>
          </p:nvPr>
        </p:nvSpPr>
        <p:spPr>
          <a:xfrm>
            <a:off x="8644269" y="6447603"/>
            <a:ext cx="627321" cy="346600"/>
          </a:xfrm>
          <a:prstGeom prst="rect">
            <a:avLst/>
          </a:prstGeom>
        </p:spPr>
        <p:txBody>
          <a:bodyPr lIns="91411" tIns="45706" rIns="91411" bIns="45706"/>
          <a:lstStyle>
            <a:lvl1pPr>
              <a:defRPr sz="1600" b="1">
                <a:solidFill>
                  <a:schemeClr val="bg1"/>
                </a:solidFill>
                <a:latin typeface="+mj-lt"/>
              </a:defRPr>
            </a:lvl1pPr>
          </a:lstStyle>
          <a:p>
            <a:fld id="{FCCFB3A5-336B-4BD8-BBCA-D8E8CBEE4843}"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608271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ain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81000" y="-152400"/>
            <a:ext cx="8229600" cy="1143000"/>
          </a:xfrm>
          <a:prstGeom prst="rect">
            <a:avLst/>
          </a:prstGeom>
        </p:spPr>
        <p:txBody>
          <a:bodyPr vert="horz" lIns="91411" tIns="45706" rIns="91411" bIns="45706" rtlCol="0" anchor="ctr">
            <a:normAutofit/>
          </a:bodyPr>
          <a:lstStyle>
            <a:lvl1pPr>
              <a:defRPr sz="2800" b="1">
                <a:latin typeface="+mj-lt"/>
              </a:defRPr>
            </a:lvl1pPr>
          </a:lstStyle>
          <a:p>
            <a:r>
              <a:rPr lang="en-US" dirty="0" smtClean="0"/>
              <a:t>Click to edit Master title style</a:t>
            </a:r>
            <a:endParaRPr lang="en-US" dirty="0"/>
          </a:p>
        </p:txBody>
      </p:sp>
      <p:sp>
        <p:nvSpPr>
          <p:cNvPr id="5" name="Rectangle 42"/>
          <p:cNvSpPr>
            <a:spLocks noGrp="1" noChangeArrowheads="1"/>
          </p:cNvSpPr>
          <p:nvPr>
            <p:ph type="sldNum" sz="quarter" idx="4"/>
          </p:nvPr>
        </p:nvSpPr>
        <p:spPr>
          <a:xfrm>
            <a:off x="8644269" y="6447603"/>
            <a:ext cx="627321" cy="346600"/>
          </a:xfrm>
          <a:prstGeom prst="rect">
            <a:avLst/>
          </a:prstGeom>
        </p:spPr>
        <p:txBody>
          <a:bodyPr lIns="91411" tIns="45706" rIns="91411" bIns="45706"/>
          <a:lstStyle>
            <a:lvl1pPr>
              <a:defRPr sz="1600" b="1">
                <a:solidFill>
                  <a:schemeClr val="bg1"/>
                </a:solidFill>
                <a:latin typeface="+mj-lt"/>
              </a:defRPr>
            </a:lvl1pPr>
          </a:lstStyle>
          <a:p>
            <a:fld id="{FCCFB3A5-336B-4BD8-BBCA-D8E8CBEE4843}"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6594594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Rectangle 1"/>
          <p:cNvSpPr/>
          <p:nvPr userDrawn="1"/>
        </p:nvSpPr>
        <p:spPr>
          <a:xfrm>
            <a:off x="0" y="0"/>
            <a:ext cx="9144000" cy="838200"/>
          </a:xfrm>
          <a:prstGeom prst="rect">
            <a:avLst/>
          </a:prstGeom>
          <a:solidFill>
            <a:srgbClr val="2A8D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6" rIns="91411" bIns="45706" rtlCol="0" anchor="ctr"/>
          <a:lstStyle/>
          <a:p>
            <a:pPr algn="ctr"/>
            <a:endParaRPr lang="en-US" dirty="0">
              <a:solidFill>
                <a:prstClr val="white"/>
              </a:solidFill>
            </a:endParaRPr>
          </a:p>
        </p:txBody>
      </p:sp>
      <p:sp>
        <p:nvSpPr>
          <p:cNvPr id="13" name="Text Placeholder 12"/>
          <p:cNvSpPr>
            <a:spLocks noGrp="1"/>
          </p:cNvSpPr>
          <p:nvPr>
            <p:ph type="body" sz="quarter" idx="13" hasCustomPrompt="1"/>
          </p:nvPr>
        </p:nvSpPr>
        <p:spPr>
          <a:xfrm>
            <a:off x="0" y="76200"/>
            <a:ext cx="9067800" cy="762000"/>
          </a:xfrm>
          <a:prstGeom prst="rect">
            <a:avLst/>
          </a:prstGeom>
          <a:noFill/>
        </p:spPr>
        <p:txBody>
          <a:bodyPr lIns="91411" tIns="45706" rIns="91411" bIns="45706"/>
          <a:lstStyle>
            <a:lvl1pPr marL="231702" indent="0" algn="l" defTabSz="914113" rtl="0" eaLnBrk="1" latinLnBrk="0" hangingPunct="1">
              <a:lnSpc>
                <a:spcPts val="1999"/>
              </a:lnSpc>
              <a:spcBef>
                <a:spcPct val="0"/>
              </a:spcBef>
              <a:buNone/>
              <a:defRPr lang="en-US" sz="2400" b="1" kern="1200" dirty="0" smtClean="0">
                <a:solidFill>
                  <a:schemeClr val="bg1"/>
                </a:solidFill>
                <a:latin typeface="+mj-lt"/>
                <a:ea typeface="ＭＳ Ｐゴシック" pitchFamily="34" charset="-128"/>
                <a:cs typeface="+mj-cs"/>
              </a:defRPr>
            </a:lvl1pPr>
          </a:lstStyle>
          <a:p>
            <a:pPr lvl="0"/>
            <a:r>
              <a:rPr lang="en-US" dirty="0" smtClean="0"/>
              <a:t>MAJOR TITLE</a:t>
            </a:r>
          </a:p>
        </p:txBody>
      </p:sp>
    </p:spTree>
    <p:extLst>
      <p:ext uri="{BB962C8B-B14F-4D97-AF65-F5344CB8AC3E}">
        <p14:creationId xmlns:p14="http://schemas.microsoft.com/office/powerpoint/2010/main" val="41767099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838200"/>
          </a:xfrm>
          <a:prstGeom prst="rect">
            <a:avLst/>
          </a:prstGeom>
          <a:solidFill>
            <a:srgbClr val="2A8D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6" rIns="91411" bIns="45706" rtlCol="0" anchor="ctr"/>
          <a:lstStyle/>
          <a:p>
            <a:pPr algn="ctr"/>
            <a:endParaRPr lang="en-US" dirty="0"/>
          </a:p>
        </p:txBody>
      </p:sp>
      <p:sp>
        <p:nvSpPr>
          <p:cNvPr id="13" name="Text Placeholder 12"/>
          <p:cNvSpPr>
            <a:spLocks noGrp="1"/>
          </p:cNvSpPr>
          <p:nvPr>
            <p:ph type="body" sz="quarter" idx="13" hasCustomPrompt="1"/>
          </p:nvPr>
        </p:nvSpPr>
        <p:spPr>
          <a:xfrm>
            <a:off x="0" y="76200"/>
            <a:ext cx="9067800" cy="762000"/>
          </a:xfrm>
          <a:prstGeom prst="rect">
            <a:avLst/>
          </a:prstGeom>
          <a:noFill/>
        </p:spPr>
        <p:txBody>
          <a:bodyPr lIns="91411" tIns="45706" rIns="91411" bIns="45706"/>
          <a:lstStyle>
            <a:lvl1pPr marL="231702" indent="0" algn="l" defTabSz="914113" rtl="0" eaLnBrk="1" latinLnBrk="0" hangingPunct="1">
              <a:lnSpc>
                <a:spcPts val="1999"/>
              </a:lnSpc>
              <a:spcBef>
                <a:spcPct val="0"/>
              </a:spcBef>
              <a:buNone/>
              <a:defRPr lang="en-US" sz="2400" b="1" kern="1200" dirty="0" smtClean="0">
                <a:solidFill>
                  <a:schemeClr val="bg1"/>
                </a:solidFill>
                <a:latin typeface="+mj-lt"/>
                <a:ea typeface="ＭＳ Ｐゴシック" pitchFamily="34" charset="-128"/>
                <a:cs typeface="+mj-cs"/>
              </a:defRPr>
            </a:lvl1pPr>
          </a:lstStyle>
          <a:p>
            <a:pPr lvl="0"/>
            <a:r>
              <a:rPr lang="en-US" dirty="0" smtClean="0"/>
              <a:t>MAJOR TITLE</a:t>
            </a:r>
          </a:p>
        </p:txBody>
      </p:sp>
    </p:spTree>
    <p:extLst>
      <p:ext uri="{BB962C8B-B14F-4D97-AF65-F5344CB8AC3E}">
        <p14:creationId xmlns:p14="http://schemas.microsoft.com/office/powerpoint/2010/main" val="14745912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2"/>
            <a:ext cx="8229600" cy="4525963"/>
          </a:xfrm>
          <a:prstGeom prst="rect">
            <a:avLst/>
          </a:prstGeom>
        </p:spPr>
        <p:txBody>
          <a:bodyPr lIns="91411" tIns="45706" rIns="91411" bIns="4570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3048000" y="6477002"/>
            <a:ext cx="3352800" cy="365125"/>
          </a:xfrm>
          <a:prstGeom prst="rect">
            <a:avLst/>
          </a:prstGeom>
        </p:spPr>
        <p:txBody>
          <a:bodyPr lIns="91411" tIns="45706" rIns="91411" bIns="45706"/>
          <a:lstStyle>
            <a:lvl1pPr marL="0" marR="0" indent="0" algn="ctr" defTabSz="914113" rtl="0" eaLnBrk="1" fontAlgn="auto" latinLnBrk="0" hangingPunct="1">
              <a:lnSpc>
                <a:spcPct val="100000"/>
              </a:lnSpc>
              <a:spcBef>
                <a:spcPts val="0"/>
              </a:spcBef>
              <a:spcAft>
                <a:spcPts val="0"/>
              </a:spcAft>
              <a:buClrTx/>
              <a:buSzTx/>
              <a:buFontTx/>
              <a:buNone/>
              <a:tabLst/>
              <a:defRPr sz="1200"/>
            </a:lvl1pPr>
          </a:lstStyle>
          <a:p>
            <a:pPr>
              <a:defRPr/>
            </a:pPr>
            <a:r>
              <a:rPr lang="en-US" dirty="0" smtClean="0">
                <a:solidFill>
                  <a:prstClr val="black"/>
                </a:solidFill>
              </a:rPr>
              <a:t>© 2012, Cognizant Technology Solutions.                 Confidential</a:t>
            </a:r>
            <a:r>
              <a:rPr lang="en-US" sz="900" dirty="0" smtClean="0">
                <a:solidFill>
                  <a:prstClr val="black"/>
                </a:solidFill>
              </a:rPr>
              <a:t> </a:t>
            </a:r>
            <a:endParaRPr lang="en-US" sz="900" dirty="0">
              <a:solidFill>
                <a:prstClr val="black"/>
              </a:solidFill>
            </a:endParaRPr>
          </a:p>
        </p:txBody>
      </p:sp>
      <p:sp>
        <p:nvSpPr>
          <p:cNvPr id="9" name="Title 1"/>
          <p:cNvSpPr txBox="1">
            <a:spLocks/>
          </p:cNvSpPr>
          <p:nvPr/>
        </p:nvSpPr>
        <p:spPr bwMode="auto">
          <a:xfrm>
            <a:off x="228600" y="0"/>
            <a:ext cx="8839200" cy="533400"/>
          </a:xfrm>
          <a:prstGeom prst="rect">
            <a:avLst/>
          </a:prstGeom>
          <a:noFill/>
          <a:ln w="9525">
            <a:noFill/>
            <a:miter lim="800000"/>
            <a:headEnd/>
            <a:tailEnd/>
          </a:ln>
        </p:spPr>
        <p:txBody>
          <a:bodyPr vert="horz" wrap="square" lIns="91411" tIns="45706" rIns="91411" bIns="45706" numCol="1" anchor="t" anchorCtr="0" compatLnSpc="1">
            <a:prstTxWarp prst="textNoShape">
              <a:avLst/>
            </a:prstTxWarp>
          </a:bodyPr>
          <a:lstStyle>
            <a:lvl1pPr>
              <a:defRPr sz="2800">
                <a:solidFill>
                  <a:schemeClr val="bg1"/>
                </a:solidFill>
                <a:latin typeface="+mj-lt"/>
              </a:defRPr>
            </a:lvl1pPr>
          </a:lstStyle>
          <a:p>
            <a:pPr fontAlgn="base">
              <a:spcBef>
                <a:spcPct val="0"/>
              </a:spcBef>
              <a:spcAft>
                <a:spcPct val="0"/>
              </a:spcAft>
              <a:defRPr/>
            </a:pPr>
            <a:endParaRPr lang="en-US" kern="0" dirty="0">
              <a:solidFill>
                <a:srgbClr val="FFFFFF"/>
              </a:solidFill>
              <a:latin typeface="Verdana"/>
              <a:ea typeface="ＭＳ Ｐゴシック" charset="-128"/>
              <a:cs typeface="ＭＳ Ｐゴシック" charset="-128"/>
            </a:endParaRPr>
          </a:p>
        </p:txBody>
      </p:sp>
      <p:pic>
        <p:nvPicPr>
          <p:cNvPr id="11" name="CG_logoReflect_RGB.png" descr="/Users/jason_feuilly/Desktop/CG_logoReflect_RGB.png"/>
          <p:cNvPicPr>
            <a:picLocks noChangeAspect="1"/>
          </p:cNvPicPr>
          <p:nvPr/>
        </p:nvPicPr>
        <p:blipFill>
          <a:blip r:embed="rId2" cstate="print"/>
          <a:srcRect/>
          <a:stretch>
            <a:fillRect/>
          </a:stretch>
        </p:blipFill>
        <p:spPr bwMode="auto">
          <a:xfrm>
            <a:off x="7164388" y="6164265"/>
            <a:ext cx="1963737" cy="720725"/>
          </a:xfrm>
          <a:prstGeom prst="rect">
            <a:avLst/>
          </a:prstGeom>
          <a:noFill/>
          <a:ln w="9525">
            <a:noFill/>
            <a:miter lim="800000"/>
            <a:headEnd/>
            <a:tailEnd/>
          </a:ln>
        </p:spPr>
      </p:pic>
      <p:sp>
        <p:nvSpPr>
          <p:cNvPr id="12" name="Slide Number Placeholder 4"/>
          <p:cNvSpPr txBox="1">
            <a:spLocks noGrp="1"/>
          </p:cNvSpPr>
          <p:nvPr/>
        </p:nvSpPr>
        <p:spPr bwMode="auto">
          <a:xfrm>
            <a:off x="34925" y="6334125"/>
            <a:ext cx="457200" cy="228600"/>
          </a:xfrm>
          <a:prstGeom prst="rect">
            <a:avLst/>
          </a:prstGeom>
          <a:noFill/>
          <a:ln w="9525">
            <a:noFill/>
            <a:miter lim="800000"/>
            <a:headEnd/>
            <a:tailEnd/>
          </a:ln>
        </p:spPr>
        <p:txBody>
          <a:bodyPr lIns="91411" tIns="45706" rIns="91411" bIns="45706"/>
          <a:lstStyle/>
          <a:p>
            <a:pPr algn="ctr" eaLnBrk="0" hangingPunct="0">
              <a:defRPr/>
            </a:pPr>
            <a:fld id="{3534B53E-CDF7-4A0A-8B65-27C86A7E8FAB}" type="slidenum">
              <a:rPr lang="en-US" sz="1000">
                <a:solidFill>
                  <a:srgbClr val="6DB23F"/>
                </a:solidFill>
                <a:ea typeface="ＭＳ Ｐゴシック" charset="-128"/>
                <a:cs typeface="Times New Roman" pitchFamily="18" charset="0"/>
              </a:rPr>
              <a:pPr algn="ctr" eaLnBrk="0" hangingPunct="0">
                <a:defRPr/>
              </a:pPr>
              <a:t>‹#›</a:t>
            </a:fld>
            <a:endParaRPr lang="en-US" sz="1000" dirty="0">
              <a:solidFill>
                <a:srgbClr val="6DB23F"/>
              </a:solidFill>
              <a:ea typeface="ＭＳ Ｐゴシック" charset="-128"/>
              <a:cs typeface="Times New Roman" pitchFamily="18" charset="0"/>
            </a:endParaRPr>
          </a:p>
        </p:txBody>
      </p:sp>
      <p:sp>
        <p:nvSpPr>
          <p:cNvPr id="15" name="Title 14"/>
          <p:cNvSpPr>
            <a:spLocks noGrp="1"/>
          </p:cNvSpPr>
          <p:nvPr>
            <p:ph type="title"/>
          </p:nvPr>
        </p:nvSpPr>
        <p:spPr>
          <a:xfrm>
            <a:off x="228600" y="0"/>
            <a:ext cx="8229600" cy="609600"/>
          </a:xfrm>
          <a:prstGeom prst="rect">
            <a:avLst/>
          </a:prstGeom>
        </p:spPr>
        <p:txBody>
          <a:bodyPr lIns="91411" tIns="45706" rIns="91411" bIns="45706">
            <a:noAutofit/>
          </a:bodyPr>
          <a:lstStyle>
            <a:lvl1pPr algn="l">
              <a:defRPr sz="36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91027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Rectangle 42"/>
          <p:cNvSpPr txBox="1">
            <a:spLocks noChangeArrowheads="1"/>
          </p:cNvSpPr>
          <p:nvPr userDrawn="1"/>
        </p:nvSpPr>
        <p:spPr>
          <a:xfrm>
            <a:off x="228600" y="6584950"/>
            <a:ext cx="457200" cy="252413"/>
          </a:xfrm>
          <a:prstGeom prst="rect">
            <a:avLst/>
          </a:prstGeom>
        </p:spPr>
        <p:txBody>
          <a:bodyPr lIns="91411" tIns="45706" rIns="91411" bIns="45706"/>
          <a:lstStyle>
            <a:lvl1pPr>
              <a:defRPr sz="1000">
                <a:solidFill>
                  <a:srgbClr val="6DB23F"/>
                </a:solidFill>
              </a:defRPr>
            </a:lvl1pPr>
          </a:lstStyle>
          <a:p>
            <a:pPr algn="ctr" eaLnBrk="0" fontAlgn="base" hangingPunct="0">
              <a:spcBef>
                <a:spcPct val="0"/>
              </a:spcBef>
              <a:spcAft>
                <a:spcPct val="0"/>
              </a:spcAft>
              <a:defRPr/>
            </a:pPr>
            <a:fld id="{A48F0EF3-70D2-4B3F-B2A2-D6669EC008BA}" type="slidenum">
              <a:rPr lang="en-US" smtClean="0">
                <a:latin typeface="Arial" charset="0"/>
                <a:ea typeface="ＭＳ Ｐゴシック" pitchFamily="34" charset="-128"/>
              </a:rPr>
              <a:pPr algn="ctr" eaLnBrk="0" fontAlgn="base" hangingPunct="0">
                <a:spcBef>
                  <a:spcPct val="0"/>
                </a:spcBef>
                <a:spcAft>
                  <a:spcPct val="0"/>
                </a:spcAft>
                <a:defRPr/>
              </a:pPr>
              <a:t>‹#›</a:t>
            </a:fld>
            <a:endParaRPr lang="en-US" dirty="0">
              <a:latin typeface="Arial" charset="0"/>
              <a:ea typeface="ＭＳ Ｐゴシック" pitchFamily="34" charset="-128"/>
            </a:endParaRPr>
          </a:p>
        </p:txBody>
      </p:sp>
      <p:sp>
        <p:nvSpPr>
          <p:cNvPr id="2" name="Title 1"/>
          <p:cNvSpPr>
            <a:spLocks noGrp="1"/>
          </p:cNvSpPr>
          <p:nvPr>
            <p:ph type="title"/>
          </p:nvPr>
        </p:nvSpPr>
        <p:spPr>
          <a:xfrm>
            <a:off x="455615" y="135468"/>
            <a:ext cx="8417454" cy="823383"/>
          </a:xfrm>
          <a:prstGeom prst="rect">
            <a:avLst/>
          </a:prstGeom>
        </p:spPr>
        <p:txBody>
          <a:bodyPr lIns="91411" tIns="45706" rIns="91411" bIns="45706" anchor="b"/>
          <a:lstStyle>
            <a:lvl1pPr>
              <a:defRPr sz="2200"/>
            </a:lvl1pPr>
          </a:lstStyle>
          <a:p>
            <a:r>
              <a:rPr lang="en-US" dirty="0" smtClean="0"/>
              <a:t>Click to edit Master title style</a:t>
            </a:r>
            <a:endParaRPr lang="en-US" dirty="0"/>
          </a:p>
        </p:txBody>
      </p:sp>
      <p:sp>
        <p:nvSpPr>
          <p:cNvPr id="3" name="Content Placeholder 2"/>
          <p:cNvSpPr>
            <a:spLocks noGrp="1"/>
          </p:cNvSpPr>
          <p:nvPr>
            <p:ph idx="1"/>
          </p:nvPr>
        </p:nvSpPr>
        <p:spPr>
          <a:xfrm>
            <a:off x="511419" y="1082523"/>
            <a:ext cx="8361648" cy="4876800"/>
          </a:xfrm>
          <a:prstGeom prst="rect">
            <a:avLst/>
          </a:prstGeom>
        </p:spPr>
        <p:txBody>
          <a:bodyPr lIns="91411" tIns="45706" rIns="91411" bIns="45706"/>
          <a:lstStyle>
            <a:lvl1pPr marL="225355" indent="-225355">
              <a:defRPr sz="2000"/>
            </a:lvl1pPr>
            <a:lvl2pPr marL="463404" indent="-238051">
              <a:defRPr sz="1800"/>
            </a:lvl2pPr>
            <a:lvl3pPr marL="688759" indent="-225355">
              <a:defRPr sz="1600"/>
            </a:lvl3pPr>
            <a:lvl4pPr marL="914113" indent="-225355">
              <a:defRPr sz="1600"/>
            </a:lvl4pPr>
            <a:lvl5pPr marL="1139468" indent="-225355">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0596292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Rectangle 42"/>
          <p:cNvSpPr txBox="1">
            <a:spLocks noChangeArrowheads="1"/>
          </p:cNvSpPr>
          <p:nvPr userDrawn="1"/>
        </p:nvSpPr>
        <p:spPr>
          <a:xfrm>
            <a:off x="228600" y="6584950"/>
            <a:ext cx="457200" cy="252413"/>
          </a:xfrm>
          <a:prstGeom prst="rect">
            <a:avLst/>
          </a:prstGeom>
        </p:spPr>
        <p:txBody>
          <a:bodyPr lIns="91411" tIns="45706" rIns="91411" bIns="45706"/>
          <a:lstStyle>
            <a:lvl1pPr>
              <a:defRPr sz="1000">
                <a:solidFill>
                  <a:srgbClr val="6DB23F"/>
                </a:solidFill>
              </a:defRPr>
            </a:lvl1pPr>
          </a:lstStyle>
          <a:p>
            <a:pPr algn="ctr" eaLnBrk="0" fontAlgn="base" hangingPunct="0">
              <a:spcBef>
                <a:spcPct val="0"/>
              </a:spcBef>
              <a:spcAft>
                <a:spcPct val="0"/>
              </a:spcAft>
              <a:defRPr/>
            </a:pPr>
            <a:fld id="{A48F0EF3-70D2-4B3F-B2A2-D6669EC008BA}" type="slidenum">
              <a:rPr lang="en-US" smtClean="0">
                <a:latin typeface="Arial" charset="0"/>
                <a:ea typeface="ＭＳ Ｐゴシック" pitchFamily="34" charset="-128"/>
              </a:rPr>
              <a:pPr algn="ctr" eaLnBrk="0" fontAlgn="base" hangingPunct="0">
                <a:spcBef>
                  <a:spcPct val="0"/>
                </a:spcBef>
                <a:spcAft>
                  <a:spcPct val="0"/>
                </a:spcAft>
                <a:defRPr/>
              </a:pPr>
              <a:t>‹#›</a:t>
            </a:fld>
            <a:endParaRPr lang="en-US" dirty="0">
              <a:latin typeface="Arial" charset="0"/>
              <a:ea typeface="ＭＳ Ｐゴシック" pitchFamily="34" charset="-128"/>
            </a:endParaRPr>
          </a:p>
        </p:txBody>
      </p:sp>
      <p:sp>
        <p:nvSpPr>
          <p:cNvPr id="2" name="Title 1"/>
          <p:cNvSpPr>
            <a:spLocks noGrp="1"/>
          </p:cNvSpPr>
          <p:nvPr>
            <p:ph type="title"/>
          </p:nvPr>
        </p:nvSpPr>
        <p:spPr>
          <a:xfrm>
            <a:off x="455615" y="135468"/>
            <a:ext cx="8417454" cy="823383"/>
          </a:xfrm>
          <a:prstGeom prst="rect">
            <a:avLst/>
          </a:prstGeom>
        </p:spPr>
        <p:txBody>
          <a:bodyPr lIns="91411" tIns="45706" rIns="91411" bIns="45706" anchor="b"/>
          <a:lstStyle>
            <a:lvl1pPr>
              <a:defRPr sz="2200"/>
            </a:lvl1pPr>
          </a:lstStyle>
          <a:p>
            <a:r>
              <a:rPr lang="en-US" dirty="0" smtClean="0"/>
              <a:t>Click to edit Master title style</a:t>
            </a:r>
            <a:endParaRPr lang="en-US" dirty="0"/>
          </a:p>
        </p:txBody>
      </p:sp>
      <p:sp>
        <p:nvSpPr>
          <p:cNvPr id="3" name="Content Placeholder 2"/>
          <p:cNvSpPr>
            <a:spLocks noGrp="1"/>
          </p:cNvSpPr>
          <p:nvPr>
            <p:ph idx="1"/>
          </p:nvPr>
        </p:nvSpPr>
        <p:spPr>
          <a:xfrm>
            <a:off x="511419" y="1082523"/>
            <a:ext cx="8361648" cy="4876800"/>
          </a:xfrm>
          <a:prstGeom prst="rect">
            <a:avLst/>
          </a:prstGeom>
        </p:spPr>
        <p:txBody>
          <a:bodyPr lIns="91411" tIns="45706" rIns="91411" bIns="45706"/>
          <a:lstStyle>
            <a:lvl1pPr marL="225355" indent="-225355">
              <a:defRPr sz="2000"/>
            </a:lvl1pPr>
            <a:lvl2pPr marL="463404" indent="-238051">
              <a:defRPr sz="1800"/>
            </a:lvl2pPr>
            <a:lvl3pPr marL="688759" indent="-225355">
              <a:defRPr sz="1600"/>
            </a:lvl3pPr>
            <a:lvl4pPr marL="914113" indent="-225355">
              <a:defRPr sz="1600"/>
            </a:lvl4pPr>
            <a:lvl5pPr marL="1139468" indent="-225355">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3751348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1">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36639"/>
            <a:ext cx="8229600" cy="4525963"/>
          </a:xfrm>
          <a:prstGeom prst="rect">
            <a:avLst/>
          </a:prstGeom>
        </p:spPr>
        <p:txBody>
          <a:bodyPr lIns="91411" tIns="45706" rIns="91411" bIns="4570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Placeholder 1"/>
          <p:cNvSpPr>
            <a:spLocks noGrp="1"/>
          </p:cNvSpPr>
          <p:nvPr>
            <p:ph type="title"/>
          </p:nvPr>
        </p:nvSpPr>
        <p:spPr>
          <a:xfrm>
            <a:off x="381000" y="-152400"/>
            <a:ext cx="8229600" cy="1143000"/>
          </a:xfrm>
          <a:prstGeom prst="rect">
            <a:avLst/>
          </a:prstGeom>
        </p:spPr>
        <p:txBody>
          <a:bodyPr vert="horz" lIns="91411" tIns="45706" rIns="91411" bIns="45706" rtlCol="0" anchor="ctr">
            <a:normAutofit/>
          </a:bodyPr>
          <a:lstStyle>
            <a:lvl1pPr>
              <a:defRPr sz="2800" b="1">
                <a:latin typeface="+mj-lt"/>
              </a:defRPr>
            </a:lvl1pPr>
          </a:lstStyle>
          <a:p>
            <a:r>
              <a:rPr lang="en-US" dirty="0" smtClean="0"/>
              <a:t>Click to edit Master title style</a:t>
            </a:r>
            <a:endParaRPr lang="en-US" dirty="0"/>
          </a:p>
        </p:txBody>
      </p:sp>
      <p:sp>
        <p:nvSpPr>
          <p:cNvPr id="6" name="Rectangle 42"/>
          <p:cNvSpPr>
            <a:spLocks noGrp="1" noChangeArrowheads="1"/>
          </p:cNvSpPr>
          <p:nvPr>
            <p:ph type="sldNum" sz="quarter" idx="4"/>
          </p:nvPr>
        </p:nvSpPr>
        <p:spPr>
          <a:xfrm>
            <a:off x="8644269" y="6447603"/>
            <a:ext cx="627321" cy="346600"/>
          </a:xfrm>
          <a:prstGeom prst="rect">
            <a:avLst/>
          </a:prstGeom>
        </p:spPr>
        <p:txBody>
          <a:bodyPr lIns="91411" tIns="45706" rIns="91411" bIns="45706"/>
          <a:lstStyle>
            <a:lvl1pPr>
              <a:defRPr sz="1600" b="1">
                <a:solidFill>
                  <a:schemeClr val="bg1"/>
                </a:solidFill>
                <a:latin typeface="+mj-lt"/>
              </a:defRPr>
            </a:lvl1pPr>
          </a:lstStyle>
          <a:p>
            <a:fld id="{FCCFB3A5-336B-4BD8-BBCA-D8E8CBEE4843}" type="slidenum">
              <a:rPr lang="en-US" smtClean="0"/>
              <a:pPr/>
              <a:t>‹#›</a:t>
            </a:fld>
            <a:endParaRPr lang="en-US" dirty="0"/>
          </a:p>
        </p:txBody>
      </p:sp>
    </p:spTree>
    <p:extLst>
      <p:ext uri="{BB962C8B-B14F-4D97-AF65-F5344CB8AC3E}">
        <p14:creationId xmlns:p14="http://schemas.microsoft.com/office/powerpoint/2010/main" val="48884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ain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81000" y="-152400"/>
            <a:ext cx="8229600" cy="1143000"/>
          </a:xfrm>
          <a:prstGeom prst="rect">
            <a:avLst/>
          </a:prstGeom>
        </p:spPr>
        <p:txBody>
          <a:bodyPr vert="horz" lIns="91411" tIns="45706" rIns="91411" bIns="45706" rtlCol="0" anchor="ctr">
            <a:normAutofit/>
          </a:bodyPr>
          <a:lstStyle>
            <a:lvl1pPr>
              <a:defRPr sz="2800" b="1">
                <a:latin typeface="+mj-lt"/>
              </a:defRPr>
            </a:lvl1pPr>
          </a:lstStyle>
          <a:p>
            <a:r>
              <a:rPr lang="en-US" dirty="0" smtClean="0"/>
              <a:t>Click to edit Master title style</a:t>
            </a:r>
            <a:endParaRPr lang="en-US" dirty="0"/>
          </a:p>
        </p:txBody>
      </p:sp>
      <p:sp>
        <p:nvSpPr>
          <p:cNvPr id="5" name="Rectangle 42"/>
          <p:cNvSpPr>
            <a:spLocks noGrp="1" noChangeArrowheads="1"/>
          </p:cNvSpPr>
          <p:nvPr>
            <p:ph type="sldNum" sz="quarter" idx="4"/>
          </p:nvPr>
        </p:nvSpPr>
        <p:spPr>
          <a:xfrm>
            <a:off x="8644269" y="6447603"/>
            <a:ext cx="627321" cy="346600"/>
          </a:xfrm>
          <a:prstGeom prst="rect">
            <a:avLst/>
          </a:prstGeom>
        </p:spPr>
        <p:txBody>
          <a:bodyPr lIns="91411" tIns="45706" rIns="91411" bIns="45706"/>
          <a:lstStyle>
            <a:lvl1pPr>
              <a:defRPr sz="1600" b="1">
                <a:solidFill>
                  <a:schemeClr val="bg1"/>
                </a:solidFill>
                <a:latin typeface="+mj-lt"/>
              </a:defRPr>
            </a:lvl1pPr>
          </a:lstStyle>
          <a:p>
            <a:fld id="{FCCFB3A5-336B-4BD8-BBCA-D8E8CBEE4843}" type="slidenum">
              <a:rPr lang="en-US" smtClean="0"/>
              <a:pPr/>
              <a:t>‹#›</a:t>
            </a:fld>
            <a:endParaRPr lang="en-US" dirty="0"/>
          </a:p>
        </p:txBody>
      </p:sp>
    </p:spTree>
    <p:extLst>
      <p:ext uri="{BB962C8B-B14F-4D97-AF65-F5344CB8AC3E}">
        <p14:creationId xmlns:p14="http://schemas.microsoft.com/office/powerpoint/2010/main" val="20406464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Rectangle 1"/>
          <p:cNvSpPr/>
          <p:nvPr userDrawn="1"/>
        </p:nvSpPr>
        <p:spPr>
          <a:xfrm>
            <a:off x="0" y="0"/>
            <a:ext cx="9144000" cy="838200"/>
          </a:xfrm>
          <a:prstGeom prst="rect">
            <a:avLst/>
          </a:prstGeom>
          <a:solidFill>
            <a:srgbClr val="2A8DBA"/>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6" rIns="91411" bIns="45706" rtlCol="0" anchor="ctr"/>
          <a:lstStyle/>
          <a:p>
            <a:pPr algn="ctr"/>
            <a:endParaRPr lang="en-US" dirty="0"/>
          </a:p>
        </p:txBody>
      </p:sp>
      <p:sp>
        <p:nvSpPr>
          <p:cNvPr id="13" name="Text Placeholder 12"/>
          <p:cNvSpPr>
            <a:spLocks noGrp="1"/>
          </p:cNvSpPr>
          <p:nvPr>
            <p:ph type="body" sz="quarter" idx="13" hasCustomPrompt="1"/>
          </p:nvPr>
        </p:nvSpPr>
        <p:spPr>
          <a:xfrm>
            <a:off x="0" y="76200"/>
            <a:ext cx="9067800" cy="762000"/>
          </a:xfrm>
          <a:prstGeom prst="rect">
            <a:avLst/>
          </a:prstGeom>
          <a:noFill/>
        </p:spPr>
        <p:txBody>
          <a:bodyPr lIns="91411" tIns="45706" rIns="91411" bIns="45706"/>
          <a:lstStyle>
            <a:lvl1pPr marL="231702" indent="0" algn="l" defTabSz="914113" rtl="0" eaLnBrk="1" latinLnBrk="0" hangingPunct="1">
              <a:lnSpc>
                <a:spcPts val="1999"/>
              </a:lnSpc>
              <a:spcBef>
                <a:spcPct val="0"/>
              </a:spcBef>
              <a:buNone/>
              <a:defRPr lang="en-US" sz="2400" b="1" kern="1200" dirty="0" smtClean="0">
                <a:solidFill>
                  <a:schemeClr val="bg1"/>
                </a:solidFill>
                <a:latin typeface="+mj-lt"/>
                <a:ea typeface="ＭＳ Ｐゴシック" pitchFamily="34" charset="-128"/>
                <a:cs typeface="+mj-cs"/>
              </a:defRPr>
            </a:lvl1pPr>
          </a:lstStyle>
          <a:p>
            <a:pPr lvl="0"/>
            <a:r>
              <a:rPr lang="en-US" dirty="0" smtClean="0"/>
              <a:t>MAJOR TITLE</a:t>
            </a:r>
          </a:p>
        </p:txBody>
      </p:sp>
    </p:spTree>
    <p:extLst>
      <p:ext uri="{BB962C8B-B14F-4D97-AF65-F5344CB8AC3E}">
        <p14:creationId xmlns:p14="http://schemas.microsoft.com/office/powerpoint/2010/main" val="27974078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Title Page 1">
    <p:bg>
      <p:bgPr>
        <a:solidFill>
          <a:schemeClr val="bg1"/>
        </a:solidFill>
        <a:effectLst/>
      </p:bgPr>
    </p:bg>
    <p:spTree>
      <p:nvGrpSpPr>
        <p:cNvPr id="1" name=""/>
        <p:cNvGrpSpPr/>
        <p:nvPr/>
      </p:nvGrpSpPr>
      <p:grpSpPr>
        <a:xfrm>
          <a:off x="0" y="0"/>
          <a:ext cx="0" cy="0"/>
          <a:chOff x="0" y="0"/>
          <a:chExt cx="0" cy="0"/>
        </a:xfrm>
      </p:grpSpPr>
      <p:pic>
        <p:nvPicPr>
          <p:cNvPr id="17" name="Picture 2" descr="C:\Users\197390\Desktop\B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98"/>
            <a:ext cx="9163050" cy="6857402"/>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12"/>
          <p:cNvSpPr>
            <a:spLocks noGrp="1"/>
          </p:cNvSpPr>
          <p:nvPr>
            <p:ph type="body" sz="quarter" idx="12" hasCustomPrompt="1"/>
          </p:nvPr>
        </p:nvSpPr>
        <p:spPr>
          <a:xfrm>
            <a:off x="914400" y="2971800"/>
            <a:ext cx="4724400" cy="838200"/>
          </a:xfrm>
          <a:prstGeom prst="rect">
            <a:avLst/>
          </a:prstGeom>
        </p:spPr>
        <p:txBody>
          <a:bodyPr lIns="91411" tIns="45706" rIns="91411" bIns="45706" anchor="b" anchorCtr="0"/>
          <a:lstStyle>
            <a:lvl1pPr marL="0" indent="0" algn="l">
              <a:buNone/>
              <a:defRPr lang="en-US" sz="4000" b="1" kern="1200" baseline="0" dirty="0">
                <a:solidFill>
                  <a:schemeClr val="tx1">
                    <a:lumMod val="85000"/>
                    <a:lumOff val="15000"/>
                  </a:schemeClr>
                </a:solidFill>
                <a:effectLst/>
                <a:latin typeface="+mn-lt"/>
                <a:ea typeface="+mn-ea"/>
                <a:cs typeface="+mn-cs"/>
              </a:defRPr>
            </a:lvl1pPr>
          </a:lstStyle>
          <a:p>
            <a:pPr marL="342792" lvl="0" indent="-342792" algn="l" defTabSz="914113" rtl="0" eaLnBrk="1" latinLnBrk="0" hangingPunct="1">
              <a:spcBef>
                <a:spcPct val="20000"/>
              </a:spcBef>
              <a:buFont typeface="Arial" pitchFamily="34" charset="0"/>
              <a:buNone/>
            </a:pPr>
            <a:r>
              <a:rPr lang="en-US" dirty="0" smtClean="0"/>
              <a:t>CHANGEOVER SLIDE</a:t>
            </a:r>
            <a:endParaRPr lang="en-US" dirty="0"/>
          </a:p>
        </p:txBody>
      </p:sp>
      <p:pic>
        <p:nvPicPr>
          <p:cNvPr id="16" name="Picture 7" descr="Data_Squares_vector.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919178" y="5853"/>
            <a:ext cx="2224822" cy="3423446"/>
          </a:xfrm>
          <a:prstGeom prst="rect">
            <a:avLst/>
          </a:prstGeom>
          <a:noFill/>
          <a:ln w="9525">
            <a:noFill/>
            <a:miter lim="800000"/>
            <a:headEnd/>
            <a:tailEnd/>
          </a:ln>
        </p:spPr>
      </p:pic>
      <p:pic>
        <p:nvPicPr>
          <p:cNvPr id="18" name="Picture 17" descr="Cognizant.png"/>
          <p:cNvPicPr>
            <a:picLocks noChangeAspect="1"/>
          </p:cNvPicPr>
          <p:nvPr userDrawn="1"/>
        </p:nvPicPr>
        <p:blipFill>
          <a:blip r:embed="rId4" cstate="screen"/>
          <a:stretch>
            <a:fillRect/>
          </a:stretch>
        </p:blipFill>
        <p:spPr>
          <a:xfrm>
            <a:off x="76200" y="6250550"/>
            <a:ext cx="1562100" cy="561975"/>
          </a:xfrm>
          <a:prstGeom prst="rect">
            <a:avLst/>
          </a:prstGeom>
        </p:spPr>
      </p:pic>
      <p:sp>
        <p:nvSpPr>
          <p:cNvPr id="19" name="TextBox 18"/>
          <p:cNvSpPr txBox="1"/>
          <p:nvPr userDrawn="1"/>
        </p:nvSpPr>
        <p:spPr>
          <a:xfrm>
            <a:off x="6400800" y="6262417"/>
            <a:ext cx="1981200" cy="400081"/>
          </a:xfrm>
          <a:prstGeom prst="rect">
            <a:avLst/>
          </a:prstGeom>
          <a:noFill/>
        </p:spPr>
        <p:txBody>
          <a:bodyPr wrap="square" lIns="91411" tIns="45706" rIns="91411" bIns="45706" rtlCol="0">
            <a:spAutoFit/>
          </a:bodyPr>
          <a:lstStyle/>
          <a:p>
            <a:pPr algn="r"/>
            <a:r>
              <a:rPr lang="en-US" sz="1000" dirty="0" smtClean="0">
                <a:solidFill>
                  <a:prstClr val="black">
                    <a:lumMod val="50000"/>
                    <a:lumOff val="50000"/>
                  </a:prstClr>
                </a:solidFill>
                <a:latin typeface="Trebuchet MS" pitchFamily="34" charset="0"/>
              </a:rPr>
              <a:t>www.cognizant.com</a:t>
            </a:r>
          </a:p>
          <a:p>
            <a:pPr algn="r"/>
            <a:r>
              <a:rPr lang="en-US" sz="1000" dirty="0" smtClean="0">
                <a:solidFill>
                  <a:prstClr val="black">
                    <a:lumMod val="50000"/>
                    <a:lumOff val="50000"/>
                  </a:prstClr>
                </a:solidFill>
                <a:latin typeface="Trebuchet MS" pitchFamily="34" charset="0"/>
              </a:rPr>
              <a:t>Copyright © 2015 Cognizant</a:t>
            </a:r>
            <a:endParaRPr lang="en-US" sz="1000" dirty="0">
              <a:solidFill>
                <a:prstClr val="black">
                  <a:lumMod val="50000"/>
                  <a:lumOff val="50000"/>
                </a:prstClr>
              </a:solidFill>
              <a:latin typeface="Trebuchet MS" pitchFamily="34" charset="0"/>
            </a:endParaRPr>
          </a:p>
        </p:txBody>
      </p:sp>
      <p:grpSp>
        <p:nvGrpSpPr>
          <p:cNvPr id="28" name="Group 27"/>
          <p:cNvGrpSpPr/>
          <p:nvPr userDrawn="1"/>
        </p:nvGrpSpPr>
        <p:grpSpPr>
          <a:xfrm>
            <a:off x="-12154" y="3886202"/>
            <a:ext cx="7517334" cy="1799563"/>
            <a:chOff x="-12155" y="4038599"/>
            <a:chExt cx="7517334" cy="1799563"/>
          </a:xfrm>
        </p:grpSpPr>
        <p:sp>
          <p:nvSpPr>
            <p:cNvPr id="22" name="Rectangle 21"/>
            <p:cNvSpPr/>
            <p:nvPr userDrawn="1"/>
          </p:nvSpPr>
          <p:spPr>
            <a:xfrm rot="5400000" flipH="1">
              <a:off x="3023699" y="1002745"/>
              <a:ext cx="398079" cy="6469787"/>
            </a:xfrm>
            <a:prstGeom prst="rect">
              <a:avLst/>
            </a:prstGeom>
            <a:gradFill flip="none" rotWithShape="1">
              <a:gsLst>
                <a:gs pos="48000">
                  <a:schemeClr val="tx1">
                    <a:lumMod val="75000"/>
                    <a:lumOff val="25000"/>
                  </a:schemeClr>
                </a:gs>
                <a:gs pos="86000">
                  <a:schemeClr val="tx1">
                    <a:lumMod val="50000"/>
                    <a:lumOff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Isosceles Triangle 4"/>
            <p:cNvSpPr/>
            <p:nvPr userDrawn="1"/>
          </p:nvSpPr>
          <p:spPr>
            <a:xfrm flipV="1">
              <a:off x="5527217" y="4438477"/>
              <a:ext cx="919906" cy="1019065"/>
            </a:xfrm>
            <a:custGeom>
              <a:avLst/>
              <a:gdLst>
                <a:gd name="connsiteX0" fmla="*/ 0 w 2209800"/>
                <a:gd name="connsiteY0" fmla="*/ 1905000 h 1905000"/>
                <a:gd name="connsiteX1" fmla="*/ 1104900 w 2209800"/>
                <a:gd name="connsiteY1" fmla="*/ 0 h 1905000"/>
                <a:gd name="connsiteX2" fmla="*/ 2209800 w 2209800"/>
                <a:gd name="connsiteY2" fmla="*/ 1905000 h 1905000"/>
                <a:gd name="connsiteX3" fmla="*/ 0 w 2209800"/>
                <a:gd name="connsiteY3" fmla="*/ 1905000 h 1905000"/>
                <a:gd name="connsiteX0" fmla="*/ 9197 w 2218997"/>
                <a:gd name="connsiteY0" fmla="*/ 1999593 h 1999593"/>
                <a:gd name="connsiteX1" fmla="*/ 0 w 2218997"/>
                <a:gd name="connsiteY1" fmla="*/ 0 h 1999593"/>
                <a:gd name="connsiteX2" fmla="*/ 2218997 w 2218997"/>
                <a:gd name="connsiteY2" fmla="*/ 1999593 h 1999593"/>
                <a:gd name="connsiteX3" fmla="*/ 9197 w 2218997"/>
                <a:gd name="connsiteY3" fmla="*/ 1999593 h 1999593"/>
              </a:gdLst>
              <a:ahLst/>
              <a:cxnLst>
                <a:cxn ang="0">
                  <a:pos x="connsiteX0" y="connsiteY0"/>
                </a:cxn>
                <a:cxn ang="0">
                  <a:pos x="connsiteX1" y="connsiteY1"/>
                </a:cxn>
                <a:cxn ang="0">
                  <a:pos x="connsiteX2" y="connsiteY2"/>
                </a:cxn>
                <a:cxn ang="0">
                  <a:pos x="connsiteX3" y="connsiteY3"/>
                </a:cxn>
              </a:cxnLst>
              <a:rect l="l" t="t" r="r" b="b"/>
              <a:pathLst>
                <a:path w="2218997" h="1999593">
                  <a:moveTo>
                    <a:pt x="9197" y="1999593"/>
                  </a:moveTo>
                  <a:cubicBezTo>
                    <a:pt x="6131" y="1333062"/>
                    <a:pt x="3066" y="666531"/>
                    <a:pt x="0" y="0"/>
                  </a:cubicBezTo>
                  <a:lnTo>
                    <a:pt x="2218997" y="1999593"/>
                  </a:lnTo>
                  <a:lnTo>
                    <a:pt x="9197" y="1999593"/>
                  </a:lnTo>
                  <a:close/>
                </a:path>
              </a:pathLst>
            </a:custGeom>
            <a:gradFill>
              <a:gsLst>
                <a:gs pos="2000">
                  <a:srgbClr val="B08E00"/>
                </a:gs>
                <a:gs pos="63000">
                  <a:srgbClr val="FFCC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Isosceles Triangle 4"/>
            <p:cNvSpPr/>
            <p:nvPr userDrawn="1"/>
          </p:nvSpPr>
          <p:spPr>
            <a:xfrm rot="1318565">
              <a:off x="5273793" y="4888930"/>
              <a:ext cx="2231386" cy="949232"/>
            </a:xfrm>
            <a:custGeom>
              <a:avLst/>
              <a:gdLst/>
              <a:ahLst/>
              <a:cxnLst/>
              <a:rect l="l" t="t" r="r" b="b"/>
              <a:pathLst>
                <a:path w="2231386" h="949232">
                  <a:moveTo>
                    <a:pt x="0" y="0"/>
                  </a:moveTo>
                  <a:lnTo>
                    <a:pt x="2231386" y="949232"/>
                  </a:lnTo>
                  <a:lnTo>
                    <a:pt x="369012" y="914436"/>
                  </a:lnTo>
                  <a:close/>
                </a:path>
              </a:pathLst>
            </a:custGeom>
            <a:gradFill>
              <a:gsLst>
                <a:gs pos="34000">
                  <a:srgbClr val="B08E00"/>
                </a:gs>
                <a:gs pos="71000">
                  <a:srgbClr val="89E0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extLst>
      <p:ext uri="{BB962C8B-B14F-4D97-AF65-F5344CB8AC3E}">
        <p14:creationId xmlns:p14="http://schemas.microsoft.com/office/powerpoint/2010/main" val="32976072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png"/><Relationship Id="rId5" Type="http://schemas.openxmlformats.org/officeDocument/2006/relationships/slideLayout" Target="../slideLayouts/slideLayout13.xml"/><Relationship Id="rId10" Type="http://schemas.openxmlformats.org/officeDocument/2006/relationships/image" Target="../media/image5.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ognizant.png"/>
          <p:cNvPicPr>
            <a:picLocks noChangeAspect="1"/>
          </p:cNvPicPr>
          <p:nvPr/>
        </p:nvPicPr>
        <p:blipFill>
          <a:blip r:embed="rId10" cstate="screen"/>
          <a:stretch>
            <a:fillRect/>
          </a:stretch>
        </p:blipFill>
        <p:spPr>
          <a:xfrm>
            <a:off x="76201" y="6250550"/>
            <a:ext cx="1562100" cy="561975"/>
          </a:xfrm>
          <a:prstGeom prst="rect">
            <a:avLst/>
          </a:prstGeom>
        </p:spPr>
      </p:pic>
      <p:sp>
        <p:nvSpPr>
          <p:cNvPr id="9" name="TextBox 8"/>
          <p:cNvSpPr txBox="1"/>
          <p:nvPr/>
        </p:nvSpPr>
        <p:spPr>
          <a:xfrm>
            <a:off x="6400800" y="6262417"/>
            <a:ext cx="1981200" cy="400081"/>
          </a:xfrm>
          <a:prstGeom prst="rect">
            <a:avLst/>
          </a:prstGeom>
          <a:noFill/>
        </p:spPr>
        <p:txBody>
          <a:bodyPr wrap="square" lIns="91411" tIns="45706" rIns="91411" bIns="45706" rtlCol="0">
            <a:spAutoFit/>
          </a:bodyPr>
          <a:lstStyle/>
          <a:p>
            <a:pPr algn="r"/>
            <a:r>
              <a:rPr lang="en-US" sz="1000" dirty="0" smtClean="0">
                <a:solidFill>
                  <a:prstClr val="black">
                    <a:lumMod val="50000"/>
                    <a:lumOff val="50000"/>
                  </a:prstClr>
                </a:solidFill>
                <a:latin typeface="Trebuchet MS" pitchFamily="34" charset="0"/>
              </a:rPr>
              <a:t>www.cognizant.com</a:t>
            </a:r>
          </a:p>
          <a:p>
            <a:pPr algn="r"/>
            <a:r>
              <a:rPr lang="en-US" sz="1000" dirty="0" smtClean="0">
                <a:solidFill>
                  <a:prstClr val="black">
                    <a:lumMod val="50000"/>
                    <a:lumOff val="50000"/>
                  </a:prstClr>
                </a:solidFill>
                <a:latin typeface="Trebuchet MS" pitchFamily="34" charset="0"/>
              </a:rPr>
              <a:t>Copyright © 2015 Cognizant</a:t>
            </a:r>
            <a:endParaRPr lang="en-US" sz="1000" dirty="0">
              <a:solidFill>
                <a:prstClr val="black">
                  <a:lumMod val="50000"/>
                  <a:lumOff val="50000"/>
                </a:prstClr>
              </a:solidFill>
              <a:latin typeface="Trebuchet MS" pitchFamily="34" charset="0"/>
            </a:endParaRPr>
          </a:p>
        </p:txBody>
      </p:sp>
      <p:cxnSp>
        <p:nvCxnSpPr>
          <p:cNvPr id="10" name="Straight Connector 9"/>
          <p:cNvCxnSpPr/>
          <p:nvPr/>
        </p:nvCxnSpPr>
        <p:spPr>
          <a:xfrm rot="5400000">
            <a:off x="8332095" y="6452853"/>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
        <p:nvSpPr>
          <p:cNvPr id="11" name="Rectangle 6"/>
          <p:cNvSpPr txBox="1">
            <a:spLocks noChangeArrowheads="1"/>
          </p:cNvSpPr>
          <p:nvPr/>
        </p:nvSpPr>
        <p:spPr bwMode="auto">
          <a:xfrm>
            <a:off x="8378159" y="6324602"/>
            <a:ext cx="689643" cy="355029"/>
          </a:xfrm>
          <a:prstGeom prst="rect">
            <a:avLst/>
          </a:prstGeom>
          <a:noFill/>
          <a:ln w="9525">
            <a:noFill/>
            <a:miter lim="800000"/>
            <a:headEnd/>
            <a:tailEnd/>
          </a:ln>
          <a:effectLst/>
        </p:spPr>
        <p:txBody>
          <a:bodyPr vert="horz" wrap="square" lIns="91411" tIns="45706" rIns="91411" bIns="45706" numCol="1" anchor="t" anchorCtr="0" compatLnSpc="1">
            <a:prstTxWarp prst="textNoShape">
              <a:avLst/>
            </a:prstTxWarp>
          </a:bodyPr>
          <a:lstStyle>
            <a:defPPr>
              <a:defRPr lang="en-US"/>
            </a:defPPr>
            <a:lvl1pPr marL="0" algn="ctr" defTabSz="914400" rtl="0" eaLnBrk="0" latinLnBrk="0" hangingPunct="0">
              <a:defRPr sz="1400" b="1" kern="1200">
                <a:solidFill>
                  <a:schemeClr val="tx2">
                    <a:lumMod val="75000"/>
                  </a:schemeClr>
                </a:solidFill>
                <a:latin typeface="Arial Narrow" pitchFamily="34" charset="0"/>
                <a:ea typeface="ＭＳ Ｐゴシック" charset="-128"/>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3D5B720-2697-4A39-B082-30F541EB24D9}" type="slidenum">
              <a:rPr lang="en-US" smtClean="0">
                <a:solidFill>
                  <a:srgbClr val="2A8DBA"/>
                </a:solidFill>
                <a:latin typeface="+mj-lt"/>
              </a:rPr>
              <a:pPr>
                <a:defRPr/>
              </a:pPr>
              <a:t>‹#›</a:t>
            </a:fld>
            <a:endParaRPr lang="en-US" dirty="0">
              <a:solidFill>
                <a:srgbClr val="2A8DBA"/>
              </a:solidFill>
              <a:latin typeface="+mj-lt"/>
            </a:endParaRPr>
          </a:p>
        </p:txBody>
      </p:sp>
    </p:spTree>
    <p:extLst>
      <p:ext uri="{BB962C8B-B14F-4D97-AF65-F5344CB8AC3E}">
        <p14:creationId xmlns:p14="http://schemas.microsoft.com/office/powerpoint/2010/main" val="4147040866"/>
      </p:ext>
    </p:extLst>
  </p:cSld>
  <p:clrMap bg1="lt1" tx1="dk1" bg2="lt2" tx2="dk2" accent1="accent1" accent2="accent2" accent3="accent3" accent4="accent4" accent5="accent5" accent6="accent6" hlink="hlink" folHlink="folHlink"/>
  <p:sldLayoutIdLst>
    <p:sldLayoutId id="2147483715" r:id="rId1"/>
    <p:sldLayoutId id="2147483706" r:id="rId2"/>
    <p:sldLayoutId id="2147483701" r:id="rId3"/>
    <p:sldLayoutId id="2147483704" r:id="rId4"/>
    <p:sldLayoutId id="2147483705" r:id="rId5"/>
    <p:sldLayoutId id="2147483710" r:id="rId6"/>
    <p:sldLayoutId id="2147483711" r:id="rId7"/>
    <p:sldLayoutId id="2147483716" r:id="rId8"/>
  </p:sldLayoutIdLst>
  <p:timing>
    <p:tnLst>
      <p:par>
        <p:cTn id="1" dur="indefinite" restart="never" nodeType="tmRoot"/>
      </p:par>
    </p:tnLst>
  </p:timing>
  <p:hf hdr="0" ftr="0" dt="0"/>
  <p:txStyles>
    <p:titleStyle>
      <a:lvl1pPr algn="ctr" defTabSz="914113" rtl="0" eaLnBrk="1" latinLnBrk="0" hangingPunct="1">
        <a:spcBef>
          <a:spcPct val="0"/>
        </a:spcBef>
        <a:buNone/>
        <a:defRPr sz="4400" kern="1200">
          <a:solidFill>
            <a:schemeClr val="tx1"/>
          </a:solidFill>
          <a:latin typeface="+mj-lt"/>
          <a:ea typeface="+mj-ea"/>
          <a:cs typeface="+mj-cs"/>
        </a:defRPr>
      </a:lvl1pPr>
    </p:titleStyle>
    <p:bodyStyle>
      <a:lvl1pPr marL="342792" indent="-342792" algn="l" defTabSz="91411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17" indent="-285661" algn="l" defTabSz="91411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642" indent="-228528" algn="l" defTabSz="91411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698"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756"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813"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69"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26"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83"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13" rtl="0" eaLnBrk="1" latinLnBrk="0" hangingPunct="1">
        <a:defRPr sz="1800" kern="1200">
          <a:solidFill>
            <a:schemeClr val="tx1"/>
          </a:solidFill>
          <a:latin typeface="+mn-lt"/>
          <a:ea typeface="+mn-ea"/>
          <a:cs typeface="+mn-cs"/>
        </a:defRPr>
      </a:lvl1pPr>
      <a:lvl2pPr marL="457057" algn="l" defTabSz="914113" rtl="0" eaLnBrk="1" latinLnBrk="0" hangingPunct="1">
        <a:defRPr sz="1800" kern="1200">
          <a:solidFill>
            <a:schemeClr val="tx1"/>
          </a:solidFill>
          <a:latin typeface="+mn-lt"/>
          <a:ea typeface="+mn-ea"/>
          <a:cs typeface="+mn-cs"/>
        </a:defRPr>
      </a:lvl2pPr>
      <a:lvl3pPr marL="914113" algn="l" defTabSz="914113" rtl="0" eaLnBrk="1" latinLnBrk="0" hangingPunct="1">
        <a:defRPr sz="1800" kern="1200">
          <a:solidFill>
            <a:schemeClr val="tx1"/>
          </a:solidFill>
          <a:latin typeface="+mn-lt"/>
          <a:ea typeface="+mn-ea"/>
          <a:cs typeface="+mn-cs"/>
        </a:defRPr>
      </a:lvl3pPr>
      <a:lvl4pPr marL="1371170" algn="l" defTabSz="914113" rtl="0" eaLnBrk="1" latinLnBrk="0" hangingPunct="1">
        <a:defRPr sz="1800" kern="1200">
          <a:solidFill>
            <a:schemeClr val="tx1"/>
          </a:solidFill>
          <a:latin typeface="+mn-lt"/>
          <a:ea typeface="+mn-ea"/>
          <a:cs typeface="+mn-cs"/>
        </a:defRPr>
      </a:lvl4pPr>
      <a:lvl5pPr marL="1828228" algn="l" defTabSz="914113" rtl="0" eaLnBrk="1" latinLnBrk="0" hangingPunct="1">
        <a:defRPr sz="1800" kern="1200">
          <a:solidFill>
            <a:schemeClr val="tx1"/>
          </a:solidFill>
          <a:latin typeface="+mn-lt"/>
          <a:ea typeface="+mn-ea"/>
          <a:cs typeface="+mn-cs"/>
        </a:defRPr>
      </a:lvl5pPr>
      <a:lvl6pPr marL="2285284" algn="l" defTabSz="914113" rtl="0" eaLnBrk="1" latinLnBrk="0" hangingPunct="1">
        <a:defRPr sz="1800" kern="1200">
          <a:solidFill>
            <a:schemeClr val="tx1"/>
          </a:solidFill>
          <a:latin typeface="+mn-lt"/>
          <a:ea typeface="+mn-ea"/>
          <a:cs typeface="+mn-cs"/>
        </a:defRPr>
      </a:lvl6pPr>
      <a:lvl7pPr marL="2742340" algn="l" defTabSz="914113" rtl="0" eaLnBrk="1" latinLnBrk="0" hangingPunct="1">
        <a:defRPr sz="1800" kern="1200">
          <a:solidFill>
            <a:schemeClr val="tx1"/>
          </a:solidFill>
          <a:latin typeface="+mn-lt"/>
          <a:ea typeface="+mn-ea"/>
          <a:cs typeface="+mn-cs"/>
        </a:defRPr>
      </a:lvl7pPr>
      <a:lvl8pPr marL="3199398" algn="l" defTabSz="914113" rtl="0" eaLnBrk="1" latinLnBrk="0" hangingPunct="1">
        <a:defRPr sz="1800" kern="1200">
          <a:solidFill>
            <a:schemeClr val="tx1"/>
          </a:solidFill>
          <a:latin typeface="+mn-lt"/>
          <a:ea typeface="+mn-ea"/>
          <a:cs typeface="+mn-cs"/>
        </a:defRPr>
      </a:lvl8pPr>
      <a:lvl9pPr marL="3656454" algn="l" defTabSz="91411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G.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8" name="Picture 7" descr="Cognizant.png"/>
          <p:cNvPicPr>
            <a:picLocks noChangeAspect="1"/>
          </p:cNvPicPr>
          <p:nvPr/>
        </p:nvPicPr>
        <p:blipFill>
          <a:blip r:embed="rId11" cstate="screen"/>
          <a:stretch>
            <a:fillRect/>
          </a:stretch>
        </p:blipFill>
        <p:spPr>
          <a:xfrm>
            <a:off x="76201" y="6250550"/>
            <a:ext cx="1562100" cy="561975"/>
          </a:xfrm>
          <a:prstGeom prst="rect">
            <a:avLst/>
          </a:prstGeom>
        </p:spPr>
      </p:pic>
      <p:sp>
        <p:nvSpPr>
          <p:cNvPr id="9" name="TextBox 8"/>
          <p:cNvSpPr txBox="1"/>
          <p:nvPr/>
        </p:nvSpPr>
        <p:spPr>
          <a:xfrm>
            <a:off x="6400800" y="6262417"/>
            <a:ext cx="1981200" cy="400081"/>
          </a:xfrm>
          <a:prstGeom prst="rect">
            <a:avLst/>
          </a:prstGeom>
          <a:noFill/>
        </p:spPr>
        <p:txBody>
          <a:bodyPr wrap="square" lIns="91411" tIns="45706" rIns="91411" bIns="45706" rtlCol="0">
            <a:spAutoFit/>
          </a:bodyPr>
          <a:lstStyle/>
          <a:p>
            <a:pPr algn="r"/>
            <a:r>
              <a:rPr lang="en-US" sz="1000" dirty="0" smtClean="0">
                <a:solidFill>
                  <a:prstClr val="black">
                    <a:lumMod val="50000"/>
                    <a:lumOff val="50000"/>
                  </a:prstClr>
                </a:solidFill>
                <a:latin typeface="Trebuchet MS" pitchFamily="34" charset="0"/>
              </a:rPr>
              <a:t>www.cognizant.com</a:t>
            </a:r>
          </a:p>
          <a:p>
            <a:pPr algn="r"/>
            <a:r>
              <a:rPr lang="en-US" sz="1000" dirty="0" smtClean="0">
                <a:solidFill>
                  <a:prstClr val="black">
                    <a:lumMod val="50000"/>
                    <a:lumOff val="50000"/>
                  </a:prstClr>
                </a:solidFill>
                <a:latin typeface="Trebuchet MS" pitchFamily="34" charset="0"/>
              </a:rPr>
              <a:t>Copyright © 2015 Cognizant</a:t>
            </a:r>
            <a:endParaRPr lang="en-US" sz="1000" dirty="0">
              <a:solidFill>
                <a:prstClr val="black">
                  <a:lumMod val="50000"/>
                  <a:lumOff val="50000"/>
                </a:prstClr>
              </a:solidFill>
              <a:latin typeface="Trebuchet MS" pitchFamily="34" charset="0"/>
            </a:endParaRPr>
          </a:p>
        </p:txBody>
      </p:sp>
      <p:cxnSp>
        <p:nvCxnSpPr>
          <p:cNvPr id="10" name="Straight Connector 9"/>
          <p:cNvCxnSpPr/>
          <p:nvPr/>
        </p:nvCxnSpPr>
        <p:spPr>
          <a:xfrm rot="5400000">
            <a:off x="8332095" y="6452853"/>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
        <p:nvSpPr>
          <p:cNvPr id="11" name="Rectangle 6"/>
          <p:cNvSpPr txBox="1">
            <a:spLocks noChangeArrowheads="1"/>
          </p:cNvSpPr>
          <p:nvPr/>
        </p:nvSpPr>
        <p:spPr bwMode="auto">
          <a:xfrm>
            <a:off x="8378159" y="6324602"/>
            <a:ext cx="689643" cy="355029"/>
          </a:xfrm>
          <a:prstGeom prst="rect">
            <a:avLst/>
          </a:prstGeom>
          <a:noFill/>
          <a:ln w="9525">
            <a:noFill/>
            <a:miter lim="800000"/>
            <a:headEnd/>
            <a:tailEnd/>
          </a:ln>
          <a:effectLst/>
        </p:spPr>
        <p:txBody>
          <a:bodyPr vert="horz" wrap="square" lIns="91411" tIns="45706" rIns="91411" bIns="45706" numCol="1" anchor="t" anchorCtr="0" compatLnSpc="1">
            <a:prstTxWarp prst="textNoShape">
              <a:avLst/>
            </a:prstTxWarp>
          </a:bodyPr>
          <a:lstStyle>
            <a:defPPr>
              <a:defRPr lang="en-US"/>
            </a:defPPr>
            <a:lvl1pPr marL="0" algn="ctr" defTabSz="914400" rtl="0" eaLnBrk="0" latinLnBrk="0" hangingPunct="0">
              <a:defRPr sz="1400" b="1" kern="1200">
                <a:solidFill>
                  <a:schemeClr val="tx2">
                    <a:lumMod val="75000"/>
                  </a:schemeClr>
                </a:solidFill>
                <a:latin typeface="Arial Narrow" pitchFamily="34" charset="0"/>
                <a:ea typeface="ＭＳ Ｐゴシック" charset="-128"/>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3D5B720-2697-4A39-B082-30F541EB24D9}" type="slidenum">
              <a:rPr lang="en-US" smtClean="0">
                <a:solidFill>
                  <a:srgbClr val="2A8DBA"/>
                </a:solidFill>
                <a:latin typeface="Calibri"/>
              </a:rPr>
              <a:pPr>
                <a:defRPr/>
              </a:pPr>
              <a:t>‹#›</a:t>
            </a:fld>
            <a:endParaRPr lang="en-US" dirty="0">
              <a:solidFill>
                <a:srgbClr val="2A8DBA"/>
              </a:solidFill>
              <a:latin typeface="Calibri"/>
            </a:endParaRPr>
          </a:p>
        </p:txBody>
      </p:sp>
    </p:spTree>
    <p:extLst>
      <p:ext uri="{BB962C8B-B14F-4D97-AF65-F5344CB8AC3E}">
        <p14:creationId xmlns:p14="http://schemas.microsoft.com/office/powerpoint/2010/main" val="428480507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Lst>
  <p:hf hdr="0" ftr="0" dt="0"/>
  <p:txStyles>
    <p:titleStyle>
      <a:lvl1pPr algn="ctr" defTabSz="914113" rtl="0" eaLnBrk="1" latinLnBrk="0" hangingPunct="1">
        <a:spcBef>
          <a:spcPct val="0"/>
        </a:spcBef>
        <a:buNone/>
        <a:defRPr sz="4400" kern="1200">
          <a:solidFill>
            <a:schemeClr val="tx1"/>
          </a:solidFill>
          <a:latin typeface="+mj-lt"/>
          <a:ea typeface="+mj-ea"/>
          <a:cs typeface="+mj-cs"/>
        </a:defRPr>
      </a:lvl1pPr>
    </p:titleStyle>
    <p:bodyStyle>
      <a:lvl1pPr marL="342792" indent="-342792" algn="l" defTabSz="91411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17" indent="-285661" algn="l" defTabSz="91411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642" indent="-228528" algn="l" defTabSz="91411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698"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756"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813"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69"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26"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83" indent="-228528" algn="l" defTabSz="9141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13" rtl="0" eaLnBrk="1" latinLnBrk="0" hangingPunct="1">
        <a:defRPr sz="1800" kern="1200">
          <a:solidFill>
            <a:schemeClr val="tx1"/>
          </a:solidFill>
          <a:latin typeface="+mn-lt"/>
          <a:ea typeface="+mn-ea"/>
          <a:cs typeface="+mn-cs"/>
        </a:defRPr>
      </a:lvl1pPr>
      <a:lvl2pPr marL="457057" algn="l" defTabSz="914113" rtl="0" eaLnBrk="1" latinLnBrk="0" hangingPunct="1">
        <a:defRPr sz="1800" kern="1200">
          <a:solidFill>
            <a:schemeClr val="tx1"/>
          </a:solidFill>
          <a:latin typeface="+mn-lt"/>
          <a:ea typeface="+mn-ea"/>
          <a:cs typeface="+mn-cs"/>
        </a:defRPr>
      </a:lvl2pPr>
      <a:lvl3pPr marL="914113" algn="l" defTabSz="914113" rtl="0" eaLnBrk="1" latinLnBrk="0" hangingPunct="1">
        <a:defRPr sz="1800" kern="1200">
          <a:solidFill>
            <a:schemeClr val="tx1"/>
          </a:solidFill>
          <a:latin typeface="+mn-lt"/>
          <a:ea typeface="+mn-ea"/>
          <a:cs typeface="+mn-cs"/>
        </a:defRPr>
      </a:lvl3pPr>
      <a:lvl4pPr marL="1371170" algn="l" defTabSz="914113" rtl="0" eaLnBrk="1" latinLnBrk="0" hangingPunct="1">
        <a:defRPr sz="1800" kern="1200">
          <a:solidFill>
            <a:schemeClr val="tx1"/>
          </a:solidFill>
          <a:latin typeface="+mn-lt"/>
          <a:ea typeface="+mn-ea"/>
          <a:cs typeface="+mn-cs"/>
        </a:defRPr>
      </a:lvl4pPr>
      <a:lvl5pPr marL="1828228" algn="l" defTabSz="914113" rtl="0" eaLnBrk="1" latinLnBrk="0" hangingPunct="1">
        <a:defRPr sz="1800" kern="1200">
          <a:solidFill>
            <a:schemeClr val="tx1"/>
          </a:solidFill>
          <a:latin typeface="+mn-lt"/>
          <a:ea typeface="+mn-ea"/>
          <a:cs typeface="+mn-cs"/>
        </a:defRPr>
      </a:lvl5pPr>
      <a:lvl6pPr marL="2285284" algn="l" defTabSz="914113" rtl="0" eaLnBrk="1" latinLnBrk="0" hangingPunct="1">
        <a:defRPr sz="1800" kern="1200">
          <a:solidFill>
            <a:schemeClr val="tx1"/>
          </a:solidFill>
          <a:latin typeface="+mn-lt"/>
          <a:ea typeface="+mn-ea"/>
          <a:cs typeface="+mn-cs"/>
        </a:defRPr>
      </a:lvl6pPr>
      <a:lvl7pPr marL="2742340" algn="l" defTabSz="914113" rtl="0" eaLnBrk="1" latinLnBrk="0" hangingPunct="1">
        <a:defRPr sz="1800" kern="1200">
          <a:solidFill>
            <a:schemeClr val="tx1"/>
          </a:solidFill>
          <a:latin typeface="+mn-lt"/>
          <a:ea typeface="+mn-ea"/>
          <a:cs typeface="+mn-cs"/>
        </a:defRPr>
      </a:lvl7pPr>
      <a:lvl8pPr marL="3199398" algn="l" defTabSz="914113" rtl="0" eaLnBrk="1" latinLnBrk="0" hangingPunct="1">
        <a:defRPr sz="1800" kern="1200">
          <a:solidFill>
            <a:schemeClr val="tx1"/>
          </a:solidFill>
          <a:latin typeface="+mn-lt"/>
          <a:ea typeface="+mn-ea"/>
          <a:cs typeface="+mn-cs"/>
        </a:defRPr>
      </a:lvl8pPr>
      <a:lvl9pPr marL="3656454" algn="l" defTabSz="91411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0.png"/><Relationship Id="rId16" Type="http://schemas.openxmlformats.org/officeDocument/2006/relationships/image" Target="../media/image54.png"/><Relationship Id="rId1" Type="http://schemas.openxmlformats.org/officeDocument/2006/relationships/slideLayout" Target="../slideLayouts/slideLayout8.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0" y="3276600"/>
            <a:ext cx="6400800" cy="533400"/>
          </a:xfrm>
        </p:spPr>
        <p:txBody>
          <a:bodyPr/>
          <a:lstStyle/>
          <a:p>
            <a:r>
              <a:rPr lang="en-US" sz="3200" dirty="0" smtClean="0"/>
              <a:t>COGNIZANT’S QLIK CAPABILITES</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grpSp>
        <p:nvGrpSpPr>
          <p:cNvPr id="16" name="Group 15"/>
          <p:cNvGrpSpPr/>
          <p:nvPr/>
        </p:nvGrpSpPr>
        <p:grpSpPr>
          <a:xfrm>
            <a:off x="577269" y="1777484"/>
            <a:ext cx="1057345" cy="1724726"/>
            <a:chOff x="685800" y="1929925"/>
            <a:chExt cx="792870" cy="2103900"/>
          </a:xfrm>
        </p:grpSpPr>
        <p:sp>
          <p:nvSpPr>
            <p:cNvPr id="4" name="Rectangle 3"/>
            <p:cNvSpPr/>
            <p:nvPr/>
          </p:nvSpPr>
          <p:spPr>
            <a:xfrm>
              <a:off x="685800" y="1929925"/>
              <a:ext cx="792870" cy="32918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Principal Architect</a:t>
              </a:r>
              <a:endParaRPr lang="en-US" sz="800" dirty="0"/>
            </a:p>
          </p:txBody>
        </p:sp>
        <p:sp>
          <p:nvSpPr>
            <p:cNvPr id="30" name="Rectangle 29"/>
            <p:cNvSpPr/>
            <p:nvPr/>
          </p:nvSpPr>
          <p:spPr>
            <a:xfrm>
              <a:off x="685800" y="2284868"/>
              <a:ext cx="792870" cy="32918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t>Sr.Architect</a:t>
              </a:r>
              <a:endParaRPr lang="en-US" sz="800" dirty="0"/>
            </a:p>
          </p:txBody>
        </p:sp>
        <p:sp>
          <p:nvSpPr>
            <p:cNvPr id="31" name="Rectangle 30"/>
            <p:cNvSpPr/>
            <p:nvPr/>
          </p:nvSpPr>
          <p:spPr>
            <a:xfrm>
              <a:off x="685800" y="2639811"/>
              <a:ext cx="792870" cy="32918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Architect</a:t>
              </a:r>
              <a:endParaRPr lang="en-US" sz="800" dirty="0">
                <a:solidFill>
                  <a:schemeClr val="tx1"/>
                </a:solidFill>
              </a:endParaRPr>
            </a:p>
          </p:txBody>
        </p:sp>
        <p:sp>
          <p:nvSpPr>
            <p:cNvPr id="32" name="Rectangle 31"/>
            <p:cNvSpPr/>
            <p:nvPr/>
          </p:nvSpPr>
          <p:spPr>
            <a:xfrm>
              <a:off x="685800" y="2994754"/>
              <a:ext cx="792870" cy="3291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Technical</a:t>
              </a:r>
              <a:r>
                <a:rPr lang="en-US" sz="800" dirty="0"/>
                <a:t> </a:t>
              </a:r>
              <a:r>
                <a:rPr lang="en-US" sz="800" dirty="0">
                  <a:solidFill>
                    <a:schemeClr val="tx1"/>
                  </a:solidFill>
                </a:rPr>
                <a:t>Lead</a:t>
              </a:r>
            </a:p>
          </p:txBody>
        </p:sp>
        <p:sp>
          <p:nvSpPr>
            <p:cNvPr id="33" name="Rectangle 32"/>
            <p:cNvSpPr/>
            <p:nvPr/>
          </p:nvSpPr>
          <p:spPr>
            <a:xfrm>
              <a:off x="685800" y="3349697"/>
              <a:ext cx="792870" cy="329184"/>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Sr. Developer</a:t>
              </a:r>
              <a:endParaRPr lang="en-US" sz="800" dirty="0">
                <a:solidFill>
                  <a:schemeClr val="tx1"/>
                </a:solidFill>
              </a:endParaRPr>
            </a:p>
          </p:txBody>
        </p:sp>
        <p:sp>
          <p:nvSpPr>
            <p:cNvPr id="34" name="Rectangle 33"/>
            <p:cNvSpPr/>
            <p:nvPr/>
          </p:nvSpPr>
          <p:spPr>
            <a:xfrm>
              <a:off x="685800" y="3704641"/>
              <a:ext cx="792870" cy="32918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Developer</a:t>
              </a:r>
              <a:endParaRPr lang="en-US" sz="800" dirty="0"/>
            </a:p>
          </p:txBody>
        </p:sp>
      </p:grpSp>
      <p:grpSp>
        <p:nvGrpSpPr>
          <p:cNvPr id="18" name="Group 17"/>
          <p:cNvGrpSpPr/>
          <p:nvPr/>
        </p:nvGrpSpPr>
        <p:grpSpPr>
          <a:xfrm>
            <a:off x="9388078" y="1704934"/>
            <a:ext cx="5605549" cy="2331747"/>
            <a:chOff x="10515600" y="3498036"/>
            <a:chExt cx="5605549" cy="2331747"/>
          </a:xfrm>
        </p:grpSpPr>
        <p:sp>
          <p:nvSpPr>
            <p:cNvPr id="79" name="Rectangle 78"/>
            <p:cNvSpPr/>
            <p:nvPr/>
          </p:nvSpPr>
          <p:spPr>
            <a:xfrm>
              <a:off x="11424088" y="3887756"/>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212 $</a:t>
              </a:r>
              <a:endParaRPr lang="en-US" sz="1100" dirty="0"/>
            </a:p>
          </p:txBody>
        </p:sp>
        <p:sp>
          <p:nvSpPr>
            <p:cNvPr id="80" name="Rectangle 79"/>
            <p:cNvSpPr/>
            <p:nvPr/>
          </p:nvSpPr>
          <p:spPr>
            <a:xfrm>
              <a:off x="12186088" y="3887756"/>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144</a:t>
              </a:r>
              <a:r>
                <a:rPr lang="en-US" sz="1100"/>
                <a:t> </a:t>
              </a:r>
              <a:r>
                <a:rPr lang="en-US" sz="1100" smtClean="0"/>
                <a:t>$</a:t>
              </a:r>
              <a:endParaRPr lang="en-US" sz="1100" dirty="0"/>
            </a:p>
          </p:txBody>
        </p:sp>
        <p:sp>
          <p:nvSpPr>
            <p:cNvPr id="81" name="Rectangle 80"/>
            <p:cNvSpPr/>
            <p:nvPr/>
          </p:nvSpPr>
          <p:spPr>
            <a:xfrm>
              <a:off x="12948088" y="3887756"/>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107 $</a:t>
              </a:r>
              <a:endParaRPr lang="en-US" sz="1100" dirty="0">
                <a:solidFill>
                  <a:schemeClr val="tx1"/>
                </a:solidFill>
              </a:endParaRPr>
            </a:p>
          </p:txBody>
        </p:sp>
        <p:sp>
          <p:nvSpPr>
            <p:cNvPr id="82" name="Rectangle 81"/>
            <p:cNvSpPr/>
            <p:nvPr/>
          </p:nvSpPr>
          <p:spPr>
            <a:xfrm>
              <a:off x="13742539" y="3887756"/>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97 $</a:t>
              </a:r>
              <a:endParaRPr lang="en-US" sz="1100" dirty="0">
                <a:solidFill>
                  <a:schemeClr val="tx1"/>
                </a:solidFill>
              </a:endParaRPr>
            </a:p>
          </p:txBody>
        </p:sp>
        <p:sp>
          <p:nvSpPr>
            <p:cNvPr id="83" name="Rectangle 82"/>
            <p:cNvSpPr/>
            <p:nvPr/>
          </p:nvSpPr>
          <p:spPr>
            <a:xfrm>
              <a:off x="14535409" y="3887756"/>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75 $</a:t>
              </a:r>
              <a:endParaRPr lang="en-US" sz="1100" dirty="0"/>
            </a:p>
          </p:txBody>
        </p:sp>
        <p:sp>
          <p:nvSpPr>
            <p:cNvPr id="84" name="Rectangle 83"/>
            <p:cNvSpPr/>
            <p:nvPr/>
          </p:nvSpPr>
          <p:spPr>
            <a:xfrm>
              <a:off x="15328279" y="3889366"/>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62 $</a:t>
              </a:r>
              <a:endParaRPr lang="en-US" sz="1100" dirty="0"/>
            </a:p>
          </p:txBody>
        </p:sp>
        <p:sp>
          <p:nvSpPr>
            <p:cNvPr id="85" name="Rectangle 84"/>
            <p:cNvSpPr/>
            <p:nvPr/>
          </p:nvSpPr>
          <p:spPr>
            <a:xfrm>
              <a:off x="11424088" y="4277476"/>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147</a:t>
              </a:r>
              <a:r>
                <a:rPr lang="en-US" sz="1100"/>
                <a:t> </a:t>
              </a:r>
              <a:r>
                <a:rPr lang="en-US" sz="1100" smtClean="0"/>
                <a:t>$</a:t>
              </a:r>
              <a:endParaRPr lang="en-US" sz="1100" dirty="0" smtClean="0"/>
            </a:p>
          </p:txBody>
        </p:sp>
        <p:sp>
          <p:nvSpPr>
            <p:cNvPr id="86" name="Rectangle 85"/>
            <p:cNvSpPr/>
            <p:nvPr/>
          </p:nvSpPr>
          <p:spPr>
            <a:xfrm>
              <a:off x="12186088" y="4277476"/>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122</a:t>
              </a:r>
              <a:r>
                <a:rPr lang="en-US" sz="1100"/>
                <a:t> </a:t>
              </a:r>
              <a:r>
                <a:rPr lang="en-US" sz="1100" smtClean="0"/>
                <a:t>$</a:t>
              </a:r>
              <a:endParaRPr lang="en-US" sz="1100" dirty="0"/>
            </a:p>
          </p:txBody>
        </p:sp>
        <p:sp>
          <p:nvSpPr>
            <p:cNvPr id="87" name="Rectangle 86"/>
            <p:cNvSpPr/>
            <p:nvPr/>
          </p:nvSpPr>
          <p:spPr>
            <a:xfrm>
              <a:off x="12948088" y="4277476"/>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100 $</a:t>
              </a:r>
              <a:endParaRPr lang="en-US" sz="1100" dirty="0">
                <a:solidFill>
                  <a:schemeClr val="tx1"/>
                </a:solidFill>
              </a:endParaRPr>
            </a:p>
          </p:txBody>
        </p:sp>
        <p:sp>
          <p:nvSpPr>
            <p:cNvPr id="88" name="Rectangle 87"/>
            <p:cNvSpPr/>
            <p:nvPr/>
          </p:nvSpPr>
          <p:spPr>
            <a:xfrm>
              <a:off x="13742539" y="4277476"/>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82 $</a:t>
              </a:r>
              <a:endParaRPr lang="en-US" sz="1100" dirty="0">
                <a:solidFill>
                  <a:schemeClr val="tx1"/>
                </a:solidFill>
              </a:endParaRPr>
            </a:p>
          </p:txBody>
        </p:sp>
        <p:sp>
          <p:nvSpPr>
            <p:cNvPr id="89" name="Rectangle 88"/>
            <p:cNvSpPr/>
            <p:nvPr/>
          </p:nvSpPr>
          <p:spPr>
            <a:xfrm>
              <a:off x="14535409" y="4277476"/>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67 $</a:t>
              </a:r>
              <a:endParaRPr lang="en-US" sz="1100" dirty="0"/>
            </a:p>
          </p:txBody>
        </p:sp>
        <p:sp>
          <p:nvSpPr>
            <p:cNvPr id="90" name="Rectangle 89"/>
            <p:cNvSpPr/>
            <p:nvPr/>
          </p:nvSpPr>
          <p:spPr>
            <a:xfrm>
              <a:off x="15328279" y="4279086"/>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47 $</a:t>
              </a:r>
              <a:endParaRPr lang="en-US" sz="1100" dirty="0"/>
            </a:p>
          </p:txBody>
        </p:sp>
        <p:sp>
          <p:nvSpPr>
            <p:cNvPr id="91" name="Rectangle 90"/>
            <p:cNvSpPr/>
            <p:nvPr/>
          </p:nvSpPr>
          <p:spPr>
            <a:xfrm>
              <a:off x="11424088" y="4667867"/>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201</a:t>
              </a:r>
              <a:r>
                <a:rPr lang="en-US" sz="1100"/>
                <a:t> </a:t>
              </a:r>
              <a:r>
                <a:rPr lang="en-US" sz="1100" smtClean="0"/>
                <a:t>$</a:t>
              </a:r>
              <a:endParaRPr lang="en-US" sz="1100" dirty="0"/>
            </a:p>
          </p:txBody>
        </p:sp>
        <p:sp>
          <p:nvSpPr>
            <p:cNvPr id="92" name="Rectangle 91"/>
            <p:cNvSpPr/>
            <p:nvPr/>
          </p:nvSpPr>
          <p:spPr>
            <a:xfrm>
              <a:off x="12186088" y="4667867"/>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156</a:t>
              </a:r>
              <a:r>
                <a:rPr lang="en-US" sz="1100"/>
                <a:t> </a:t>
              </a:r>
              <a:r>
                <a:rPr lang="en-US" sz="1100" smtClean="0"/>
                <a:t>$</a:t>
              </a:r>
              <a:endParaRPr lang="en-US" sz="1100" dirty="0"/>
            </a:p>
          </p:txBody>
        </p:sp>
        <p:sp>
          <p:nvSpPr>
            <p:cNvPr id="93" name="Rectangle 92"/>
            <p:cNvSpPr/>
            <p:nvPr/>
          </p:nvSpPr>
          <p:spPr>
            <a:xfrm>
              <a:off x="12948088" y="4667867"/>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125</a:t>
              </a:r>
              <a:r>
                <a:rPr lang="en-US" sz="1100">
                  <a:solidFill>
                    <a:schemeClr val="tx1"/>
                  </a:solidFill>
                </a:rPr>
                <a:t> </a:t>
              </a:r>
              <a:r>
                <a:rPr lang="en-US" sz="1100" smtClean="0">
                  <a:solidFill>
                    <a:schemeClr val="tx1"/>
                  </a:solidFill>
                </a:rPr>
                <a:t>$</a:t>
              </a:r>
              <a:endParaRPr lang="en-US" sz="1100" dirty="0">
                <a:solidFill>
                  <a:schemeClr val="tx1"/>
                </a:solidFill>
              </a:endParaRPr>
            </a:p>
          </p:txBody>
        </p:sp>
        <p:sp>
          <p:nvSpPr>
            <p:cNvPr id="94" name="Rectangle 93"/>
            <p:cNvSpPr/>
            <p:nvPr/>
          </p:nvSpPr>
          <p:spPr>
            <a:xfrm>
              <a:off x="13742539" y="4667867"/>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111 $</a:t>
              </a:r>
              <a:endParaRPr lang="en-US" sz="1100" dirty="0">
                <a:solidFill>
                  <a:schemeClr val="tx1"/>
                </a:solidFill>
              </a:endParaRPr>
            </a:p>
          </p:txBody>
        </p:sp>
        <p:sp>
          <p:nvSpPr>
            <p:cNvPr id="95" name="Rectangle 94"/>
            <p:cNvSpPr/>
            <p:nvPr/>
          </p:nvSpPr>
          <p:spPr>
            <a:xfrm>
              <a:off x="14535409" y="4667867"/>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94 $</a:t>
              </a:r>
              <a:endParaRPr lang="en-US" sz="1100" dirty="0"/>
            </a:p>
          </p:txBody>
        </p:sp>
        <p:sp>
          <p:nvSpPr>
            <p:cNvPr id="96" name="Rectangle 95"/>
            <p:cNvSpPr/>
            <p:nvPr/>
          </p:nvSpPr>
          <p:spPr>
            <a:xfrm>
              <a:off x="15328279" y="4669477"/>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77 $</a:t>
              </a:r>
              <a:endParaRPr lang="en-US" sz="1100" dirty="0"/>
            </a:p>
          </p:txBody>
        </p:sp>
        <p:sp>
          <p:nvSpPr>
            <p:cNvPr id="97" name="Rectangle 96"/>
            <p:cNvSpPr/>
            <p:nvPr/>
          </p:nvSpPr>
          <p:spPr>
            <a:xfrm>
              <a:off x="11424088" y="5057587"/>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149</a:t>
              </a:r>
              <a:r>
                <a:rPr lang="en-US" sz="1100"/>
                <a:t> </a:t>
              </a:r>
              <a:r>
                <a:rPr lang="en-US" sz="1100" smtClean="0"/>
                <a:t>$</a:t>
              </a:r>
              <a:endParaRPr lang="en-US" sz="1100" dirty="0"/>
            </a:p>
          </p:txBody>
        </p:sp>
        <p:sp>
          <p:nvSpPr>
            <p:cNvPr id="98" name="Rectangle 97"/>
            <p:cNvSpPr/>
            <p:nvPr/>
          </p:nvSpPr>
          <p:spPr>
            <a:xfrm>
              <a:off x="12186088" y="5057587"/>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123</a:t>
              </a:r>
              <a:r>
                <a:rPr lang="en-US" sz="1100"/>
                <a:t> </a:t>
              </a:r>
              <a:r>
                <a:rPr lang="en-US" sz="1100" smtClean="0"/>
                <a:t>$</a:t>
              </a:r>
              <a:endParaRPr lang="en-US" sz="1100" dirty="0"/>
            </a:p>
          </p:txBody>
        </p:sp>
        <p:sp>
          <p:nvSpPr>
            <p:cNvPr id="99" name="Rectangle 98"/>
            <p:cNvSpPr/>
            <p:nvPr/>
          </p:nvSpPr>
          <p:spPr>
            <a:xfrm>
              <a:off x="12948088" y="5057587"/>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104</a:t>
              </a:r>
              <a:r>
                <a:rPr lang="en-US" sz="1100">
                  <a:solidFill>
                    <a:schemeClr val="tx1"/>
                  </a:solidFill>
                </a:rPr>
                <a:t> </a:t>
              </a:r>
              <a:r>
                <a:rPr lang="en-US" sz="1100" smtClean="0">
                  <a:solidFill>
                    <a:schemeClr val="tx1"/>
                  </a:solidFill>
                </a:rPr>
                <a:t>$</a:t>
              </a:r>
              <a:endParaRPr lang="en-US" sz="1100" dirty="0">
                <a:solidFill>
                  <a:schemeClr val="tx1"/>
                </a:solidFill>
              </a:endParaRPr>
            </a:p>
          </p:txBody>
        </p:sp>
        <p:sp>
          <p:nvSpPr>
            <p:cNvPr id="100" name="Rectangle 99"/>
            <p:cNvSpPr/>
            <p:nvPr/>
          </p:nvSpPr>
          <p:spPr>
            <a:xfrm>
              <a:off x="13742539" y="5057587"/>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87 $</a:t>
              </a:r>
              <a:endParaRPr lang="en-US" sz="1100" dirty="0">
                <a:solidFill>
                  <a:schemeClr val="tx1"/>
                </a:solidFill>
              </a:endParaRPr>
            </a:p>
          </p:txBody>
        </p:sp>
        <p:sp>
          <p:nvSpPr>
            <p:cNvPr id="101" name="Rectangle 100"/>
            <p:cNvSpPr/>
            <p:nvPr/>
          </p:nvSpPr>
          <p:spPr>
            <a:xfrm>
              <a:off x="14535409" y="5057587"/>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73 $</a:t>
              </a:r>
              <a:endParaRPr lang="en-US" sz="1100" dirty="0"/>
            </a:p>
          </p:txBody>
        </p:sp>
        <p:sp>
          <p:nvSpPr>
            <p:cNvPr id="102" name="Rectangle 101"/>
            <p:cNvSpPr/>
            <p:nvPr/>
          </p:nvSpPr>
          <p:spPr>
            <a:xfrm>
              <a:off x="15328279" y="5059197"/>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55 $</a:t>
              </a:r>
              <a:endParaRPr lang="en-US" sz="1100" dirty="0"/>
            </a:p>
          </p:txBody>
        </p:sp>
        <p:sp>
          <p:nvSpPr>
            <p:cNvPr id="103" name="Rectangle 102"/>
            <p:cNvSpPr/>
            <p:nvPr/>
          </p:nvSpPr>
          <p:spPr>
            <a:xfrm>
              <a:off x="11424088" y="5447173"/>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63</a:t>
              </a:r>
              <a:r>
                <a:rPr lang="en-US" sz="1100"/>
                <a:t> </a:t>
              </a:r>
              <a:r>
                <a:rPr lang="en-US" sz="1100" smtClean="0"/>
                <a:t>$</a:t>
              </a:r>
              <a:endParaRPr lang="en-US" sz="1100" dirty="0"/>
            </a:p>
          </p:txBody>
        </p:sp>
        <p:sp>
          <p:nvSpPr>
            <p:cNvPr id="104" name="Rectangle 103"/>
            <p:cNvSpPr/>
            <p:nvPr/>
          </p:nvSpPr>
          <p:spPr>
            <a:xfrm>
              <a:off x="12186088" y="5447173"/>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50</a:t>
              </a:r>
              <a:r>
                <a:rPr lang="en-US" sz="1100"/>
                <a:t> </a:t>
              </a:r>
              <a:r>
                <a:rPr lang="en-US" sz="1100" smtClean="0"/>
                <a:t>$</a:t>
              </a:r>
              <a:endParaRPr lang="en-US" sz="1100" dirty="0"/>
            </a:p>
          </p:txBody>
        </p:sp>
        <p:sp>
          <p:nvSpPr>
            <p:cNvPr id="105" name="Rectangle 104"/>
            <p:cNvSpPr/>
            <p:nvPr/>
          </p:nvSpPr>
          <p:spPr>
            <a:xfrm>
              <a:off x="12948088" y="5447173"/>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38</a:t>
              </a:r>
              <a:r>
                <a:rPr lang="en-US" sz="1100">
                  <a:solidFill>
                    <a:schemeClr val="tx1"/>
                  </a:solidFill>
                </a:rPr>
                <a:t> </a:t>
              </a:r>
              <a:r>
                <a:rPr lang="en-US" sz="1100" smtClean="0">
                  <a:solidFill>
                    <a:schemeClr val="tx1"/>
                  </a:solidFill>
                </a:rPr>
                <a:t>$</a:t>
              </a:r>
              <a:endParaRPr lang="en-US" sz="1100" dirty="0">
                <a:solidFill>
                  <a:schemeClr val="tx1"/>
                </a:solidFill>
              </a:endParaRPr>
            </a:p>
          </p:txBody>
        </p:sp>
        <p:sp>
          <p:nvSpPr>
            <p:cNvPr id="106" name="Rectangle 105"/>
            <p:cNvSpPr/>
            <p:nvPr/>
          </p:nvSpPr>
          <p:spPr>
            <a:xfrm>
              <a:off x="13742539" y="5447173"/>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29 $</a:t>
              </a:r>
              <a:endParaRPr lang="en-US" sz="1100" dirty="0">
                <a:solidFill>
                  <a:schemeClr val="tx1"/>
                </a:solidFill>
              </a:endParaRPr>
            </a:p>
          </p:txBody>
        </p:sp>
        <p:sp>
          <p:nvSpPr>
            <p:cNvPr id="107" name="Rectangle 106"/>
            <p:cNvSpPr/>
            <p:nvPr/>
          </p:nvSpPr>
          <p:spPr>
            <a:xfrm>
              <a:off x="14535409" y="5447173"/>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26 $</a:t>
              </a:r>
              <a:endParaRPr lang="en-US" sz="1100" dirty="0"/>
            </a:p>
          </p:txBody>
        </p:sp>
        <p:sp>
          <p:nvSpPr>
            <p:cNvPr id="108" name="Rectangle 107"/>
            <p:cNvSpPr/>
            <p:nvPr/>
          </p:nvSpPr>
          <p:spPr>
            <a:xfrm>
              <a:off x="15328279" y="5448783"/>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22 $</a:t>
              </a:r>
              <a:endParaRPr lang="en-US" sz="1100" dirty="0"/>
            </a:p>
          </p:txBody>
        </p:sp>
        <p:sp>
          <p:nvSpPr>
            <p:cNvPr id="111" name="Rectangle 110"/>
            <p:cNvSpPr/>
            <p:nvPr/>
          </p:nvSpPr>
          <p:spPr>
            <a:xfrm>
              <a:off x="10515600" y="3498036"/>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US</a:t>
              </a:r>
              <a:endParaRPr lang="en-US" sz="1100" dirty="0"/>
            </a:p>
          </p:txBody>
        </p:sp>
        <p:sp>
          <p:nvSpPr>
            <p:cNvPr id="112" name="Rectangle 111"/>
            <p:cNvSpPr/>
            <p:nvPr/>
          </p:nvSpPr>
          <p:spPr>
            <a:xfrm>
              <a:off x="10515600" y="3889366"/>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UK</a:t>
              </a:r>
              <a:endParaRPr lang="en-US" sz="1100" dirty="0"/>
            </a:p>
          </p:txBody>
        </p:sp>
        <p:sp>
          <p:nvSpPr>
            <p:cNvPr id="113" name="Rectangle 112"/>
            <p:cNvSpPr/>
            <p:nvPr/>
          </p:nvSpPr>
          <p:spPr>
            <a:xfrm>
              <a:off x="10515600" y="4279086"/>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Middle East</a:t>
              </a:r>
              <a:endParaRPr lang="en-US" sz="1100" dirty="0"/>
            </a:p>
          </p:txBody>
        </p:sp>
        <p:sp>
          <p:nvSpPr>
            <p:cNvPr id="114" name="Rectangle 113"/>
            <p:cNvSpPr/>
            <p:nvPr/>
          </p:nvSpPr>
          <p:spPr>
            <a:xfrm>
              <a:off x="10515600" y="4669477"/>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CE</a:t>
              </a:r>
              <a:endParaRPr lang="en-US" sz="1100" dirty="0"/>
            </a:p>
          </p:txBody>
        </p:sp>
        <p:sp>
          <p:nvSpPr>
            <p:cNvPr id="115" name="Rectangle 114"/>
            <p:cNvSpPr/>
            <p:nvPr/>
          </p:nvSpPr>
          <p:spPr>
            <a:xfrm>
              <a:off x="10515600" y="5059197"/>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APAC</a:t>
              </a:r>
              <a:endParaRPr lang="en-US" sz="1100" dirty="0"/>
            </a:p>
          </p:txBody>
        </p:sp>
        <p:sp>
          <p:nvSpPr>
            <p:cNvPr id="116" name="Rectangle 115"/>
            <p:cNvSpPr/>
            <p:nvPr/>
          </p:nvSpPr>
          <p:spPr>
            <a:xfrm>
              <a:off x="10515600" y="5448783"/>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Offshore</a:t>
              </a:r>
              <a:endParaRPr lang="en-US" sz="1100" dirty="0"/>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93" y="915707"/>
            <a:ext cx="694660" cy="533400"/>
          </a:xfrm>
          <a:prstGeom prst="rect">
            <a:avLst/>
          </a:prstGeom>
        </p:spPr>
      </p:pic>
      <p:sp>
        <p:nvSpPr>
          <p:cNvPr id="5" name="Rectangle 4"/>
          <p:cNvSpPr/>
          <p:nvPr/>
        </p:nvSpPr>
        <p:spPr>
          <a:xfrm>
            <a:off x="837053" y="997741"/>
            <a:ext cx="1402820" cy="369332"/>
          </a:xfrm>
          <a:prstGeom prst="rect">
            <a:avLst/>
          </a:prstGeom>
        </p:spPr>
        <p:txBody>
          <a:bodyPr wrap="none">
            <a:spAutoFit/>
          </a:bodyPr>
          <a:lstStyle/>
          <a:p>
            <a:r>
              <a:rPr lang="en-US" b="1" dirty="0">
                <a:latin typeface="Calibri" panose="020F0502020204030204" pitchFamily="34" charset="0"/>
                <a:ea typeface="ＭＳ Ｐゴシック" pitchFamily="34" charset="-128"/>
              </a:rPr>
              <a:t>Hourly Rates</a:t>
            </a:r>
            <a:endParaRPr lang="en-US" b="1" dirty="0"/>
          </a:p>
        </p:txBody>
      </p:sp>
      <p:grpSp>
        <p:nvGrpSpPr>
          <p:cNvPr id="14" name="Group 13"/>
          <p:cNvGrpSpPr/>
          <p:nvPr/>
        </p:nvGrpSpPr>
        <p:grpSpPr>
          <a:xfrm>
            <a:off x="1715186" y="1784885"/>
            <a:ext cx="1164663" cy="1720315"/>
            <a:chOff x="923260" y="2565392"/>
            <a:chExt cx="1022440" cy="1638736"/>
          </a:xfrm>
        </p:grpSpPr>
        <p:sp>
          <p:nvSpPr>
            <p:cNvPr id="35" name="Rectangle 34"/>
            <p:cNvSpPr/>
            <p:nvPr/>
          </p:nvSpPr>
          <p:spPr>
            <a:xfrm>
              <a:off x="923260" y="2565392"/>
              <a:ext cx="1022440" cy="25897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188 $</a:t>
              </a:r>
              <a:endParaRPr lang="en-US" sz="800" dirty="0"/>
            </a:p>
          </p:txBody>
        </p:sp>
        <p:sp>
          <p:nvSpPr>
            <p:cNvPr id="56" name="Rectangle 55"/>
            <p:cNvSpPr/>
            <p:nvPr/>
          </p:nvSpPr>
          <p:spPr>
            <a:xfrm>
              <a:off x="923260" y="2841345"/>
              <a:ext cx="858603" cy="258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155</a:t>
              </a:r>
              <a:r>
                <a:rPr lang="en-US" sz="800"/>
                <a:t> </a:t>
              </a:r>
              <a:r>
                <a:rPr lang="en-US" sz="800" smtClean="0"/>
                <a:t>$</a:t>
              </a:r>
              <a:endParaRPr lang="en-US" sz="800" dirty="0"/>
            </a:p>
          </p:txBody>
        </p:sp>
        <p:sp>
          <p:nvSpPr>
            <p:cNvPr id="57" name="Rectangle 56"/>
            <p:cNvSpPr/>
            <p:nvPr/>
          </p:nvSpPr>
          <p:spPr>
            <a:xfrm>
              <a:off x="923260" y="3117298"/>
              <a:ext cx="749379" cy="2589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131 $</a:t>
              </a:r>
              <a:endParaRPr lang="en-US" sz="800" dirty="0">
                <a:solidFill>
                  <a:schemeClr val="tx1"/>
                </a:solidFill>
              </a:endParaRPr>
            </a:p>
          </p:txBody>
        </p:sp>
        <p:sp>
          <p:nvSpPr>
            <p:cNvPr id="58" name="Rectangle 57"/>
            <p:cNvSpPr/>
            <p:nvPr/>
          </p:nvSpPr>
          <p:spPr>
            <a:xfrm>
              <a:off x="923260" y="3669203"/>
              <a:ext cx="476318" cy="258971"/>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96 $</a:t>
              </a:r>
              <a:endParaRPr lang="en-US" sz="800" dirty="0">
                <a:solidFill>
                  <a:schemeClr val="tx1"/>
                </a:solidFill>
              </a:endParaRPr>
            </a:p>
          </p:txBody>
        </p:sp>
        <p:sp>
          <p:nvSpPr>
            <p:cNvPr id="59" name="Rectangle 58"/>
            <p:cNvSpPr/>
            <p:nvPr/>
          </p:nvSpPr>
          <p:spPr>
            <a:xfrm>
              <a:off x="923260" y="3393250"/>
              <a:ext cx="568246" cy="2589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117 $</a:t>
              </a:r>
              <a:endParaRPr lang="en-US" sz="800" dirty="0">
                <a:solidFill>
                  <a:schemeClr val="tx1"/>
                </a:solidFill>
              </a:endParaRPr>
            </a:p>
          </p:txBody>
        </p:sp>
        <p:sp>
          <p:nvSpPr>
            <p:cNvPr id="60" name="Rectangle 59"/>
            <p:cNvSpPr/>
            <p:nvPr/>
          </p:nvSpPr>
          <p:spPr>
            <a:xfrm>
              <a:off x="923260" y="3945157"/>
              <a:ext cx="342043" cy="2589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83 $</a:t>
              </a:r>
              <a:endParaRPr lang="en-US" sz="800" dirty="0"/>
            </a:p>
          </p:txBody>
        </p:sp>
      </p:grpSp>
      <p:grpSp>
        <p:nvGrpSpPr>
          <p:cNvPr id="13" name="Group 12"/>
          <p:cNvGrpSpPr/>
          <p:nvPr/>
        </p:nvGrpSpPr>
        <p:grpSpPr>
          <a:xfrm>
            <a:off x="2944107" y="1784885"/>
            <a:ext cx="1164663" cy="1720315"/>
            <a:chOff x="2002111" y="2565392"/>
            <a:chExt cx="1022440" cy="1638736"/>
          </a:xfrm>
        </p:grpSpPr>
        <p:sp>
          <p:nvSpPr>
            <p:cNvPr id="76" name="Rectangle 75"/>
            <p:cNvSpPr/>
            <p:nvPr/>
          </p:nvSpPr>
          <p:spPr>
            <a:xfrm>
              <a:off x="2002111" y="2565392"/>
              <a:ext cx="1022440" cy="25897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188 $</a:t>
              </a:r>
              <a:endParaRPr lang="en-US" sz="800" dirty="0"/>
            </a:p>
          </p:txBody>
        </p:sp>
        <p:sp>
          <p:nvSpPr>
            <p:cNvPr id="77" name="Rectangle 76"/>
            <p:cNvSpPr/>
            <p:nvPr/>
          </p:nvSpPr>
          <p:spPr>
            <a:xfrm>
              <a:off x="2002111" y="2841345"/>
              <a:ext cx="858603" cy="258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155</a:t>
              </a:r>
              <a:r>
                <a:rPr lang="en-US" sz="800"/>
                <a:t> </a:t>
              </a:r>
              <a:r>
                <a:rPr lang="en-US" sz="800" smtClean="0"/>
                <a:t>$</a:t>
              </a:r>
              <a:endParaRPr lang="en-US" sz="800" dirty="0"/>
            </a:p>
          </p:txBody>
        </p:sp>
        <p:sp>
          <p:nvSpPr>
            <p:cNvPr id="78" name="Rectangle 77"/>
            <p:cNvSpPr/>
            <p:nvPr/>
          </p:nvSpPr>
          <p:spPr>
            <a:xfrm>
              <a:off x="2002111" y="3117298"/>
              <a:ext cx="749379" cy="2589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131 $</a:t>
              </a:r>
              <a:endParaRPr lang="en-US" sz="800" dirty="0">
                <a:solidFill>
                  <a:schemeClr val="tx1"/>
                </a:solidFill>
              </a:endParaRPr>
            </a:p>
          </p:txBody>
        </p:sp>
        <p:sp>
          <p:nvSpPr>
            <p:cNvPr id="109" name="Rectangle 108"/>
            <p:cNvSpPr/>
            <p:nvPr/>
          </p:nvSpPr>
          <p:spPr>
            <a:xfrm>
              <a:off x="2002111" y="3669203"/>
              <a:ext cx="476318" cy="258971"/>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96 $</a:t>
              </a:r>
              <a:endParaRPr lang="en-US" sz="800" dirty="0">
                <a:solidFill>
                  <a:schemeClr val="tx1"/>
                </a:solidFill>
              </a:endParaRPr>
            </a:p>
          </p:txBody>
        </p:sp>
        <p:sp>
          <p:nvSpPr>
            <p:cNvPr id="110" name="Rectangle 109"/>
            <p:cNvSpPr/>
            <p:nvPr/>
          </p:nvSpPr>
          <p:spPr>
            <a:xfrm>
              <a:off x="2002111" y="3393250"/>
              <a:ext cx="568246" cy="2589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117 $</a:t>
              </a:r>
              <a:endParaRPr lang="en-US" sz="800" dirty="0">
                <a:solidFill>
                  <a:schemeClr val="tx1"/>
                </a:solidFill>
              </a:endParaRPr>
            </a:p>
          </p:txBody>
        </p:sp>
        <p:sp>
          <p:nvSpPr>
            <p:cNvPr id="117" name="Rectangle 116"/>
            <p:cNvSpPr/>
            <p:nvPr/>
          </p:nvSpPr>
          <p:spPr>
            <a:xfrm>
              <a:off x="2002111" y="3945157"/>
              <a:ext cx="382802" cy="2589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83 $</a:t>
              </a:r>
              <a:endParaRPr lang="en-US" sz="800" dirty="0"/>
            </a:p>
          </p:txBody>
        </p:sp>
      </p:grpSp>
      <p:grpSp>
        <p:nvGrpSpPr>
          <p:cNvPr id="12" name="Group 11"/>
          <p:cNvGrpSpPr/>
          <p:nvPr/>
        </p:nvGrpSpPr>
        <p:grpSpPr>
          <a:xfrm>
            <a:off x="4173027" y="1784885"/>
            <a:ext cx="1164663" cy="1720315"/>
            <a:chOff x="3080962" y="2565392"/>
            <a:chExt cx="1022440" cy="1638736"/>
          </a:xfrm>
        </p:grpSpPr>
        <p:sp>
          <p:nvSpPr>
            <p:cNvPr id="118" name="Rectangle 117"/>
            <p:cNvSpPr/>
            <p:nvPr/>
          </p:nvSpPr>
          <p:spPr>
            <a:xfrm>
              <a:off x="3080962" y="2565392"/>
              <a:ext cx="1022440" cy="25897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188 $</a:t>
              </a:r>
              <a:endParaRPr lang="en-US" sz="800" dirty="0"/>
            </a:p>
          </p:txBody>
        </p:sp>
        <p:sp>
          <p:nvSpPr>
            <p:cNvPr id="119" name="Rectangle 118"/>
            <p:cNvSpPr/>
            <p:nvPr/>
          </p:nvSpPr>
          <p:spPr>
            <a:xfrm>
              <a:off x="3080962" y="2841345"/>
              <a:ext cx="858603" cy="258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155</a:t>
              </a:r>
              <a:r>
                <a:rPr lang="en-US" sz="800"/>
                <a:t> </a:t>
              </a:r>
              <a:r>
                <a:rPr lang="en-US" sz="800" smtClean="0"/>
                <a:t>$</a:t>
              </a:r>
              <a:endParaRPr lang="en-US" sz="800" dirty="0"/>
            </a:p>
          </p:txBody>
        </p:sp>
        <p:sp>
          <p:nvSpPr>
            <p:cNvPr id="120" name="Rectangle 119"/>
            <p:cNvSpPr/>
            <p:nvPr/>
          </p:nvSpPr>
          <p:spPr>
            <a:xfrm>
              <a:off x="3080962" y="3117298"/>
              <a:ext cx="749379" cy="2589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131 $</a:t>
              </a:r>
              <a:endParaRPr lang="en-US" sz="800" dirty="0">
                <a:solidFill>
                  <a:schemeClr val="tx1"/>
                </a:solidFill>
              </a:endParaRPr>
            </a:p>
          </p:txBody>
        </p:sp>
        <p:sp>
          <p:nvSpPr>
            <p:cNvPr id="121" name="Rectangle 120"/>
            <p:cNvSpPr/>
            <p:nvPr/>
          </p:nvSpPr>
          <p:spPr>
            <a:xfrm>
              <a:off x="3080962" y="3669203"/>
              <a:ext cx="476318" cy="258971"/>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96 $</a:t>
              </a:r>
              <a:endParaRPr lang="en-US" sz="800" dirty="0">
                <a:solidFill>
                  <a:schemeClr val="tx1"/>
                </a:solidFill>
              </a:endParaRPr>
            </a:p>
          </p:txBody>
        </p:sp>
        <p:sp>
          <p:nvSpPr>
            <p:cNvPr id="122" name="Rectangle 121"/>
            <p:cNvSpPr/>
            <p:nvPr/>
          </p:nvSpPr>
          <p:spPr>
            <a:xfrm>
              <a:off x="3080962" y="3393250"/>
              <a:ext cx="568246" cy="2589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117 $</a:t>
              </a:r>
              <a:endParaRPr lang="en-US" sz="800" dirty="0">
                <a:solidFill>
                  <a:schemeClr val="tx1"/>
                </a:solidFill>
              </a:endParaRPr>
            </a:p>
          </p:txBody>
        </p:sp>
        <p:sp>
          <p:nvSpPr>
            <p:cNvPr id="123" name="Rectangle 122"/>
            <p:cNvSpPr/>
            <p:nvPr/>
          </p:nvSpPr>
          <p:spPr>
            <a:xfrm>
              <a:off x="3080962" y="3945157"/>
              <a:ext cx="382149" cy="2589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83 $</a:t>
              </a:r>
              <a:endParaRPr lang="en-US" sz="800" dirty="0"/>
            </a:p>
          </p:txBody>
        </p:sp>
      </p:grpSp>
      <p:grpSp>
        <p:nvGrpSpPr>
          <p:cNvPr id="11" name="Group 10"/>
          <p:cNvGrpSpPr/>
          <p:nvPr/>
        </p:nvGrpSpPr>
        <p:grpSpPr>
          <a:xfrm>
            <a:off x="5401204" y="1784885"/>
            <a:ext cx="1164663" cy="1720315"/>
            <a:chOff x="4159160" y="2565392"/>
            <a:chExt cx="1022440" cy="1638736"/>
          </a:xfrm>
        </p:grpSpPr>
        <p:sp>
          <p:nvSpPr>
            <p:cNvPr id="124" name="Rectangle 123"/>
            <p:cNvSpPr/>
            <p:nvPr/>
          </p:nvSpPr>
          <p:spPr>
            <a:xfrm>
              <a:off x="4159160" y="2565392"/>
              <a:ext cx="1022440" cy="25897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188 $</a:t>
              </a:r>
              <a:endParaRPr lang="en-US" sz="800" dirty="0"/>
            </a:p>
          </p:txBody>
        </p:sp>
        <p:sp>
          <p:nvSpPr>
            <p:cNvPr id="125" name="Rectangle 124"/>
            <p:cNvSpPr/>
            <p:nvPr/>
          </p:nvSpPr>
          <p:spPr>
            <a:xfrm>
              <a:off x="4159160" y="2841345"/>
              <a:ext cx="858603" cy="258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155</a:t>
              </a:r>
              <a:r>
                <a:rPr lang="en-US" sz="800"/>
                <a:t> </a:t>
              </a:r>
              <a:r>
                <a:rPr lang="en-US" sz="800" smtClean="0"/>
                <a:t>$</a:t>
              </a:r>
              <a:endParaRPr lang="en-US" sz="800" dirty="0"/>
            </a:p>
          </p:txBody>
        </p:sp>
        <p:sp>
          <p:nvSpPr>
            <p:cNvPr id="126" name="Rectangle 125"/>
            <p:cNvSpPr/>
            <p:nvPr/>
          </p:nvSpPr>
          <p:spPr>
            <a:xfrm>
              <a:off x="4159160" y="3117298"/>
              <a:ext cx="749379" cy="2589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131 $</a:t>
              </a:r>
              <a:endParaRPr lang="en-US" sz="800" dirty="0">
                <a:solidFill>
                  <a:schemeClr val="tx1"/>
                </a:solidFill>
              </a:endParaRPr>
            </a:p>
          </p:txBody>
        </p:sp>
        <p:sp>
          <p:nvSpPr>
            <p:cNvPr id="127" name="Rectangle 126"/>
            <p:cNvSpPr/>
            <p:nvPr/>
          </p:nvSpPr>
          <p:spPr>
            <a:xfrm>
              <a:off x="4159160" y="3669203"/>
              <a:ext cx="476318" cy="258971"/>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96 $</a:t>
              </a:r>
              <a:endParaRPr lang="en-US" sz="800" dirty="0">
                <a:solidFill>
                  <a:schemeClr val="tx1"/>
                </a:solidFill>
              </a:endParaRPr>
            </a:p>
          </p:txBody>
        </p:sp>
        <p:sp>
          <p:nvSpPr>
            <p:cNvPr id="128" name="Rectangle 127"/>
            <p:cNvSpPr/>
            <p:nvPr/>
          </p:nvSpPr>
          <p:spPr>
            <a:xfrm>
              <a:off x="4159160" y="3393250"/>
              <a:ext cx="568246" cy="2589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117 $</a:t>
              </a:r>
              <a:endParaRPr lang="en-US" sz="800" dirty="0">
                <a:solidFill>
                  <a:schemeClr val="tx1"/>
                </a:solidFill>
              </a:endParaRPr>
            </a:p>
          </p:txBody>
        </p:sp>
        <p:sp>
          <p:nvSpPr>
            <p:cNvPr id="129" name="Rectangle 128"/>
            <p:cNvSpPr/>
            <p:nvPr/>
          </p:nvSpPr>
          <p:spPr>
            <a:xfrm>
              <a:off x="4159160" y="3945157"/>
              <a:ext cx="338695" cy="2589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83 $</a:t>
              </a:r>
              <a:endParaRPr lang="en-US" sz="800" dirty="0"/>
            </a:p>
          </p:txBody>
        </p:sp>
      </p:grpSp>
      <p:grpSp>
        <p:nvGrpSpPr>
          <p:cNvPr id="10" name="Group 9"/>
          <p:cNvGrpSpPr/>
          <p:nvPr/>
        </p:nvGrpSpPr>
        <p:grpSpPr>
          <a:xfrm>
            <a:off x="6637664" y="1784885"/>
            <a:ext cx="1164663" cy="1720315"/>
            <a:chOff x="5244630" y="2565392"/>
            <a:chExt cx="1022440" cy="1638736"/>
          </a:xfrm>
        </p:grpSpPr>
        <p:sp>
          <p:nvSpPr>
            <p:cNvPr id="130" name="Rectangle 129"/>
            <p:cNvSpPr/>
            <p:nvPr/>
          </p:nvSpPr>
          <p:spPr>
            <a:xfrm>
              <a:off x="5244630" y="2565392"/>
              <a:ext cx="1022440" cy="25897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188 $</a:t>
              </a:r>
              <a:endParaRPr lang="en-US" sz="800" dirty="0"/>
            </a:p>
          </p:txBody>
        </p:sp>
        <p:sp>
          <p:nvSpPr>
            <p:cNvPr id="131" name="Rectangle 130"/>
            <p:cNvSpPr/>
            <p:nvPr/>
          </p:nvSpPr>
          <p:spPr>
            <a:xfrm>
              <a:off x="5244630" y="2841345"/>
              <a:ext cx="858603" cy="258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155</a:t>
              </a:r>
              <a:r>
                <a:rPr lang="en-US" sz="800"/>
                <a:t> </a:t>
              </a:r>
              <a:r>
                <a:rPr lang="en-US" sz="800" smtClean="0"/>
                <a:t>$</a:t>
              </a:r>
              <a:endParaRPr lang="en-US" sz="800" dirty="0"/>
            </a:p>
          </p:txBody>
        </p:sp>
        <p:sp>
          <p:nvSpPr>
            <p:cNvPr id="132" name="Rectangle 131"/>
            <p:cNvSpPr/>
            <p:nvPr/>
          </p:nvSpPr>
          <p:spPr>
            <a:xfrm>
              <a:off x="5244630" y="3117298"/>
              <a:ext cx="749379" cy="2589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131 $</a:t>
              </a:r>
              <a:endParaRPr lang="en-US" sz="800" dirty="0">
                <a:solidFill>
                  <a:schemeClr val="tx1"/>
                </a:solidFill>
              </a:endParaRPr>
            </a:p>
          </p:txBody>
        </p:sp>
        <p:sp>
          <p:nvSpPr>
            <p:cNvPr id="133" name="Rectangle 132"/>
            <p:cNvSpPr/>
            <p:nvPr/>
          </p:nvSpPr>
          <p:spPr>
            <a:xfrm>
              <a:off x="5244630" y="3669203"/>
              <a:ext cx="476318" cy="258971"/>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96 $</a:t>
              </a:r>
              <a:endParaRPr lang="en-US" sz="800" dirty="0">
                <a:solidFill>
                  <a:schemeClr val="tx1"/>
                </a:solidFill>
              </a:endParaRPr>
            </a:p>
          </p:txBody>
        </p:sp>
        <p:sp>
          <p:nvSpPr>
            <p:cNvPr id="134" name="Rectangle 133"/>
            <p:cNvSpPr/>
            <p:nvPr/>
          </p:nvSpPr>
          <p:spPr>
            <a:xfrm>
              <a:off x="5244630" y="3393250"/>
              <a:ext cx="568246" cy="2589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117 $</a:t>
              </a:r>
              <a:endParaRPr lang="en-US" sz="800" dirty="0">
                <a:solidFill>
                  <a:schemeClr val="tx1"/>
                </a:solidFill>
              </a:endParaRPr>
            </a:p>
          </p:txBody>
        </p:sp>
        <p:sp>
          <p:nvSpPr>
            <p:cNvPr id="135" name="Rectangle 134"/>
            <p:cNvSpPr/>
            <p:nvPr/>
          </p:nvSpPr>
          <p:spPr>
            <a:xfrm>
              <a:off x="5244630" y="3945157"/>
              <a:ext cx="353492" cy="2589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83 $</a:t>
              </a:r>
              <a:endParaRPr lang="en-US" sz="800" dirty="0"/>
            </a:p>
          </p:txBody>
        </p:sp>
      </p:grpSp>
      <p:grpSp>
        <p:nvGrpSpPr>
          <p:cNvPr id="136" name="Group 135"/>
          <p:cNvGrpSpPr/>
          <p:nvPr/>
        </p:nvGrpSpPr>
        <p:grpSpPr>
          <a:xfrm>
            <a:off x="7847498" y="1784885"/>
            <a:ext cx="1164663" cy="1720315"/>
            <a:chOff x="5244630" y="2565392"/>
            <a:chExt cx="1022440" cy="1638736"/>
          </a:xfrm>
        </p:grpSpPr>
        <p:sp>
          <p:nvSpPr>
            <p:cNvPr id="137" name="Rectangle 136"/>
            <p:cNvSpPr/>
            <p:nvPr/>
          </p:nvSpPr>
          <p:spPr>
            <a:xfrm>
              <a:off x="5244630" y="2565392"/>
              <a:ext cx="1022440" cy="25897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188 $</a:t>
              </a:r>
              <a:endParaRPr lang="en-US" sz="800" dirty="0"/>
            </a:p>
          </p:txBody>
        </p:sp>
        <p:sp>
          <p:nvSpPr>
            <p:cNvPr id="138" name="Rectangle 137"/>
            <p:cNvSpPr/>
            <p:nvPr/>
          </p:nvSpPr>
          <p:spPr>
            <a:xfrm>
              <a:off x="5244630" y="2841345"/>
              <a:ext cx="858603" cy="258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155</a:t>
              </a:r>
              <a:r>
                <a:rPr lang="en-US" sz="800"/>
                <a:t> </a:t>
              </a:r>
              <a:r>
                <a:rPr lang="en-US" sz="800" smtClean="0"/>
                <a:t>$</a:t>
              </a:r>
              <a:endParaRPr lang="en-US" sz="800" dirty="0"/>
            </a:p>
          </p:txBody>
        </p:sp>
        <p:sp>
          <p:nvSpPr>
            <p:cNvPr id="139" name="Rectangle 138"/>
            <p:cNvSpPr/>
            <p:nvPr/>
          </p:nvSpPr>
          <p:spPr>
            <a:xfrm>
              <a:off x="5244630" y="3117298"/>
              <a:ext cx="749379" cy="2589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131 $</a:t>
              </a:r>
              <a:endParaRPr lang="en-US" sz="800" dirty="0">
                <a:solidFill>
                  <a:schemeClr val="tx1"/>
                </a:solidFill>
              </a:endParaRPr>
            </a:p>
          </p:txBody>
        </p:sp>
        <p:sp>
          <p:nvSpPr>
            <p:cNvPr id="140" name="Rectangle 139"/>
            <p:cNvSpPr/>
            <p:nvPr/>
          </p:nvSpPr>
          <p:spPr>
            <a:xfrm>
              <a:off x="5244630" y="3669203"/>
              <a:ext cx="476318" cy="258971"/>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96 $</a:t>
              </a:r>
              <a:endParaRPr lang="en-US" sz="800" dirty="0">
                <a:solidFill>
                  <a:schemeClr val="tx1"/>
                </a:solidFill>
              </a:endParaRPr>
            </a:p>
          </p:txBody>
        </p:sp>
        <p:sp>
          <p:nvSpPr>
            <p:cNvPr id="141" name="Rectangle 140"/>
            <p:cNvSpPr/>
            <p:nvPr/>
          </p:nvSpPr>
          <p:spPr>
            <a:xfrm>
              <a:off x="5244630" y="3393250"/>
              <a:ext cx="568246" cy="2589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117 $</a:t>
              </a:r>
              <a:endParaRPr lang="en-US" sz="800" dirty="0">
                <a:solidFill>
                  <a:schemeClr val="tx1"/>
                </a:solidFill>
              </a:endParaRPr>
            </a:p>
          </p:txBody>
        </p:sp>
        <p:sp>
          <p:nvSpPr>
            <p:cNvPr id="142" name="Rectangle 141"/>
            <p:cNvSpPr/>
            <p:nvPr/>
          </p:nvSpPr>
          <p:spPr>
            <a:xfrm>
              <a:off x="5244630" y="3945157"/>
              <a:ext cx="353492" cy="2589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t>83 $</a:t>
              </a:r>
              <a:endParaRPr lang="en-US" sz="800" dirty="0"/>
            </a:p>
          </p:txBody>
        </p:sp>
      </p:grpSp>
      <p:grpSp>
        <p:nvGrpSpPr>
          <p:cNvPr id="19" name="Group 18"/>
          <p:cNvGrpSpPr/>
          <p:nvPr/>
        </p:nvGrpSpPr>
        <p:grpSpPr>
          <a:xfrm>
            <a:off x="1723464" y="1323934"/>
            <a:ext cx="7284949" cy="381000"/>
            <a:chOff x="1624670" y="1487556"/>
            <a:chExt cx="7284949" cy="381000"/>
          </a:xfrm>
        </p:grpSpPr>
        <p:sp>
          <p:nvSpPr>
            <p:cNvPr id="150" name="Rectangle 149"/>
            <p:cNvSpPr/>
            <p:nvPr/>
          </p:nvSpPr>
          <p:spPr>
            <a:xfrm>
              <a:off x="1624670" y="1487556"/>
              <a:ext cx="115638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US</a:t>
              </a:r>
              <a:endParaRPr lang="en-US" sz="1100" b="1" dirty="0">
                <a:solidFill>
                  <a:schemeClr val="tx1"/>
                </a:solidFill>
              </a:endParaRPr>
            </a:p>
          </p:txBody>
        </p:sp>
        <p:sp>
          <p:nvSpPr>
            <p:cNvPr id="151" name="Rectangle 150"/>
            <p:cNvSpPr/>
            <p:nvPr/>
          </p:nvSpPr>
          <p:spPr>
            <a:xfrm>
              <a:off x="2845480" y="1487556"/>
              <a:ext cx="116128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UK</a:t>
              </a:r>
              <a:endParaRPr lang="en-US" sz="1100" b="1" dirty="0">
                <a:solidFill>
                  <a:schemeClr val="tx1"/>
                </a:solidFill>
              </a:endParaRPr>
            </a:p>
          </p:txBody>
        </p:sp>
        <p:sp>
          <p:nvSpPr>
            <p:cNvPr id="152" name="Rectangle 151"/>
            <p:cNvSpPr/>
            <p:nvPr/>
          </p:nvSpPr>
          <p:spPr>
            <a:xfrm>
              <a:off x="4071193" y="1487556"/>
              <a:ext cx="116128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Middle East</a:t>
              </a:r>
              <a:endParaRPr lang="en-US" sz="1100" b="1" dirty="0">
                <a:solidFill>
                  <a:schemeClr val="tx1"/>
                </a:solidFill>
              </a:endParaRPr>
            </a:p>
          </p:txBody>
        </p:sp>
        <p:sp>
          <p:nvSpPr>
            <p:cNvPr id="153" name="Rectangle 152"/>
            <p:cNvSpPr/>
            <p:nvPr/>
          </p:nvSpPr>
          <p:spPr>
            <a:xfrm>
              <a:off x="5296906" y="1487556"/>
              <a:ext cx="116128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CE</a:t>
              </a:r>
              <a:endParaRPr lang="en-US" sz="1100" b="1" dirty="0">
                <a:solidFill>
                  <a:schemeClr val="tx1"/>
                </a:solidFill>
              </a:endParaRPr>
            </a:p>
          </p:txBody>
        </p:sp>
        <p:sp>
          <p:nvSpPr>
            <p:cNvPr id="154" name="Rectangle 153"/>
            <p:cNvSpPr/>
            <p:nvPr/>
          </p:nvSpPr>
          <p:spPr>
            <a:xfrm>
              <a:off x="6522619" y="1487556"/>
              <a:ext cx="116128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APAC</a:t>
              </a:r>
              <a:endParaRPr lang="en-US" sz="1100" b="1" dirty="0">
                <a:solidFill>
                  <a:schemeClr val="tx1"/>
                </a:solidFill>
              </a:endParaRPr>
            </a:p>
          </p:txBody>
        </p:sp>
        <p:sp>
          <p:nvSpPr>
            <p:cNvPr id="155" name="Rectangle 154"/>
            <p:cNvSpPr/>
            <p:nvPr/>
          </p:nvSpPr>
          <p:spPr>
            <a:xfrm>
              <a:off x="7748331" y="1487556"/>
              <a:ext cx="116128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Offshore</a:t>
              </a:r>
              <a:endParaRPr lang="en-US" sz="1100" b="1" dirty="0">
                <a:solidFill>
                  <a:schemeClr val="tx1"/>
                </a:solidFill>
              </a:endParaRPr>
            </a:p>
          </p:txBody>
        </p:sp>
      </p:grpSp>
    </p:spTree>
    <p:extLst>
      <p:ext uri="{BB962C8B-B14F-4D97-AF65-F5344CB8AC3E}">
        <p14:creationId xmlns:p14="http://schemas.microsoft.com/office/powerpoint/2010/main" val="1154820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grpSp>
        <p:nvGrpSpPr>
          <p:cNvPr id="13" name="Group 12"/>
          <p:cNvGrpSpPr/>
          <p:nvPr/>
        </p:nvGrpSpPr>
        <p:grpSpPr>
          <a:xfrm>
            <a:off x="3352800" y="1066800"/>
            <a:ext cx="5497288" cy="5058072"/>
            <a:chOff x="3124200" y="908566"/>
            <a:chExt cx="5497288" cy="5058072"/>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990600"/>
              <a:ext cx="5486402" cy="4976038"/>
            </a:xfrm>
            <a:prstGeom prst="rect">
              <a:avLst/>
            </a:prstGeom>
          </p:spPr>
        </p:pic>
        <p:sp>
          <p:nvSpPr>
            <p:cNvPr id="5" name="Rectangle 4"/>
            <p:cNvSpPr/>
            <p:nvPr/>
          </p:nvSpPr>
          <p:spPr>
            <a:xfrm>
              <a:off x="3414486" y="3258457"/>
              <a:ext cx="7312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US</a:t>
              </a:r>
              <a:endParaRPr lang="en-US" sz="1100" b="1" dirty="0">
                <a:solidFill>
                  <a:schemeClr val="tx1"/>
                </a:solidFill>
              </a:endParaRPr>
            </a:p>
          </p:txBody>
        </p:sp>
        <p:sp>
          <p:nvSpPr>
            <p:cNvPr id="6" name="Rectangle 5"/>
            <p:cNvSpPr/>
            <p:nvPr/>
          </p:nvSpPr>
          <p:spPr>
            <a:xfrm>
              <a:off x="4123954" y="3522161"/>
              <a:ext cx="7343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UK</a:t>
              </a:r>
              <a:endParaRPr lang="en-US" sz="1100" b="1" dirty="0">
                <a:solidFill>
                  <a:schemeClr val="tx1"/>
                </a:solidFill>
              </a:endParaRPr>
            </a:p>
          </p:txBody>
        </p:sp>
        <p:sp>
          <p:nvSpPr>
            <p:cNvPr id="7" name="Rectangle 6"/>
            <p:cNvSpPr/>
            <p:nvPr/>
          </p:nvSpPr>
          <p:spPr>
            <a:xfrm>
              <a:off x="5041443" y="3668485"/>
              <a:ext cx="7343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Middle East</a:t>
              </a:r>
              <a:endParaRPr lang="en-US" sz="1100" b="1" dirty="0">
                <a:solidFill>
                  <a:schemeClr val="tx1"/>
                </a:solidFill>
              </a:endParaRPr>
            </a:p>
          </p:txBody>
        </p:sp>
        <p:sp>
          <p:nvSpPr>
            <p:cNvPr id="8" name="Rectangle 7"/>
            <p:cNvSpPr/>
            <p:nvPr/>
          </p:nvSpPr>
          <p:spPr>
            <a:xfrm>
              <a:off x="5908533" y="3712661"/>
              <a:ext cx="7343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CE</a:t>
              </a:r>
              <a:endParaRPr lang="en-US" sz="1100" b="1" dirty="0">
                <a:solidFill>
                  <a:schemeClr val="tx1"/>
                </a:solidFill>
              </a:endParaRPr>
            </a:p>
          </p:txBody>
        </p:sp>
        <p:sp>
          <p:nvSpPr>
            <p:cNvPr id="9" name="Rectangle 8"/>
            <p:cNvSpPr/>
            <p:nvPr/>
          </p:nvSpPr>
          <p:spPr>
            <a:xfrm>
              <a:off x="6826022" y="3580217"/>
              <a:ext cx="7343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APAC</a:t>
              </a:r>
              <a:endParaRPr lang="en-US" sz="1100" b="1" dirty="0">
                <a:solidFill>
                  <a:schemeClr val="tx1"/>
                </a:solidFill>
              </a:endParaRPr>
            </a:p>
          </p:txBody>
        </p:sp>
        <p:sp>
          <p:nvSpPr>
            <p:cNvPr id="10" name="Rectangle 9"/>
            <p:cNvSpPr/>
            <p:nvPr/>
          </p:nvSpPr>
          <p:spPr>
            <a:xfrm>
              <a:off x="7600669" y="3229428"/>
              <a:ext cx="7343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Offshore</a:t>
              </a:r>
              <a:endParaRPr lang="en-US" sz="1100" b="1" dirty="0">
                <a:solidFill>
                  <a:schemeClr val="tx1"/>
                </a:solidFill>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4008" y="908566"/>
              <a:ext cx="694660" cy="533400"/>
            </a:xfrm>
            <a:prstGeom prst="rect">
              <a:avLst/>
            </a:prstGeom>
          </p:spPr>
        </p:pic>
        <p:sp>
          <p:nvSpPr>
            <p:cNvPr id="12" name="Rectangle 11"/>
            <p:cNvSpPr/>
            <p:nvPr/>
          </p:nvSpPr>
          <p:spPr>
            <a:xfrm>
              <a:off x="7218668" y="990600"/>
              <a:ext cx="1402820" cy="369332"/>
            </a:xfrm>
            <a:prstGeom prst="rect">
              <a:avLst/>
            </a:prstGeom>
          </p:spPr>
          <p:txBody>
            <a:bodyPr wrap="none">
              <a:spAutoFit/>
            </a:bodyPr>
            <a:lstStyle/>
            <a:p>
              <a:r>
                <a:rPr lang="en-US" b="1" dirty="0">
                  <a:latin typeface="Calibri" panose="020F0502020204030204" pitchFamily="34" charset="0"/>
                  <a:ea typeface="ＭＳ Ｐゴシック" pitchFamily="34" charset="-128"/>
                </a:rPr>
                <a:t>Hourly Rates</a:t>
              </a:r>
              <a:endParaRPr lang="en-US" b="1" dirty="0"/>
            </a:p>
          </p:txBody>
        </p:sp>
      </p:grpSp>
      <p:sp>
        <p:nvSpPr>
          <p:cNvPr id="57" name="Rectangle 56"/>
          <p:cNvSpPr/>
          <p:nvPr/>
        </p:nvSpPr>
        <p:spPr>
          <a:xfrm>
            <a:off x="3367314" y="4756685"/>
            <a:ext cx="872706"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188 </a:t>
            </a:r>
            <a:endParaRPr lang="en-US" sz="1100" dirty="0">
              <a:solidFill>
                <a:schemeClr val="tx1"/>
              </a:solidFill>
            </a:endParaRPr>
          </a:p>
        </p:txBody>
      </p:sp>
      <p:sp>
        <p:nvSpPr>
          <p:cNvPr id="58" name="Rectangle 57"/>
          <p:cNvSpPr/>
          <p:nvPr/>
        </p:nvSpPr>
        <p:spPr>
          <a:xfrm>
            <a:off x="3367313" y="500089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155</a:t>
            </a:r>
            <a:r>
              <a:rPr lang="en-US" sz="1100" dirty="0">
                <a:solidFill>
                  <a:schemeClr val="tx1"/>
                </a:solidFill>
              </a:rPr>
              <a:t> </a:t>
            </a:r>
          </a:p>
        </p:txBody>
      </p:sp>
      <p:sp>
        <p:nvSpPr>
          <p:cNvPr id="59" name="Rectangle 58"/>
          <p:cNvSpPr/>
          <p:nvPr/>
        </p:nvSpPr>
        <p:spPr>
          <a:xfrm>
            <a:off x="3367314" y="524510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131 </a:t>
            </a:r>
            <a:endParaRPr lang="en-US" sz="1100" dirty="0">
              <a:solidFill>
                <a:schemeClr val="tx1"/>
              </a:solidFill>
            </a:endParaRPr>
          </a:p>
        </p:txBody>
      </p:sp>
      <p:sp>
        <p:nvSpPr>
          <p:cNvPr id="60" name="Rectangle 59"/>
          <p:cNvSpPr/>
          <p:nvPr/>
        </p:nvSpPr>
        <p:spPr>
          <a:xfrm>
            <a:off x="3367314" y="573351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96 </a:t>
            </a:r>
            <a:endParaRPr lang="en-US" sz="1100" dirty="0">
              <a:solidFill>
                <a:schemeClr val="tx1"/>
              </a:solidFill>
            </a:endParaRPr>
          </a:p>
        </p:txBody>
      </p:sp>
      <p:sp>
        <p:nvSpPr>
          <p:cNvPr id="61" name="Rectangle 60"/>
          <p:cNvSpPr/>
          <p:nvPr/>
        </p:nvSpPr>
        <p:spPr>
          <a:xfrm>
            <a:off x="3367314" y="5489309"/>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117 </a:t>
            </a:r>
            <a:endParaRPr lang="en-US" sz="1100" dirty="0">
              <a:solidFill>
                <a:schemeClr val="tx1"/>
              </a:solidFill>
            </a:endParaRPr>
          </a:p>
        </p:txBody>
      </p:sp>
      <p:sp>
        <p:nvSpPr>
          <p:cNvPr id="62" name="Rectangle 61"/>
          <p:cNvSpPr/>
          <p:nvPr/>
        </p:nvSpPr>
        <p:spPr>
          <a:xfrm>
            <a:off x="3367314" y="5977726"/>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83 </a:t>
            </a:r>
            <a:endParaRPr lang="en-US" sz="1100" dirty="0">
              <a:solidFill>
                <a:schemeClr val="tx1"/>
              </a:solidFill>
            </a:endParaRPr>
          </a:p>
        </p:txBody>
      </p:sp>
      <p:sp>
        <p:nvSpPr>
          <p:cNvPr id="64" name="Rectangle 63"/>
          <p:cNvSpPr/>
          <p:nvPr/>
        </p:nvSpPr>
        <p:spPr>
          <a:xfrm>
            <a:off x="4289139" y="4756685"/>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188 </a:t>
            </a:r>
            <a:endParaRPr lang="en-US" sz="1100" dirty="0">
              <a:solidFill>
                <a:schemeClr val="tx1"/>
              </a:solidFill>
            </a:endParaRPr>
          </a:p>
        </p:txBody>
      </p:sp>
      <p:sp>
        <p:nvSpPr>
          <p:cNvPr id="65" name="Rectangle 64"/>
          <p:cNvSpPr/>
          <p:nvPr/>
        </p:nvSpPr>
        <p:spPr>
          <a:xfrm>
            <a:off x="4289139" y="500089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155</a:t>
            </a:r>
            <a:r>
              <a:rPr lang="en-US" sz="1100" dirty="0">
                <a:solidFill>
                  <a:schemeClr val="tx1"/>
                </a:solidFill>
              </a:rPr>
              <a:t> </a:t>
            </a:r>
          </a:p>
        </p:txBody>
      </p:sp>
      <p:sp>
        <p:nvSpPr>
          <p:cNvPr id="66" name="Rectangle 65"/>
          <p:cNvSpPr/>
          <p:nvPr/>
        </p:nvSpPr>
        <p:spPr>
          <a:xfrm>
            <a:off x="4289138" y="524510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131 </a:t>
            </a:r>
            <a:endParaRPr lang="en-US" sz="1100" dirty="0">
              <a:solidFill>
                <a:schemeClr val="tx1"/>
              </a:solidFill>
            </a:endParaRPr>
          </a:p>
        </p:txBody>
      </p:sp>
      <p:sp>
        <p:nvSpPr>
          <p:cNvPr id="67" name="Rectangle 66"/>
          <p:cNvSpPr/>
          <p:nvPr/>
        </p:nvSpPr>
        <p:spPr>
          <a:xfrm>
            <a:off x="4289138" y="573351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96 </a:t>
            </a:r>
            <a:endParaRPr lang="en-US" sz="1100" dirty="0">
              <a:solidFill>
                <a:schemeClr val="tx1"/>
              </a:solidFill>
            </a:endParaRPr>
          </a:p>
        </p:txBody>
      </p:sp>
      <p:sp>
        <p:nvSpPr>
          <p:cNvPr id="68" name="Rectangle 67"/>
          <p:cNvSpPr/>
          <p:nvPr/>
        </p:nvSpPr>
        <p:spPr>
          <a:xfrm>
            <a:off x="4289139" y="5489309"/>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117 </a:t>
            </a:r>
            <a:endParaRPr lang="en-US" sz="1100" dirty="0">
              <a:solidFill>
                <a:schemeClr val="tx1"/>
              </a:solidFill>
            </a:endParaRPr>
          </a:p>
        </p:txBody>
      </p:sp>
      <p:sp>
        <p:nvSpPr>
          <p:cNvPr id="69" name="Rectangle 68"/>
          <p:cNvSpPr/>
          <p:nvPr/>
        </p:nvSpPr>
        <p:spPr>
          <a:xfrm>
            <a:off x="4289139" y="5977726"/>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83 </a:t>
            </a:r>
            <a:endParaRPr lang="en-US" sz="1100" dirty="0">
              <a:solidFill>
                <a:schemeClr val="tx1"/>
              </a:solidFill>
            </a:endParaRPr>
          </a:p>
        </p:txBody>
      </p:sp>
      <p:sp>
        <p:nvSpPr>
          <p:cNvPr id="71" name="Rectangle 70"/>
          <p:cNvSpPr/>
          <p:nvPr/>
        </p:nvSpPr>
        <p:spPr>
          <a:xfrm>
            <a:off x="5206939" y="4756685"/>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188 </a:t>
            </a:r>
            <a:endParaRPr lang="en-US" sz="1100" dirty="0">
              <a:solidFill>
                <a:schemeClr val="tx1"/>
              </a:solidFill>
            </a:endParaRPr>
          </a:p>
        </p:txBody>
      </p:sp>
      <p:sp>
        <p:nvSpPr>
          <p:cNvPr id="72" name="Rectangle 71"/>
          <p:cNvSpPr/>
          <p:nvPr/>
        </p:nvSpPr>
        <p:spPr>
          <a:xfrm>
            <a:off x="5206939" y="500089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155</a:t>
            </a:r>
            <a:r>
              <a:rPr lang="en-US" sz="1100" dirty="0">
                <a:solidFill>
                  <a:schemeClr val="tx1"/>
                </a:solidFill>
              </a:rPr>
              <a:t> </a:t>
            </a:r>
          </a:p>
        </p:txBody>
      </p:sp>
      <p:sp>
        <p:nvSpPr>
          <p:cNvPr id="73" name="Rectangle 72"/>
          <p:cNvSpPr/>
          <p:nvPr/>
        </p:nvSpPr>
        <p:spPr>
          <a:xfrm>
            <a:off x="5206938" y="524510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131 </a:t>
            </a:r>
            <a:endParaRPr lang="en-US" sz="1100" dirty="0">
              <a:solidFill>
                <a:schemeClr val="tx1"/>
              </a:solidFill>
            </a:endParaRPr>
          </a:p>
        </p:txBody>
      </p:sp>
      <p:sp>
        <p:nvSpPr>
          <p:cNvPr id="74" name="Rectangle 73"/>
          <p:cNvSpPr/>
          <p:nvPr/>
        </p:nvSpPr>
        <p:spPr>
          <a:xfrm>
            <a:off x="5206938" y="573351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96 </a:t>
            </a:r>
            <a:endParaRPr lang="en-US" sz="1100" dirty="0">
              <a:solidFill>
                <a:schemeClr val="tx1"/>
              </a:solidFill>
            </a:endParaRPr>
          </a:p>
        </p:txBody>
      </p:sp>
      <p:sp>
        <p:nvSpPr>
          <p:cNvPr id="75" name="Rectangle 74"/>
          <p:cNvSpPr/>
          <p:nvPr/>
        </p:nvSpPr>
        <p:spPr>
          <a:xfrm>
            <a:off x="5206939" y="5489309"/>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117 </a:t>
            </a:r>
            <a:endParaRPr lang="en-US" sz="1100" dirty="0">
              <a:solidFill>
                <a:schemeClr val="tx1"/>
              </a:solidFill>
            </a:endParaRPr>
          </a:p>
        </p:txBody>
      </p:sp>
      <p:sp>
        <p:nvSpPr>
          <p:cNvPr id="76" name="Rectangle 75"/>
          <p:cNvSpPr/>
          <p:nvPr/>
        </p:nvSpPr>
        <p:spPr>
          <a:xfrm>
            <a:off x="5206938" y="5977726"/>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83 </a:t>
            </a:r>
            <a:endParaRPr lang="en-US" sz="1100" dirty="0">
              <a:solidFill>
                <a:schemeClr val="tx1"/>
              </a:solidFill>
            </a:endParaRPr>
          </a:p>
        </p:txBody>
      </p:sp>
      <p:sp>
        <p:nvSpPr>
          <p:cNvPr id="78" name="Rectangle 77"/>
          <p:cNvSpPr/>
          <p:nvPr/>
        </p:nvSpPr>
        <p:spPr>
          <a:xfrm>
            <a:off x="6124738" y="4756685"/>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188 </a:t>
            </a:r>
            <a:endParaRPr lang="en-US" sz="1100" dirty="0">
              <a:solidFill>
                <a:schemeClr val="tx1"/>
              </a:solidFill>
            </a:endParaRPr>
          </a:p>
        </p:txBody>
      </p:sp>
      <p:sp>
        <p:nvSpPr>
          <p:cNvPr id="79" name="Rectangle 78"/>
          <p:cNvSpPr/>
          <p:nvPr/>
        </p:nvSpPr>
        <p:spPr>
          <a:xfrm>
            <a:off x="6124738" y="500089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155</a:t>
            </a:r>
            <a:r>
              <a:rPr lang="en-US" sz="1100" dirty="0">
                <a:solidFill>
                  <a:schemeClr val="tx1"/>
                </a:solidFill>
              </a:rPr>
              <a:t> </a:t>
            </a:r>
          </a:p>
        </p:txBody>
      </p:sp>
      <p:sp>
        <p:nvSpPr>
          <p:cNvPr id="80" name="Rectangle 79"/>
          <p:cNvSpPr/>
          <p:nvPr/>
        </p:nvSpPr>
        <p:spPr>
          <a:xfrm>
            <a:off x="6124737" y="524510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131 </a:t>
            </a:r>
            <a:endParaRPr lang="en-US" sz="1100" dirty="0">
              <a:solidFill>
                <a:schemeClr val="tx1"/>
              </a:solidFill>
            </a:endParaRPr>
          </a:p>
        </p:txBody>
      </p:sp>
      <p:sp>
        <p:nvSpPr>
          <p:cNvPr id="81" name="Rectangle 80"/>
          <p:cNvSpPr/>
          <p:nvPr/>
        </p:nvSpPr>
        <p:spPr>
          <a:xfrm>
            <a:off x="6124737" y="573351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96 </a:t>
            </a:r>
            <a:endParaRPr lang="en-US" sz="1100" dirty="0">
              <a:solidFill>
                <a:schemeClr val="tx1"/>
              </a:solidFill>
            </a:endParaRPr>
          </a:p>
        </p:txBody>
      </p:sp>
      <p:sp>
        <p:nvSpPr>
          <p:cNvPr id="82" name="Rectangle 81"/>
          <p:cNvSpPr/>
          <p:nvPr/>
        </p:nvSpPr>
        <p:spPr>
          <a:xfrm>
            <a:off x="6124738" y="5489309"/>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117 </a:t>
            </a:r>
            <a:endParaRPr lang="en-US" sz="1100" dirty="0">
              <a:solidFill>
                <a:schemeClr val="tx1"/>
              </a:solidFill>
            </a:endParaRPr>
          </a:p>
        </p:txBody>
      </p:sp>
      <p:sp>
        <p:nvSpPr>
          <p:cNvPr id="83" name="Rectangle 82"/>
          <p:cNvSpPr/>
          <p:nvPr/>
        </p:nvSpPr>
        <p:spPr>
          <a:xfrm>
            <a:off x="6124738" y="5977726"/>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83 </a:t>
            </a:r>
            <a:endParaRPr lang="en-US" sz="1100" dirty="0">
              <a:solidFill>
                <a:schemeClr val="tx1"/>
              </a:solidFill>
            </a:endParaRPr>
          </a:p>
        </p:txBody>
      </p:sp>
      <p:sp>
        <p:nvSpPr>
          <p:cNvPr id="85" name="Rectangle 84"/>
          <p:cNvSpPr/>
          <p:nvPr/>
        </p:nvSpPr>
        <p:spPr>
          <a:xfrm>
            <a:off x="7042537" y="4756685"/>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188 </a:t>
            </a:r>
            <a:endParaRPr lang="en-US" sz="1100" dirty="0">
              <a:solidFill>
                <a:schemeClr val="tx1"/>
              </a:solidFill>
            </a:endParaRPr>
          </a:p>
        </p:txBody>
      </p:sp>
      <p:sp>
        <p:nvSpPr>
          <p:cNvPr id="86" name="Rectangle 85"/>
          <p:cNvSpPr/>
          <p:nvPr/>
        </p:nvSpPr>
        <p:spPr>
          <a:xfrm>
            <a:off x="7042537" y="500089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155</a:t>
            </a:r>
            <a:r>
              <a:rPr lang="en-US" sz="1100" dirty="0">
                <a:solidFill>
                  <a:schemeClr val="tx1"/>
                </a:solidFill>
              </a:rPr>
              <a:t> </a:t>
            </a:r>
          </a:p>
        </p:txBody>
      </p:sp>
      <p:sp>
        <p:nvSpPr>
          <p:cNvPr id="87" name="Rectangle 86"/>
          <p:cNvSpPr/>
          <p:nvPr/>
        </p:nvSpPr>
        <p:spPr>
          <a:xfrm>
            <a:off x="7042536" y="524510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131 </a:t>
            </a:r>
            <a:endParaRPr lang="en-US" sz="1100" dirty="0">
              <a:solidFill>
                <a:schemeClr val="tx1"/>
              </a:solidFill>
            </a:endParaRPr>
          </a:p>
        </p:txBody>
      </p:sp>
      <p:sp>
        <p:nvSpPr>
          <p:cNvPr id="88" name="Rectangle 87"/>
          <p:cNvSpPr/>
          <p:nvPr/>
        </p:nvSpPr>
        <p:spPr>
          <a:xfrm>
            <a:off x="7042536" y="573351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96 </a:t>
            </a:r>
            <a:endParaRPr lang="en-US" sz="1100" dirty="0">
              <a:solidFill>
                <a:schemeClr val="tx1"/>
              </a:solidFill>
            </a:endParaRPr>
          </a:p>
        </p:txBody>
      </p:sp>
      <p:sp>
        <p:nvSpPr>
          <p:cNvPr id="89" name="Rectangle 88"/>
          <p:cNvSpPr/>
          <p:nvPr/>
        </p:nvSpPr>
        <p:spPr>
          <a:xfrm>
            <a:off x="7042537" y="5489309"/>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117 </a:t>
            </a:r>
            <a:endParaRPr lang="en-US" sz="1100" dirty="0">
              <a:solidFill>
                <a:schemeClr val="tx1"/>
              </a:solidFill>
            </a:endParaRPr>
          </a:p>
        </p:txBody>
      </p:sp>
      <p:sp>
        <p:nvSpPr>
          <p:cNvPr id="90" name="Rectangle 89"/>
          <p:cNvSpPr/>
          <p:nvPr/>
        </p:nvSpPr>
        <p:spPr>
          <a:xfrm>
            <a:off x="7042537" y="5977726"/>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83 </a:t>
            </a:r>
            <a:endParaRPr lang="en-US" sz="1100" dirty="0">
              <a:solidFill>
                <a:schemeClr val="tx1"/>
              </a:solidFill>
            </a:endParaRPr>
          </a:p>
        </p:txBody>
      </p:sp>
      <p:sp>
        <p:nvSpPr>
          <p:cNvPr id="92" name="Rectangle 91"/>
          <p:cNvSpPr/>
          <p:nvPr/>
        </p:nvSpPr>
        <p:spPr>
          <a:xfrm>
            <a:off x="7960337" y="4756685"/>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188 </a:t>
            </a:r>
            <a:endParaRPr lang="en-US" sz="1100" dirty="0">
              <a:solidFill>
                <a:schemeClr val="tx1"/>
              </a:solidFill>
            </a:endParaRPr>
          </a:p>
        </p:txBody>
      </p:sp>
      <p:sp>
        <p:nvSpPr>
          <p:cNvPr id="93" name="Rectangle 92"/>
          <p:cNvSpPr/>
          <p:nvPr/>
        </p:nvSpPr>
        <p:spPr>
          <a:xfrm>
            <a:off x="7960337" y="500089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155</a:t>
            </a:r>
            <a:r>
              <a:rPr lang="en-US" sz="1100" dirty="0">
                <a:solidFill>
                  <a:schemeClr val="tx1"/>
                </a:solidFill>
              </a:rPr>
              <a:t> </a:t>
            </a:r>
          </a:p>
        </p:txBody>
      </p:sp>
      <p:sp>
        <p:nvSpPr>
          <p:cNvPr id="94" name="Rectangle 93"/>
          <p:cNvSpPr/>
          <p:nvPr/>
        </p:nvSpPr>
        <p:spPr>
          <a:xfrm>
            <a:off x="7960336" y="524510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131 </a:t>
            </a:r>
            <a:endParaRPr lang="en-US" sz="1100" dirty="0">
              <a:solidFill>
                <a:schemeClr val="tx1"/>
              </a:solidFill>
            </a:endParaRPr>
          </a:p>
        </p:txBody>
      </p:sp>
      <p:sp>
        <p:nvSpPr>
          <p:cNvPr id="95" name="Rectangle 94"/>
          <p:cNvSpPr/>
          <p:nvPr/>
        </p:nvSpPr>
        <p:spPr>
          <a:xfrm>
            <a:off x="7960336" y="573351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96 </a:t>
            </a:r>
            <a:endParaRPr lang="en-US" sz="1100" dirty="0">
              <a:solidFill>
                <a:schemeClr val="tx1"/>
              </a:solidFill>
            </a:endParaRPr>
          </a:p>
        </p:txBody>
      </p:sp>
      <p:sp>
        <p:nvSpPr>
          <p:cNvPr id="96" name="Rectangle 95"/>
          <p:cNvSpPr/>
          <p:nvPr/>
        </p:nvSpPr>
        <p:spPr>
          <a:xfrm>
            <a:off x="7960337" y="5489309"/>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117 </a:t>
            </a:r>
            <a:endParaRPr lang="en-US" sz="1100" dirty="0">
              <a:solidFill>
                <a:schemeClr val="tx1"/>
              </a:solidFill>
            </a:endParaRPr>
          </a:p>
        </p:txBody>
      </p:sp>
      <p:sp>
        <p:nvSpPr>
          <p:cNvPr id="97" name="Rectangle 96"/>
          <p:cNvSpPr/>
          <p:nvPr/>
        </p:nvSpPr>
        <p:spPr>
          <a:xfrm>
            <a:off x="7960337" y="5977726"/>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83 </a:t>
            </a:r>
            <a:endParaRPr lang="en-US" sz="1100" dirty="0">
              <a:solidFill>
                <a:schemeClr val="tx1"/>
              </a:solidFill>
            </a:endParaRPr>
          </a:p>
        </p:txBody>
      </p:sp>
      <p:grpSp>
        <p:nvGrpSpPr>
          <p:cNvPr id="100" name="Group 99"/>
          <p:cNvGrpSpPr/>
          <p:nvPr/>
        </p:nvGrpSpPr>
        <p:grpSpPr>
          <a:xfrm>
            <a:off x="1783747" y="4747379"/>
            <a:ext cx="1556353" cy="1450221"/>
            <a:chOff x="685800" y="1929925"/>
            <a:chExt cx="792870" cy="2103900"/>
          </a:xfrm>
          <a:solidFill>
            <a:schemeClr val="bg1">
              <a:lumMod val="95000"/>
            </a:schemeClr>
          </a:solidFill>
        </p:grpSpPr>
        <p:sp>
          <p:nvSpPr>
            <p:cNvPr id="101" name="Rectangle 100"/>
            <p:cNvSpPr/>
            <p:nvPr/>
          </p:nvSpPr>
          <p:spPr>
            <a:xfrm>
              <a:off x="685800" y="1929925"/>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Principal Architect</a:t>
              </a:r>
              <a:endParaRPr lang="en-US" sz="1100" dirty="0">
                <a:solidFill>
                  <a:schemeClr val="tx1"/>
                </a:solidFill>
              </a:endParaRPr>
            </a:p>
          </p:txBody>
        </p:sp>
        <p:sp>
          <p:nvSpPr>
            <p:cNvPr id="102" name="Rectangle 101"/>
            <p:cNvSpPr/>
            <p:nvPr/>
          </p:nvSpPr>
          <p:spPr>
            <a:xfrm>
              <a:off x="685800" y="2284868"/>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Sr. Architect</a:t>
              </a:r>
              <a:endParaRPr lang="en-US" sz="1100" dirty="0">
                <a:solidFill>
                  <a:schemeClr val="tx1"/>
                </a:solidFill>
              </a:endParaRPr>
            </a:p>
          </p:txBody>
        </p:sp>
        <p:sp>
          <p:nvSpPr>
            <p:cNvPr id="103" name="Rectangle 102"/>
            <p:cNvSpPr/>
            <p:nvPr/>
          </p:nvSpPr>
          <p:spPr>
            <a:xfrm>
              <a:off x="685800" y="2639811"/>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Architect</a:t>
              </a:r>
              <a:endParaRPr lang="en-US" sz="1100" dirty="0">
                <a:solidFill>
                  <a:schemeClr val="tx1"/>
                </a:solidFill>
              </a:endParaRPr>
            </a:p>
          </p:txBody>
        </p:sp>
        <p:sp>
          <p:nvSpPr>
            <p:cNvPr id="104" name="Rectangle 103"/>
            <p:cNvSpPr/>
            <p:nvPr/>
          </p:nvSpPr>
          <p:spPr>
            <a:xfrm>
              <a:off x="685800" y="2994754"/>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Technical Lead</a:t>
              </a:r>
            </a:p>
          </p:txBody>
        </p:sp>
        <p:sp>
          <p:nvSpPr>
            <p:cNvPr id="105" name="Rectangle 104"/>
            <p:cNvSpPr/>
            <p:nvPr/>
          </p:nvSpPr>
          <p:spPr>
            <a:xfrm>
              <a:off x="685800" y="3349698"/>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Sr. Developer</a:t>
              </a:r>
              <a:endParaRPr lang="en-US" sz="1100" dirty="0">
                <a:solidFill>
                  <a:schemeClr val="tx1"/>
                </a:solidFill>
              </a:endParaRPr>
            </a:p>
          </p:txBody>
        </p:sp>
        <p:sp>
          <p:nvSpPr>
            <p:cNvPr id="106" name="Rectangle 105"/>
            <p:cNvSpPr/>
            <p:nvPr/>
          </p:nvSpPr>
          <p:spPr>
            <a:xfrm>
              <a:off x="685800" y="3704641"/>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Developer</a:t>
              </a:r>
              <a:endParaRPr lang="en-US" sz="1100" dirty="0">
                <a:solidFill>
                  <a:schemeClr val="tx1"/>
                </a:solidFill>
              </a:endParaRPr>
            </a:p>
          </p:txBody>
        </p:sp>
      </p:grpSp>
      <p:grpSp>
        <p:nvGrpSpPr>
          <p:cNvPr id="107" name="Group 106"/>
          <p:cNvGrpSpPr/>
          <p:nvPr/>
        </p:nvGrpSpPr>
        <p:grpSpPr>
          <a:xfrm>
            <a:off x="212348" y="4743450"/>
            <a:ext cx="1556353" cy="1450221"/>
            <a:chOff x="685800" y="1929925"/>
            <a:chExt cx="792870" cy="2103900"/>
          </a:xfrm>
          <a:solidFill>
            <a:schemeClr val="bg1">
              <a:lumMod val="95000"/>
            </a:schemeClr>
          </a:solidFill>
        </p:grpSpPr>
        <p:sp>
          <p:nvSpPr>
            <p:cNvPr id="108" name="Rectangle 107"/>
            <p:cNvSpPr/>
            <p:nvPr/>
          </p:nvSpPr>
          <p:spPr>
            <a:xfrm>
              <a:off x="685800" y="1929925"/>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Principal Architect</a:t>
              </a:r>
              <a:endParaRPr lang="en-US" sz="1100" dirty="0">
                <a:solidFill>
                  <a:schemeClr val="tx1"/>
                </a:solidFill>
              </a:endParaRPr>
            </a:p>
          </p:txBody>
        </p:sp>
        <p:sp>
          <p:nvSpPr>
            <p:cNvPr id="109" name="Rectangle 108"/>
            <p:cNvSpPr/>
            <p:nvPr/>
          </p:nvSpPr>
          <p:spPr>
            <a:xfrm>
              <a:off x="685800" y="2284868"/>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Sr. Architect</a:t>
              </a:r>
              <a:endParaRPr lang="en-US" sz="1100" dirty="0">
                <a:solidFill>
                  <a:schemeClr val="tx1"/>
                </a:solidFill>
              </a:endParaRPr>
            </a:p>
          </p:txBody>
        </p:sp>
        <p:sp>
          <p:nvSpPr>
            <p:cNvPr id="110" name="Rectangle 109"/>
            <p:cNvSpPr/>
            <p:nvPr/>
          </p:nvSpPr>
          <p:spPr>
            <a:xfrm>
              <a:off x="685800" y="2639811"/>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Architect</a:t>
              </a:r>
              <a:endParaRPr lang="en-US" sz="1100" dirty="0">
                <a:solidFill>
                  <a:schemeClr val="tx1"/>
                </a:solidFill>
              </a:endParaRPr>
            </a:p>
          </p:txBody>
        </p:sp>
        <p:sp>
          <p:nvSpPr>
            <p:cNvPr id="111" name="Rectangle 110"/>
            <p:cNvSpPr/>
            <p:nvPr/>
          </p:nvSpPr>
          <p:spPr>
            <a:xfrm>
              <a:off x="685800" y="2994754"/>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Technical Lead</a:t>
              </a:r>
            </a:p>
          </p:txBody>
        </p:sp>
        <p:sp>
          <p:nvSpPr>
            <p:cNvPr id="112" name="Rectangle 111"/>
            <p:cNvSpPr/>
            <p:nvPr/>
          </p:nvSpPr>
          <p:spPr>
            <a:xfrm>
              <a:off x="685800" y="3349698"/>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Sr. Developer</a:t>
              </a:r>
              <a:endParaRPr lang="en-US" sz="1100" dirty="0">
                <a:solidFill>
                  <a:schemeClr val="tx1"/>
                </a:solidFill>
              </a:endParaRPr>
            </a:p>
          </p:txBody>
        </p:sp>
        <p:sp>
          <p:nvSpPr>
            <p:cNvPr id="113" name="Rectangle 112"/>
            <p:cNvSpPr/>
            <p:nvPr/>
          </p:nvSpPr>
          <p:spPr>
            <a:xfrm>
              <a:off x="685800" y="3704641"/>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Developer</a:t>
              </a:r>
              <a:endParaRPr lang="en-US" sz="1100" dirty="0">
                <a:solidFill>
                  <a:schemeClr val="tx1"/>
                </a:solidFill>
              </a:endParaRPr>
            </a:p>
          </p:txBody>
        </p:sp>
      </p:grpSp>
    </p:spTree>
    <p:extLst>
      <p:ext uri="{BB962C8B-B14F-4D97-AF65-F5344CB8AC3E}">
        <p14:creationId xmlns:p14="http://schemas.microsoft.com/office/powerpoint/2010/main" val="2503318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270" y="3200400"/>
            <a:ext cx="6415260" cy="2639122"/>
          </a:xfrm>
          <a:prstGeom prst="rect">
            <a:avLst/>
          </a:prstGeom>
        </p:spPr>
      </p:pic>
    </p:spTree>
    <p:extLst>
      <p:ext uri="{BB962C8B-B14F-4D97-AF65-F5344CB8AC3E}">
        <p14:creationId xmlns:p14="http://schemas.microsoft.com/office/powerpoint/2010/main" val="1231241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228600"/>
            <a:ext cx="8458201" cy="381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31775" algn="l">
              <a:spcBef>
                <a:spcPts val="600"/>
              </a:spcBef>
              <a:spcAft>
                <a:spcPts val="600"/>
              </a:spcAft>
            </a:pPr>
            <a:r>
              <a:rPr lang="en-US" sz="2400" b="1" dirty="0" smtClean="0">
                <a:solidFill>
                  <a:schemeClr val="bg1"/>
                </a:solidFill>
              </a:rPr>
              <a:t>COGNIZANT PARTNERSHIP WITH QLIK</a:t>
            </a:r>
            <a:endParaRPr lang="en-US" sz="2400" b="1" dirty="0">
              <a:solidFill>
                <a:schemeClr val="bg1"/>
              </a:solidFill>
              <a:ea typeface="ＭＳ Ｐゴシック" pitchFamily="34" charset="-128"/>
            </a:endParaRPr>
          </a:p>
        </p:txBody>
      </p:sp>
      <p:sp>
        <p:nvSpPr>
          <p:cNvPr id="46" name="Rectangle 3"/>
          <p:cNvSpPr txBox="1">
            <a:spLocks noChangeArrowheads="1"/>
          </p:cNvSpPr>
          <p:nvPr/>
        </p:nvSpPr>
        <p:spPr bwMode="auto">
          <a:xfrm>
            <a:off x="104775" y="943280"/>
            <a:ext cx="8928100" cy="1268580"/>
          </a:xfrm>
          <a:prstGeom prst="rect">
            <a:avLst/>
          </a:prstGeom>
          <a:gradFill>
            <a:gsLst>
              <a:gs pos="0">
                <a:schemeClr val="accent5">
                  <a:lumMod val="40000"/>
                  <a:lumOff val="60000"/>
                </a:schemeClr>
              </a:gs>
              <a:gs pos="100000">
                <a:schemeClr val="bg1"/>
              </a:gs>
            </a:gsLst>
            <a:lin ang="5400000" scaled="0"/>
          </a:gradFill>
          <a:ln>
            <a:noFill/>
          </a:ln>
          <a:effectLst>
            <a:innerShdw blurRad="63500" dist="50800" dir="5400000">
              <a:prstClr val="black">
                <a:alpha val="50000"/>
              </a:prstClr>
            </a:innerShdw>
          </a:effectLst>
          <a:extLst/>
        </p:spPr>
        <p:style>
          <a:lnRef idx="2">
            <a:schemeClr val="accent1"/>
          </a:lnRef>
          <a:fillRef idx="1">
            <a:schemeClr val="lt1"/>
          </a:fillRef>
          <a:effectRef idx="0">
            <a:schemeClr val="accent1"/>
          </a:effectRef>
          <a:fontRef idx="minor">
            <a:schemeClr val="dk1"/>
          </a:fontRef>
        </p:style>
        <p:txBody>
          <a:bodyPr anchor="ctr"/>
          <a:lstStyle>
            <a:lvl1pPr marL="228600" indent="-228600"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just" eaLnBrk="1" fontAlgn="base" hangingPunct="1">
              <a:spcBef>
                <a:spcPct val="0"/>
              </a:spcBef>
              <a:spcAft>
                <a:spcPts val="600"/>
              </a:spcAft>
              <a:buFont typeface="Arial" charset="0"/>
              <a:buChar char="•"/>
            </a:pPr>
            <a:r>
              <a:rPr lang="en-US" sz="1100" b="0" dirty="0">
                <a:solidFill>
                  <a:srgbClr val="000000"/>
                </a:solidFill>
                <a:latin typeface="Calibri" pitchFamily="34" charset="0"/>
                <a:cs typeface="Calibri" pitchFamily="34" charset="0"/>
              </a:rPr>
              <a:t>Cognizant has </a:t>
            </a:r>
            <a:r>
              <a:rPr lang="en-US" sz="1100" b="0" dirty="0" smtClean="0">
                <a:solidFill>
                  <a:srgbClr val="000000"/>
                </a:solidFill>
                <a:latin typeface="Calibri" pitchFamily="34" charset="0"/>
                <a:cs typeface="Calibri" pitchFamily="34" charset="0"/>
              </a:rPr>
              <a:t>a </a:t>
            </a:r>
            <a:r>
              <a:rPr lang="en-US" sz="1100" b="0" dirty="0">
                <a:solidFill>
                  <a:srgbClr val="000000"/>
                </a:solidFill>
                <a:latin typeface="Calibri" pitchFamily="34" charset="0"/>
                <a:cs typeface="Calibri" pitchFamily="34" charset="0"/>
              </a:rPr>
              <a:t>Global SI Partnership with QlikView </a:t>
            </a:r>
            <a:r>
              <a:rPr lang="en-US" sz="1100" b="0" dirty="0" smtClean="0">
                <a:solidFill>
                  <a:srgbClr val="000000"/>
                </a:solidFill>
                <a:latin typeface="Calibri" pitchFamily="34" charset="0"/>
                <a:cs typeface="Calibri" pitchFamily="34" charset="0"/>
              </a:rPr>
              <a:t>since 2011 </a:t>
            </a:r>
            <a:endParaRPr lang="en-US" sz="1100" b="0" dirty="0">
              <a:solidFill>
                <a:srgbClr val="000000"/>
              </a:solidFill>
              <a:latin typeface="Calibri" pitchFamily="34" charset="0"/>
              <a:cs typeface="Calibri" pitchFamily="34" charset="0"/>
            </a:endParaRPr>
          </a:p>
          <a:p>
            <a:pPr algn="just" eaLnBrk="1" fontAlgn="base" hangingPunct="1">
              <a:spcBef>
                <a:spcPct val="0"/>
              </a:spcBef>
              <a:spcAft>
                <a:spcPts val="600"/>
              </a:spcAft>
              <a:buFont typeface="Arial" charset="0"/>
              <a:buChar char="•"/>
            </a:pPr>
            <a:r>
              <a:rPr lang="en-US" sz="1100" b="0" dirty="0">
                <a:solidFill>
                  <a:srgbClr val="000000"/>
                </a:solidFill>
                <a:latin typeface="Calibri" pitchFamily="34" charset="0"/>
                <a:cs typeface="Calibri" pitchFamily="34" charset="0"/>
              </a:rPr>
              <a:t>Before forming this partnership Cognizant teams have been collaborating with QlikView on business pursuits, proof of concepts engagements and delivery engagements </a:t>
            </a:r>
          </a:p>
          <a:p>
            <a:pPr algn="just" eaLnBrk="1" fontAlgn="base" hangingPunct="1">
              <a:spcBef>
                <a:spcPct val="0"/>
              </a:spcBef>
              <a:spcAft>
                <a:spcPts val="600"/>
              </a:spcAft>
              <a:buFont typeface="Arial" charset="0"/>
              <a:buChar char="•"/>
            </a:pPr>
            <a:r>
              <a:rPr lang="en-US" sz="1100" b="0" dirty="0" smtClean="0">
                <a:solidFill>
                  <a:srgbClr val="000000"/>
                </a:solidFill>
                <a:latin typeface="Calibri" pitchFamily="34" charset="0"/>
                <a:cs typeface="Calibri" pitchFamily="34" charset="0"/>
              </a:rPr>
              <a:t>This </a:t>
            </a:r>
            <a:r>
              <a:rPr lang="en-US" sz="1100" b="0" dirty="0">
                <a:solidFill>
                  <a:srgbClr val="000000"/>
                </a:solidFill>
                <a:latin typeface="Calibri" pitchFamily="34" charset="0"/>
                <a:cs typeface="Calibri" pitchFamily="34" charset="0"/>
              </a:rPr>
              <a:t>relationship provides Cognizant an edge to deliver advanced business intelligence/analytics, data discovery, advanced visualization and mobility solutions to its customers</a:t>
            </a:r>
          </a:p>
        </p:txBody>
      </p:sp>
      <p:sp>
        <p:nvSpPr>
          <p:cNvPr id="48" name="AutoShape 20"/>
          <p:cNvSpPr>
            <a:spLocks noChangeArrowheads="1"/>
          </p:cNvSpPr>
          <p:nvPr/>
        </p:nvSpPr>
        <p:spPr bwMode="gray">
          <a:xfrm>
            <a:off x="4648707" y="4089648"/>
            <a:ext cx="4389438" cy="1930152"/>
          </a:xfrm>
          <a:prstGeom prst="roundRect">
            <a:avLst>
              <a:gd name="adj" fmla="val 3065"/>
            </a:avLst>
          </a:prstGeom>
          <a:gradFill>
            <a:gsLst>
              <a:gs pos="58000">
                <a:schemeClr val="bg1"/>
              </a:gs>
              <a:gs pos="93000">
                <a:srgbClr val="C1EFFF"/>
              </a:gs>
            </a:gsLst>
            <a:lin ang="5400000" scaled="1"/>
          </a:gradFill>
          <a:ln w="9525" algn="ctr">
            <a:noFill/>
            <a:miter lim="800000"/>
            <a:headEnd/>
            <a:tailEnd/>
          </a:ln>
        </p:spPr>
        <p:txBody>
          <a:bodyPr/>
          <a:lstStyle/>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a:solidFill>
                  <a:prstClr val="black"/>
                </a:solidFill>
                <a:latin typeface="Calibri" pitchFamily="34" charset="0"/>
                <a:ea typeface="ＭＳ Ｐゴシック" charset="-128"/>
                <a:cs typeface="Calibri" pitchFamily="34" charset="0"/>
              </a:rPr>
              <a:t>Access to Qonnect partner portal</a:t>
            </a:r>
          </a:p>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smtClean="0">
                <a:solidFill>
                  <a:prstClr val="black"/>
                </a:solidFill>
                <a:latin typeface="Calibri" pitchFamily="34" charset="0"/>
                <a:ea typeface="ＭＳ Ｐゴシック" charset="-128"/>
                <a:cs typeface="Calibri" pitchFamily="34" charset="0"/>
              </a:rPr>
              <a:t>Role-based </a:t>
            </a:r>
            <a:r>
              <a:rPr lang="en-US" sz="1100" dirty="0">
                <a:solidFill>
                  <a:prstClr val="black"/>
                </a:solidFill>
                <a:latin typeface="Calibri" pitchFamily="34" charset="0"/>
                <a:ea typeface="ＭＳ Ｐゴシック" charset="-128"/>
                <a:cs typeface="Calibri" pitchFamily="34" charset="0"/>
              </a:rPr>
              <a:t>training and certification</a:t>
            </a:r>
          </a:p>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a:solidFill>
                  <a:prstClr val="black"/>
                </a:solidFill>
                <a:latin typeface="Calibri" pitchFamily="34" charset="0"/>
                <a:ea typeface="ＭＳ Ｐゴシック" charset="-128"/>
                <a:cs typeface="Calibri" pitchFamily="34" charset="0"/>
              </a:rPr>
              <a:t>Invitation to partner enablement events</a:t>
            </a:r>
          </a:p>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smtClean="0">
                <a:solidFill>
                  <a:prstClr val="black"/>
                </a:solidFill>
                <a:latin typeface="Calibri" pitchFamily="34" charset="0"/>
                <a:ea typeface="ＭＳ Ｐゴシック" charset="-128"/>
                <a:cs typeface="Calibri" pitchFamily="34" charset="0"/>
              </a:rPr>
              <a:t>Access </a:t>
            </a:r>
            <a:r>
              <a:rPr lang="en-US" sz="1100" dirty="0">
                <a:solidFill>
                  <a:prstClr val="black"/>
                </a:solidFill>
                <a:latin typeface="Calibri" pitchFamily="34" charset="0"/>
                <a:ea typeface="ＭＳ Ｐゴシック" charset="-128"/>
                <a:cs typeface="Calibri" pitchFamily="34" charset="0"/>
              </a:rPr>
              <a:t>to QlikView technical support</a:t>
            </a:r>
          </a:p>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smtClean="0">
                <a:solidFill>
                  <a:prstClr val="black"/>
                </a:solidFill>
                <a:latin typeface="Calibri" pitchFamily="34" charset="0"/>
                <a:ea typeface="ＭＳ Ｐゴシック" charset="-128"/>
                <a:cs typeface="Calibri" pitchFamily="34" charset="0"/>
              </a:rPr>
              <a:t>Invitation </a:t>
            </a:r>
            <a:r>
              <a:rPr lang="en-US" sz="1100" dirty="0">
                <a:solidFill>
                  <a:prstClr val="black"/>
                </a:solidFill>
                <a:latin typeface="Calibri" pitchFamily="34" charset="0"/>
                <a:ea typeface="ＭＳ Ｐゴシック" charset="-128"/>
                <a:cs typeface="Calibri" pitchFamily="34" charset="0"/>
              </a:rPr>
              <a:t>to Beta software program</a:t>
            </a:r>
          </a:p>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a:solidFill>
                  <a:prstClr val="black"/>
                </a:solidFill>
                <a:latin typeface="Calibri" pitchFamily="34" charset="0"/>
                <a:ea typeface="ＭＳ Ｐゴシック" charset="-128"/>
                <a:cs typeface="Calibri" pitchFamily="34" charset="0"/>
              </a:rPr>
              <a:t>Joint Account management</a:t>
            </a:r>
          </a:p>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a:solidFill>
                  <a:prstClr val="black"/>
                </a:solidFill>
                <a:latin typeface="Calibri" pitchFamily="34" charset="0"/>
                <a:ea typeface="ＭＳ Ｐゴシック" charset="-128"/>
                <a:cs typeface="Calibri" pitchFamily="34" charset="0"/>
              </a:rPr>
              <a:t>Evaluation licenses for Cognizant </a:t>
            </a:r>
            <a:r>
              <a:rPr lang="en-US" sz="1100" dirty="0" smtClean="0">
                <a:solidFill>
                  <a:prstClr val="black"/>
                </a:solidFill>
                <a:latin typeface="Calibri" pitchFamily="34" charset="0"/>
                <a:ea typeface="ＭＳ Ｐゴシック" charset="-128"/>
                <a:cs typeface="Calibri" pitchFamily="34" charset="0"/>
              </a:rPr>
              <a:t>prospects</a:t>
            </a:r>
          </a:p>
        </p:txBody>
      </p:sp>
      <p:sp>
        <p:nvSpPr>
          <p:cNvPr id="49" name="Rectangle 22"/>
          <p:cNvSpPr>
            <a:spLocks noChangeArrowheads="1"/>
          </p:cNvSpPr>
          <p:nvPr/>
        </p:nvSpPr>
        <p:spPr bwMode="auto">
          <a:xfrm>
            <a:off x="4626482" y="3810000"/>
            <a:ext cx="4435475" cy="274638"/>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lgn="ctr" fontAlgn="base">
              <a:spcBef>
                <a:spcPct val="0"/>
              </a:spcBef>
              <a:spcAft>
                <a:spcPct val="0"/>
              </a:spcAft>
              <a:defRPr/>
            </a:pPr>
            <a:r>
              <a:rPr lang="en-US" sz="1200" b="1" dirty="0">
                <a:solidFill>
                  <a:prstClr val="white"/>
                </a:solidFill>
                <a:latin typeface="Calibri" pitchFamily="34" charset="0"/>
                <a:ea typeface="ＭＳ Ｐゴシック" charset="-128"/>
                <a:cs typeface="Calibri" pitchFamily="34" charset="0"/>
              </a:rPr>
              <a:t>Customer Indirect </a:t>
            </a:r>
            <a:r>
              <a:rPr lang="en-US" sz="1200" b="1" dirty="0" smtClean="0">
                <a:solidFill>
                  <a:prstClr val="white"/>
                </a:solidFill>
                <a:latin typeface="Calibri" pitchFamily="34" charset="0"/>
                <a:ea typeface="ＭＳ Ｐゴシック" charset="-128"/>
                <a:cs typeface="Calibri" pitchFamily="34" charset="0"/>
              </a:rPr>
              <a:t>Benefits (Our Partnership with QlikView)</a:t>
            </a:r>
            <a:endParaRPr lang="de-DE" sz="1200" b="1" dirty="0">
              <a:solidFill>
                <a:prstClr val="white"/>
              </a:solidFill>
              <a:latin typeface="Calibri" pitchFamily="34" charset="0"/>
              <a:ea typeface="ＭＳ Ｐゴシック" charset="-128"/>
              <a:cs typeface="Calibri" pitchFamily="34" charset="0"/>
            </a:endParaRPr>
          </a:p>
        </p:txBody>
      </p:sp>
      <p:sp>
        <p:nvSpPr>
          <p:cNvPr id="50" name="AutoShape 20"/>
          <p:cNvSpPr>
            <a:spLocks noChangeArrowheads="1"/>
          </p:cNvSpPr>
          <p:nvPr/>
        </p:nvSpPr>
        <p:spPr bwMode="gray">
          <a:xfrm>
            <a:off x="131316" y="4084638"/>
            <a:ext cx="4387850" cy="1935162"/>
          </a:xfrm>
          <a:prstGeom prst="roundRect">
            <a:avLst>
              <a:gd name="adj" fmla="val 3065"/>
            </a:avLst>
          </a:prstGeom>
          <a:gradFill>
            <a:gsLst>
              <a:gs pos="58000">
                <a:schemeClr val="bg1"/>
              </a:gs>
              <a:gs pos="93000">
                <a:srgbClr val="C1EFFF"/>
              </a:gs>
            </a:gsLst>
            <a:lin ang="5400000" scaled="1"/>
          </a:gradFill>
          <a:ln w="9525" algn="ctr">
            <a:noFill/>
            <a:miter lim="800000"/>
            <a:headEnd/>
            <a:tailEnd/>
          </a:ln>
        </p:spPr>
        <p:txBody>
          <a:bodyPr/>
          <a:lstStyle/>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smtClean="0">
                <a:solidFill>
                  <a:prstClr val="black"/>
                </a:solidFill>
                <a:latin typeface="Calibri" pitchFamily="34" charset="0"/>
                <a:ea typeface="ＭＳ Ｐゴシック" charset="-128"/>
                <a:cs typeface="Calibri" pitchFamily="34" charset="0"/>
              </a:rPr>
              <a:t>Building </a:t>
            </a:r>
            <a:r>
              <a:rPr lang="en-US" sz="1100" dirty="0">
                <a:solidFill>
                  <a:prstClr val="black"/>
                </a:solidFill>
                <a:latin typeface="Calibri" pitchFamily="34" charset="0"/>
                <a:ea typeface="ＭＳ Ｐゴシック" charset="-128"/>
                <a:cs typeface="Calibri" pitchFamily="34" charset="0"/>
              </a:rPr>
              <a:t>POCs, and joint </a:t>
            </a:r>
            <a:r>
              <a:rPr lang="en-US" sz="1100" dirty="0" smtClean="0">
                <a:solidFill>
                  <a:prstClr val="black"/>
                </a:solidFill>
                <a:latin typeface="Calibri" pitchFamily="34" charset="0"/>
                <a:ea typeface="ＭＳ Ｐゴシック" charset="-128"/>
                <a:cs typeface="Calibri" pitchFamily="34" charset="0"/>
              </a:rPr>
              <a:t>solution which can be leveraged to kick start QlikView implementation</a:t>
            </a:r>
            <a:endParaRPr lang="en-US" sz="1100" dirty="0">
              <a:solidFill>
                <a:prstClr val="black"/>
              </a:solidFill>
              <a:latin typeface="Calibri" pitchFamily="34" charset="0"/>
              <a:ea typeface="ＭＳ Ｐゴシック" charset="-128"/>
              <a:cs typeface="Calibri" pitchFamily="34" charset="0"/>
            </a:endParaRPr>
          </a:p>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smtClean="0">
                <a:solidFill>
                  <a:prstClr val="black"/>
                </a:solidFill>
                <a:latin typeface="Calibri" pitchFamily="34" charset="0"/>
                <a:ea typeface="ＭＳ Ｐゴシック" charset="-128"/>
                <a:cs typeface="Calibri" pitchFamily="34" charset="0"/>
              </a:rPr>
              <a:t>Strong </a:t>
            </a:r>
            <a:r>
              <a:rPr lang="en-US" sz="1100" dirty="0">
                <a:solidFill>
                  <a:prstClr val="black"/>
                </a:solidFill>
                <a:latin typeface="Calibri" pitchFamily="34" charset="0"/>
                <a:ea typeface="ＭＳ Ｐゴシック" charset="-128"/>
                <a:cs typeface="Calibri" pitchFamily="34" charset="0"/>
              </a:rPr>
              <a:t>QlikView Centre of Excellence</a:t>
            </a:r>
          </a:p>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a:solidFill>
                  <a:prstClr val="black"/>
                </a:solidFill>
                <a:latin typeface="Calibri" pitchFamily="34" charset="0"/>
                <a:ea typeface="ＭＳ Ｐゴシック" charset="-128"/>
                <a:cs typeface="Calibri" pitchFamily="34" charset="0"/>
              </a:rPr>
              <a:t>Thought leadership and management: Benchmarking, Standards, Best Practices &amp; Guidelines</a:t>
            </a:r>
          </a:p>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smtClean="0">
                <a:solidFill>
                  <a:prstClr val="black"/>
                </a:solidFill>
                <a:latin typeface="Calibri" pitchFamily="34" charset="0"/>
                <a:ea typeface="ＭＳ Ｐゴシック" charset="-128"/>
                <a:cs typeface="Calibri" pitchFamily="34" charset="0"/>
              </a:rPr>
              <a:t>Joint </a:t>
            </a:r>
            <a:r>
              <a:rPr lang="en-US" sz="1100" dirty="0">
                <a:solidFill>
                  <a:prstClr val="black"/>
                </a:solidFill>
                <a:latin typeface="Calibri" pitchFamily="34" charset="0"/>
                <a:ea typeface="ＭＳ Ｐゴシック" charset="-128"/>
                <a:cs typeface="Calibri" pitchFamily="34" charset="0"/>
              </a:rPr>
              <a:t>Advisory Board with Techno Functional Consultants from QlikView &amp; </a:t>
            </a:r>
            <a:r>
              <a:rPr lang="en-US" sz="1100" dirty="0" smtClean="0">
                <a:solidFill>
                  <a:prstClr val="black"/>
                </a:solidFill>
                <a:latin typeface="Calibri" pitchFamily="34" charset="0"/>
                <a:ea typeface="ＭＳ Ｐゴシック" charset="-128"/>
                <a:cs typeface="Calibri" pitchFamily="34" charset="0"/>
              </a:rPr>
              <a:t>Cognizant</a:t>
            </a:r>
          </a:p>
          <a:p>
            <a:pPr marL="290513" lvl="1" indent="-290513" eaLnBrk="0" fontAlgn="base" hangingPunct="0">
              <a:spcBef>
                <a:spcPct val="0"/>
              </a:spcBef>
              <a:spcAft>
                <a:spcPts val="600"/>
              </a:spcAft>
              <a:buClr>
                <a:prstClr val="black"/>
              </a:buClr>
              <a:buSzPct val="100000"/>
              <a:buFont typeface="Wingdings" pitchFamily="2" charset="2"/>
              <a:buChar char="§"/>
              <a:defRPr/>
            </a:pPr>
            <a:r>
              <a:rPr lang="en-US" sz="1100" dirty="0" smtClean="0">
                <a:solidFill>
                  <a:prstClr val="black"/>
                </a:solidFill>
                <a:latin typeface="Calibri" pitchFamily="34" charset="0"/>
                <a:ea typeface="ＭＳ Ｐゴシック" charset="-128"/>
                <a:cs typeface="Calibri" pitchFamily="34" charset="0"/>
              </a:rPr>
              <a:t>Developing reusable readymade </a:t>
            </a:r>
            <a:r>
              <a:rPr lang="en-US" sz="1100" dirty="0">
                <a:solidFill>
                  <a:prstClr val="black"/>
                </a:solidFill>
                <a:latin typeface="Calibri" pitchFamily="34" charset="0"/>
                <a:ea typeface="ＭＳ Ｐゴシック" charset="-128"/>
                <a:cs typeface="Calibri" pitchFamily="34" charset="0"/>
              </a:rPr>
              <a:t>dashboards for all the </a:t>
            </a:r>
            <a:r>
              <a:rPr lang="en-US" sz="1100" dirty="0" smtClean="0">
                <a:solidFill>
                  <a:prstClr val="black"/>
                </a:solidFill>
                <a:latin typeface="Calibri" pitchFamily="34" charset="0"/>
                <a:ea typeface="ＭＳ Ｐゴシック" charset="-128"/>
                <a:cs typeface="Calibri" pitchFamily="34" charset="0"/>
              </a:rPr>
              <a:t>verticals</a:t>
            </a:r>
            <a:endParaRPr lang="en-US" sz="1100" dirty="0">
              <a:solidFill>
                <a:prstClr val="black"/>
              </a:solidFill>
              <a:latin typeface="Calibri" pitchFamily="34" charset="0"/>
              <a:ea typeface="ＭＳ Ｐゴシック" charset="-128"/>
              <a:cs typeface="Calibri" pitchFamily="34" charset="0"/>
            </a:endParaRPr>
          </a:p>
        </p:txBody>
      </p:sp>
      <p:sp>
        <p:nvSpPr>
          <p:cNvPr id="51" name="Rectangle 22"/>
          <p:cNvSpPr>
            <a:spLocks noChangeArrowheads="1"/>
          </p:cNvSpPr>
          <p:nvPr/>
        </p:nvSpPr>
        <p:spPr bwMode="auto">
          <a:xfrm>
            <a:off x="107504" y="3810000"/>
            <a:ext cx="4435475" cy="274638"/>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lgn="ctr" fontAlgn="base">
              <a:spcBef>
                <a:spcPct val="0"/>
              </a:spcBef>
              <a:spcAft>
                <a:spcPct val="0"/>
              </a:spcAft>
              <a:defRPr/>
            </a:pPr>
            <a:r>
              <a:rPr lang="en-US" sz="1200" b="1" dirty="0" smtClean="0">
                <a:solidFill>
                  <a:prstClr val="white"/>
                </a:solidFill>
                <a:latin typeface="Calibri" pitchFamily="34" charset="0"/>
                <a:ea typeface="ＭＳ Ｐゴシック" charset="-128"/>
                <a:cs typeface="Calibri" pitchFamily="34" charset="0"/>
              </a:rPr>
              <a:t>Customer Direct Benefits (Our Investments)</a:t>
            </a:r>
            <a:endParaRPr lang="en-US" sz="1200" b="1" dirty="0">
              <a:solidFill>
                <a:prstClr val="white"/>
              </a:solidFill>
              <a:latin typeface="Calibri" pitchFamily="34" charset="0"/>
              <a:ea typeface="ＭＳ Ｐゴシック" charset="-128"/>
              <a:cs typeface="Calibri" pitchFamily="34" charset="0"/>
            </a:endParaRPr>
          </a:p>
        </p:txBody>
      </p:sp>
      <p:sp>
        <p:nvSpPr>
          <p:cNvPr id="52" name="TextBox 10"/>
          <p:cNvSpPr txBox="1">
            <a:spLocks noChangeArrowheads="1"/>
          </p:cNvSpPr>
          <p:nvPr/>
        </p:nvSpPr>
        <p:spPr bwMode="auto">
          <a:xfrm>
            <a:off x="3810000" y="2819400"/>
            <a:ext cx="137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fontAlgn="base" hangingPunct="1">
              <a:spcBef>
                <a:spcPct val="0"/>
              </a:spcBef>
              <a:spcAft>
                <a:spcPct val="0"/>
              </a:spcAft>
            </a:pPr>
            <a:r>
              <a:rPr lang="en-US" sz="1400" dirty="0">
                <a:solidFill>
                  <a:srgbClr val="1F497D"/>
                </a:solidFill>
                <a:latin typeface="Calibri" pitchFamily="34" charset="0"/>
                <a:cs typeface="Calibri" pitchFamily="34" charset="0"/>
              </a:rPr>
              <a:t>Global SI Partner </a:t>
            </a:r>
          </a:p>
        </p:txBody>
      </p:sp>
      <p:pic>
        <p:nvPicPr>
          <p:cNvPr id="5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5505" y="2534350"/>
            <a:ext cx="944563"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AutoShape 4"/>
          <p:cNvSpPr>
            <a:spLocks noChangeArrowheads="1"/>
          </p:cNvSpPr>
          <p:nvPr/>
        </p:nvSpPr>
        <p:spPr bwMode="white">
          <a:xfrm>
            <a:off x="3352800" y="2211860"/>
            <a:ext cx="2286000" cy="1598140"/>
          </a:xfrm>
          <a:custGeom>
            <a:avLst/>
            <a:gdLst>
              <a:gd name="G0" fmla="+- 9643502 0 0"/>
              <a:gd name="G1" fmla="+- -11796480 0 0"/>
              <a:gd name="G2" fmla="+- 9643502 0 -11796480"/>
              <a:gd name="G3" fmla="+- 10800 0 0"/>
              <a:gd name="G4" fmla="+- 0 0 9643502"/>
              <a:gd name="T0" fmla="*/ 360 256 1"/>
              <a:gd name="T1" fmla="*/ 0 256 1"/>
              <a:gd name="G5" fmla="+- G2 T0 T1"/>
              <a:gd name="G6" fmla="?: G2 G2 G5"/>
              <a:gd name="G7" fmla="+- 0 0 G6"/>
              <a:gd name="G8" fmla="+- 7204 0 0"/>
              <a:gd name="G9" fmla="+- 0 0 -11796480"/>
              <a:gd name="G10" fmla="+- 7204 0 2700"/>
              <a:gd name="G11" fmla="cos G10 9643502"/>
              <a:gd name="G12" fmla="sin G10 9643502"/>
              <a:gd name="G13" fmla="cos 13500 9643502"/>
              <a:gd name="G14" fmla="sin 13500 9643502"/>
              <a:gd name="G15" fmla="+- G11 10800 0"/>
              <a:gd name="G16" fmla="+- G12 10800 0"/>
              <a:gd name="G17" fmla="+- G13 10800 0"/>
              <a:gd name="G18" fmla="+- G14 10800 0"/>
              <a:gd name="G19" fmla="*/ 7204 1 2"/>
              <a:gd name="G20" fmla="+- G19 5400 0"/>
              <a:gd name="G21" fmla="cos G20 9643502"/>
              <a:gd name="G22" fmla="sin G20 9643502"/>
              <a:gd name="G23" fmla="+- G21 10800 0"/>
              <a:gd name="G24" fmla="+- G12 G23 G22"/>
              <a:gd name="G25" fmla="+- G22 G23 G11"/>
              <a:gd name="G26" fmla="cos 10800 9643502"/>
              <a:gd name="G27" fmla="sin 10800 9643502"/>
              <a:gd name="G28" fmla="cos 7204 9643502"/>
              <a:gd name="G29" fmla="sin 7204 9643502"/>
              <a:gd name="G30" fmla="+- G26 10800 0"/>
              <a:gd name="G31" fmla="+- G27 10800 0"/>
              <a:gd name="G32" fmla="+- G28 10800 0"/>
              <a:gd name="G33" fmla="+- G29 10800 0"/>
              <a:gd name="G34" fmla="+- G19 5400 0"/>
              <a:gd name="G35" fmla="cos G34 -11796480"/>
              <a:gd name="G36" fmla="sin G34 -11796480"/>
              <a:gd name="G37" fmla="+/ -11796480 9643502 2"/>
              <a:gd name="T2" fmla="*/ 180 256 1"/>
              <a:gd name="T3" fmla="*/ 0 256 1"/>
              <a:gd name="G38" fmla="+- G37 T2 T3"/>
              <a:gd name="G39" fmla="?: G2 G37 G38"/>
              <a:gd name="G40" fmla="cos 10800 G39"/>
              <a:gd name="G41" fmla="sin 10800 G39"/>
              <a:gd name="G42" fmla="cos 7204 G39"/>
              <a:gd name="G43" fmla="sin 7204 G39"/>
              <a:gd name="G44" fmla="+- G40 10800 0"/>
              <a:gd name="G45" fmla="+- G41 10800 0"/>
              <a:gd name="G46" fmla="+- G42 10800 0"/>
              <a:gd name="G47" fmla="+- G43 10800 0"/>
              <a:gd name="G48" fmla="+- G35 10800 0"/>
              <a:gd name="G49" fmla="+- G36 10800 0"/>
              <a:gd name="T4" fmla="*/ 21159 w 21600"/>
              <a:gd name="T5" fmla="*/ 7746 h 21600"/>
              <a:gd name="T6" fmla="*/ 1798 w 21600"/>
              <a:gd name="T7" fmla="*/ 10800 h 21600"/>
              <a:gd name="T8" fmla="*/ 17709 w 21600"/>
              <a:gd name="T9" fmla="*/ 8762 h 21600"/>
              <a:gd name="T10" fmla="*/ -542 w 21600"/>
              <a:gd name="T11" fmla="*/ 18123 h 21600"/>
              <a:gd name="T12" fmla="*/ 797 w 21600"/>
              <a:gd name="T13" fmla="*/ 11904 h 21600"/>
              <a:gd name="T14" fmla="*/ 7016 w 21600"/>
              <a:gd name="T15" fmla="*/ 1324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4748" y="14707"/>
                </a:moveTo>
                <a:cubicBezTo>
                  <a:pt x="6074" y="16762"/>
                  <a:pt x="8353" y="18004"/>
                  <a:pt x="10800" y="18004"/>
                </a:cubicBezTo>
                <a:cubicBezTo>
                  <a:pt x="14778" y="18004"/>
                  <a:pt x="18004" y="14778"/>
                  <a:pt x="18004" y="10800"/>
                </a:cubicBezTo>
                <a:cubicBezTo>
                  <a:pt x="18004" y="6821"/>
                  <a:pt x="14778" y="3596"/>
                  <a:pt x="10800" y="3596"/>
                </a:cubicBezTo>
                <a:cubicBezTo>
                  <a:pt x="6821" y="3596"/>
                  <a:pt x="3596" y="6821"/>
                  <a:pt x="3596" y="10800"/>
                </a:cubicBezTo>
                <a:lnTo>
                  <a:pt x="0" y="10800"/>
                </a:lnTo>
                <a:cubicBezTo>
                  <a:pt x="0" y="4835"/>
                  <a:pt x="4835" y="0"/>
                  <a:pt x="10800" y="0"/>
                </a:cubicBezTo>
                <a:cubicBezTo>
                  <a:pt x="16764" y="0"/>
                  <a:pt x="21600" y="4835"/>
                  <a:pt x="21600" y="10800"/>
                </a:cubicBezTo>
                <a:cubicBezTo>
                  <a:pt x="21600" y="16764"/>
                  <a:pt x="16764" y="21600"/>
                  <a:pt x="10800" y="21600"/>
                </a:cubicBezTo>
                <a:cubicBezTo>
                  <a:pt x="7132" y="21600"/>
                  <a:pt x="3716" y="19739"/>
                  <a:pt x="1727" y="16658"/>
                </a:cubicBezTo>
                <a:lnTo>
                  <a:pt x="-542" y="18123"/>
                </a:lnTo>
                <a:lnTo>
                  <a:pt x="797" y="11904"/>
                </a:lnTo>
                <a:lnTo>
                  <a:pt x="7016" y="13243"/>
                </a:lnTo>
                <a:lnTo>
                  <a:pt x="4748" y="14707"/>
                </a:lnTo>
                <a:close/>
              </a:path>
            </a:pathLst>
          </a:custGeom>
          <a:gradFill rotWithShape="1">
            <a:gsLst>
              <a:gs pos="0">
                <a:schemeClr val="tx2"/>
              </a:gs>
              <a:gs pos="100000">
                <a:srgbClr val="FFFFFF"/>
              </a:gs>
            </a:gsLst>
            <a:lin ang="5400000" scaled="1"/>
          </a:gradFill>
          <a:ln w="19050" algn="ctr">
            <a:noFill/>
            <a:miter lim="800000"/>
            <a:headEnd/>
            <a:tailEnd type="none" w="sm" len="lg"/>
          </a:ln>
          <a:effectLst>
            <a:outerShdw dist="107763" dir="2700000" algn="ctr" rotWithShape="0">
              <a:srgbClr val="808080">
                <a:alpha val="50000"/>
              </a:srgbClr>
            </a:outerShdw>
          </a:effectLst>
        </p:spPr>
        <p:txBody>
          <a:bodyPr wrap="none" lIns="90000" tIns="46800" rIns="90000" bIns="46800" anchor="ctr"/>
          <a:lstStyle/>
          <a:p>
            <a:pPr algn="ctr" fontAlgn="base">
              <a:spcBef>
                <a:spcPct val="0"/>
              </a:spcBef>
              <a:spcAft>
                <a:spcPct val="0"/>
              </a:spcAft>
              <a:buClr>
                <a:srgbClr val="FF9900"/>
              </a:buClr>
              <a:buSzPct val="80000"/>
              <a:buFont typeface="Wingdings" pitchFamily="2" charset="2"/>
              <a:buNone/>
              <a:defRPr/>
            </a:pPr>
            <a:endParaRPr lang="de-DE" sz="1600" b="1">
              <a:solidFill>
                <a:srgbClr val="000000"/>
              </a:solidFill>
              <a:latin typeface="Arial" charset="0"/>
              <a:ea typeface="Arial Unicode MS" pitchFamily="34" charset="-128"/>
              <a:cs typeface="Arial Unicode MS" pitchFamily="34"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958" y="2684805"/>
            <a:ext cx="1258595" cy="658470"/>
          </a:xfrm>
          <a:prstGeom prst="rect">
            <a:avLst/>
          </a:prstGeom>
        </p:spPr>
      </p:pic>
    </p:spTree>
    <p:extLst>
      <p:ext uri="{BB962C8B-B14F-4D97-AF65-F5344CB8AC3E}">
        <p14:creationId xmlns:p14="http://schemas.microsoft.com/office/powerpoint/2010/main" val="114261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228600"/>
            <a:ext cx="8458201" cy="381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31775" algn="l">
              <a:spcBef>
                <a:spcPts val="600"/>
              </a:spcBef>
              <a:spcAft>
                <a:spcPts val="600"/>
              </a:spcAft>
            </a:pPr>
            <a:r>
              <a:rPr lang="en-US" sz="2400" b="1" dirty="0" smtClean="0">
                <a:solidFill>
                  <a:schemeClr val="bg1"/>
                </a:solidFill>
              </a:rPr>
              <a:t>QLIK | COE SERVICES</a:t>
            </a:r>
            <a:endParaRPr lang="en-US" sz="2400" b="1" dirty="0">
              <a:solidFill>
                <a:schemeClr val="bg1"/>
              </a:solidFill>
              <a:ea typeface="ＭＳ Ｐゴシック" pitchFamily="34" charset="-128"/>
            </a:endParaRPr>
          </a:p>
        </p:txBody>
      </p:sp>
      <p:sp>
        <p:nvSpPr>
          <p:cNvPr id="45" name="Freeform 44"/>
          <p:cNvSpPr/>
          <p:nvPr/>
        </p:nvSpPr>
        <p:spPr>
          <a:xfrm>
            <a:off x="4665980" y="3231635"/>
            <a:ext cx="4479132" cy="2788166"/>
          </a:xfrm>
          <a:custGeom>
            <a:avLst/>
            <a:gdLst>
              <a:gd name="connsiteX0" fmla="*/ 5295900 w 9029700"/>
              <a:gd name="connsiteY0" fmla="*/ 9525 h 2600325"/>
              <a:gd name="connsiteX1" fmla="*/ 9029700 w 9029700"/>
              <a:gd name="connsiteY1" fmla="*/ 2600325 h 2600325"/>
              <a:gd name="connsiteX2" fmla="*/ 0 w 9029700"/>
              <a:gd name="connsiteY2" fmla="*/ 2590800 h 2600325"/>
              <a:gd name="connsiteX3" fmla="*/ 3762375 w 9029700"/>
              <a:gd name="connsiteY3" fmla="*/ 0 h 2600325"/>
              <a:gd name="connsiteX4" fmla="*/ 5295900 w 9029700"/>
              <a:gd name="connsiteY4" fmla="*/ 9525 h 2600325"/>
              <a:gd name="connsiteX0" fmla="*/ 5303044 w 9029700"/>
              <a:gd name="connsiteY0" fmla="*/ 0 h 2602706"/>
              <a:gd name="connsiteX1" fmla="*/ 9029700 w 9029700"/>
              <a:gd name="connsiteY1" fmla="*/ 2602706 h 2602706"/>
              <a:gd name="connsiteX2" fmla="*/ 0 w 9029700"/>
              <a:gd name="connsiteY2" fmla="*/ 2593181 h 2602706"/>
              <a:gd name="connsiteX3" fmla="*/ 3762375 w 9029700"/>
              <a:gd name="connsiteY3" fmla="*/ 2381 h 2602706"/>
              <a:gd name="connsiteX4" fmla="*/ 5303044 w 9029700"/>
              <a:gd name="connsiteY4" fmla="*/ 0 h 2602706"/>
              <a:gd name="connsiteX0" fmla="*/ 5303044 w 9029700"/>
              <a:gd name="connsiteY0" fmla="*/ 0 h 2602706"/>
              <a:gd name="connsiteX1" fmla="*/ 9029700 w 9029700"/>
              <a:gd name="connsiteY1" fmla="*/ 2602706 h 2602706"/>
              <a:gd name="connsiteX2" fmla="*/ 0 w 9029700"/>
              <a:gd name="connsiteY2" fmla="*/ 2593181 h 2602706"/>
              <a:gd name="connsiteX3" fmla="*/ 3755231 w 9029700"/>
              <a:gd name="connsiteY3" fmla="*/ 2381 h 2602706"/>
              <a:gd name="connsiteX4" fmla="*/ 5303044 w 9029700"/>
              <a:gd name="connsiteY4" fmla="*/ 0 h 2602706"/>
              <a:gd name="connsiteX0" fmla="*/ 5859225 w 9029700"/>
              <a:gd name="connsiteY0" fmla="*/ 0 h 3724648"/>
              <a:gd name="connsiteX1" fmla="*/ 9029700 w 9029700"/>
              <a:gd name="connsiteY1" fmla="*/ 3724648 h 3724648"/>
              <a:gd name="connsiteX2" fmla="*/ 0 w 9029700"/>
              <a:gd name="connsiteY2" fmla="*/ 3715123 h 3724648"/>
              <a:gd name="connsiteX3" fmla="*/ 3755231 w 9029700"/>
              <a:gd name="connsiteY3" fmla="*/ 1124323 h 3724648"/>
              <a:gd name="connsiteX4" fmla="*/ 5859225 w 9029700"/>
              <a:gd name="connsiteY4" fmla="*/ 0 h 3724648"/>
              <a:gd name="connsiteX0" fmla="*/ 5859225 w 9171102"/>
              <a:gd name="connsiteY0" fmla="*/ 0 h 3715123"/>
              <a:gd name="connsiteX1" fmla="*/ 9171102 w 9171102"/>
              <a:gd name="connsiteY1" fmla="*/ 900774 h 3715123"/>
              <a:gd name="connsiteX2" fmla="*/ 0 w 9171102"/>
              <a:gd name="connsiteY2" fmla="*/ 3715123 h 3715123"/>
              <a:gd name="connsiteX3" fmla="*/ 3755231 w 9171102"/>
              <a:gd name="connsiteY3" fmla="*/ 1124323 h 3715123"/>
              <a:gd name="connsiteX4" fmla="*/ 5859225 w 9171102"/>
              <a:gd name="connsiteY4" fmla="*/ 0 h 3715123"/>
              <a:gd name="connsiteX0" fmla="*/ 5859225 w 9114541"/>
              <a:gd name="connsiteY0" fmla="*/ 0 h 3715123"/>
              <a:gd name="connsiteX1" fmla="*/ 9114541 w 9114541"/>
              <a:gd name="connsiteY1" fmla="*/ 54562 h 3715123"/>
              <a:gd name="connsiteX2" fmla="*/ 0 w 9114541"/>
              <a:gd name="connsiteY2" fmla="*/ 3715123 h 3715123"/>
              <a:gd name="connsiteX3" fmla="*/ 3755231 w 9114541"/>
              <a:gd name="connsiteY3" fmla="*/ 1124323 h 3715123"/>
              <a:gd name="connsiteX4" fmla="*/ 5859225 w 9114541"/>
              <a:gd name="connsiteY4" fmla="*/ 0 h 3715123"/>
              <a:gd name="connsiteX0" fmla="*/ 5859225 w 9133395"/>
              <a:gd name="connsiteY0" fmla="*/ 0 h 3715123"/>
              <a:gd name="connsiteX1" fmla="*/ 9133395 w 9133395"/>
              <a:gd name="connsiteY1" fmla="*/ 7022 h 3715123"/>
              <a:gd name="connsiteX2" fmla="*/ 0 w 9133395"/>
              <a:gd name="connsiteY2" fmla="*/ 3715123 h 3715123"/>
              <a:gd name="connsiteX3" fmla="*/ 3755231 w 9133395"/>
              <a:gd name="connsiteY3" fmla="*/ 1124323 h 3715123"/>
              <a:gd name="connsiteX4" fmla="*/ 5859225 w 9133395"/>
              <a:gd name="connsiteY4" fmla="*/ 0 h 3715123"/>
              <a:gd name="connsiteX0" fmla="*/ 5875894 w 9133395"/>
              <a:gd name="connsiteY0" fmla="*/ 184 h 3708101"/>
              <a:gd name="connsiteX1" fmla="*/ 9133395 w 9133395"/>
              <a:gd name="connsiteY1" fmla="*/ 0 h 3708101"/>
              <a:gd name="connsiteX2" fmla="*/ 0 w 9133395"/>
              <a:gd name="connsiteY2" fmla="*/ 3708101 h 3708101"/>
              <a:gd name="connsiteX3" fmla="*/ 3755231 w 9133395"/>
              <a:gd name="connsiteY3" fmla="*/ 1117301 h 3708101"/>
              <a:gd name="connsiteX4" fmla="*/ 5875894 w 9133395"/>
              <a:gd name="connsiteY4" fmla="*/ 184 h 3708101"/>
              <a:gd name="connsiteX0" fmla="*/ 5875894 w 9133395"/>
              <a:gd name="connsiteY0" fmla="*/ 184 h 3708101"/>
              <a:gd name="connsiteX1" fmla="*/ 9133395 w 9133395"/>
              <a:gd name="connsiteY1" fmla="*/ 0 h 3708101"/>
              <a:gd name="connsiteX2" fmla="*/ 0 w 9133395"/>
              <a:gd name="connsiteY2" fmla="*/ 3708101 h 3708101"/>
              <a:gd name="connsiteX3" fmla="*/ 4598193 w 9133395"/>
              <a:gd name="connsiteY3" fmla="*/ 1285424 h 3708101"/>
              <a:gd name="connsiteX4" fmla="*/ 5875894 w 9133395"/>
              <a:gd name="connsiteY4" fmla="*/ 184 h 3708101"/>
              <a:gd name="connsiteX0" fmla="*/ 1277701 w 4535202"/>
              <a:gd name="connsiteY0" fmla="*/ 184 h 3099589"/>
              <a:gd name="connsiteX1" fmla="*/ 4535202 w 4535202"/>
              <a:gd name="connsiteY1" fmla="*/ 0 h 3099589"/>
              <a:gd name="connsiteX2" fmla="*/ 2088 w 4535202"/>
              <a:gd name="connsiteY2" fmla="*/ 3099589 h 3099589"/>
              <a:gd name="connsiteX3" fmla="*/ 0 w 4535202"/>
              <a:gd name="connsiteY3" fmla="*/ 1285424 h 3099589"/>
              <a:gd name="connsiteX4" fmla="*/ 1277701 w 4535202"/>
              <a:gd name="connsiteY4" fmla="*/ 184 h 3099589"/>
              <a:gd name="connsiteX0" fmla="*/ 1277701 w 4535202"/>
              <a:gd name="connsiteY0" fmla="*/ 184 h 3099589"/>
              <a:gd name="connsiteX1" fmla="*/ 4535202 w 4535202"/>
              <a:gd name="connsiteY1" fmla="*/ 0 h 3099589"/>
              <a:gd name="connsiteX2" fmla="*/ 2292113 w 4535202"/>
              <a:gd name="connsiteY2" fmla="*/ 1519827 h 3099589"/>
              <a:gd name="connsiteX3" fmla="*/ 2088 w 4535202"/>
              <a:gd name="connsiteY3" fmla="*/ 3099589 h 3099589"/>
              <a:gd name="connsiteX4" fmla="*/ 0 w 4535202"/>
              <a:gd name="connsiteY4" fmla="*/ 1285424 h 3099589"/>
              <a:gd name="connsiteX5" fmla="*/ 1277701 w 4535202"/>
              <a:gd name="connsiteY5" fmla="*/ 184 h 3099589"/>
              <a:gd name="connsiteX0" fmla="*/ 1277701 w 4535202"/>
              <a:gd name="connsiteY0" fmla="*/ 184 h 3099589"/>
              <a:gd name="connsiteX1" fmla="*/ 4535202 w 4535202"/>
              <a:gd name="connsiteY1" fmla="*/ 0 h 3099589"/>
              <a:gd name="connsiteX2" fmla="*/ 4479132 w 4535202"/>
              <a:gd name="connsiteY2" fmla="*/ 3022090 h 3099589"/>
              <a:gd name="connsiteX3" fmla="*/ 2088 w 4535202"/>
              <a:gd name="connsiteY3" fmla="*/ 3099589 h 3099589"/>
              <a:gd name="connsiteX4" fmla="*/ 0 w 4535202"/>
              <a:gd name="connsiteY4" fmla="*/ 1285424 h 3099589"/>
              <a:gd name="connsiteX5" fmla="*/ 1277701 w 4535202"/>
              <a:gd name="connsiteY5" fmla="*/ 184 h 3099589"/>
              <a:gd name="connsiteX0" fmla="*/ 1277701 w 4479132"/>
              <a:gd name="connsiteY0" fmla="*/ 184 h 3099589"/>
              <a:gd name="connsiteX1" fmla="*/ 4478641 w 4479132"/>
              <a:gd name="connsiteY1" fmla="*/ 0 h 3099589"/>
              <a:gd name="connsiteX2" fmla="*/ 4479132 w 4479132"/>
              <a:gd name="connsiteY2" fmla="*/ 3022090 h 3099589"/>
              <a:gd name="connsiteX3" fmla="*/ 2088 w 4479132"/>
              <a:gd name="connsiteY3" fmla="*/ 3099589 h 3099589"/>
              <a:gd name="connsiteX4" fmla="*/ 0 w 4479132"/>
              <a:gd name="connsiteY4" fmla="*/ 1285424 h 3099589"/>
              <a:gd name="connsiteX5" fmla="*/ 1277701 w 4479132"/>
              <a:gd name="connsiteY5" fmla="*/ 184 h 309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9132" h="3099589">
                <a:moveTo>
                  <a:pt x="1277701" y="184"/>
                </a:moveTo>
                <a:lnTo>
                  <a:pt x="4478641" y="0"/>
                </a:lnTo>
                <a:cubicBezTo>
                  <a:pt x="4478805" y="1007363"/>
                  <a:pt x="4478968" y="2014727"/>
                  <a:pt x="4479132" y="3022090"/>
                </a:cubicBezTo>
                <a:lnTo>
                  <a:pt x="2088" y="3099589"/>
                </a:lnTo>
                <a:lnTo>
                  <a:pt x="0" y="1285424"/>
                </a:lnTo>
                <a:lnTo>
                  <a:pt x="1277701" y="184"/>
                </a:lnTo>
                <a:close/>
              </a:path>
            </a:pathLst>
          </a:custGeom>
          <a:gradFill>
            <a:gsLst>
              <a:gs pos="0">
                <a:srgbClr val="FCDD9E">
                  <a:alpha val="97647"/>
                </a:srgbClr>
              </a:gs>
              <a:gs pos="50000">
                <a:srgbClr val="FEEFD2"/>
              </a:gs>
              <a:gs pos="100000">
                <a:sysClr val="window" lastClr="FFFFFF">
                  <a:alpha val="0"/>
                </a:sysClr>
              </a:gs>
            </a:gsLst>
            <a:lin ang="5400000" scaled="0"/>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endParaRPr>
          </a:p>
        </p:txBody>
      </p:sp>
      <p:sp>
        <p:nvSpPr>
          <p:cNvPr id="46" name="Freeform 45"/>
          <p:cNvSpPr/>
          <p:nvPr/>
        </p:nvSpPr>
        <p:spPr>
          <a:xfrm flipH="1">
            <a:off x="2046" y="3232871"/>
            <a:ext cx="4544934" cy="2786929"/>
          </a:xfrm>
          <a:custGeom>
            <a:avLst/>
            <a:gdLst>
              <a:gd name="connsiteX0" fmla="*/ 457200 w 3924300"/>
              <a:gd name="connsiteY0" fmla="*/ 1130300 h 4660900"/>
              <a:gd name="connsiteX1" fmla="*/ 3911600 w 3924300"/>
              <a:gd name="connsiteY1" fmla="*/ 0 h 4660900"/>
              <a:gd name="connsiteX2" fmla="*/ 3924300 w 3924300"/>
              <a:gd name="connsiteY2" fmla="*/ 4660900 h 4660900"/>
              <a:gd name="connsiteX3" fmla="*/ 0 w 3924300"/>
              <a:gd name="connsiteY3" fmla="*/ 2590800 h 4660900"/>
              <a:gd name="connsiteX4" fmla="*/ 457200 w 3924300"/>
              <a:gd name="connsiteY4" fmla="*/ 1130300 h 4660900"/>
              <a:gd name="connsiteX0" fmla="*/ 457200 w 3924300"/>
              <a:gd name="connsiteY0" fmla="*/ 1130300 h 5194300"/>
              <a:gd name="connsiteX1" fmla="*/ 3911600 w 3924300"/>
              <a:gd name="connsiteY1" fmla="*/ 0 h 5194300"/>
              <a:gd name="connsiteX2" fmla="*/ 3924300 w 3924300"/>
              <a:gd name="connsiteY2" fmla="*/ 5194300 h 5194300"/>
              <a:gd name="connsiteX3" fmla="*/ 0 w 3924300"/>
              <a:gd name="connsiteY3" fmla="*/ 2590800 h 5194300"/>
              <a:gd name="connsiteX4" fmla="*/ 457200 w 3924300"/>
              <a:gd name="connsiteY4" fmla="*/ 1130300 h 5194300"/>
              <a:gd name="connsiteX0" fmla="*/ 476250 w 3924300"/>
              <a:gd name="connsiteY0" fmla="*/ 1123156 h 5194300"/>
              <a:gd name="connsiteX1" fmla="*/ 3911600 w 3924300"/>
              <a:gd name="connsiteY1" fmla="*/ 0 h 5194300"/>
              <a:gd name="connsiteX2" fmla="*/ 3924300 w 3924300"/>
              <a:gd name="connsiteY2" fmla="*/ 5194300 h 5194300"/>
              <a:gd name="connsiteX3" fmla="*/ 0 w 3924300"/>
              <a:gd name="connsiteY3" fmla="*/ 2590800 h 5194300"/>
              <a:gd name="connsiteX4" fmla="*/ 476250 w 3924300"/>
              <a:gd name="connsiteY4" fmla="*/ 1123156 h 5194300"/>
              <a:gd name="connsiteX0" fmla="*/ 452438 w 3900488"/>
              <a:gd name="connsiteY0" fmla="*/ 1123156 h 5194300"/>
              <a:gd name="connsiteX1" fmla="*/ 3887788 w 3900488"/>
              <a:gd name="connsiteY1" fmla="*/ 0 h 5194300"/>
              <a:gd name="connsiteX2" fmla="*/ 3900488 w 3900488"/>
              <a:gd name="connsiteY2" fmla="*/ 5194300 h 5194300"/>
              <a:gd name="connsiteX3" fmla="*/ 0 w 3900488"/>
              <a:gd name="connsiteY3" fmla="*/ 2590800 h 5194300"/>
              <a:gd name="connsiteX4" fmla="*/ 452438 w 3900488"/>
              <a:gd name="connsiteY4" fmla="*/ 1123156 h 5194300"/>
              <a:gd name="connsiteX0" fmla="*/ 452438 w 3900488"/>
              <a:gd name="connsiteY0" fmla="*/ 1146016 h 5217160"/>
              <a:gd name="connsiteX1" fmla="*/ 3887788 w 3900488"/>
              <a:gd name="connsiteY1" fmla="*/ 0 h 5217160"/>
              <a:gd name="connsiteX2" fmla="*/ 3900488 w 3900488"/>
              <a:gd name="connsiteY2" fmla="*/ 5217160 h 5217160"/>
              <a:gd name="connsiteX3" fmla="*/ 0 w 3900488"/>
              <a:gd name="connsiteY3" fmla="*/ 2613660 h 5217160"/>
              <a:gd name="connsiteX4" fmla="*/ 452438 w 3900488"/>
              <a:gd name="connsiteY4" fmla="*/ 1146016 h 5217160"/>
              <a:gd name="connsiteX0" fmla="*/ 452438 w 3900488"/>
              <a:gd name="connsiteY0" fmla="*/ 1117441 h 5188585"/>
              <a:gd name="connsiteX1" fmla="*/ 3773488 w 3900488"/>
              <a:gd name="connsiteY1" fmla="*/ 0 h 5188585"/>
              <a:gd name="connsiteX2" fmla="*/ 3900488 w 3900488"/>
              <a:gd name="connsiteY2" fmla="*/ 5188585 h 5188585"/>
              <a:gd name="connsiteX3" fmla="*/ 0 w 3900488"/>
              <a:gd name="connsiteY3" fmla="*/ 2585085 h 5188585"/>
              <a:gd name="connsiteX4" fmla="*/ 452438 w 3900488"/>
              <a:gd name="connsiteY4" fmla="*/ 1117441 h 5188585"/>
              <a:gd name="connsiteX0" fmla="*/ 452438 w 3774257"/>
              <a:gd name="connsiteY0" fmla="*/ 1117441 h 5198110"/>
              <a:gd name="connsiteX1" fmla="*/ 3773488 w 3774257"/>
              <a:gd name="connsiteY1" fmla="*/ 0 h 5198110"/>
              <a:gd name="connsiteX2" fmla="*/ 3767138 w 3774257"/>
              <a:gd name="connsiteY2" fmla="*/ 5198110 h 5198110"/>
              <a:gd name="connsiteX3" fmla="*/ 0 w 3774257"/>
              <a:gd name="connsiteY3" fmla="*/ 2585085 h 5198110"/>
              <a:gd name="connsiteX4" fmla="*/ 452438 w 3774257"/>
              <a:gd name="connsiteY4" fmla="*/ 1117441 h 5198110"/>
              <a:gd name="connsiteX0" fmla="*/ 464344 w 3786163"/>
              <a:gd name="connsiteY0" fmla="*/ 1117441 h 5198110"/>
              <a:gd name="connsiteX1" fmla="*/ 3785394 w 3786163"/>
              <a:gd name="connsiteY1" fmla="*/ 0 h 5198110"/>
              <a:gd name="connsiteX2" fmla="*/ 3779044 w 3786163"/>
              <a:gd name="connsiteY2" fmla="*/ 5198110 h 5198110"/>
              <a:gd name="connsiteX3" fmla="*/ 0 w 3786163"/>
              <a:gd name="connsiteY3" fmla="*/ 2599372 h 5198110"/>
              <a:gd name="connsiteX4" fmla="*/ 464344 w 3786163"/>
              <a:gd name="connsiteY4" fmla="*/ 1117441 h 5198110"/>
              <a:gd name="connsiteX0" fmla="*/ 1237342 w 4559161"/>
              <a:gd name="connsiteY0" fmla="*/ 1117441 h 5198110"/>
              <a:gd name="connsiteX1" fmla="*/ 4558392 w 4559161"/>
              <a:gd name="connsiteY1" fmla="*/ 0 h 5198110"/>
              <a:gd name="connsiteX2" fmla="*/ 4552042 w 4559161"/>
              <a:gd name="connsiteY2" fmla="*/ 5198110 h 5198110"/>
              <a:gd name="connsiteX3" fmla="*/ 0 w 4559161"/>
              <a:gd name="connsiteY3" fmla="*/ 2806762 h 5198110"/>
              <a:gd name="connsiteX4" fmla="*/ 1237342 w 4559161"/>
              <a:gd name="connsiteY4" fmla="*/ 1117441 h 5198110"/>
              <a:gd name="connsiteX0" fmla="*/ 1237342 w 4558394"/>
              <a:gd name="connsiteY0" fmla="*/ 1117441 h 4472246"/>
              <a:gd name="connsiteX1" fmla="*/ 4558392 w 4558394"/>
              <a:gd name="connsiteY1" fmla="*/ 0 h 4472246"/>
              <a:gd name="connsiteX2" fmla="*/ 64884 w 4558394"/>
              <a:gd name="connsiteY2" fmla="*/ 4472246 h 4472246"/>
              <a:gd name="connsiteX3" fmla="*/ 0 w 4558394"/>
              <a:gd name="connsiteY3" fmla="*/ 2806762 h 4472246"/>
              <a:gd name="connsiteX4" fmla="*/ 1237342 w 4558394"/>
              <a:gd name="connsiteY4" fmla="*/ 1117441 h 4472246"/>
              <a:gd name="connsiteX0" fmla="*/ 1237342 w 4633808"/>
              <a:gd name="connsiteY0" fmla="*/ 0 h 3354805"/>
              <a:gd name="connsiteX1" fmla="*/ 4633806 w 4633808"/>
              <a:gd name="connsiteY1" fmla="*/ 400274 h 3354805"/>
              <a:gd name="connsiteX2" fmla="*/ 64884 w 4633808"/>
              <a:gd name="connsiteY2" fmla="*/ 3354805 h 3354805"/>
              <a:gd name="connsiteX3" fmla="*/ 0 w 4633808"/>
              <a:gd name="connsiteY3" fmla="*/ 1689321 h 3354805"/>
              <a:gd name="connsiteX4" fmla="*/ 1237342 w 4633808"/>
              <a:gd name="connsiteY4" fmla="*/ 0 h 3354805"/>
              <a:gd name="connsiteX0" fmla="*/ 1058233 w 4633808"/>
              <a:gd name="connsiteY0" fmla="*/ 0 h 2958879"/>
              <a:gd name="connsiteX1" fmla="*/ 4633806 w 4633808"/>
              <a:gd name="connsiteY1" fmla="*/ 4348 h 2958879"/>
              <a:gd name="connsiteX2" fmla="*/ 64884 w 4633808"/>
              <a:gd name="connsiteY2" fmla="*/ 2958879 h 2958879"/>
              <a:gd name="connsiteX3" fmla="*/ 0 w 4633808"/>
              <a:gd name="connsiteY3" fmla="*/ 1293395 h 2958879"/>
              <a:gd name="connsiteX4" fmla="*/ 1058233 w 4633808"/>
              <a:gd name="connsiteY4" fmla="*/ 0 h 2958879"/>
              <a:gd name="connsiteX0" fmla="*/ 1312757 w 4633808"/>
              <a:gd name="connsiteY0" fmla="*/ 14505 h 2954531"/>
              <a:gd name="connsiteX1" fmla="*/ 4633806 w 4633808"/>
              <a:gd name="connsiteY1" fmla="*/ 0 h 2954531"/>
              <a:gd name="connsiteX2" fmla="*/ 64884 w 4633808"/>
              <a:gd name="connsiteY2" fmla="*/ 2954531 h 2954531"/>
              <a:gd name="connsiteX3" fmla="*/ 0 w 4633808"/>
              <a:gd name="connsiteY3" fmla="*/ 1289047 h 2954531"/>
              <a:gd name="connsiteX4" fmla="*/ 1312757 w 4633808"/>
              <a:gd name="connsiteY4" fmla="*/ 14505 h 2954531"/>
              <a:gd name="connsiteX0" fmla="*/ 1246770 w 4633808"/>
              <a:gd name="connsiteY0" fmla="*/ 0 h 2968307"/>
              <a:gd name="connsiteX1" fmla="*/ 4633806 w 4633808"/>
              <a:gd name="connsiteY1" fmla="*/ 13776 h 2968307"/>
              <a:gd name="connsiteX2" fmla="*/ 64884 w 4633808"/>
              <a:gd name="connsiteY2" fmla="*/ 2968307 h 2968307"/>
              <a:gd name="connsiteX3" fmla="*/ 0 w 4633808"/>
              <a:gd name="connsiteY3" fmla="*/ 1302823 h 2968307"/>
              <a:gd name="connsiteX4" fmla="*/ 1246770 w 4633808"/>
              <a:gd name="connsiteY4" fmla="*/ 0 h 2968307"/>
              <a:gd name="connsiteX0" fmla="*/ 1246770 w 4645277"/>
              <a:gd name="connsiteY0" fmla="*/ 0 h 2969314"/>
              <a:gd name="connsiteX1" fmla="*/ 4633806 w 4645277"/>
              <a:gd name="connsiteY1" fmla="*/ 13776 h 2969314"/>
              <a:gd name="connsiteX2" fmla="*/ 2269442 w 4645277"/>
              <a:gd name="connsiteY2" fmla="*/ 1524467 h 2969314"/>
              <a:gd name="connsiteX3" fmla="*/ 64884 w 4645277"/>
              <a:gd name="connsiteY3" fmla="*/ 2968307 h 2969314"/>
              <a:gd name="connsiteX4" fmla="*/ 0 w 4645277"/>
              <a:gd name="connsiteY4" fmla="*/ 1302823 h 2969314"/>
              <a:gd name="connsiteX5" fmla="*/ 1246770 w 4645277"/>
              <a:gd name="connsiteY5" fmla="*/ 0 h 2969314"/>
              <a:gd name="connsiteX0" fmla="*/ 1246770 w 4682487"/>
              <a:gd name="connsiteY0" fmla="*/ 0 h 3094339"/>
              <a:gd name="connsiteX1" fmla="*/ 4633806 w 4682487"/>
              <a:gd name="connsiteY1" fmla="*/ 13776 h 3094339"/>
              <a:gd name="connsiteX2" fmla="*/ 3768304 w 4682487"/>
              <a:gd name="connsiteY2" fmla="*/ 2815939 h 3094339"/>
              <a:gd name="connsiteX3" fmla="*/ 64884 w 4682487"/>
              <a:gd name="connsiteY3" fmla="*/ 2968307 h 3094339"/>
              <a:gd name="connsiteX4" fmla="*/ 0 w 4682487"/>
              <a:gd name="connsiteY4" fmla="*/ 1302823 h 3094339"/>
              <a:gd name="connsiteX5" fmla="*/ 1246770 w 4682487"/>
              <a:gd name="connsiteY5" fmla="*/ 0 h 3094339"/>
              <a:gd name="connsiteX0" fmla="*/ 1246770 w 4783010"/>
              <a:gd name="connsiteY0" fmla="*/ 0 h 3094339"/>
              <a:gd name="connsiteX1" fmla="*/ 4633806 w 4783010"/>
              <a:gd name="connsiteY1" fmla="*/ 13776 h 3094339"/>
              <a:gd name="connsiteX2" fmla="*/ 3768304 w 4783010"/>
              <a:gd name="connsiteY2" fmla="*/ 2815939 h 3094339"/>
              <a:gd name="connsiteX3" fmla="*/ 64884 w 4783010"/>
              <a:gd name="connsiteY3" fmla="*/ 2968307 h 3094339"/>
              <a:gd name="connsiteX4" fmla="*/ 0 w 4783010"/>
              <a:gd name="connsiteY4" fmla="*/ 1302823 h 3094339"/>
              <a:gd name="connsiteX5" fmla="*/ 1246770 w 4783010"/>
              <a:gd name="connsiteY5" fmla="*/ 0 h 3094339"/>
              <a:gd name="connsiteX0" fmla="*/ 1246770 w 4747078"/>
              <a:gd name="connsiteY0" fmla="*/ 0 h 3094339"/>
              <a:gd name="connsiteX1" fmla="*/ 4633806 w 4747078"/>
              <a:gd name="connsiteY1" fmla="*/ 13776 h 3094339"/>
              <a:gd name="connsiteX2" fmla="*/ 3768304 w 4747078"/>
              <a:gd name="connsiteY2" fmla="*/ 2815939 h 3094339"/>
              <a:gd name="connsiteX3" fmla="*/ 64884 w 4747078"/>
              <a:gd name="connsiteY3" fmla="*/ 2968307 h 3094339"/>
              <a:gd name="connsiteX4" fmla="*/ 0 w 4747078"/>
              <a:gd name="connsiteY4" fmla="*/ 1302823 h 3094339"/>
              <a:gd name="connsiteX5" fmla="*/ 1246770 w 4747078"/>
              <a:gd name="connsiteY5" fmla="*/ 0 h 3094339"/>
              <a:gd name="connsiteX0" fmla="*/ 1246770 w 4747078"/>
              <a:gd name="connsiteY0" fmla="*/ 0 h 2973845"/>
              <a:gd name="connsiteX1" fmla="*/ 4633806 w 4747078"/>
              <a:gd name="connsiteY1" fmla="*/ 13776 h 2973845"/>
              <a:gd name="connsiteX2" fmla="*/ 3768304 w 4747078"/>
              <a:gd name="connsiteY2" fmla="*/ 2815939 h 2973845"/>
              <a:gd name="connsiteX3" fmla="*/ 64884 w 4747078"/>
              <a:gd name="connsiteY3" fmla="*/ 2968307 h 2973845"/>
              <a:gd name="connsiteX4" fmla="*/ 0 w 4747078"/>
              <a:gd name="connsiteY4" fmla="*/ 1302823 h 2973845"/>
              <a:gd name="connsiteX5" fmla="*/ 1246770 w 4747078"/>
              <a:gd name="connsiteY5" fmla="*/ 0 h 2973845"/>
              <a:gd name="connsiteX0" fmla="*/ 1246770 w 4910683"/>
              <a:gd name="connsiteY0" fmla="*/ 0 h 2983923"/>
              <a:gd name="connsiteX1" fmla="*/ 4633806 w 4910683"/>
              <a:gd name="connsiteY1" fmla="*/ 13776 h 2983923"/>
              <a:gd name="connsiteX2" fmla="*/ 4541302 w 4910683"/>
              <a:gd name="connsiteY2" fmla="*/ 2938487 h 2983923"/>
              <a:gd name="connsiteX3" fmla="*/ 64884 w 4910683"/>
              <a:gd name="connsiteY3" fmla="*/ 2968307 h 2983923"/>
              <a:gd name="connsiteX4" fmla="*/ 0 w 4910683"/>
              <a:gd name="connsiteY4" fmla="*/ 1302823 h 2983923"/>
              <a:gd name="connsiteX5" fmla="*/ 1246770 w 4910683"/>
              <a:gd name="connsiteY5" fmla="*/ 0 h 2983923"/>
              <a:gd name="connsiteX0" fmla="*/ 1246770 w 4910683"/>
              <a:gd name="connsiteY0" fmla="*/ 0 h 2968307"/>
              <a:gd name="connsiteX1" fmla="*/ 4633806 w 4910683"/>
              <a:gd name="connsiteY1" fmla="*/ 13776 h 2968307"/>
              <a:gd name="connsiteX2" fmla="*/ 4541302 w 4910683"/>
              <a:gd name="connsiteY2" fmla="*/ 2938487 h 2968307"/>
              <a:gd name="connsiteX3" fmla="*/ 64884 w 4910683"/>
              <a:gd name="connsiteY3" fmla="*/ 2968307 h 2968307"/>
              <a:gd name="connsiteX4" fmla="*/ 0 w 4910683"/>
              <a:gd name="connsiteY4" fmla="*/ 1302823 h 2968307"/>
              <a:gd name="connsiteX5" fmla="*/ 1246770 w 4910683"/>
              <a:gd name="connsiteY5" fmla="*/ 0 h 2968307"/>
              <a:gd name="connsiteX0" fmla="*/ 1246770 w 4799132"/>
              <a:gd name="connsiteY0" fmla="*/ 0 h 2968307"/>
              <a:gd name="connsiteX1" fmla="*/ 4633806 w 4799132"/>
              <a:gd name="connsiteY1" fmla="*/ 13776 h 2968307"/>
              <a:gd name="connsiteX2" fmla="*/ 4541302 w 4799132"/>
              <a:gd name="connsiteY2" fmla="*/ 2938487 h 2968307"/>
              <a:gd name="connsiteX3" fmla="*/ 64884 w 4799132"/>
              <a:gd name="connsiteY3" fmla="*/ 2968307 h 2968307"/>
              <a:gd name="connsiteX4" fmla="*/ 0 w 4799132"/>
              <a:gd name="connsiteY4" fmla="*/ 1302823 h 2968307"/>
              <a:gd name="connsiteX5" fmla="*/ 1246770 w 4799132"/>
              <a:gd name="connsiteY5" fmla="*/ 0 h 2968307"/>
              <a:gd name="connsiteX0" fmla="*/ 1246770 w 4634025"/>
              <a:gd name="connsiteY0" fmla="*/ 0 h 2968307"/>
              <a:gd name="connsiteX1" fmla="*/ 4633806 w 4634025"/>
              <a:gd name="connsiteY1" fmla="*/ 13776 h 2968307"/>
              <a:gd name="connsiteX2" fmla="*/ 4541302 w 4634025"/>
              <a:gd name="connsiteY2" fmla="*/ 2938487 h 2968307"/>
              <a:gd name="connsiteX3" fmla="*/ 64884 w 4634025"/>
              <a:gd name="connsiteY3" fmla="*/ 2968307 h 2968307"/>
              <a:gd name="connsiteX4" fmla="*/ 0 w 4634025"/>
              <a:gd name="connsiteY4" fmla="*/ 1302823 h 2968307"/>
              <a:gd name="connsiteX5" fmla="*/ 1246770 w 4634025"/>
              <a:gd name="connsiteY5" fmla="*/ 0 h 2968307"/>
              <a:gd name="connsiteX0" fmla="*/ 1246770 w 4587078"/>
              <a:gd name="connsiteY0" fmla="*/ 0 h 2968307"/>
              <a:gd name="connsiteX1" fmla="*/ 4586672 w 4587078"/>
              <a:gd name="connsiteY1" fmla="*/ 51483 h 2968307"/>
              <a:gd name="connsiteX2" fmla="*/ 4541302 w 4587078"/>
              <a:gd name="connsiteY2" fmla="*/ 2938487 h 2968307"/>
              <a:gd name="connsiteX3" fmla="*/ 64884 w 4587078"/>
              <a:gd name="connsiteY3" fmla="*/ 2968307 h 2968307"/>
              <a:gd name="connsiteX4" fmla="*/ 0 w 4587078"/>
              <a:gd name="connsiteY4" fmla="*/ 1302823 h 2968307"/>
              <a:gd name="connsiteX5" fmla="*/ 1246770 w 4587078"/>
              <a:gd name="connsiteY5" fmla="*/ 0 h 2968307"/>
              <a:gd name="connsiteX0" fmla="*/ 1218195 w 4558503"/>
              <a:gd name="connsiteY0" fmla="*/ 0 h 2968307"/>
              <a:gd name="connsiteX1" fmla="*/ 4558097 w 4558503"/>
              <a:gd name="connsiteY1" fmla="*/ 51483 h 2968307"/>
              <a:gd name="connsiteX2" fmla="*/ 4512727 w 4558503"/>
              <a:gd name="connsiteY2" fmla="*/ 2938487 h 2968307"/>
              <a:gd name="connsiteX3" fmla="*/ 36309 w 4558503"/>
              <a:gd name="connsiteY3" fmla="*/ 2968307 h 2968307"/>
              <a:gd name="connsiteX4" fmla="*/ 0 w 4558503"/>
              <a:gd name="connsiteY4" fmla="*/ 1307585 h 2968307"/>
              <a:gd name="connsiteX5" fmla="*/ 1218195 w 4558503"/>
              <a:gd name="connsiteY5" fmla="*/ 0 h 2968307"/>
              <a:gd name="connsiteX0" fmla="*/ 1232483 w 4572791"/>
              <a:gd name="connsiteY0" fmla="*/ 0 h 2968307"/>
              <a:gd name="connsiteX1" fmla="*/ 4572385 w 4572791"/>
              <a:gd name="connsiteY1" fmla="*/ 51483 h 2968307"/>
              <a:gd name="connsiteX2" fmla="*/ 4527015 w 4572791"/>
              <a:gd name="connsiteY2" fmla="*/ 2938487 h 2968307"/>
              <a:gd name="connsiteX3" fmla="*/ 50597 w 4572791"/>
              <a:gd name="connsiteY3" fmla="*/ 2968307 h 2968307"/>
              <a:gd name="connsiteX4" fmla="*/ 0 w 4572791"/>
              <a:gd name="connsiteY4" fmla="*/ 1269485 h 2968307"/>
              <a:gd name="connsiteX5" fmla="*/ 1232483 w 4572791"/>
              <a:gd name="connsiteY5" fmla="*/ 0 h 2968307"/>
              <a:gd name="connsiteX0" fmla="*/ 1232483 w 4544934"/>
              <a:gd name="connsiteY0" fmla="*/ 0 h 2968307"/>
              <a:gd name="connsiteX1" fmla="*/ 4544105 w 4544934"/>
              <a:gd name="connsiteY1" fmla="*/ 60910 h 2968307"/>
              <a:gd name="connsiteX2" fmla="*/ 4527015 w 4544934"/>
              <a:gd name="connsiteY2" fmla="*/ 2938487 h 2968307"/>
              <a:gd name="connsiteX3" fmla="*/ 50597 w 4544934"/>
              <a:gd name="connsiteY3" fmla="*/ 2968307 h 2968307"/>
              <a:gd name="connsiteX4" fmla="*/ 0 w 4544934"/>
              <a:gd name="connsiteY4" fmla="*/ 1269485 h 2968307"/>
              <a:gd name="connsiteX5" fmla="*/ 1232483 w 4544934"/>
              <a:gd name="connsiteY5" fmla="*/ 0 h 296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44934" h="2968307">
                <a:moveTo>
                  <a:pt x="1232483" y="0"/>
                </a:moveTo>
                <a:lnTo>
                  <a:pt x="4544105" y="60910"/>
                </a:lnTo>
                <a:cubicBezTo>
                  <a:pt x="4549581" y="596221"/>
                  <a:pt x="4526133" y="1659953"/>
                  <a:pt x="4527015" y="2938487"/>
                </a:cubicBezTo>
                <a:lnTo>
                  <a:pt x="50597" y="2968307"/>
                </a:lnTo>
                <a:lnTo>
                  <a:pt x="0" y="1269485"/>
                </a:lnTo>
                <a:lnTo>
                  <a:pt x="1232483" y="0"/>
                </a:lnTo>
                <a:close/>
              </a:path>
            </a:pathLst>
          </a:custGeom>
          <a:gradFill>
            <a:gsLst>
              <a:gs pos="0">
                <a:srgbClr val="B3EBFF"/>
              </a:gs>
              <a:gs pos="50000">
                <a:srgbClr val="D9F5FF"/>
              </a:gs>
              <a:gs pos="100000">
                <a:sysClr val="window" lastClr="FFFFFF">
                  <a:alpha val="0"/>
                </a:sysClr>
              </a:gs>
            </a:gsLst>
            <a:lin ang="4200000" scaled="0"/>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endParaRPr>
          </a:p>
        </p:txBody>
      </p:sp>
      <p:sp>
        <p:nvSpPr>
          <p:cNvPr id="47" name="Freeform 46"/>
          <p:cNvSpPr/>
          <p:nvPr/>
        </p:nvSpPr>
        <p:spPr>
          <a:xfrm flipH="1">
            <a:off x="0" y="838200"/>
            <a:ext cx="4567531" cy="2322303"/>
          </a:xfrm>
          <a:custGeom>
            <a:avLst/>
            <a:gdLst>
              <a:gd name="connsiteX0" fmla="*/ 0 w 4687503"/>
              <a:gd name="connsiteY0" fmla="*/ 1578543 h 2358190"/>
              <a:gd name="connsiteX1" fmla="*/ 0 w 4687503"/>
              <a:gd name="connsiteY1" fmla="*/ 0 h 2358190"/>
              <a:gd name="connsiteX2" fmla="*/ 4687503 w 4687503"/>
              <a:gd name="connsiteY2" fmla="*/ 9626 h 2358190"/>
              <a:gd name="connsiteX3" fmla="*/ 4687503 w 4687503"/>
              <a:gd name="connsiteY3" fmla="*/ 1193533 h 2358190"/>
              <a:gd name="connsiteX4" fmla="*/ 1203158 w 4687503"/>
              <a:gd name="connsiteY4" fmla="*/ 2358190 h 2358190"/>
              <a:gd name="connsiteX5" fmla="*/ 0 w 4687503"/>
              <a:gd name="connsiteY5" fmla="*/ 1578543 h 2358190"/>
              <a:gd name="connsiteX0" fmla="*/ 0 w 4687503"/>
              <a:gd name="connsiteY0" fmla="*/ 1463040 h 2358190"/>
              <a:gd name="connsiteX1" fmla="*/ 0 w 4687503"/>
              <a:gd name="connsiteY1" fmla="*/ 0 h 2358190"/>
              <a:gd name="connsiteX2" fmla="*/ 4687503 w 4687503"/>
              <a:gd name="connsiteY2" fmla="*/ 9626 h 2358190"/>
              <a:gd name="connsiteX3" fmla="*/ 4687503 w 4687503"/>
              <a:gd name="connsiteY3" fmla="*/ 1193533 h 2358190"/>
              <a:gd name="connsiteX4" fmla="*/ 1203158 w 4687503"/>
              <a:gd name="connsiteY4" fmla="*/ 2358190 h 2358190"/>
              <a:gd name="connsiteX5" fmla="*/ 0 w 4687503"/>
              <a:gd name="connsiteY5" fmla="*/ 1463040 h 2358190"/>
              <a:gd name="connsiteX0" fmla="*/ 0 w 4687503"/>
              <a:gd name="connsiteY0" fmla="*/ 1463040 h 2348565"/>
              <a:gd name="connsiteX1" fmla="*/ 0 w 4687503"/>
              <a:gd name="connsiteY1" fmla="*/ 0 h 2348565"/>
              <a:gd name="connsiteX2" fmla="*/ 4687503 w 4687503"/>
              <a:gd name="connsiteY2" fmla="*/ 9626 h 2348565"/>
              <a:gd name="connsiteX3" fmla="*/ 4687503 w 4687503"/>
              <a:gd name="connsiteY3" fmla="*/ 1193533 h 2348565"/>
              <a:gd name="connsiteX4" fmla="*/ 1241659 w 4687503"/>
              <a:gd name="connsiteY4" fmla="*/ 2348565 h 2348565"/>
              <a:gd name="connsiteX5" fmla="*/ 0 w 4687503"/>
              <a:gd name="connsiteY5" fmla="*/ 1463040 h 2348565"/>
              <a:gd name="connsiteX0" fmla="*/ 0 w 4687503"/>
              <a:gd name="connsiteY0" fmla="*/ 1453415 h 2348565"/>
              <a:gd name="connsiteX1" fmla="*/ 0 w 4687503"/>
              <a:gd name="connsiteY1" fmla="*/ 0 h 2348565"/>
              <a:gd name="connsiteX2" fmla="*/ 4687503 w 4687503"/>
              <a:gd name="connsiteY2" fmla="*/ 9626 h 2348565"/>
              <a:gd name="connsiteX3" fmla="*/ 4687503 w 4687503"/>
              <a:gd name="connsiteY3" fmla="*/ 1193533 h 2348565"/>
              <a:gd name="connsiteX4" fmla="*/ 1241659 w 4687503"/>
              <a:gd name="connsiteY4" fmla="*/ 2348565 h 2348565"/>
              <a:gd name="connsiteX5" fmla="*/ 0 w 4687503"/>
              <a:gd name="connsiteY5" fmla="*/ 1453415 h 2348565"/>
              <a:gd name="connsiteX0" fmla="*/ 9525 w 4687503"/>
              <a:gd name="connsiteY0" fmla="*/ 1436746 h 2348565"/>
              <a:gd name="connsiteX1" fmla="*/ 0 w 4687503"/>
              <a:gd name="connsiteY1" fmla="*/ 0 h 2348565"/>
              <a:gd name="connsiteX2" fmla="*/ 4687503 w 4687503"/>
              <a:gd name="connsiteY2" fmla="*/ 9626 h 2348565"/>
              <a:gd name="connsiteX3" fmla="*/ 4687503 w 4687503"/>
              <a:gd name="connsiteY3" fmla="*/ 1193533 h 2348565"/>
              <a:gd name="connsiteX4" fmla="*/ 1241659 w 4687503"/>
              <a:gd name="connsiteY4" fmla="*/ 2348565 h 2348565"/>
              <a:gd name="connsiteX5" fmla="*/ 9525 w 4687503"/>
              <a:gd name="connsiteY5" fmla="*/ 1436746 h 2348565"/>
              <a:gd name="connsiteX0" fmla="*/ 2382 w 4680360"/>
              <a:gd name="connsiteY0" fmla="*/ 1436746 h 2348565"/>
              <a:gd name="connsiteX1" fmla="*/ 0 w 4680360"/>
              <a:gd name="connsiteY1" fmla="*/ 0 h 2348565"/>
              <a:gd name="connsiteX2" fmla="*/ 4680360 w 4680360"/>
              <a:gd name="connsiteY2" fmla="*/ 9626 h 2348565"/>
              <a:gd name="connsiteX3" fmla="*/ 4680360 w 4680360"/>
              <a:gd name="connsiteY3" fmla="*/ 1193533 h 2348565"/>
              <a:gd name="connsiteX4" fmla="*/ 1234516 w 4680360"/>
              <a:gd name="connsiteY4" fmla="*/ 2348565 h 2348565"/>
              <a:gd name="connsiteX5" fmla="*/ 2382 w 4680360"/>
              <a:gd name="connsiteY5" fmla="*/ 1436746 h 2348565"/>
              <a:gd name="connsiteX0" fmla="*/ 4763 w 4680360"/>
              <a:gd name="connsiteY0" fmla="*/ 1434365 h 2348565"/>
              <a:gd name="connsiteX1" fmla="*/ 0 w 4680360"/>
              <a:gd name="connsiteY1" fmla="*/ 0 h 2348565"/>
              <a:gd name="connsiteX2" fmla="*/ 4680360 w 4680360"/>
              <a:gd name="connsiteY2" fmla="*/ 9626 h 2348565"/>
              <a:gd name="connsiteX3" fmla="*/ 4680360 w 4680360"/>
              <a:gd name="connsiteY3" fmla="*/ 1193533 h 2348565"/>
              <a:gd name="connsiteX4" fmla="*/ 1234516 w 4680360"/>
              <a:gd name="connsiteY4" fmla="*/ 2348565 h 2348565"/>
              <a:gd name="connsiteX5" fmla="*/ 4763 w 4680360"/>
              <a:gd name="connsiteY5" fmla="*/ 1434365 h 2348565"/>
              <a:gd name="connsiteX0" fmla="*/ 4763 w 4680360"/>
              <a:gd name="connsiteY0" fmla="*/ 1434365 h 2339040"/>
              <a:gd name="connsiteX1" fmla="*/ 0 w 4680360"/>
              <a:gd name="connsiteY1" fmla="*/ 0 h 2339040"/>
              <a:gd name="connsiteX2" fmla="*/ 4680360 w 4680360"/>
              <a:gd name="connsiteY2" fmla="*/ 9626 h 2339040"/>
              <a:gd name="connsiteX3" fmla="*/ 4680360 w 4680360"/>
              <a:gd name="connsiteY3" fmla="*/ 1193533 h 2339040"/>
              <a:gd name="connsiteX4" fmla="*/ 1236897 w 4680360"/>
              <a:gd name="connsiteY4" fmla="*/ 2339040 h 2339040"/>
              <a:gd name="connsiteX5" fmla="*/ 4763 w 4680360"/>
              <a:gd name="connsiteY5" fmla="*/ 1434365 h 2339040"/>
              <a:gd name="connsiteX0" fmla="*/ 4763 w 4680360"/>
              <a:gd name="connsiteY0" fmla="*/ 1434365 h 2339040"/>
              <a:gd name="connsiteX1" fmla="*/ 0 w 4680360"/>
              <a:gd name="connsiteY1" fmla="*/ 0 h 2339040"/>
              <a:gd name="connsiteX2" fmla="*/ 4680360 w 4680360"/>
              <a:gd name="connsiteY2" fmla="*/ 9626 h 2339040"/>
              <a:gd name="connsiteX3" fmla="*/ 4445410 w 4680360"/>
              <a:gd name="connsiteY3" fmla="*/ 1225283 h 2339040"/>
              <a:gd name="connsiteX4" fmla="*/ 1236897 w 4680360"/>
              <a:gd name="connsiteY4" fmla="*/ 2339040 h 2339040"/>
              <a:gd name="connsiteX5" fmla="*/ 4763 w 4680360"/>
              <a:gd name="connsiteY5" fmla="*/ 1434365 h 2339040"/>
              <a:gd name="connsiteX0" fmla="*/ 4763 w 4445410"/>
              <a:gd name="connsiteY0" fmla="*/ 1434365 h 2339040"/>
              <a:gd name="connsiteX1" fmla="*/ 0 w 4445410"/>
              <a:gd name="connsiteY1" fmla="*/ 0 h 2339040"/>
              <a:gd name="connsiteX2" fmla="*/ 4445410 w 4445410"/>
              <a:gd name="connsiteY2" fmla="*/ 15976 h 2339040"/>
              <a:gd name="connsiteX3" fmla="*/ 4445410 w 4445410"/>
              <a:gd name="connsiteY3" fmla="*/ 1225283 h 2339040"/>
              <a:gd name="connsiteX4" fmla="*/ 1236897 w 4445410"/>
              <a:gd name="connsiteY4" fmla="*/ 2339040 h 2339040"/>
              <a:gd name="connsiteX5" fmla="*/ 4763 w 4445410"/>
              <a:gd name="connsiteY5" fmla="*/ 1434365 h 2339040"/>
              <a:gd name="connsiteX0" fmla="*/ 4763 w 4445410"/>
              <a:gd name="connsiteY0" fmla="*/ 1434365 h 2339040"/>
              <a:gd name="connsiteX1" fmla="*/ 0 w 4445410"/>
              <a:gd name="connsiteY1" fmla="*/ 0 h 2339040"/>
              <a:gd name="connsiteX2" fmla="*/ 4445410 w 4445410"/>
              <a:gd name="connsiteY2" fmla="*/ 15976 h 2339040"/>
              <a:gd name="connsiteX3" fmla="*/ 4400960 w 4445410"/>
              <a:gd name="connsiteY3" fmla="*/ 1206233 h 2339040"/>
              <a:gd name="connsiteX4" fmla="*/ 1236897 w 4445410"/>
              <a:gd name="connsiteY4" fmla="*/ 2339040 h 2339040"/>
              <a:gd name="connsiteX5" fmla="*/ 4763 w 4445410"/>
              <a:gd name="connsiteY5" fmla="*/ 1434365 h 2339040"/>
              <a:gd name="connsiteX0" fmla="*/ 4763 w 4451760"/>
              <a:gd name="connsiteY0" fmla="*/ 1434365 h 2339040"/>
              <a:gd name="connsiteX1" fmla="*/ 0 w 4451760"/>
              <a:gd name="connsiteY1" fmla="*/ 0 h 2339040"/>
              <a:gd name="connsiteX2" fmla="*/ 4445410 w 4451760"/>
              <a:gd name="connsiteY2" fmla="*/ 15976 h 2339040"/>
              <a:gd name="connsiteX3" fmla="*/ 4451760 w 4451760"/>
              <a:gd name="connsiteY3" fmla="*/ 1218933 h 2339040"/>
              <a:gd name="connsiteX4" fmla="*/ 1236897 w 4451760"/>
              <a:gd name="connsiteY4" fmla="*/ 2339040 h 2339040"/>
              <a:gd name="connsiteX5" fmla="*/ 4763 w 4451760"/>
              <a:gd name="connsiteY5" fmla="*/ 1434365 h 2339040"/>
              <a:gd name="connsiteX0" fmla="*/ 4763 w 4451760"/>
              <a:gd name="connsiteY0" fmla="*/ 1434365 h 2339040"/>
              <a:gd name="connsiteX1" fmla="*/ 0 w 4451760"/>
              <a:gd name="connsiteY1" fmla="*/ 0 h 2339040"/>
              <a:gd name="connsiteX2" fmla="*/ 4439060 w 4451760"/>
              <a:gd name="connsiteY2" fmla="*/ 15976 h 2339040"/>
              <a:gd name="connsiteX3" fmla="*/ 4451760 w 4451760"/>
              <a:gd name="connsiteY3" fmla="*/ 1218933 h 2339040"/>
              <a:gd name="connsiteX4" fmla="*/ 1236897 w 4451760"/>
              <a:gd name="connsiteY4" fmla="*/ 2339040 h 2339040"/>
              <a:gd name="connsiteX5" fmla="*/ 4763 w 4451760"/>
              <a:gd name="connsiteY5" fmla="*/ 1434365 h 2339040"/>
              <a:gd name="connsiteX0" fmla="*/ 4763 w 4439341"/>
              <a:gd name="connsiteY0" fmla="*/ 1434365 h 2339040"/>
              <a:gd name="connsiteX1" fmla="*/ 0 w 4439341"/>
              <a:gd name="connsiteY1" fmla="*/ 0 h 2339040"/>
              <a:gd name="connsiteX2" fmla="*/ 4439060 w 4439341"/>
              <a:gd name="connsiteY2" fmla="*/ 15976 h 2339040"/>
              <a:gd name="connsiteX3" fmla="*/ 4432710 w 4439341"/>
              <a:gd name="connsiteY3" fmla="*/ 1218933 h 2339040"/>
              <a:gd name="connsiteX4" fmla="*/ 1236897 w 4439341"/>
              <a:gd name="connsiteY4" fmla="*/ 2339040 h 2339040"/>
              <a:gd name="connsiteX5" fmla="*/ 4763 w 4439341"/>
              <a:gd name="connsiteY5" fmla="*/ 1434365 h 2339040"/>
              <a:gd name="connsiteX0" fmla="*/ 4763 w 4439854"/>
              <a:gd name="connsiteY0" fmla="*/ 1434365 h 2339040"/>
              <a:gd name="connsiteX1" fmla="*/ 0 w 4439854"/>
              <a:gd name="connsiteY1" fmla="*/ 0 h 2339040"/>
              <a:gd name="connsiteX2" fmla="*/ 4439060 w 4439854"/>
              <a:gd name="connsiteY2" fmla="*/ 15976 h 2339040"/>
              <a:gd name="connsiteX3" fmla="*/ 4439854 w 4439854"/>
              <a:gd name="connsiteY3" fmla="*/ 1221315 h 2339040"/>
              <a:gd name="connsiteX4" fmla="*/ 1236897 w 4439854"/>
              <a:gd name="connsiteY4" fmla="*/ 2339040 h 2339040"/>
              <a:gd name="connsiteX5" fmla="*/ 4763 w 4439854"/>
              <a:gd name="connsiteY5" fmla="*/ 1434365 h 2339040"/>
              <a:gd name="connsiteX0" fmla="*/ 4763 w 4597171"/>
              <a:gd name="connsiteY0" fmla="*/ 1434365 h 2339040"/>
              <a:gd name="connsiteX1" fmla="*/ 0 w 4597171"/>
              <a:gd name="connsiteY1" fmla="*/ 0 h 2339040"/>
              <a:gd name="connsiteX2" fmla="*/ 4439060 w 4597171"/>
              <a:gd name="connsiteY2" fmla="*/ 15976 h 2339040"/>
              <a:gd name="connsiteX3" fmla="*/ 4597171 w 4597171"/>
              <a:gd name="connsiteY3" fmla="*/ 1191818 h 2339040"/>
              <a:gd name="connsiteX4" fmla="*/ 1236897 w 4597171"/>
              <a:gd name="connsiteY4" fmla="*/ 2339040 h 2339040"/>
              <a:gd name="connsiteX5" fmla="*/ 4763 w 4597171"/>
              <a:gd name="connsiteY5" fmla="*/ 1434365 h 2339040"/>
              <a:gd name="connsiteX0" fmla="*/ 4763 w 4597171"/>
              <a:gd name="connsiteY0" fmla="*/ 1434365 h 2339040"/>
              <a:gd name="connsiteX1" fmla="*/ 0 w 4597171"/>
              <a:gd name="connsiteY1" fmla="*/ 0 h 2339040"/>
              <a:gd name="connsiteX2" fmla="*/ 4596377 w 4597171"/>
              <a:gd name="connsiteY2" fmla="*/ 15976 h 2339040"/>
              <a:gd name="connsiteX3" fmla="*/ 4597171 w 4597171"/>
              <a:gd name="connsiteY3" fmla="*/ 1191818 h 2339040"/>
              <a:gd name="connsiteX4" fmla="*/ 1236897 w 4597171"/>
              <a:gd name="connsiteY4" fmla="*/ 2339040 h 2339040"/>
              <a:gd name="connsiteX5" fmla="*/ 4763 w 4597171"/>
              <a:gd name="connsiteY5" fmla="*/ 1434365 h 2339040"/>
              <a:gd name="connsiteX0" fmla="*/ 4763 w 4596552"/>
              <a:gd name="connsiteY0" fmla="*/ 1434365 h 2339040"/>
              <a:gd name="connsiteX1" fmla="*/ 0 w 4596552"/>
              <a:gd name="connsiteY1" fmla="*/ 0 h 2339040"/>
              <a:gd name="connsiteX2" fmla="*/ 4596377 w 4596552"/>
              <a:gd name="connsiteY2" fmla="*/ 15976 h 2339040"/>
              <a:gd name="connsiteX3" fmla="*/ 4582884 w 4596552"/>
              <a:gd name="connsiteY3" fmla="*/ 1194199 h 2339040"/>
              <a:gd name="connsiteX4" fmla="*/ 1236897 w 4596552"/>
              <a:gd name="connsiteY4" fmla="*/ 2339040 h 2339040"/>
              <a:gd name="connsiteX5" fmla="*/ 4763 w 4596552"/>
              <a:gd name="connsiteY5" fmla="*/ 1434365 h 2339040"/>
              <a:gd name="connsiteX0" fmla="*/ 4763 w 4589515"/>
              <a:gd name="connsiteY0" fmla="*/ 1434365 h 2339040"/>
              <a:gd name="connsiteX1" fmla="*/ 0 w 4589515"/>
              <a:gd name="connsiteY1" fmla="*/ 0 h 2339040"/>
              <a:gd name="connsiteX2" fmla="*/ 4589234 w 4589515"/>
              <a:gd name="connsiteY2" fmla="*/ 13595 h 2339040"/>
              <a:gd name="connsiteX3" fmla="*/ 4582884 w 4589515"/>
              <a:gd name="connsiteY3" fmla="*/ 1194199 h 2339040"/>
              <a:gd name="connsiteX4" fmla="*/ 1236897 w 4589515"/>
              <a:gd name="connsiteY4" fmla="*/ 2339040 h 2339040"/>
              <a:gd name="connsiteX5" fmla="*/ 4763 w 4589515"/>
              <a:gd name="connsiteY5" fmla="*/ 1434365 h 2339040"/>
              <a:gd name="connsiteX0" fmla="*/ 4763 w 4582884"/>
              <a:gd name="connsiteY0" fmla="*/ 1434365 h 2339040"/>
              <a:gd name="connsiteX1" fmla="*/ 0 w 4582884"/>
              <a:gd name="connsiteY1" fmla="*/ 0 h 2339040"/>
              <a:gd name="connsiteX2" fmla="*/ 4579709 w 4582884"/>
              <a:gd name="connsiteY2" fmla="*/ 13595 h 2339040"/>
              <a:gd name="connsiteX3" fmla="*/ 4582884 w 4582884"/>
              <a:gd name="connsiteY3" fmla="*/ 1194199 h 2339040"/>
              <a:gd name="connsiteX4" fmla="*/ 1236897 w 4582884"/>
              <a:gd name="connsiteY4" fmla="*/ 2339040 h 2339040"/>
              <a:gd name="connsiteX5" fmla="*/ 4763 w 4582884"/>
              <a:gd name="connsiteY5" fmla="*/ 1434365 h 2339040"/>
              <a:gd name="connsiteX0" fmla="*/ 4763 w 4584943"/>
              <a:gd name="connsiteY0" fmla="*/ 1434365 h 2339040"/>
              <a:gd name="connsiteX1" fmla="*/ 0 w 4584943"/>
              <a:gd name="connsiteY1" fmla="*/ 0 h 2339040"/>
              <a:gd name="connsiteX2" fmla="*/ 4584472 w 4584943"/>
              <a:gd name="connsiteY2" fmla="*/ 15976 h 2339040"/>
              <a:gd name="connsiteX3" fmla="*/ 4582884 w 4584943"/>
              <a:gd name="connsiteY3" fmla="*/ 1194199 h 2339040"/>
              <a:gd name="connsiteX4" fmla="*/ 1236897 w 4584943"/>
              <a:gd name="connsiteY4" fmla="*/ 2339040 h 2339040"/>
              <a:gd name="connsiteX5" fmla="*/ 4763 w 4584943"/>
              <a:gd name="connsiteY5" fmla="*/ 1434365 h 2339040"/>
              <a:gd name="connsiteX0" fmla="*/ 4763 w 4584943"/>
              <a:gd name="connsiteY0" fmla="*/ 1434365 h 2339040"/>
              <a:gd name="connsiteX1" fmla="*/ 0 w 4584943"/>
              <a:gd name="connsiteY1" fmla="*/ 0 h 2339040"/>
              <a:gd name="connsiteX2" fmla="*/ 4584472 w 4584943"/>
              <a:gd name="connsiteY2" fmla="*/ 15976 h 2339040"/>
              <a:gd name="connsiteX3" fmla="*/ 4582884 w 4584943"/>
              <a:gd name="connsiteY3" fmla="*/ 1213249 h 2339040"/>
              <a:gd name="connsiteX4" fmla="*/ 1236897 w 4584943"/>
              <a:gd name="connsiteY4" fmla="*/ 2339040 h 2339040"/>
              <a:gd name="connsiteX5" fmla="*/ 4763 w 4584943"/>
              <a:gd name="connsiteY5" fmla="*/ 1434365 h 2339040"/>
              <a:gd name="connsiteX0" fmla="*/ 4763 w 4584943"/>
              <a:gd name="connsiteY0" fmla="*/ 1434365 h 2621844"/>
              <a:gd name="connsiteX1" fmla="*/ 0 w 4584943"/>
              <a:gd name="connsiteY1" fmla="*/ 0 h 2621844"/>
              <a:gd name="connsiteX2" fmla="*/ 4584472 w 4584943"/>
              <a:gd name="connsiteY2" fmla="*/ 15976 h 2621844"/>
              <a:gd name="connsiteX3" fmla="*/ 4582884 w 4584943"/>
              <a:gd name="connsiteY3" fmla="*/ 1213249 h 2621844"/>
              <a:gd name="connsiteX4" fmla="*/ 1312311 w 4584943"/>
              <a:gd name="connsiteY4" fmla="*/ 2621844 h 2621844"/>
              <a:gd name="connsiteX5" fmla="*/ 4763 w 4584943"/>
              <a:gd name="connsiteY5" fmla="*/ 1434365 h 2621844"/>
              <a:gd name="connsiteX0" fmla="*/ 4763 w 4584943"/>
              <a:gd name="connsiteY0" fmla="*/ 1434365 h 2621844"/>
              <a:gd name="connsiteX1" fmla="*/ 0 w 4584943"/>
              <a:gd name="connsiteY1" fmla="*/ 0 h 2621844"/>
              <a:gd name="connsiteX2" fmla="*/ 4584472 w 4584943"/>
              <a:gd name="connsiteY2" fmla="*/ 15976 h 2621844"/>
              <a:gd name="connsiteX3" fmla="*/ 4582884 w 4584943"/>
              <a:gd name="connsiteY3" fmla="*/ 2608416 h 2621844"/>
              <a:gd name="connsiteX4" fmla="*/ 1312311 w 4584943"/>
              <a:gd name="connsiteY4" fmla="*/ 2621844 h 2621844"/>
              <a:gd name="connsiteX5" fmla="*/ 4763 w 4584943"/>
              <a:gd name="connsiteY5" fmla="*/ 1434365 h 2621844"/>
              <a:gd name="connsiteX0" fmla="*/ 4763 w 4584943"/>
              <a:gd name="connsiteY0" fmla="*/ 1434365 h 2637719"/>
              <a:gd name="connsiteX1" fmla="*/ 0 w 4584943"/>
              <a:gd name="connsiteY1" fmla="*/ 0 h 2637719"/>
              <a:gd name="connsiteX2" fmla="*/ 4584472 w 4584943"/>
              <a:gd name="connsiteY2" fmla="*/ 15976 h 2637719"/>
              <a:gd name="connsiteX3" fmla="*/ 4582884 w 4584943"/>
              <a:gd name="connsiteY3" fmla="*/ 2608416 h 2637719"/>
              <a:gd name="connsiteX4" fmla="*/ 1286911 w 4584943"/>
              <a:gd name="connsiteY4" fmla="*/ 2637719 h 2637719"/>
              <a:gd name="connsiteX5" fmla="*/ 4763 w 4584943"/>
              <a:gd name="connsiteY5" fmla="*/ 1434365 h 2637719"/>
              <a:gd name="connsiteX0" fmla="*/ 17463 w 4584943"/>
              <a:gd name="connsiteY0" fmla="*/ 1440715 h 2637719"/>
              <a:gd name="connsiteX1" fmla="*/ 0 w 4584943"/>
              <a:gd name="connsiteY1" fmla="*/ 0 h 2637719"/>
              <a:gd name="connsiteX2" fmla="*/ 4584472 w 4584943"/>
              <a:gd name="connsiteY2" fmla="*/ 15976 h 2637719"/>
              <a:gd name="connsiteX3" fmla="*/ 4582884 w 4584943"/>
              <a:gd name="connsiteY3" fmla="*/ 2608416 h 2637719"/>
              <a:gd name="connsiteX4" fmla="*/ 1286911 w 4584943"/>
              <a:gd name="connsiteY4" fmla="*/ 2637719 h 2637719"/>
              <a:gd name="connsiteX5" fmla="*/ 17463 w 4584943"/>
              <a:gd name="connsiteY5" fmla="*/ 1440715 h 2637719"/>
              <a:gd name="connsiteX0" fmla="*/ 51 w 4567531"/>
              <a:gd name="connsiteY0" fmla="*/ 1424739 h 2621743"/>
              <a:gd name="connsiteX1" fmla="*/ 33388 w 4567531"/>
              <a:gd name="connsiteY1" fmla="*/ 28474 h 2621743"/>
              <a:gd name="connsiteX2" fmla="*/ 4567060 w 4567531"/>
              <a:gd name="connsiteY2" fmla="*/ 0 h 2621743"/>
              <a:gd name="connsiteX3" fmla="*/ 4565472 w 4567531"/>
              <a:gd name="connsiteY3" fmla="*/ 2592440 h 2621743"/>
              <a:gd name="connsiteX4" fmla="*/ 1269499 w 4567531"/>
              <a:gd name="connsiteY4" fmla="*/ 2621743 h 2621743"/>
              <a:gd name="connsiteX5" fmla="*/ 51 w 4567531"/>
              <a:gd name="connsiteY5" fmla="*/ 1424739 h 2621743"/>
              <a:gd name="connsiteX0" fmla="*/ 51 w 4567531"/>
              <a:gd name="connsiteY0" fmla="*/ 1424739 h 2658427"/>
              <a:gd name="connsiteX1" fmla="*/ 33388 w 4567531"/>
              <a:gd name="connsiteY1" fmla="*/ 28474 h 2658427"/>
              <a:gd name="connsiteX2" fmla="*/ 4567060 w 4567531"/>
              <a:gd name="connsiteY2" fmla="*/ 0 h 2658427"/>
              <a:gd name="connsiteX3" fmla="*/ 4565472 w 4567531"/>
              <a:gd name="connsiteY3" fmla="*/ 2658427 h 2658427"/>
              <a:gd name="connsiteX4" fmla="*/ 1269499 w 4567531"/>
              <a:gd name="connsiteY4" fmla="*/ 2621743 h 2658427"/>
              <a:gd name="connsiteX5" fmla="*/ 51 w 4567531"/>
              <a:gd name="connsiteY5" fmla="*/ 1424739 h 265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7531" h="2658427">
                <a:moveTo>
                  <a:pt x="51" y="1424739"/>
                </a:moveTo>
                <a:cubicBezTo>
                  <a:pt x="-1537" y="946617"/>
                  <a:pt x="34976" y="506596"/>
                  <a:pt x="33388" y="28474"/>
                </a:cubicBezTo>
                <a:lnTo>
                  <a:pt x="4567060" y="0"/>
                </a:lnTo>
                <a:cubicBezTo>
                  <a:pt x="4569177" y="400986"/>
                  <a:pt x="4563355" y="2257441"/>
                  <a:pt x="4565472" y="2658427"/>
                </a:cubicBezTo>
                <a:lnTo>
                  <a:pt x="1269499" y="2621743"/>
                </a:lnTo>
                <a:cubicBezTo>
                  <a:pt x="858788" y="2320185"/>
                  <a:pt x="410762" y="1726297"/>
                  <a:pt x="51" y="1424739"/>
                </a:cubicBezTo>
                <a:close/>
              </a:path>
            </a:pathLst>
          </a:custGeom>
          <a:gradFill>
            <a:gsLst>
              <a:gs pos="0">
                <a:sysClr val="window" lastClr="FFFFFF">
                  <a:alpha val="0"/>
                </a:sysClr>
              </a:gs>
              <a:gs pos="50000">
                <a:srgbClr val="F79646">
                  <a:lumMod val="20000"/>
                  <a:lumOff val="80000"/>
                </a:srgbClr>
              </a:gs>
              <a:gs pos="100000">
                <a:srgbClr val="F79646">
                  <a:lumMod val="40000"/>
                  <a:lumOff val="60000"/>
                </a:srgbClr>
              </a:gs>
            </a:gsLst>
            <a:lin ang="5400000" scaled="0"/>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endParaRPr>
          </a:p>
        </p:txBody>
      </p:sp>
      <p:sp>
        <p:nvSpPr>
          <p:cNvPr id="48" name="Freeform 47"/>
          <p:cNvSpPr/>
          <p:nvPr/>
        </p:nvSpPr>
        <p:spPr>
          <a:xfrm rot="2700531" flipH="1">
            <a:off x="3145624" y="3501637"/>
            <a:ext cx="1823046" cy="438912"/>
          </a:xfrm>
          <a:custGeom>
            <a:avLst/>
            <a:gdLst>
              <a:gd name="connsiteX0" fmla="*/ 764382 w 962025"/>
              <a:gd name="connsiteY0" fmla="*/ 0 h 259556"/>
              <a:gd name="connsiteX1" fmla="*/ 962025 w 962025"/>
              <a:gd name="connsiteY1" fmla="*/ 257175 h 259556"/>
              <a:gd name="connsiteX2" fmla="*/ 0 w 962025"/>
              <a:gd name="connsiteY2" fmla="*/ 259556 h 259556"/>
              <a:gd name="connsiteX3" fmla="*/ 197644 w 962025"/>
              <a:gd name="connsiteY3" fmla="*/ 0 h 259556"/>
              <a:gd name="connsiteX4" fmla="*/ 764382 w 962025"/>
              <a:gd name="connsiteY4" fmla="*/ 0 h 25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5" h="259556">
                <a:moveTo>
                  <a:pt x="764382" y="0"/>
                </a:moveTo>
                <a:lnTo>
                  <a:pt x="962025" y="257175"/>
                </a:lnTo>
                <a:lnTo>
                  <a:pt x="0" y="259556"/>
                </a:lnTo>
                <a:lnTo>
                  <a:pt x="197644" y="0"/>
                </a:lnTo>
                <a:lnTo>
                  <a:pt x="764382" y="0"/>
                </a:lnTo>
                <a:close/>
              </a:path>
            </a:pathLst>
          </a:custGeom>
          <a:solidFill>
            <a:srgbClr val="00B0F0"/>
          </a:solidFill>
          <a:ln>
            <a:solidFill>
              <a:srgbClr val="FFFFFF"/>
            </a:solidFill>
          </a:ln>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3200" b="1" kern="0" dirty="0">
              <a:solidFill>
                <a:srgbClr val="000000"/>
              </a:solidFill>
              <a:latin typeface="Arial" pitchFamily="34" charset="0"/>
              <a:ea typeface="ＭＳ Ｐゴシック" pitchFamily="-12" charset="-128"/>
              <a:cs typeface="Arial" pitchFamily="34" charset="0"/>
            </a:endParaRPr>
          </a:p>
        </p:txBody>
      </p:sp>
      <p:sp>
        <p:nvSpPr>
          <p:cNvPr id="49" name="Freeform 48"/>
          <p:cNvSpPr/>
          <p:nvPr/>
        </p:nvSpPr>
        <p:spPr>
          <a:xfrm rot="8064847" flipH="1">
            <a:off x="3157366" y="2409178"/>
            <a:ext cx="1819656" cy="436909"/>
          </a:xfrm>
          <a:custGeom>
            <a:avLst/>
            <a:gdLst>
              <a:gd name="connsiteX0" fmla="*/ 764382 w 962025"/>
              <a:gd name="connsiteY0" fmla="*/ 0 h 259556"/>
              <a:gd name="connsiteX1" fmla="*/ 962025 w 962025"/>
              <a:gd name="connsiteY1" fmla="*/ 257175 h 259556"/>
              <a:gd name="connsiteX2" fmla="*/ 0 w 962025"/>
              <a:gd name="connsiteY2" fmla="*/ 259556 h 259556"/>
              <a:gd name="connsiteX3" fmla="*/ 197644 w 962025"/>
              <a:gd name="connsiteY3" fmla="*/ 0 h 259556"/>
              <a:gd name="connsiteX4" fmla="*/ 764382 w 962025"/>
              <a:gd name="connsiteY4" fmla="*/ 0 h 259556"/>
              <a:gd name="connsiteX0" fmla="*/ 747194 w 944837"/>
              <a:gd name="connsiteY0" fmla="*/ 0 h 266929"/>
              <a:gd name="connsiteX1" fmla="*/ 944837 w 944837"/>
              <a:gd name="connsiteY1" fmla="*/ 257175 h 266929"/>
              <a:gd name="connsiteX2" fmla="*/ 0 w 944837"/>
              <a:gd name="connsiteY2" fmla="*/ 266929 h 266929"/>
              <a:gd name="connsiteX3" fmla="*/ 180456 w 944837"/>
              <a:gd name="connsiteY3" fmla="*/ 0 h 266929"/>
              <a:gd name="connsiteX4" fmla="*/ 747194 w 944837"/>
              <a:gd name="connsiteY4" fmla="*/ 0 h 266929"/>
              <a:gd name="connsiteX0" fmla="*/ 739806 w 937449"/>
              <a:gd name="connsiteY0" fmla="*/ 0 h 274892"/>
              <a:gd name="connsiteX1" fmla="*/ 937449 w 937449"/>
              <a:gd name="connsiteY1" fmla="*/ 257175 h 274892"/>
              <a:gd name="connsiteX2" fmla="*/ 0 w 937449"/>
              <a:gd name="connsiteY2" fmla="*/ 274892 h 274892"/>
              <a:gd name="connsiteX3" fmla="*/ 173068 w 937449"/>
              <a:gd name="connsiteY3" fmla="*/ 0 h 274892"/>
              <a:gd name="connsiteX4" fmla="*/ 739806 w 937449"/>
              <a:gd name="connsiteY4" fmla="*/ 0 h 274892"/>
              <a:gd name="connsiteX0" fmla="*/ 745774 w 943417"/>
              <a:gd name="connsiteY0" fmla="*/ 0 h 271647"/>
              <a:gd name="connsiteX1" fmla="*/ 943417 w 943417"/>
              <a:gd name="connsiteY1" fmla="*/ 257175 h 271647"/>
              <a:gd name="connsiteX2" fmla="*/ 0 w 943417"/>
              <a:gd name="connsiteY2" fmla="*/ 271647 h 271647"/>
              <a:gd name="connsiteX3" fmla="*/ 179036 w 943417"/>
              <a:gd name="connsiteY3" fmla="*/ 0 h 271647"/>
              <a:gd name="connsiteX4" fmla="*/ 745774 w 943417"/>
              <a:gd name="connsiteY4" fmla="*/ 0 h 271647"/>
              <a:gd name="connsiteX0" fmla="*/ 745774 w 956629"/>
              <a:gd name="connsiteY0" fmla="*/ 0 h 276198"/>
              <a:gd name="connsiteX1" fmla="*/ 956629 w 956629"/>
              <a:gd name="connsiteY1" fmla="*/ 276198 h 276198"/>
              <a:gd name="connsiteX2" fmla="*/ 0 w 956629"/>
              <a:gd name="connsiteY2" fmla="*/ 271647 h 276198"/>
              <a:gd name="connsiteX3" fmla="*/ 179036 w 956629"/>
              <a:gd name="connsiteY3" fmla="*/ 0 h 276198"/>
              <a:gd name="connsiteX4" fmla="*/ 745774 w 956629"/>
              <a:gd name="connsiteY4" fmla="*/ 0 h 276198"/>
              <a:gd name="connsiteX0" fmla="*/ 770633 w 956629"/>
              <a:gd name="connsiteY0" fmla="*/ 0 h 276494"/>
              <a:gd name="connsiteX1" fmla="*/ 956629 w 956629"/>
              <a:gd name="connsiteY1" fmla="*/ 276494 h 276494"/>
              <a:gd name="connsiteX2" fmla="*/ 0 w 956629"/>
              <a:gd name="connsiteY2" fmla="*/ 271943 h 276494"/>
              <a:gd name="connsiteX3" fmla="*/ 179036 w 956629"/>
              <a:gd name="connsiteY3" fmla="*/ 296 h 276494"/>
              <a:gd name="connsiteX4" fmla="*/ 770633 w 956629"/>
              <a:gd name="connsiteY4" fmla="*/ 0 h 276494"/>
              <a:gd name="connsiteX0" fmla="*/ 770633 w 950069"/>
              <a:gd name="connsiteY0" fmla="*/ 0 h 271943"/>
              <a:gd name="connsiteX1" fmla="*/ 950069 w 950069"/>
              <a:gd name="connsiteY1" fmla="*/ 247412 h 271943"/>
              <a:gd name="connsiteX2" fmla="*/ 0 w 950069"/>
              <a:gd name="connsiteY2" fmla="*/ 271943 h 271943"/>
              <a:gd name="connsiteX3" fmla="*/ 179036 w 950069"/>
              <a:gd name="connsiteY3" fmla="*/ 296 h 271943"/>
              <a:gd name="connsiteX4" fmla="*/ 770633 w 950069"/>
              <a:gd name="connsiteY4" fmla="*/ 0 h 271943"/>
              <a:gd name="connsiteX0" fmla="*/ 754800 w 950069"/>
              <a:gd name="connsiteY0" fmla="*/ 0 h 281122"/>
              <a:gd name="connsiteX1" fmla="*/ 950069 w 950069"/>
              <a:gd name="connsiteY1" fmla="*/ 256591 h 281122"/>
              <a:gd name="connsiteX2" fmla="*/ 0 w 950069"/>
              <a:gd name="connsiteY2" fmla="*/ 281122 h 281122"/>
              <a:gd name="connsiteX3" fmla="*/ 179036 w 950069"/>
              <a:gd name="connsiteY3" fmla="*/ 9475 h 281122"/>
              <a:gd name="connsiteX4" fmla="*/ 754800 w 950069"/>
              <a:gd name="connsiteY4" fmla="*/ 0 h 281122"/>
              <a:gd name="connsiteX0" fmla="*/ 754367 w 950069"/>
              <a:gd name="connsiteY0" fmla="*/ 0 h 277655"/>
              <a:gd name="connsiteX1" fmla="*/ 950069 w 950069"/>
              <a:gd name="connsiteY1" fmla="*/ 253124 h 277655"/>
              <a:gd name="connsiteX2" fmla="*/ 0 w 950069"/>
              <a:gd name="connsiteY2" fmla="*/ 277655 h 277655"/>
              <a:gd name="connsiteX3" fmla="*/ 179036 w 950069"/>
              <a:gd name="connsiteY3" fmla="*/ 6008 h 277655"/>
              <a:gd name="connsiteX4" fmla="*/ 754367 w 950069"/>
              <a:gd name="connsiteY4" fmla="*/ 0 h 277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069" h="277655">
                <a:moveTo>
                  <a:pt x="754367" y="0"/>
                </a:moveTo>
                <a:lnTo>
                  <a:pt x="950069" y="253124"/>
                </a:lnTo>
                <a:lnTo>
                  <a:pt x="0" y="277655"/>
                </a:lnTo>
                <a:lnTo>
                  <a:pt x="179036" y="6008"/>
                </a:lnTo>
                <a:lnTo>
                  <a:pt x="754367" y="0"/>
                </a:lnTo>
                <a:close/>
              </a:path>
            </a:pathLst>
          </a:custGeom>
          <a:solidFill>
            <a:srgbClr val="F79646">
              <a:lumMod val="75000"/>
            </a:srgbClr>
          </a:solidFill>
          <a:ln>
            <a:solidFill>
              <a:srgbClr val="FFFFFF"/>
            </a:solidFill>
          </a:ln>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3200" b="1" kern="0" dirty="0">
              <a:solidFill>
                <a:srgbClr val="000000"/>
              </a:solidFill>
              <a:latin typeface="Arial" pitchFamily="34" charset="0"/>
              <a:ea typeface="ＭＳ Ｐゴシック" pitchFamily="-12" charset="-128"/>
              <a:cs typeface="Arial" pitchFamily="34" charset="0"/>
            </a:endParaRPr>
          </a:p>
        </p:txBody>
      </p:sp>
      <p:sp>
        <p:nvSpPr>
          <p:cNvPr id="50" name="Freeform 49"/>
          <p:cNvSpPr/>
          <p:nvPr/>
        </p:nvSpPr>
        <p:spPr>
          <a:xfrm>
            <a:off x="4630987" y="838200"/>
            <a:ext cx="4514120" cy="2286215"/>
          </a:xfrm>
          <a:custGeom>
            <a:avLst/>
            <a:gdLst>
              <a:gd name="connsiteX0" fmla="*/ 0 w 4687503"/>
              <a:gd name="connsiteY0" fmla="*/ 1578543 h 2358190"/>
              <a:gd name="connsiteX1" fmla="*/ 0 w 4687503"/>
              <a:gd name="connsiteY1" fmla="*/ 0 h 2358190"/>
              <a:gd name="connsiteX2" fmla="*/ 4687503 w 4687503"/>
              <a:gd name="connsiteY2" fmla="*/ 9626 h 2358190"/>
              <a:gd name="connsiteX3" fmla="*/ 4687503 w 4687503"/>
              <a:gd name="connsiteY3" fmla="*/ 1193533 h 2358190"/>
              <a:gd name="connsiteX4" fmla="*/ 1203158 w 4687503"/>
              <a:gd name="connsiteY4" fmla="*/ 2358190 h 2358190"/>
              <a:gd name="connsiteX5" fmla="*/ 0 w 4687503"/>
              <a:gd name="connsiteY5" fmla="*/ 1578543 h 2358190"/>
              <a:gd name="connsiteX0" fmla="*/ 0 w 4687503"/>
              <a:gd name="connsiteY0" fmla="*/ 1463040 h 2358190"/>
              <a:gd name="connsiteX1" fmla="*/ 0 w 4687503"/>
              <a:gd name="connsiteY1" fmla="*/ 0 h 2358190"/>
              <a:gd name="connsiteX2" fmla="*/ 4687503 w 4687503"/>
              <a:gd name="connsiteY2" fmla="*/ 9626 h 2358190"/>
              <a:gd name="connsiteX3" fmla="*/ 4687503 w 4687503"/>
              <a:gd name="connsiteY3" fmla="*/ 1193533 h 2358190"/>
              <a:gd name="connsiteX4" fmla="*/ 1203158 w 4687503"/>
              <a:gd name="connsiteY4" fmla="*/ 2358190 h 2358190"/>
              <a:gd name="connsiteX5" fmla="*/ 0 w 4687503"/>
              <a:gd name="connsiteY5" fmla="*/ 1463040 h 2358190"/>
              <a:gd name="connsiteX0" fmla="*/ 0 w 4687503"/>
              <a:gd name="connsiteY0" fmla="*/ 1463040 h 2348565"/>
              <a:gd name="connsiteX1" fmla="*/ 0 w 4687503"/>
              <a:gd name="connsiteY1" fmla="*/ 0 h 2348565"/>
              <a:gd name="connsiteX2" fmla="*/ 4687503 w 4687503"/>
              <a:gd name="connsiteY2" fmla="*/ 9626 h 2348565"/>
              <a:gd name="connsiteX3" fmla="*/ 4687503 w 4687503"/>
              <a:gd name="connsiteY3" fmla="*/ 1193533 h 2348565"/>
              <a:gd name="connsiteX4" fmla="*/ 1241659 w 4687503"/>
              <a:gd name="connsiteY4" fmla="*/ 2348565 h 2348565"/>
              <a:gd name="connsiteX5" fmla="*/ 0 w 4687503"/>
              <a:gd name="connsiteY5" fmla="*/ 1463040 h 2348565"/>
              <a:gd name="connsiteX0" fmla="*/ 0 w 4689884"/>
              <a:gd name="connsiteY0" fmla="*/ 1436847 h 2348565"/>
              <a:gd name="connsiteX1" fmla="*/ 2381 w 4689884"/>
              <a:gd name="connsiteY1" fmla="*/ 0 h 2348565"/>
              <a:gd name="connsiteX2" fmla="*/ 4689884 w 4689884"/>
              <a:gd name="connsiteY2" fmla="*/ 9626 h 2348565"/>
              <a:gd name="connsiteX3" fmla="*/ 4689884 w 4689884"/>
              <a:gd name="connsiteY3" fmla="*/ 1193533 h 2348565"/>
              <a:gd name="connsiteX4" fmla="*/ 1244040 w 4689884"/>
              <a:gd name="connsiteY4" fmla="*/ 2348565 h 2348565"/>
              <a:gd name="connsiteX5" fmla="*/ 0 w 4689884"/>
              <a:gd name="connsiteY5" fmla="*/ 1436847 h 2348565"/>
              <a:gd name="connsiteX0" fmla="*/ 0 w 4689884"/>
              <a:gd name="connsiteY0" fmla="*/ 1436847 h 2336658"/>
              <a:gd name="connsiteX1" fmla="*/ 2381 w 4689884"/>
              <a:gd name="connsiteY1" fmla="*/ 0 h 2336658"/>
              <a:gd name="connsiteX2" fmla="*/ 4689884 w 4689884"/>
              <a:gd name="connsiteY2" fmla="*/ 9626 h 2336658"/>
              <a:gd name="connsiteX3" fmla="*/ 4689884 w 4689884"/>
              <a:gd name="connsiteY3" fmla="*/ 1193533 h 2336658"/>
              <a:gd name="connsiteX4" fmla="*/ 1234515 w 4689884"/>
              <a:gd name="connsiteY4" fmla="*/ 2336658 h 2336658"/>
              <a:gd name="connsiteX5" fmla="*/ 0 w 4689884"/>
              <a:gd name="connsiteY5" fmla="*/ 1436847 h 2336658"/>
              <a:gd name="connsiteX0" fmla="*/ 0 w 4689884"/>
              <a:gd name="connsiteY0" fmla="*/ 1436847 h 2336658"/>
              <a:gd name="connsiteX1" fmla="*/ 2381 w 4689884"/>
              <a:gd name="connsiteY1" fmla="*/ 0 h 2336658"/>
              <a:gd name="connsiteX2" fmla="*/ 4562065 w 4689884"/>
              <a:gd name="connsiteY2" fmla="*/ 9626 h 2336658"/>
              <a:gd name="connsiteX3" fmla="*/ 4689884 w 4689884"/>
              <a:gd name="connsiteY3" fmla="*/ 1193533 h 2336658"/>
              <a:gd name="connsiteX4" fmla="*/ 1234515 w 4689884"/>
              <a:gd name="connsiteY4" fmla="*/ 2336658 h 2336658"/>
              <a:gd name="connsiteX5" fmla="*/ 0 w 4689884"/>
              <a:gd name="connsiteY5" fmla="*/ 1436847 h 2336658"/>
              <a:gd name="connsiteX0" fmla="*/ 0 w 4562065"/>
              <a:gd name="connsiteY0" fmla="*/ 1436847 h 2336658"/>
              <a:gd name="connsiteX1" fmla="*/ 2381 w 4562065"/>
              <a:gd name="connsiteY1" fmla="*/ 0 h 2336658"/>
              <a:gd name="connsiteX2" fmla="*/ 4562065 w 4562065"/>
              <a:gd name="connsiteY2" fmla="*/ 9626 h 2336658"/>
              <a:gd name="connsiteX3" fmla="*/ 4542400 w 4562065"/>
              <a:gd name="connsiteY3" fmla="*/ 1213198 h 2336658"/>
              <a:gd name="connsiteX4" fmla="*/ 1234515 w 4562065"/>
              <a:gd name="connsiteY4" fmla="*/ 2336658 h 2336658"/>
              <a:gd name="connsiteX5" fmla="*/ 0 w 4562065"/>
              <a:gd name="connsiteY5" fmla="*/ 1436847 h 2336658"/>
              <a:gd name="connsiteX0" fmla="*/ 0 w 4542400"/>
              <a:gd name="connsiteY0" fmla="*/ 1436847 h 2336658"/>
              <a:gd name="connsiteX1" fmla="*/ 2381 w 4542400"/>
              <a:gd name="connsiteY1" fmla="*/ 0 h 2336658"/>
              <a:gd name="connsiteX2" fmla="*/ 4542400 w 4542400"/>
              <a:gd name="connsiteY2" fmla="*/ 9626 h 2336658"/>
              <a:gd name="connsiteX3" fmla="*/ 4542400 w 4542400"/>
              <a:gd name="connsiteY3" fmla="*/ 1213198 h 2336658"/>
              <a:gd name="connsiteX4" fmla="*/ 1234515 w 4542400"/>
              <a:gd name="connsiteY4" fmla="*/ 2336658 h 2336658"/>
              <a:gd name="connsiteX5" fmla="*/ 0 w 4542400"/>
              <a:gd name="connsiteY5" fmla="*/ 1436847 h 2336658"/>
              <a:gd name="connsiteX0" fmla="*/ 0 w 4542400"/>
              <a:gd name="connsiteY0" fmla="*/ 1436847 h 2638316"/>
              <a:gd name="connsiteX1" fmla="*/ 2381 w 4542400"/>
              <a:gd name="connsiteY1" fmla="*/ 0 h 2638316"/>
              <a:gd name="connsiteX2" fmla="*/ 4542400 w 4542400"/>
              <a:gd name="connsiteY2" fmla="*/ 9626 h 2638316"/>
              <a:gd name="connsiteX3" fmla="*/ 4542400 w 4542400"/>
              <a:gd name="connsiteY3" fmla="*/ 1213198 h 2638316"/>
              <a:gd name="connsiteX4" fmla="*/ 1281649 w 4542400"/>
              <a:gd name="connsiteY4" fmla="*/ 2638316 h 2638316"/>
              <a:gd name="connsiteX5" fmla="*/ 0 w 4542400"/>
              <a:gd name="connsiteY5" fmla="*/ 1436847 h 2638316"/>
              <a:gd name="connsiteX0" fmla="*/ 25916 w 4540036"/>
              <a:gd name="connsiteY0" fmla="*/ 1446274 h 2638316"/>
              <a:gd name="connsiteX1" fmla="*/ 17 w 4540036"/>
              <a:gd name="connsiteY1" fmla="*/ 0 h 2638316"/>
              <a:gd name="connsiteX2" fmla="*/ 4540036 w 4540036"/>
              <a:gd name="connsiteY2" fmla="*/ 9626 h 2638316"/>
              <a:gd name="connsiteX3" fmla="*/ 4540036 w 4540036"/>
              <a:gd name="connsiteY3" fmla="*/ 1213198 h 2638316"/>
              <a:gd name="connsiteX4" fmla="*/ 1279285 w 4540036"/>
              <a:gd name="connsiteY4" fmla="*/ 2638316 h 2638316"/>
              <a:gd name="connsiteX5" fmla="*/ 25916 w 4540036"/>
              <a:gd name="connsiteY5" fmla="*/ 1446274 h 2638316"/>
              <a:gd name="connsiteX0" fmla="*/ 0 w 4514120"/>
              <a:gd name="connsiteY0" fmla="*/ 1455701 h 2647743"/>
              <a:gd name="connsiteX1" fmla="*/ 21235 w 4514120"/>
              <a:gd name="connsiteY1" fmla="*/ 0 h 2647743"/>
              <a:gd name="connsiteX2" fmla="*/ 4514120 w 4514120"/>
              <a:gd name="connsiteY2" fmla="*/ 19053 h 2647743"/>
              <a:gd name="connsiteX3" fmla="*/ 4514120 w 4514120"/>
              <a:gd name="connsiteY3" fmla="*/ 1222625 h 2647743"/>
              <a:gd name="connsiteX4" fmla="*/ 1253369 w 4514120"/>
              <a:gd name="connsiteY4" fmla="*/ 2647743 h 2647743"/>
              <a:gd name="connsiteX5" fmla="*/ 0 w 4514120"/>
              <a:gd name="connsiteY5" fmla="*/ 1455701 h 2647743"/>
              <a:gd name="connsiteX0" fmla="*/ 0 w 4514120"/>
              <a:gd name="connsiteY0" fmla="*/ 1455701 h 2647743"/>
              <a:gd name="connsiteX1" fmla="*/ 21235 w 4514120"/>
              <a:gd name="connsiteY1" fmla="*/ 0 h 2647743"/>
              <a:gd name="connsiteX2" fmla="*/ 4514120 w 4514120"/>
              <a:gd name="connsiteY2" fmla="*/ 19053 h 2647743"/>
              <a:gd name="connsiteX3" fmla="*/ 4448132 w 4514120"/>
              <a:gd name="connsiteY3" fmla="*/ 2627219 h 2647743"/>
              <a:gd name="connsiteX4" fmla="*/ 1253369 w 4514120"/>
              <a:gd name="connsiteY4" fmla="*/ 2647743 h 2647743"/>
              <a:gd name="connsiteX5" fmla="*/ 0 w 4514120"/>
              <a:gd name="connsiteY5" fmla="*/ 1455701 h 2647743"/>
              <a:gd name="connsiteX0" fmla="*/ 0 w 4514120"/>
              <a:gd name="connsiteY0" fmla="*/ 1455701 h 2647743"/>
              <a:gd name="connsiteX1" fmla="*/ 21235 w 4514120"/>
              <a:gd name="connsiteY1" fmla="*/ 0 h 2647743"/>
              <a:gd name="connsiteX2" fmla="*/ 4514120 w 4514120"/>
              <a:gd name="connsiteY2" fmla="*/ 19053 h 2647743"/>
              <a:gd name="connsiteX3" fmla="*/ 4504693 w 4514120"/>
              <a:gd name="connsiteY3" fmla="*/ 2627219 h 2647743"/>
              <a:gd name="connsiteX4" fmla="*/ 1253369 w 4514120"/>
              <a:gd name="connsiteY4" fmla="*/ 2647743 h 2647743"/>
              <a:gd name="connsiteX5" fmla="*/ 0 w 4514120"/>
              <a:gd name="connsiteY5" fmla="*/ 1455701 h 2647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4120" h="2647743">
                <a:moveTo>
                  <a:pt x="0" y="1455701"/>
                </a:moveTo>
                <a:cubicBezTo>
                  <a:pt x="794" y="976752"/>
                  <a:pt x="20441" y="478949"/>
                  <a:pt x="21235" y="0"/>
                </a:cubicBezTo>
                <a:lnTo>
                  <a:pt x="4514120" y="19053"/>
                </a:lnTo>
                <a:cubicBezTo>
                  <a:pt x="4510978" y="888442"/>
                  <a:pt x="4507835" y="1757830"/>
                  <a:pt x="4504693" y="2627219"/>
                </a:cubicBezTo>
                <a:lnTo>
                  <a:pt x="1253369" y="2647743"/>
                </a:lnTo>
                <a:cubicBezTo>
                  <a:pt x="841864" y="2347806"/>
                  <a:pt x="411505" y="1755638"/>
                  <a:pt x="0" y="1455701"/>
                </a:cubicBezTo>
                <a:close/>
              </a:path>
            </a:pathLst>
          </a:custGeom>
          <a:gradFill>
            <a:gsLst>
              <a:gs pos="0">
                <a:sysClr val="window" lastClr="FFFFFF">
                  <a:alpha val="0"/>
                </a:sysClr>
              </a:gs>
              <a:gs pos="50000">
                <a:srgbClr val="9BBB59">
                  <a:lumMod val="20000"/>
                  <a:lumOff val="80000"/>
                </a:srgbClr>
              </a:gs>
              <a:gs pos="100000">
                <a:srgbClr val="9BBB59">
                  <a:lumMod val="20000"/>
                  <a:lumOff val="80000"/>
                </a:srgbClr>
              </a:gs>
            </a:gsLst>
            <a:lin ang="5400000" scaled="0"/>
          </a:gra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endParaRPr>
          </a:p>
        </p:txBody>
      </p:sp>
      <p:sp>
        <p:nvSpPr>
          <p:cNvPr id="51" name="Diamond 50"/>
          <p:cNvSpPr/>
          <p:nvPr/>
        </p:nvSpPr>
        <p:spPr bwMode="auto">
          <a:xfrm>
            <a:off x="3848915" y="2426066"/>
            <a:ext cx="1493689" cy="1493690"/>
          </a:xfrm>
          <a:prstGeom prst="diamond">
            <a:avLst/>
          </a:prstGeom>
          <a:solidFill>
            <a:srgbClr val="C0504D">
              <a:lumMod val="50000"/>
            </a:srgbClr>
          </a:solidFill>
          <a:ln w="9525" cap="flat" cmpd="sng" algn="ctr">
            <a:solidFill>
              <a:srgbClr val="FFFFFF"/>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ysClr val="windowText" lastClr="000000"/>
              </a:solidFill>
              <a:effectLst/>
              <a:uLnTx/>
              <a:uFillTx/>
              <a:latin typeface="Arial" pitchFamily="34" charset="0"/>
              <a:ea typeface="ＭＳ Ｐゴシック" pitchFamily="-12" charset="-128"/>
              <a:cs typeface="Arial" pitchFamily="34" charset="0"/>
            </a:endParaRPr>
          </a:p>
        </p:txBody>
      </p:sp>
      <p:sp>
        <p:nvSpPr>
          <p:cNvPr id="52" name="Freeform 51"/>
          <p:cNvSpPr/>
          <p:nvPr/>
        </p:nvSpPr>
        <p:spPr>
          <a:xfrm rot="18899469">
            <a:off x="4237017" y="3501637"/>
            <a:ext cx="1823046" cy="438912"/>
          </a:xfrm>
          <a:custGeom>
            <a:avLst/>
            <a:gdLst>
              <a:gd name="connsiteX0" fmla="*/ 764382 w 962025"/>
              <a:gd name="connsiteY0" fmla="*/ 0 h 259556"/>
              <a:gd name="connsiteX1" fmla="*/ 962025 w 962025"/>
              <a:gd name="connsiteY1" fmla="*/ 257175 h 259556"/>
              <a:gd name="connsiteX2" fmla="*/ 0 w 962025"/>
              <a:gd name="connsiteY2" fmla="*/ 259556 h 259556"/>
              <a:gd name="connsiteX3" fmla="*/ 197644 w 962025"/>
              <a:gd name="connsiteY3" fmla="*/ 0 h 259556"/>
              <a:gd name="connsiteX4" fmla="*/ 764382 w 962025"/>
              <a:gd name="connsiteY4" fmla="*/ 0 h 25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5" h="259556">
                <a:moveTo>
                  <a:pt x="764382" y="0"/>
                </a:moveTo>
                <a:lnTo>
                  <a:pt x="962025" y="257175"/>
                </a:lnTo>
                <a:lnTo>
                  <a:pt x="0" y="259556"/>
                </a:lnTo>
                <a:lnTo>
                  <a:pt x="197644" y="0"/>
                </a:lnTo>
                <a:lnTo>
                  <a:pt x="764382" y="0"/>
                </a:lnTo>
                <a:close/>
              </a:path>
            </a:pathLst>
          </a:custGeom>
          <a:solidFill>
            <a:srgbClr val="C68606"/>
          </a:solidFill>
          <a:ln>
            <a:solidFill>
              <a:srgbClr val="FFFFFF"/>
            </a:solidFill>
          </a:ln>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rgbClr val="000000"/>
              </a:solidFill>
              <a:effectLst/>
              <a:uLnTx/>
              <a:uFillTx/>
              <a:latin typeface="Arial" pitchFamily="34" charset="0"/>
              <a:ea typeface="ＭＳ Ｐゴシック" pitchFamily="-12" charset="-128"/>
              <a:cs typeface="Arial" pitchFamily="34" charset="0"/>
            </a:endParaRPr>
          </a:p>
        </p:txBody>
      </p:sp>
      <p:sp>
        <p:nvSpPr>
          <p:cNvPr id="53" name="Freeform 52"/>
          <p:cNvSpPr/>
          <p:nvPr/>
        </p:nvSpPr>
        <p:spPr>
          <a:xfrm rot="13535153">
            <a:off x="4228665" y="2409178"/>
            <a:ext cx="1819656" cy="436909"/>
          </a:xfrm>
          <a:custGeom>
            <a:avLst/>
            <a:gdLst>
              <a:gd name="connsiteX0" fmla="*/ 764382 w 962025"/>
              <a:gd name="connsiteY0" fmla="*/ 0 h 259556"/>
              <a:gd name="connsiteX1" fmla="*/ 962025 w 962025"/>
              <a:gd name="connsiteY1" fmla="*/ 257175 h 259556"/>
              <a:gd name="connsiteX2" fmla="*/ 0 w 962025"/>
              <a:gd name="connsiteY2" fmla="*/ 259556 h 259556"/>
              <a:gd name="connsiteX3" fmla="*/ 197644 w 962025"/>
              <a:gd name="connsiteY3" fmla="*/ 0 h 259556"/>
              <a:gd name="connsiteX4" fmla="*/ 764382 w 962025"/>
              <a:gd name="connsiteY4" fmla="*/ 0 h 259556"/>
              <a:gd name="connsiteX0" fmla="*/ 747194 w 944837"/>
              <a:gd name="connsiteY0" fmla="*/ 0 h 266929"/>
              <a:gd name="connsiteX1" fmla="*/ 944837 w 944837"/>
              <a:gd name="connsiteY1" fmla="*/ 257175 h 266929"/>
              <a:gd name="connsiteX2" fmla="*/ 0 w 944837"/>
              <a:gd name="connsiteY2" fmla="*/ 266929 h 266929"/>
              <a:gd name="connsiteX3" fmla="*/ 180456 w 944837"/>
              <a:gd name="connsiteY3" fmla="*/ 0 h 266929"/>
              <a:gd name="connsiteX4" fmla="*/ 747194 w 944837"/>
              <a:gd name="connsiteY4" fmla="*/ 0 h 266929"/>
              <a:gd name="connsiteX0" fmla="*/ 739806 w 937449"/>
              <a:gd name="connsiteY0" fmla="*/ 0 h 274892"/>
              <a:gd name="connsiteX1" fmla="*/ 937449 w 937449"/>
              <a:gd name="connsiteY1" fmla="*/ 257175 h 274892"/>
              <a:gd name="connsiteX2" fmla="*/ 0 w 937449"/>
              <a:gd name="connsiteY2" fmla="*/ 274892 h 274892"/>
              <a:gd name="connsiteX3" fmla="*/ 173068 w 937449"/>
              <a:gd name="connsiteY3" fmla="*/ 0 h 274892"/>
              <a:gd name="connsiteX4" fmla="*/ 739806 w 937449"/>
              <a:gd name="connsiteY4" fmla="*/ 0 h 274892"/>
              <a:gd name="connsiteX0" fmla="*/ 745774 w 943417"/>
              <a:gd name="connsiteY0" fmla="*/ 0 h 271647"/>
              <a:gd name="connsiteX1" fmla="*/ 943417 w 943417"/>
              <a:gd name="connsiteY1" fmla="*/ 257175 h 271647"/>
              <a:gd name="connsiteX2" fmla="*/ 0 w 943417"/>
              <a:gd name="connsiteY2" fmla="*/ 271647 h 271647"/>
              <a:gd name="connsiteX3" fmla="*/ 179036 w 943417"/>
              <a:gd name="connsiteY3" fmla="*/ 0 h 271647"/>
              <a:gd name="connsiteX4" fmla="*/ 745774 w 943417"/>
              <a:gd name="connsiteY4" fmla="*/ 0 h 271647"/>
              <a:gd name="connsiteX0" fmla="*/ 745774 w 956629"/>
              <a:gd name="connsiteY0" fmla="*/ 0 h 276198"/>
              <a:gd name="connsiteX1" fmla="*/ 956629 w 956629"/>
              <a:gd name="connsiteY1" fmla="*/ 276198 h 276198"/>
              <a:gd name="connsiteX2" fmla="*/ 0 w 956629"/>
              <a:gd name="connsiteY2" fmla="*/ 271647 h 276198"/>
              <a:gd name="connsiteX3" fmla="*/ 179036 w 956629"/>
              <a:gd name="connsiteY3" fmla="*/ 0 h 276198"/>
              <a:gd name="connsiteX4" fmla="*/ 745774 w 956629"/>
              <a:gd name="connsiteY4" fmla="*/ 0 h 276198"/>
              <a:gd name="connsiteX0" fmla="*/ 770633 w 956629"/>
              <a:gd name="connsiteY0" fmla="*/ 0 h 276494"/>
              <a:gd name="connsiteX1" fmla="*/ 956629 w 956629"/>
              <a:gd name="connsiteY1" fmla="*/ 276494 h 276494"/>
              <a:gd name="connsiteX2" fmla="*/ 0 w 956629"/>
              <a:gd name="connsiteY2" fmla="*/ 271943 h 276494"/>
              <a:gd name="connsiteX3" fmla="*/ 179036 w 956629"/>
              <a:gd name="connsiteY3" fmla="*/ 296 h 276494"/>
              <a:gd name="connsiteX4" fmla="*/ 770633 w 956629"/>
              <a:gd name="connsiteY4" fmla="*/ 0 h 276494"/>
              <a:gd name="connsiteX0" fmla="*/ 770633 w 950069"/>
              <a:gd name="connsiteY0" fmla="*/ 0 h 271943"/>
              <a:gd name="connsiteX1" fmla="*/ 950069 w 950069"/>
              <a:gd name="connsiteY1" fmla="*/ 247412 h 271943"/>
              <a:gd name="connsiteX2" fmla="*/ 0 w 950069"/>
              <a:gd name="connsiteY2" fmla="*/ 271943 h 271943"/>
              <a:gd name="connsiteX3" fmla="*/ 179036 w 950069"/>
              <a:gd name="connsiteY3" fmla="*/ 296 h 271943"/>
              <a:gd name="connsiteX4" fmla="*/ 770633 w 950069"/>
              <a:gd name="connsiteY4" fmla="*/ 0 h 271943"/>
              <a:gd name="connsiteX0" fmla="*/ 754800 w 950069"/>
              <a:gd name="connsiteY0" fmla="*/ 0 h 281122"/>
              <a:gd name="connsiteX1" fmla="*/ 950069 w 950069"/>
              <a:gd name="connsiteY1" fmla="*/ 256591 h 281122"/>
              <a:gd name="connsiteX2" fmla="*/ 0 w 950069"/>
              <a:gd name="connsiteY2" fmla="*/ 281122 h 281122"/>
              <a:gd name="connsiteX3" fmla="*/ 179036 w 950069"/>
              <a:gd name="connsiteY3" fmla="*/ 9475 h 281122"/>
              <a:gd name="connsiteX4" fmla="*/ 754800 w 950069"/>
              <a:gd name="connsiteY4" fmla="*/ 0 h 281122"/>
              <a:gd name="connsiteX0" fmla="*/ 754367 w 950069"/>
              <a:gd name="connsiteY0" fmla="*/ 0 h 277655"/>
              <a:gd name="connsiteX1" fmla="*/ 950069 w 950069"/>
              <a:gd name="connsiteY1" fmla="*/ 253124 h 277655"/>
              <a:gd name="connsiteX2" fmla="*/ 0 w 950069"/>
              <a:gd name="connsiteY2" fmla="*/ 277655 h 277655"/>
              <a:gd name="connsiteX3" fmla="*/ 179036 w 950069"/>
              <a:gd name="connsiteY3" fmla="*/ 6008 h 277655"/>
              <a:gd name="connsiteX4" fmla="*/ 754367 w 950069"/>
              <a:gd name="connsiteY4" fmla="*/ 0 h 277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069" h="277655">
                <a:moveTo>
                  <a:pt x="754367" y="0"/>
                </a:moveTo>
                <a:lnTo>
                  <a:pt x="950069" y="253124"/>
                </a:lnTo>
                <a:lnTo>
                  <a:pt x="0" y="277655"/>
                </a:lnTo>
                <a:lnTo>
                  <a:pt x="179036" y="6008"/>
                </a:lnTo>
                <a:lnTo>
                  <a:pt x="754367" y="0"/>
                </a:lnTo>
                <a:close/>
              </a:path>
            </a:pathLst>
          </a:custGeom>
          <a:solidFill>
            <a:srgbClr val="00B050"/>
          </a:solidFill>
          <a:ln>
            <a:solidFill>
              <a:srgbClr val="FFFFFF"/>
            </a:solidFill>
          </a:ln>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rgbClr val="000000"/>
              </a:solidFill>
              <a:effectLst/>
              <a:uLnTx/>
              <a:uFillTx/>
              <a:latin typeface="Arial" pitchFamily="34" charset="0"/>
              <a:ea typeface="ＭＳ Ｐゴシック" pitchFamily="-12" charset="-128"/>
              <a:cs typeface="Arial" pitchFamily="34" charset="0"/>
            </a:endParaRPr>
          </a:p>
        </p:txBody>
      </p:sp>
      <p:sp>
        <p:nvSpPr>
          <p:cNvPr id="54" name="TextBox 53"/>
          <p:cNvSpPr txBox="1"/>
          <p:nvPr/>
        </p:nvSpPr>
        <p:spPr>
          <a:xfrm rot="2656706">
            <a:off x="4415295" y="2441017"/>
            <a:ext cx="1531189" cy="276999"/>
          </a:xfrm>
          <a:prstGeom prst="rect">
            <a:avLst/>
          </a:prstGeom>
          <a:noFill/>
        </p:spPr>
        <p:txBody>
          <a:bodyPr wrap="none" rtlCol="0">
            <a:spAutoFit/>
          </a:bodyPr>
          <a:lstStyle/>
          <a:p>
            <a:pPr lvl="0" algn="ctr">
              <a:defRPr/>
            </a:pPr>
            <a:r>
              <a:rPr lang="en-US" sz="1200" kern="0" dirty="0">
                <a:solidFill>
                  <a:sysClr val="window" lastClr="FFFFFF"/>
                </a:solidFill>
                <a:latin typeface="Calibri" pitchFamily="34" charset="0"/>
                <a:ea typeface="ＭＳ Ｐゴシック" pitchFamily="-12" charset="-128"/>
                <a:cs typeface="Calibri" pitchFamily="34" charset="0"/>
              </a:rPr>
              <a:t>Architecture Services</a:t>
            </a:r>
          </a:p>
        </p:txBody>
      </p:sp>
      <p:sp>
        <p:nvSpPr>
          <p:cNvPr id="55" name="TextBox 54"/>
          <p:cNvSpPr txBox="1"/>
          <p:nvPr/>
        </p:nvSpPr>
        <p:spPr>
          <a:xfrm rot="18898969" flipH="1">
            <a:off x="3420673" y="2474499"/>
            <a:ext cx="1314784" cy="276999"/>
          </a:xfrm>
          <a:prstGeom prst="rect">
            <a:avLst/>
          </a:prstGeom>
          <a:noFill/>
        </p:spPr>
        <p:txBody>
          <a:bodyPr wrap="none" rtlCol="0">
            <a:spAutoFit/>
          </a:bodyPr>
          <a:lstStyle/>
          <a:p>
            <a:pPr lvl="0" algn="ctr">
              <a:defRPr/>
            </a:pPr>
            <a:r>
              <a:rPr lang="en-US" sz="1200" kern="0" dirty="0">
                <a:solidFill>
                  <a:sysClr val="window" lastClr="FFFFFF"/>
                </a:solidFill>
                <a:latin typeface="Calibri" pitchFamily="34" charset="0"/>
                <a:ea typeface="ＭＳ Ｐゴシック" pitchFamily="-12" charset="-128"/>
                <a:cs typeface="Calibri" pitchFamily="34" charset="0"/>
              </a:rPr>
              <a:t>Research Services</a:t>
            </a:r>
          </a:p>
        </p:txBody>
      </p:sp>
      <p:sp>
        <p:nvSpPr>
          <p:cNvPr id="56" name="TextBox 55"/>
          <p:cNvSpPr txBox="1"/>
          <p:nvPr/>
        </p:nvSpPr>
        <p:spPr>
          <a:xfrm rot="2688490" flipH="1">
            <a:off x="3331546" y="3463662"/>
            <a:ext cx="1399742" cy="461665"/>
          </a:xfrm>
          <a:prstGeom prst="rect">
            <a:avLst/>
          </a:prstGeom>
          <a:noFill/>
        </p:spPr>
        <p:txBody>
          <a:bodyPr wrap="none" rtlCol="0">
            <a:spAutoFit/>
          </a:bodyPr>
          <a:lstStyle/>
          <a:p>
            <a:pPr lvl="0" algn="ctr">
              <a:defRPr/>
            </a:pPr>
            <a:r>
              <a:rPr lang="en-US" sz="1200" kern="0" dirty="0" smtClean="0">
                <a:solidFill>
                  <a:sysClr val="window" lastClr="FFFFFF"/>
                </a:solidFill>
                <a:latin typeface="Calibri" pitchFamily="34" charset="0"/>
                <a:ea typeface="ＭＳ Ｐゴシック" pitchFamily="-12" charset="-128"/>
                <a:cs typeface="Calibri" pitchFamily="34" charset="0"/>
              </a:rPr>
              <a:t>Delivery and </a:t>
            </a:r>
          </a:p>
          <a:p>
            <a:pPr lvl="0" algn="ctr">
              <a:defRPr/>
            </a:pPr>
            <a:r>
              <a:rPr lang="en-US" sz="1200" kern="0" dirty="0" smtClean="0">
                <a:solidFill>
                  <a:sysClr val="window" lastClr="FFFFFF"/>
                </a:solidFill>
                <a:latin typeface="Calibri" pitchFamily="34" charset="0"/>
                <a:ea typeface="ＭＳ Ｐゴシック" pitchFamily="-12" charset="-128"/>
                <a:cs typeface="Calibri" pitchFamily="34" charset="0"/>
              </a:rPr>
              <a:t> </a:t>
            </a:r>
            <a:r>
              <a:rPr lang="en-US" sz="1200" kern="0" dirty="0">
                <a:solidFill>
                  <a:sysClr val="window" lastClr="FFFFFF"/>
                </a:solidFill>
                <a:latin typeface="Calibri" pitchFamily="34" charset="0"/>
                <a:ea typeface="ＭＳ Ｐゴシック" pitchFamily="-12" charset="-128"/>
                <a:cs typeface="Calibri" pitchFamily="34" charset="0"/>
              </a:rPr>
              <a:t>Execution Services</a:t>
            </a:r>
          </a:p>
        </p:txBody>
      </p:sp>
      <p:sp>
        <p:nvSpPr>
          <p:cNvPr id="57" name="TextBox 56"/>
          <p:cNvSpPr txBox="1"/>
          <p:nvPr/>
        </p:nvSpPr>
        <p:spPr>
          <a:xfrm rot="18860673">
            <a:off x="4520225" y="3570833"/>
            <a:ext cx="1295547" cy="276999"/>
          </a:xfrm>
          <a:prstGeom prst="rect">
            <a:avLst/>
          </a:prstGeom>
          <a:noFill/>
        </p:spPr>
        <p:txBody>
          <a:bodyPr wrap="none" rtlCol="0">
            <a:spAutoFit/>
          </a:bodyPr>
          <a:lstStyle/>
          <a:p>
            <a:pPr lvl="0" algn="ctr">
              <a:defRPr/>
            </a:pPr>
            <a:r>
              <a:rPr lang="en-US" sz="1200" kern="0" dirty="0">
                <a:solidFill>
                  <a:sysClr val="window" lastClr="FFFFFF"/>
                </a:solidFill>
                <a:latin typeface="Calibri" pitchFamily="34" charset="0"/>
                <a:ea typeface="ＭＳ Ｐゴシック" pitchFamily="-12" charset="-128"/>
                <a:cs typeface="Calibri" pitchFamily="34" charset="0"/>
              </a:rPr>
              <a:t>Training  Services</a:t>
            </a:r>
          </a:p>
        </p:txBody>
      </p:sp>
      <p:sp>
        <p:nvSpPr>
          <p:cNvPr id="58" name="Rectangle 57"/>
          <p:cNvSpPr/>
          <p:nvPr/>
        </p:nvSpPr>
        <p:spPr>
          <a:xfrm flipV="1">
            <a:off x="696655" y="936971"/>
            <a:ext cx="2856696" cy="1676028"/>
          </a:xfrm>
          <a:prstGeom prst="rect">
            <a:avLst/>
          </a:prstGeom>
          <a:gradFill>
            <a:gsLst>
              <a:gs pos="0">
                <a:sysClr val="window" lastClr="FFFFFF">
                  <a:alpha val="0"/>
                </a:sysClr>
              </a:gs>
              <a:gs pos="50000">
                <a:sysClr val="window" lastClr="FFFFFF">
                  <a:alpha val="50000"/>
                </a:sysClr>
              </a:gs>
              <a:gs pos="100000">
                <a:sysClr val="window" lastClr="FFFFFF"/>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endParaRPr>
          </a:p>
        </p:txBody>
      </p:sp>
      <p:sp>
        <p:nvSpPr>
          <p:cNvPr id="59" name="TextBox 58"/>
          <p:cNvSpPr txBox="1"/>
          <p:nvPr/>
        </p:nvSpPr>
        <p:spPr>
          <a:xfrm>
            <a:off x="893914" y="1048171"/>
            <a:ext cx="2462178" cy="2123658"/>
          </a:xfrm>
          <a:prstGeom prst="rect">
            <a:avLst/>
          </a:prstGeom>
          <a:noFill/>
        </p:spPr>
        <p:txBody>
          <a:bodyPr wrap="square" rtlCol="0">
            <a:spAutoFit/>
          </a:bodyPr>
          <a:lstStyle/>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Proof of Concepts</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Benchmarking using beta testing in our labs</a:t>
            </a:r>
          </a:p>
          <a:p>
            <a:pPr marL="182880" lvl="0" indent="-182880" eaLnBrk="0" hangingPunct="0">
              <a:buFont typeface="Wingdings" pitchFamily="2" charset="2"/>
              <a:buChar char="§"/>
              <a:defRPr/>
            </a:pPr>
            <a:r>
              <a:rPr lang="en-US" sz="1100" b="0" kern="0" dirty="0" smtClean="0">
                <a:solidFill>
                  <a:srgbClr val="000000"/>
                </a:solidFill>
                <a:latin typeface="Calibri" pitchFamily="34" charset="0"/>
                <a:ea typeface="ＭＳ Ｐゴシック" pitchFamily="-12" charset="-128"/>
                <a:cs typeface="Calibri" pitchFamily="34" charset="0"/>
              </a:rPr>
              <a:t>QlikView / QlikSense </a:t>
            </a:r>
            <a:r>
              <a:rPr lang="en-US" sz="1100" b="0" kern="0" dirty="0">
                <a:solidFill>
                  <a:srgbClr val="000000"/>
                </a:solidFill>
                <a:latin typeface="Calibri" pitchFamily="34" charset="0"/>
                <a:ea typeface="ＭＳ Ｐゴシック" pitchFamily="-12" charset="-128"/>
                <a:cs typeface="Calibri" pitchFamily="34" charset="0"/>
              </a:rPr>
              <a:t>Product and Features</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Packaged Solutions with </a:t>
            </a:r>
            <a:r>
              <a:rPr lang="en-US" sz="1100" b="0" kern="0" dirty="0" smtClean="0">
                <a:solidFill>
                  <a:srgbClr val="000000"/>
                </a:solidFill>
                <a:latin typeface="Calibri" pitchFamily="34" charset="0"/>
                <a:ea typeface="ＭＳ Ｐゴシック" pitchFamily="-12" charset="-128"/>
                <a:cs typeface="Calibri" pitchFamily="34" charset="0"/>
              </a:rPr>
              <a:t>QlikView / QlikSense </a:t>
            </a:r>
            <a:r>
              <a:rPr lang="en-US" sz="1100" b="0" kern="0" dirty="0">
                <a:solidFill>
                  <a:srgbClr val="000000"/>
                </a:solidFill>
                <a:latin typeface="Calibri" pitchFamily="34" charset="0"/>
                <a:ea typeface="ＭＳ Ｐゴシック" pitchFamily="-12" charset="-128"/>
                <a:cs typeface="Calibri" pitchFamily="34" charset="0"/>
              </a:rPr>
              <a:t>(Readymade Dashboard)</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Point Solutions and Solution Accelerators (Sever performance monitors, Governance dashboards, meta scanner)</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Solution </a:t>
            </a:r>
            <a:r>
              <a:rPr lang="en-US" sz="1100" b="0" kern="0" dirty="0" smtClean="0">
                <a:solidFill>
                  <a:srgbClr val="000000"/>
                </a:solidFill>
                <a:latin typeface="Calibri" pitchFamily="34" charset="0"/>
                <a:ea typeface="ＭＳ Ｐゴシック" pitchFamily="-12" charset="-128"/>
                <a:cs typeface="Calibri" pitchFamily="34" charset="0"/>
              </a:rPr>
              <a:t>accelerators </a:t>
            </a:r>
            <a:endParaRPr lang="en-US" sz="1100" b="0" kern="0" dirty="0">
              <a:solidFill>
                <a:srgbClr val="000000"/>
              </a:solidFill>
              <a:latin typeface="Calibri" pitchFamily="34" charset="0"/>
              <a:ea typeface="ＭＳ Ｐゴシック" pitchFamily="-12" charset="-128"/>
              <a:cs typeface="Calibri" pitchFamily="34" charset="0"/>
            </a:endParaRPr>
          </a:p>
        </p:txBody>
      </p:sp>
      <p:sp>
        <p:nvSpPr>
          <p:cNvPr id="60" name="Rectangle 59"/>
          <p:cNvSpPr/>
          <p:nvPr/>
        </p:nvSpPr>
        <p:spPr>
          <a:xfrm flipV="1">
            <a:off x="5596868" y="936971"/>
            <a:ext cx="2856696" cy="1676028"/>
          </a:xfrm>
          <a:prstGeom prst="rect">
            <a:avLst/>
          </a:prstGeom>
          <a:gradFill>
            <a:gsLst>
              <a:gs pos="0">
                <a:sysClr val="window" lastClr="FFFFFF">
                  <a:alpha val="0"/>
                </a:sysClr>
              </a:gs>
              <a:gs pos="50000">
                <a:sysClr val="window" lastClr="FFFFFF">
                  <a:alpha val="50000"/>
                </a:sysClr>
              </a:gs>
              <a:gs pos="100000">
                <a:sysClr val="window" lastClr="FFFFFF"/>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endParaRPr>
          </a:p>
        </p:txBody>
      </p:sp>
      <p:sp>
        <p:nvSpPr>
          <p:cNvPr id="61" name="TextBox 60"/>
          <p:cNvSpPr txBox="1"/>
          <p:nvPr/>
        </p:nvSpPr>
        <p:spPr>
          <a:xfrm>
            <a:off x="5794127" y="1048171"/>
            <a:ext cx="2462178" cy="1107996"/>
          </a:xfrm>
          <a:prstGeom prst="rect">
            <a:avLst/>
          </a:prstGeom>
          <a:noFill/>
        </p:spPr>
        <p:txBody>
          <a:bodyPr wrap="square" rtlCol="0">
            <a:spAutoFit/>
          </a:bodyPr>
          <a:lstStyle/>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Architecture Review &amp; Development</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Performance Improvement </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Physical Design and Infrastructure Recommendation</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Portfolio Analysis</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Technology Rationalization</a:t>
            </a:r>
          </a:p>
        </p:txBody>
      </p:sp>
      <p:sp>
        <p:nvSpPr>
          <p:cNvPr id="62" name="Rectangle 61"/>
          <p:cNvSpPr/>
          <p:nvPr/>
        </p:nvSpPr>
        <p:spPr>
          <a:xfrm flipV="1">
            <a:off x="696655" y="3897665"/>
            <a:ext cx="2856696" cy="1676028"/>
          </a:xfrm>
          <a:prstGeom prst="rect">
            <a:avLst/>
          </a:prstGeom>
          <a:gradFill>
            <a:gsLst>
              <a:gs pos="0">
                <a:sysClr val="window" lastClr="FFFFFF">
                  <a:alpha val="0"/>
                </a:sysClr>
              </a:gs>
              <a:gs pos="50000">
                <a:sysClr val="window" lastClr="FFFFFF">
                  <a:alpha val="50000"/>
                </a:sysClr>
              </a:gs>
              <a:gs pos="100000">
                <a:sysClr val="window" lastClr="FFFFFF"/>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endParaRPr>
          </a:p>
        </p:txBody>
      </p:sp>
      <p:sp>
        <p:nvSpPr>
          <p:cNvPr id="63" name="TextBox 62"/>
          <p:cNvSpPr txBox="1"/>
          <p:nvPr/>
        </p:nvSpPr>
        <p:spPr>
          <a:xfrm>
            <a:off x="893914" y="4008865"/>
            <a:ext cx="2462178" cy="1446550"/>
          </a:xfrm>
          <a:prstGeom prst="rect">
            <a:avLst/>
          </a:prstGeom>
          <a:noFill/>
        </p:spPr>
        <p:txBody>
          <a:bodyPr wrap="square" rtlCol="0">
            <a:spAutoFit/>
          </a:bodyPr>
          <a:lstStyle/>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Delivery Methodology &amp; Approach</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Estimation Techniques &amp; Templates</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Maintenance and Support Methodology</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Standards, Best Practices and Guidelines</a:t>
            </a: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Migration Best Practices and Approaches</a:t>
            </a:r>
          </a:p>
        </p:txBody>
      </p:sp>
      <p:sp>
        <p:nvSpPr>
          <p:cNvPr id="64" name="Rectangle 63"/>
          <p:cNvSpPr/>
          <p:nvPr/>
        </p:nvSpPr>
        <p:spPr>
          <a:xfrm flipV="1">
            <a:off x="5596868" y="3897665"/>
            <a:ext cx="2856696" cy="1001074"/>
          </a:xfrm>
          <a:prstGeom prst="rect">
            <a:avLst/>
          </a:prstGeom>
          <a:gradFill>
            <a:gsLst>
              <a:gs pos="0">
                <a:sysClr val="window" lastClr="FFFFFF">
                  <a:alpha val="0"/>
                </a:sysClr>
              </a:gs>
              <a:gs pos="50000">
                <a:sysClr val="window" lastClr="FFFFFF">
                  <a:alpha val="50000"/>
                </a:sysClr>
              </a:gs>
              <a:gs pos="100000">
                <a:sysClr val="window" lastClr="FFFFFF"/>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endParaRPr>
          </a:p>
        </p:txBody>
      </p:sp>
      <p:sp>
        <p:nvSpPr>
          <p:cNvPr id="65" name="TextBox 64"/>
          <p:cNvSpPr txBox="1"/>
          <p:nvPr/>
        </p:nvSpPr>
        <p:spPr>
          <a:xfrm>
            <a:off x="5794127" y="4008865"/>
            <a:ext cx="2462178" cy="1615827"/>
          </a:xfrm>
          <a:prstGeom prst="rect">
            <a:avLst/>
          </a:prstGeom>
          <a:noFill/>
        </p:spPr>
        <p:txBody>
          <a:bodyPr wrap="square" rtlCol="0">
            <a:spAutoFit/>
          </a:bodyPr>
          <a:lstStyle/>
          <a:p>
            <a:pPr marL="182880" lvl="0" indent="-182880" eaLnBrk="0" hangingPunct="0">
              <a:buFont typeface="Wingdings" pitchFamily="2" charset="2"/>
              <a:buChar char="§"/>
              <a:defRPr/>
            </a:pPr>
            <a:r>
              <a:rPr lang="en-US" sz="1100" b="0" kern="0" dirty="0" smtClean="0">
                <a:solidFill>
                  <a:srgbClr val="000000"/>
                </a:solidFill>
                <a:latin typeface="Calibri" pitchFamily="34" charset="0"/>
                <a:ea typeface="ＭＳ Ｐゴシック" pitchFamily="-12" charset="-128"/>
                <a:cs typeface="Calibri" pitchFamily="34" charset="0"/>
              </a:rPr>
              <a:t>Project </a:t>
            </a:r>
            <a:r>
              <a:rPr lang="en-US" sz="1100" b="0" kern="0" dirty="0">
                <a:solidFill>
                  <a:srgbClr val="000000"/>
                </a:solidFill>
                <a:latin typeface="Calibri" pitchFamily="34" charset="0"/>
                <a:ea typeface="ＭＳ Ｐゴシック" pitchFamily="-12" charset="-128"/>
                <a:cs typeface="Calibri" pitchFamily="34" charset="0"/>
              </a:rPr>
              <a:t>based customized QlikView Training </a:t>
            </a:r>
            <a:r>
              <a:rPr lang="en-US" sz="1100" b="0" kern="0" dirty="0" smtClean="0">
                <a:solidFill>
                  <a:srgbClr val="000000"/>
                </a:solidFill>
                <a:latin typeface="Calibri" pitchFamily="34" charset="0"/>
                <a:ea typeface="ＭＳ Ｐゴシック" pitchFamily="-12" charset="-128"/>
                <a:cs typeface="Calibri" pitchFamily="34" charset="0"/>
              </a:rPr>
              <a:t>Program for Business Users </a:t>
            </a:r>
          </a:p>
          <a:p>
            <a:pPr marL="182880" lvl="0" indent="-182880" eaLnBrk="0" hangingPunct="0">
              <a:buFont typeface="Wingdings" pitchFamily="2" charset="2"/>
              <a:buChar char="§"/>
              <a:defRPr/>
            </a:pPr>
            <a:r>
              <a:rPr lang="en-US" sz="1100" b="0" kern="0" dirty="0" smtClean="0">
                <a:solidFill>
                  <a:srgbClr val="000000"/>
                </a:solidFill>
                <a:latin typeface="Calibri" pitchFamily="34" charset="0"/>
                <a:ea typeface="ＭＳ Ｐゴシック" pitchFamily="-12" charset="-128"/>
                <a:cs typeface="Calibri" pitchFamily="34" charset="0"/>
              </a:rPr>
              <a:t>Trainings on Qlikview / QlikSense Best Practices and Standards for Power Users</a:t>
            </a:r>
            <a:endParaRPr lang="en-US" sz="1100" b="0" kern="0" dirty="0">
              <a:solidFill>
                <a:srgbClr val="000000"/>
              </a:solidFill>
              <a:latin typeface="Calibri" pitchFamily="34" charset="0"/>
              <a:ea typeface="ＭＳ Ｐゴシック" pitchFamily="-12" charset="-128"/>
              <a:cs typeface="Calibri" pitchFamily="34" charset="0"/>
            </a:endParaRPr>
          </a:p>
          <a:p>
            <a:pPr marL="182880" lvl="0" indent="-182880" eaLnBrk="0" hangingPunct="0">
              <a:buFont typeface="Wingdings" pitchFamily="2" charset="2"/>
              <a:buChar char="§"/>
              <a:defRPr/>
            </a:pPr>
            <a:r>
              <a:rPr lang="en-US" sz="1100" b="0" kern="0" dirty="0">
                <a:solidFill>
                  <a:srgbClr val="000000"/>
                </a:solidFill>
                <a:latin typeface="Calibri" pitchFamily="34" charset="0"/>
                <a:ea typeface="ＭＳ Ｐゴシック" pitchFamily="-12" charset="-128"/>
                <a:cs typeface="Calibri" pitchFamily="34" charset="0"/>
              </a:rPr>
              <a:t>Certification </a:t>
            </a:r>
            <a:r>
              <a:rPr lang="en-US" sz="1100" b="0" kern="0" dirty="0" smtClean="0">
                <a:solidFill>
                  <a:srgbClr val="000000"/>
                </a:solidFill>
                <a:latin typeface="Calibri" pitchFamily="34" charset="0"/>
                <a:ea typeface="ＭＳ Ｐゴシック" pitchFamily="-12" charset="-128"/>
                <a:cs typeface="Calibri" pitchFamily="34" charset="0"/>
              </a:rPr>
              <a:t>programs for development teams</a:t>
            </a:r>
          </a:p>
          <a:p>
            <a:pPr marL="182880" lvl="0" indent="-182880" eaLnBrk="0" hangingPunct="0">
              <a:buFont typeface="Wingdings" pitchFamily="2" charset="2"/>
              <a:buChar char="§"/>
              <a:defRPr/>
            </a:pPr>
            <a:r>
              <a:rPr lang="en-US" sz="1100" b="0" kern="0" dirty="0" smtClean="0">
                <a:solidFill>
                  <a:srgbClr val="000000"/>
                </a:solidFill>
                <a:latin typeface="Calibri" pitchFamily="34" charset="0"/>
                <a:ea typeface="ＭＳ Ｐゴシック" pitchFamily="-12" charset="-128"/>
                <a:cs typeface="Calibri" pitchFamily="34" charset="0"/>
              </a:rPr>
              <a:t>Knowledge sharing sessions on upcoming versions of Qlikview</a:t>
            </a:r>
            <a:endParaRPr lang="en-US" sz="1100" b="0" kern="0" dirty="0">
              <a:solidFill>
                <a:srgbClr val="000000"/>
              </a:solidFill>
              <a:latin typeface="Calibri" pitchFamily="34" charset="0"/>
              <a:ea typeface="ＭＳ Ｐゴシック" pitchFamily="-12" charset="-128"/>
              <a:cs typeface="Calibri" pitchFamily="34" charset="0"/>
            </a:endParaRPr>
          </a:p>
        </p:txBody>
      </p:sp>
      <p:sp>
        <p:nvSpPr>
          <p:cNvPr id="66" name="Text Box 3"/>
          <p:cNvSpPr txBox="1">
            <a:spLocks noChangeArrowheads="1"/>
          </p:cNvSpPr>
          <p:nvPr/>
        </p:nvSpPr>
        <p:spPr bwMode="auto">
          <a:xfrm>
            <a:off x="3963140" y="2907268"/>
            <a:ext cx="1288763" cy="461665"/>
          </a:xfrm>
          <a:prstGeom prst="rect">
            <a:avLst/>
          </a:prstGeom>
          <a:noFill/>
          <a:ln w="9525" algn="ctr">
            <a:noFill/>
            <a:miter lim="800000"/>
            <a:headEnd/>
            <a:tailEnd/>
          </a:ln>
        </p:spPr>
        <p:txBody>
          <a:bodyPr wrap="square">
            <a:spAutoFit/>
          </a:bodyPr>
          <a:lstStyle/>
          <a:p>
            <a:pPr algn="ctr" eaLnBrk="0" fontAlgn="base" hangingPunct="0">
              <a:spcBef>
                <a:spcPct val="0"/>
              </a:spcBef>
              <a:spcAft>
                <a:spcPct val="0"/>
              </a:spcAft>
            </a:pPr>
            <a:r>
              <a:rPr lang="en-US" b="1" dirty="0" smtClean="0">
                <a:solidFill>
                  <a:prstClr val="white"/>
                </a:solidFill>
                <a:latin typeface="Calibri" pitchFamily="34" charset="0"/>
                <a:ea typeface="ＭＳ Ｐゴシック" pitchFamily="34" charset="-128"/>
                <a:cs typeface="Calibri" pitchFamily="34" charset="0"/>
              </a:rPr>
              <a:t>CoE</a:t>
            </a:r>
            <a:endParaRPr lang="en-US" b="1" dirty="0">
              <a:solidFill>
                <a:prstClr val="white"/>
              </a:solidFill>
              <a:latin typeface="Calibri" pitchFamily="34" charset="0"/>
              <a:ea typeface="ＭＳ Ｐゴシック" pitchFamily="34" charset="-128"/>
              <a:cs typeface="Calibri" pitchFamily="34" charset="0"/>
            </a:endParaRPr>
          </a:p>
        </p:txBody>
      </p:sp>
      <p:sp>
        <p:nvSpPr>
          <p:cNvPr id="67" name="Text Box 45"/>
          <p:cNvSpPr txBox="1">
            <a:spLocks noChangeArrowheads="1"/>
          </p:cNvSpPr>
          <p:nvPr/>
        </p:nvSpPr>
        <p:spPr bwMode="auto">
          <a:xfrm>
            <a:off x="3887312" y="5014119"/>
            <a:ext cx="1447800" cy="1223412"/>
          </a:xfrm>
          <a:prstGeom prst="rect">
            <a:avLst/>
          </a:prstGeom>
          <a:noFill/>
          <a:ln w="9525">
            <a:noFill/>
            <a:miter lim="800000"/>
            <a:headEnd/>
            <a:tailEnd/>
          </a:ln>
        </p:spPr>
        <p:txBody>
          <a:bodyPr wrap="square">
            <a:spAutoFit/>
          </a:bodyPr>
          <a:lstStyle/>
          <a:p>
            <a:pPr algn="ctr">
              <a:spcBef>
                <a:spcPct val="50000"/>
              </a:spcBef>
            </a:pPr>
            <a:r>
              <a:rPr lang="en-US" sz="1050" b="1" dirty="0" smtClean="0">
                <a:solidFill>
                  <a:prstClr val="black"/>
                </a:solidFill>
                <a:latin typeface="Calibri" pitchFamily="34" charset="0"/>
                <a:cs typeface="Calibri" pitchFamily="34" charset="0"/>
              </a:rPr>
              <a:t>Lab</a:t>
            </a:r>
          </a:p>
          <a:p>
            <a:pPr marL="91440" indent="-91440">
              <a:spcBef>
                <a:spcPct val="50000"/>
              </a:spcBef>
              <a:buFont typeface="Arial" pitchFamily="34" charset="0"/>
              <a:buChar char="•"/>
            </a:pPr>
            <a:r>
              <a:rPr lang="en-US" sz="1050" dirty="0" smtClean="0">
                <a:solidFill>
                  <a:prstClr val="black"/>
                </a:solidFill>
                <a:latin typeface="Calibri" pitchFamily="34" charset="0"/>
                <a:cs typeface="Calibri" pitchFamily="34" charset="0"/>
              </a:rPr>
              <a:t>40 Qlikview CALs</a:t>
            </a:r>
          </a:p>
          <a:p>
            <a:pPr marL="91440" indent="-91440">
              <a:spcBef>
                <a:spcPct val="50000"/>
              </a:spcBef>
              <a:buFont typeface="Arial" pitchFamily="34" charset="0"/>
              <a:buChar char="•"/>
            </a:pPr>
            <a:r>
              <a:rPr lang="en-US" sz="1050" dirty="0" smtClean="0">
                <a:solidFill>
                  <a:prstClr val="black"/>
                </a:solidFill>
                <a:latin typeface="Calibri" pitchFamily="34" charset="0"/>
                <a:cs typeface="Calibri" pitchFamily="34" charset="0"/>
              </a:rPr>
              <a:t>10 QlikSense Tokens</a:t>
            </a:r>
          </a:p>
          <a:p>
            <a:pPr marL="91440" indent="-91440">
              <a:spcBef>
                <a:spcPct val="50000"/>
              </a:spcBef>
              <a:buFont typeface="Arial" pitchFamily="34" charset="0"/>
              <a:buChar char="•"/>
            </a:pPr>
            <a:r>
              <a:rPr lang="en-US" sz="1050" dirty="0" smtClean="0">
                <a:solidFill>
                  <a:prstClr val="black"/>
                </a:solidFill>
                <a:latin typeface="Calibri" pitchFamily="34" charset="0"/>
                <a:cs typeface="Calibri" pitchFamily="34" charset="0"/>
              </a:rPr>
              <a:t>24 Core Processor</a:t>
            </a:r>
          </a:p>
          <a:p>
            <a:pPr marL="91440" indent="-91440">
              <a:spcBef>
                <a:spcPct val="50000"/>
              </a:spcBef>
              <a:buFont typeface="Arial" pitchFamily="34" charset="0"/>
              <a:buChar char="•"/>
            </a:pPr>
            <a:r>
              <a:rPr lang="en-US" sz="1050" dirty="0" smtClean="0">
                <a:solidFill>
                  <a:prstClr val="black"/>
                </a:solidFill>
                <a:latin typeface="Calibri" pitchFamily="34" charset="0"/>
                <a:cs typeface="Calibri" pitchFamily="34" charset="0"/>
              </a:rPr>
              <a:t>128 GB Ram</a:t>
            </a:r>
            <a:endParaRPr lang="en-US" sz="1050" dirty="0">
              <a:solidFill>
                <a:prstClr val="black"/>
              </a:solidFill>
              <a:latin typeface="Calibri" pitchFamily="34" charset="0"/>
              <a:cs typeface="Calibri" pitchFamily="34" charset="0"/>
            </a:endParaRPr>
          </a:p>
        </p:txBody>
      </p:sp>
    </p:spTree>
    <p:extLst>
      <p:ext uri="{BB962C8B-B14F-4D97-AF65-F5344CB8AC3E}">
        <p14:creationId xmlns:p14="http://schemas.microsoft.com/office/powerpoint/2010/main" val="326572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228600"/>
            <a:ext cx="8458201" cy="381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31775" algn="l">
              <a:spcBef>
                <a:spcPts val="600"/>
              </a:spcBef>
              <a:spcAft>
                <a:spcPts val="600"/>
              </a:spcAft>
            </a:pPr>
            <a:r>
              <a:rPr lang="en-US" sz="2400" b="1" dirty="0" smtClean="0">
                <a:solidFill>
                  <a:schemeClr val="bg1"/>
                </a:solidFill>
              </a:rPr>
              <a:t>QLIKVIEW | COE Achievements</a:t>
            </a:r>
            <a:endParaRPr lang="en-US" sz="2400" b="1" dirty="0">
              <a:solidFill>
                <a:schemeClr val="bg1"/>
              </a:solidFill>
              <a:ea typeface="ＭＳ Ｐゴシック" pitchFamily="34" charset="-128"/>
            </a:endParaRPr>
          </a:p>
        </p:txBody>
      </p:sp>
      <p:pic>
        <p:nvPicPr>
          <p:cNvPr id="32770" name="Picture 2"/>
          <p:cNvPicPr>
            <a:picLocks noChangeAspect="1" noChangeArrowheads="1"/>
          </p:cNvPicPr>
          <p:nvPr/>
        </p:nvPicPr>
        <p:blipFill>
          <a:blip r:embed="rId2" cstate="print">
            <a:lum/>
          </a:blip>
          <a:srcRect/>
          <a:stretch>
            <a:fillRect/>
          </a:stretch>
        </p:blipFill>
        <p:spPr bwMode="auto">
          <a:xfrm>
            <a:off x="6400800" y="1143000"/>
            <a:ext cx="2438400" cy="4602051"/>
          </a:xfrm>
          <a:prstGeom prst="rect">
            <a:avLst/>
          </a:prstGeom>
          <a:noFill/>
          <a:ln w="9525">
            <a:noFill/>
            <a:miter lim="800000"/>
            <a:headEnd/>
            <a:tailEnd/>
          </a:ln>
        </p:spPr>
      </p:pic>
      <p:sp>
        <p:nvSpPr>
          <p:cNvPr id="45" name="TextBox 44"/>
          <p:cNvSpPr txBox="1"/>
          <p:nvPr/>
        </p:nvSpPr>
        <p:spPr>
          <a:xfrm>
            <a:off x="609600" y="1447800"/>
            <a:ext cx="5410200" cy="677108"/>
          </a:xfrm>
          <a:prstGeom prst="rect">
            <a:avLst/>
          </a:prstGeom>
          <a:noFill/>
        </p:spPr>
        <p:txBody>
          <a:bodyPr wrap="square" rtlCol="0">
            <a:spAutoFit/>
          </a:bodyPr>
          <a:lstStyle/>
          <a:p>
            <a:pPr algn="just"/>
            <a:r>
              <a:rPr lang="en-US" sz="1400" b="1" dirty="0" smtClean="0">
                <a:solidFill>
                  <a:schemeClr val="accent3">
                    <a:lumMod val="75000"/>
                  </a:schemeClr>
                </a:solidFill>
              </a:rPr>
              <a:t>Winner of  Cognizant Innovation Awards 2013 (CIS2013) </a:t>
            </a:r>
            <a:r>
              <a:rPr lang="en-US" sz="1200" dirty="0" smtClean="0"/>
              <a:t>under soft dollar small category  for development of iMetaview (Enterprise Operational Analytics), which provides Data Integration and BI Metadata to drive operational efficiency.</a:t>
            </a:r>
            <a:endParaRPr lang="en-US" sz="1200" dirty="0"/>
          </a:p>
        </p:txBody>
      </p:sp>
      <p:pic>
        <p:nvPicPr>
          <p:cNvPr id="32771" name="Picture 3" descr="C:\Users\260658\Desktop\batch.png"/>
          <p:cNvPicPr>
            <a:picLocks noChangeAspect="1" noChangeArrowheads="1"/>
          </p:cNvPicPr>
          <p:nvPr/>
        </p:nvPicPr>
        <p:blipFill>
          <a:blip r:embed="rId3" cstate="print"/>
          <a:srcRect/>
          <a:stretch>
            <a:fillRect/>
          </a:stretch>
        </p:blipFill>
        <p:spPr bwMode="auto">
          <a:xfrm>
            <a:off x="304800" y="1467802"/>
            <a:ext cx="342900" cy="437198"/>
          </a:xfrm>
          <a:prstGeom prst="rect">
            <a:avLst/>
          </a:prstGeom>
          <a:noFill/>
        </p:spPr>
      </p:pic>
      <p:sp>
        <p:nvSpPr>
          <p:cNvPr id="46" name="TextBox 45"/>
          <p:cNvSpPr txBox="1"/>
          <p:nvPr/>
        </p:nvSpPr>
        <p:spPr>
          <a:xfrm>
            <a:off x="609600" y="2971800"/>
            <a:ext cx="5410200" cy="1046440"/>
          </a:xfrm>
          <a:prstGeom prst="rect">
            <a:avLst/>
          </a:prstGeom>
          <a:noFill/>
        </p:spPr>
        <p:txBody>
          <a:bodyPr wrap="square" rtlCol="0">
            <a:spAutoFit/>
          </a:bodyPr>
          <a:lstStyle/>
          <a:p>
            <a:pPr algn="just"/>
            <a:r>
              <a:rPr lang="en-US" sz="1400" b="1" dirty="0" smtClean="0">
                <a:solidFill>
                  <a:schemeClr val="accent3">
                    <a:lumMod val="75000"/>
                  </a:schemeClr>
                </a:solidFill>
              </a:rPr>
              <a:t>Runner of  Cognizant Innovation Awards 2013(CIS2013) </a:t>
            </a:r>
            <a:r>
              <a:rPr lang="en-US" sz="1200" dirty="0" smtClean="0"/>
              <a:t>under soft dollar Medium category  for development of iValue(Customer Value Analytics), which provides the insight of customer characteristics. Self service models for attrition and prediction models giving 360 degree view of the risk that is being underwritten in the insurance industry</a:t>
            </a:r>
            <a:endParaRPr lang="en-US" sz="1200" dirty="0"/>
          </a:p>
        </p:txBody>
      </p:sp>
      <p:pic>
        <p:nvPicPr>
          <p:cNvPr id="47" name="Picture 3" descr="C:\Users\260658\Desktop\batch.png"/>
          <p:cNvPicPr>
            <a:picLocks noChangeAspect="1" noChangeArrowheads="1"/>
          </p:cNvPicPr>
          <p:nvPr/>
        </p:nvPicPr>
        <p:blipFill>
          <a:blip r:embed="rId3" cstate="print"/>
          <a:srcRect/>
          <a:stretch>
            <a:fillRect/>
          </a:stretch>
        </p:blipFill>
        <p:spPr bwMode="auto">
          <a:xfrm>
            <a:off x="304800" y="3068002"/>
            <a:ext cx="342900" cy="437198"/>
          </a:xfrm>
          <a:prstGeom prst="rect">
            <a:avLst/>
          </a:prstGeom>
          <a:noFill/>
        </p:spPr>
      </p:pic>
      <p:pic>
        <p:nvPicPr>
          <p:cNvPr id="49" name="Picture 3" descr="C:\Users\260658\Desktop\batch.png"/>
          <p:cNvPicPr>
            <a:picLocks noChangeAspect="1" noChangeArrowheads="1"/>
          </p:cNvPicPr>
          <p:nvPr/>
        </p:nvPicPr>
        <p:blipFill>
          <a:blip r:embed="rId3" cstate="print"/>
          <a:srcRect/>
          <a:stretch>
            <a:fillRect/>
          </a:stretch>
        </p:blipFill>
        <p:spPr bwMode="auto">
          <a:xfrm>
            <a:off x="304800" y="3982402"/>
            <a:ext cx="342900" cy="437198"/>
          </a:xfrm>
          <a:prstGeom prst="rect">
            <a:avLst/>
          </a:prstGeom>
          <a:noFill/>
        </p:spPr>
      </p:pic>
      <p:sp>
        <p:nvSpPr>
          <p:cNvPr id="50" name="TextBox 49"/>
          <p:cNvSpPr txBox="1"/>
          <p:nvPr/>
        </p:nvSpPr>
        <p:spPr>
          <a:xfrm>
            <a:off x="609600" y="4002762"/>
            <a:ext cx="5410200" cy="307777"/>
          </a:xfrm>
          <a:prstGeom prst="rect">
            <a:avLst/>
          </a:prstGeom>
          <a:noFill/>
        </p:spPr>
        <p:txBody>
          <a:bodyPr wrap="square" rtlCol="0">
            <a:spAutoFit/>
          </a:bodyPr>
          <a:lstStyle/>
          <a:p>
            <a:pPr algn="just"/>
            <a:r>
              <a:rPr lang="en-US" sz="1400" b="1" dirty="0" smtClean="0">
                <a:solidFill>
                  <a:schemeClr val="accent3">
                    <a:lumMod val="75000"/>
                  </a:schemeClr>
                </a:solidFill>
              </a:rPr>
              <a:t>Emerging </a:t>
            </a:r>
            <a:r>
              <a:rPr lang="en-US" sz="1400" b="1" dirty="0" err="1" smtClean="0">
                <a:solidFill>
                  <a:schemeClr val="accent3">
                    <a:lumMod val="75000"/>
                  </a:schemeClr>
                </a:solidFill>
              </a:rPr>
              <a:t>CoE</a:t>
            </a:r>
            <a:r>
              <a:rPr lang="en-US" sz="1400" b="1" dirty="0" smtClean="0">
                <a:solidFill>
                  <a:schemeClr val="accent3">
                    <a:lumMod val="75000"/>
                  </a:schemeClr>
                </a:solidFill>
              </a:rPr>
              <a:t> of  the  Year 2013</a:t>
            </a:r>
            <a:endParaRPr lang="en-US" sz="1200" dirty="0"/>
          </a:p>
        </p:txBody>
      </p:sp>
      <p:sp>
        <p:nvSpPr>
          <p:cNvPr id="51" name="TextBox 50"/>
          <p:cNvSpPr txBox="1"/>
          <p:nvPr/>
        </p:nvSpPr>
        <p:spPr>
          <a:xfrm>
            <a:off x="609600" y="2142292"/>
            <a:ext cx="5410200" cy="861774"/>
          </a:xfrm>
          <a:prstGeom prst="rect">
            <a:avLst/>
          </a:prstGeom>
          <a:noFill/>
        </p:spPr>
        <p:txBody>
          <a:bodyPr wrap="square" rtlCol="0">
            <a:spAutoFit/>
          </a:bodyPr>
          <a:lstStyle/>
          <a:p>
            <a:pPr algn="just"/>
            <a:r>
              <a:rPr lang="en-US" sz="1400" b="1" dirty="0" smtClean="0">
                <a:solidFill>
                  <a:schemeClr val="accent3">
                    <a:lumMod val="75000"/>
                  </a:schemeClr>
                </a:solidFill>
              </a:rPr>
              <a:t>Winner of  RED(Rapid Engineering Day) Award from Symantec Client: </a:t>
            </a:r>
            <a:r>
              <a:rPr lang="en-US" sz="1200" dirty="0" smtClean="0"/>
              <a:t>Qlikview </a:t>
            </a:r>
            <a:r>
              <a:rPr lang="en-US" sz="1200" dirty="0" err="1" smtClean="0"/>
              <a:t>CoE</a:t>
            </a:r>
            <a:r>
              <a:rPr lang="en-US" sz="1200" dirty="0" smtClean="0"/>
              <a:t> team developed an enterprise pricing and discount analytics app (American Analytiadors) using Qlikview with capability to analyze the profitability of Symantec products by providing discount at various levels</a:t>
            </a:r>
            <a:endParaRPr lang="en-US" sz="1200" dirty="0"/>
          </a:p>
        </p:txBody>
      </p:sp>
      <p:pic>
        <p:nvPicPr>
          <p:cNvPr id="52" name="Picture 3" descr="C:\Users\260658\Desktop\batch.png"/>
          <p:cNvPicPr>
            <a:picLocks noChangeAspect="1" noChangeArrowheads="1"/>
          </p:cNvPicPr>
          <p:nvPr/>
        </p:nvPicPr>
        <p:blipFill>
          <a:blip r:embed="rId3" cstate="print"/>
          <a:srcRect/>
          <a:stretch>
            <a:fillRect/>
          </a:stretch>
        </p:blipFill>
        <p:spPr bwMode="auto">
          <a:xfrm>
            <a:off x="304800" y="2162294"/>
            <a:ext cx="342900" cy="437198"/>
          </a:xfrm>
          <a:prstGeom prst="rect">
            <a:avLst/>
          </a:prstGeom>
          <a:noFill/>
        </p:spPr>
      </p:pic>
    </p:spTree>
    <p:extLst>
      <p:ext uri="{BB962C8B-B14F-4D97-AF65-F5344CB8AC3E}">
        <p14:creationId xmlns:p14="http://schemas.microsoft.com/office/powerpoint/2010/main" val="326572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0" y="3276600"/>
            <a:ext cx="6400800" cy="533400"/>
          </a:xfrm>
        </p:spPr>
        <p:txBody>
          <a:bodyPr/>
          <a:lstStyle/>
          <a:p>
            <a:r>
              <a:rPr lang="en-US" sz="3200" dirty="0" smtClean="0"/>
              <a:t>COGNIZANT’S </a:t>
            </a:r>
          </a:p>
          <a:p>
            <a:r>
              <a:rPr lang="en-US" sz="3200" dirty="0" smtClean="0"/>
              <a:t>QLIKVIEW METHODOLOGY</a:t>
            </a:r>
            <a:endParaRPr lang="en-US" sz="3200" dirty="0"/>
          </a:p>
        </p:txBody>
      </p:sp>
    </p:spTree>
    <p:extLst>
      <p:ext uri="{BB962C8B-B14F-4D97-AF65-F5344CB8AC3E}">
        <p14:creationId xmlns:p14="http://schemas.microsoft.com/office/powerpoint/2010/main" val="3222181329"/>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3"/>
          </p:nvPr>
        </p:nvSpPr>
        <p:spPr>
          <a:xfrm>
            <a:off x="0" y="228600"/>
            <a:ext cx="9067800" cy="381000"/>
          </a:xfrm>
        </p:spPr>
        <p:txBody>
          <a:bodyPr/>
          <a:lstStyle/>
          <a:p>
            <a:r>
              <a:rPr lang="en-US" dirty="0" smtClean="0"/>
              <a:t>DEVELOPMENT METHODOLOGY</a:t>
            </a:r>
            <a:endParaRPr lang="en-US" dirty="0">
              <a:solidFill>
                <a:srgbClr val="FF0000"/>
              </a:solidFill>
            </a:endParaRPr>
          </a:p>
        </p:txBody>
      </p:sp>
      <p:sp>
        <p:nvSpPr>
          <p:cNvPr id="11" name="Text Box 79"/>
          <p:cNvSpPr txBox="1">
            <a:spLocks noChangeArrowheads="1"/>
          </p:cNvSpPr>
          <p:nvPr/>
        </p:nvSpPr>
        <p:spPr bwMode="auto">
          <a:xfrm>
            <a:off x="6261845" y="5580529"/>
            <a:ext cx="185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eaLnBrk="1" hangingPunct="1"/>
            <a:endParaRPr lang="en-US" sz="1200" baseline="-25000" dirty="0">
              <a:solidFill>
                <a:prstClr val="black"/>
              </a:solidFill>
              <a:latin typeface="Times" pitchFamily="18" charset="0"/>
              <a:cs typeface="Arial" charset="0"/>
            </a:endParaRPr>
          </a:p>
        </p:txBody>
      </p:sp>
      <p:grpSp>
        <p:nvGrpSpPr>
          <p:cNvPr id="13" name="Group 12"/>
          <p:cNvGrpSpPr/>
          <p:nvPr/>
        </p:nvGrpSpPr>
        <p:grpSpPr>
          <a:xfrm>
            <a:off x="369125" y="1271650"/>
            <a:ext cx="8458200" cy="4721139"/>
            <a:chOff x="228600" y="1137404"/>
            <a:chExt cx="8686800" cy="5136396"/>
          </a:xfrm>
        </p:grpSpPr>
        <p:sp>
          <p:nvSpPr>
            <p:cNvPr id="14" name="Rectangle 13"/>
            <p:cNvSpPr/>
            <p:nvPr/>
          </p:nvSpPr>
          <p:spPr>
            <a:xfrm>
              <a:off x="228600" y="1137404"/>
              <a:ext cx="8686800" cy="5136396"/>
            </a:xfrm>
            <a:prstGeom prst="rect">
              <a:avLst/>
            </a:prstGeom>
            <a:gradFill rotWithShape="1">
              <a:gsLst>
                <a:gs pos="0">
                  <a:sysClr val="windowText" lastClr="000000">
                    <a:tint val="50000"/>
                    <a:satMod val="300000"/>
                    <a:alpha val="12000"/>
                  </a:sysClr>
                </a:gs>
                <a:gs pos="35000">
                  <a:sysClr val="windowText" lastClr="000000">
                    <a:tint val="37000"/>
                    <a:satMod val="300000"/>
                    <a:alpha val="0"/>
                  </a:sysClr>
                </a:gs>
                <a:gs pos="100000">
                  <a:sysClr val="windowText" lastClr="000000">
                    <a:tint val="15000"/>
                    <a:satMod val="350000"/>
                    <a:alpha val="4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fontAlgn="auto">
                <a:spcBef>
                  <a:spcPts val="0"/>
                </a:spcBef>
                <a:spcAft>
                  <a:spcPts val="0"/>
                </a:spcAft>
                <a:defRPr/>
              </a:pPr>
              <a:endParaRPr lang="en-US" sz="1800" b="0" kern="0" dirty="0">
                <a:solidFill>
                  <a:sysClr val="windowText" lastClr="000000"/>
                </a:solidFill>
                <a:latin typeface="Calibri"/>
                <a:ea typeface="+mn-ea"/>
              </a:endParaRPr>
            </a:p>
          </p:txBody>
        </p:sp>
        <p:sp>
          <p:nvSpPr>
            <p:cNvPr id="15" name="Rounded Rectangle 14"/>
            <p:cNvSpPr/>
            <p:nvPr/>
          </p:nvSpPr>
          <p:spPr bwMode="auto">
            <a:xfrm>
              <a:off x="460781" y="1399484"/>
              <a:ext cx="8226019" cy="1436688"/>
            </a:xfrm>
            <a:prstGeom prst="roundRect">
              <a:avLst>
                <a:gd name="adj" fmla="val 11466"/>
              </a:avLst>
            </a:prstGeom>
            <a:solidFill>
              <a:srgbClr val="FFFFFF">
                <a:lumMod val="95000"/>
              </a:srgbClr>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endParaRPr lang="en-US" sz="2000" b="0" kern="0" dirty="0">
                <a:solidFill>
                  <a:srgbClr val="FFFFFF"/>
                </a:solidFill>
                <a:latin typeface="Calibri" pitchFamily="34" charset="0"/>
                <a:ea typeface="+mn-ea"/>
              </a:endParaRPr>
            </a:p>
          </p:txBody>
        </p:sp>
        <p:sp>
          <p:nvSpPr>
            <p:cNvPr id="16" name="Chevron 15"/>
            <p:cNvSpPr/>
            <p:nvPr/>
          </p:nvSpPr>
          <p:spPr bwMode="auto">
            <a:xfrm>
              <a:off x="914400" y="1499496"/>
              <a:ext cx="1676400" cy="1235076"/>
            </a:xfrm>
            <a:prstGeom prst="chevron">
              <a:avLst>
                <a:gd name="adj" fmla="val 25267"/>
              </a:avLst>
            </a:prstGeom>
            <a:gradFill>
              <a:gsLst>
                <a:gs pos="0">
                  <a:srgbClr val="103E69">
                    <a:lumMod val="20000"/>
                    <a:lumOff val="80000"/>
                  </a:srgbClr>
                </a:gs>
                <a:gs pos="100000">
                  <a:srgbClr val="FFFFFF"/>
                </a:gs>
              </a:gsLst>
              <a:lin ang="5400000" scaled="0"/>
            </a:gra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endParaRPr lang="en-US" sz="2000" b="0" kern="0" dirty="0">
                <a:solidFill>
                  <a:srgbClr val="000000"/>
                </a:solidFill>
                <a:latin typeface="Calibri" pitchFamily="34" charset="0"/>
                <a:ea typeface="+mn-ea"/>
              </a:endParaRPr>
            </a:p>
          </p:txBody>
        </p:sp>
        <p:sp>
          <p:nvSpPr>
            <p:cNvPr id="17" name="Chevron 16"/>
            <p:cNvSpPr/>
            <p:nvPr/>
          </p:nvSpPr>
          <p:spPr bwMode="auto">
            <a:xfrm>
              <a:off x="2437132" y="1499496"/>
              <a:ext cx="1752600" cy="1235076"/>
            </a:xfrm>
            <a:prstGeom prst="chevron">
              <a:avLst>
                <a:gd name="adj" fmla="val 25267"/>
              </a:avLst>
            </a:prstGeom>
            <a:gradFill>
              <a:gsLst>
                <a:gs pos="0">
                  <a:srgbClr val="103E69">
                    <a:lumMod val="20000"/>
                    <a:lumOff val="80000"/>
                  </a:srgbClr>
                </a:gs>
                <a:gs pos="100000">
                  <a:srgbClr val="FFFFFF"/>
                </a:gs>
              </a:gsLst>
              <a:lin ang="5400000" scaled="0"/>
            </a:gra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endParaRPr lang="en-US" sz="2000" b="0" kern="0" dirty="0">
                <a:solidFill>
                  <a:srgbClr val="000000"/>
                </a:solidFill>
                <a:latin typeface="Calibri" pitchFamily="34" charset="0"/>
                <a:ea typeface="+mn-ea"/>
              </a:endParaRPr>
            </a:p>
          </p:txBody>
        </p:sp>
        <p:sp>
          <p:nvSpPr>
            <p:cNvPr id="18" name="Chevron 17"/>
            <p:cNvSpPr/>
            <p:nvPr/>
          </p:nvSpPr>
          <p:spPr bwMode="auto">
            <a:xfrm>
              <a:off x="5401505" y="1499496"/>
              <a:ext cx="1524000" cy="1235076"/>
            </a:xfrm>
            <a:prstGeom prst="chevron">
              <a:avLst>
                <a:gd name="adj" fmla="val 25267"/>
              </a:avLst>
            </a:prstGeom>
            <a:gradFill>
              <a:gsLst>
                <a:gs pos="0">
                  <a:srgbClr val="103E69">
                    <a:lumMod val="20000"/>
                    <a:lumOff val="80000"/>
                  </a:srgbClr>
                </a:gs>
                <a:gs pos="100000">
                  <a:srgbClr val="FFFFFF"/>
                </a:gs>
              </a:gsLst>
              <a:lin ang="5400000" scaled="0"/>
            </a:gra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endParaRPr lang="en-US" sz="2000" b="0" kern="0" dirty="0">
                <a:solidFill>
                  <a:srgbClr val="000000"/>
                </a:solidFill>
                <a:latin typeface="Calibri" pitchFamily="34" charset="0"/>
                <a:ea typeface="+mn-ea"/>
              </a:endParaRPr>
            </a:p>
          </p:txBody>
        </p:sp>
        <p:sp>
          <p:nvSpPr>
            <p:cNvPr id="19" name="Chevron 18"/>
            <p:cNvSpPr/>
            <p:nvPr/>
          </p:nvSpPr>
          <p:spPr bwMode="auto">
            <a:xfrm>
              <a:off x="6781800" y="1499496"/>
              <a:ext cx="1676400" cy="1235076"/>
            </a:xfrm>
            <a:prstGeom prst="chevron">
              <a:avLst>
                <a:gd name="adj" fmla="val 25267"/>
              </a:avLst>
            </a:prstGeom>
            <a:gradFill>
              <a:gsLst>
                <a:gs pos="0">
                  <a:srgbClr val="103E69">
                    <a:lumMod val="20000"/>
                    <a:lumOff val="80000"/>
                  </a:srgbClr>
                </a:gs>
                <a:gs pos="100000">
                  <a:srgbClr val="FFFFFF"/>
                </a:gs>
              </a:gsLst>
              <a:lin ang="5400000" scaled="0"/>
            </a:gra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endParaRPr lang="en-US" sz="2000" b="0" kern="0" dirty="0">
                <a:solidFill>
                  <a:srgbClr val="000000"/>
                </a:solidFill>
                <a:latin typeface="Calibri" pitchFamily="34" charset="0"/>
                <a:ea typeface="+mn-ea"/>
              </a:endParaRPr>
            </a:p>
          </p:txBody>
        </p:sp>
        <p:sp>
          <p:nvSpPr>
            <p:cNvPr id="20" name="Rounded Rectangle 19"/>
            <p:cNvSpPr/>
            <p:nvPr/>
          </p:nvSpPr>
          <p:spPr bwMode="auto">
            <a:xfrm>
              <a:off x="381000" y="1355034"/>
              <a:ext cx="428625" cy="1485900"/>
            </a:xfrm>
            <a:prstGeom prst="roundRect">
              <a:avLst>
                <a:gd name="adj" fmla="val 15092"/>
              </a:avLst>
            </a:prstGeom>
            <a:solidFill>
              <a:srgbClr val="134575">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defRPr/>
              </a:pPr>
              <a:endParaRPr lang="en-US" sz="1200" b="0" kern="0" dirty="0">
                <a:solidFill>
                  <a:srgbClr val="FFFFFF"/>
                </a:solidFill>
                <a:latin typeface="Calibri" pitchFamily="34" charset="0"/>
                <a:ea typeface="ＭＳ Ｐゴシック" pitchFamily="-12" charset="-128"/>
                <a:cs typeface="Calibri" pitchFamily="34" charset="0"/>
              </a:endParaRPr>
            </a:p>
          </p:txBody>
        </p:sp>
        <p:sp>
          <p:nvSpPr>
            <p:cNvPr id="21" name="TextBox 20"/>
            <p:cNvSpPr txBox="1"/>
            <p:nvPr/>
          </p:nvSpPr>
          <p:spPr bwMode="auto">
            <a:xfrm rot="16200000">
              <a:off x="-185737" y="1900018"/>
              <a:ext cx="1485902" cy="395933"/>
            </a:xfrm>
            <a:prstGeom prst="rect">
              <a:avLst/>
            </a:prstGeom>
            <a:noFill/>
          </p:spPr>
          <p:txBody>
            <a:bodyPr lIns="45720" rIns="45720">
              <a:noAutofit/>
            </a:bodyPr>
            <a:lstStyle/>
            <a:p>
              <a:pPr algn="ctr">
                <a:defRPr/>
              </a:pPr>
              <a:r>
                <a:rPr lang="en-US" sz="1200" kern="0" dirty="0">
                  <a:solidFill>
                    <a:srgbClr val="FFFFFF"/>
                  </a:solidFill>
                  <a:latin typeface="Calibri" pitchFamily="34" charset="0"/>
                  <a:ea typeface="Verdana" pitchFamily="34" charset="0"/>
                  <a:cs typeface="Calibri" pitchFamily="34" charset="0"/>
                </a:rPr>
                <a:t>Cognizant Methodology</a:t>
              </a:r>
            </a:p>
          </p:txBody>
        </p:sp>
        <p:sp>
          <p:nvSpPr>
            <p:cNvPr id="22" name="TextBox 21"/>
            <p:cNvSpPr txBox="1"/>
            <p:nvPr/>
          </p:nvSpPr>
          <p:spPr bwMode="auto">
            <a:xfrm>
              <a:off x="1104900" y="1526484"/>
              <a:ext cx="1219200" cy="577081"/>
            </a:xfrm>
            <a:prstGeom prst="rect">
              <a:avLst/>
            </a:prstGeom>
            <a:noFill/>
          </p:spPr>
          <p:txBody>
            <a:bodyPr>
              <a:spAutoFit/>
            </a:bodyPr>
            <a:lstStyle/>
            <a:p>
              <a:pPr algn="ctr">
                <a:defRPr/>
              </a:pPr>
              <a:r>
                <a:rPr lang="en-US" sz="1050" b="0" kern="0" dirty="0">
                  <a:solidFill>
                    <a:srgbClr val="000000"/>
                  </a:solidFill>
                  <a:latin typeface="Calibri" pitchFamily="34" charset="0"/>
                  <a:ea typeface="+mn-ea"/>
                  <a:cs typeface="Calibri" pitchFamily="34" charset="0"/>
                </a:rPr>
                <a:t>Project Initiation and </a:t>
              </a:r>
              <a:r>
                <a:rPr lang="en-US" sz="1000" b="0" dirty="0"/>
                <a:t>Due </a:t>
              </a:r>
              <a:r>
                <a:rPr lang="en-US" sz="1050" b="0" kern="0" dirty="0" smtClean="0">
                  <a:solidFill>
                    <a:srgbClr val="000000"/>
                  </a:solidFill>
                  <a:latin typeface="Calibri" pitchFamily="34" charset="0"/>
                  <a:ea typeface="+mn-ea"/>
                  <a:cs typeface="Calibri" pitchFamily="34" charset="0"/>
                </a:rPr>
                <a:t>Diligence and Analysis</a:t>
              </a:r>
              <a:endParaRPr lang="en-US" sz="1050" b="0" kern="0" dirty="0">
                <a:solidFill>
                  <a:srgbClr val="000000"/>
                </a:solidFill>
                <a:latin typeface="Calibri" pitchFamily="34" charset="0"/>
                <a:ea typeface="+mn-ea"/>
                <a:cs typeface="Calibri" pitchFamily="34" charset="0"/>
              </a:endParaRPr>
            </a:p>
          </p:txBody>
        </p:sp>
        <p:pic>
          <p:nvPicPr>
            <p:cNvPr id="23" name="Picture 6" descr="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5133" y="2040183"/>
              <a:ext cx="524179" cy="41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2752854" y="1670988"/>
              <a:ext cx="1091484" cy="253916"/>
            </a:xfrm>
            <a:prstGeom prst="rect">
              <a:avLst/>
            </a:prstGeom>
            <a:noFill/>
          </p:spPr>
          <p:txBody>
            <a:bodyPr wrap="square">
              <a:spAutoFit/>
            </a:bodyPr>
            <a:lstStyle/>
            <a:p>
              <a:pPr algn="ctr">
                <a:defRPr/>
              </a:pPr>
              <a:r>
                <a:rPr lang="en-US" sz="1050" b="0" kern="0" dirty="0">
                  <a:solidFill>
                    <a:srgbClr val="000000"/>
                  </a:solidFill>
                  <a:latin typeface="Calibri" pitchFamily="34" charset="0"/>
                  <a:ea typeface="+mn-ea"/>
                  <a:cs typeface="Calibri" pitchFamily="34" charset="0"/>
                </a:rPr>
                <a:t>Technical Design </a:t>
              </a:r>
            </a:p>
          </p:txBody>
        </p:sp>
        <p:sp>
          <p:nvSpPr>
            <p:cNvPr id="25" name="TextBox 24"/>
            <p:cNvSpPr txBox="1"/>
            <p:nvPr/>
          </p:nvSpPr>
          <p:spPr bwMode="auto">
            <a:xfrm>
              <a:off x="5553905" y="1501084"/>
              <a:ext cx="1219200" cy="577850"/>
            </a:xfrm>
            <a:prstGeom prst="rect">
              <a:avLst/>
            </a:prstGeom>
            <a:noFill/>
          </p:spPr>
          <p:txBody>
            <a:bodyPr>
              <a:spAutoFit/>
            </a:bodyPr>
            <a:lstStyle/>
            <a:p>
              <a:pPr algn="ctr">
                <a:defRPr/>
              </a:pPr>
              <a:r>
                <a:rPr lang="en-US" sz="1050" b="0" kern="0" dirty="0">
                  <a:solidFill>
                    <a:srgbClr val="000000"/>
                  </a:solidFill>
                  <a:latin typeface="Calibri" pitchFamily="34" charset="0"/>
                  <a:ea typeface="+mn-ea"/>
                  <a:cs typeface="Calibri" pitchFamily="34" charset="0"/>
                </a:rPr>
                <a:t>System &amp; User Acceptance Testing </a:t>
              </a:r>
            </a:p>
          </p:txBody>
        </p:sp>
        <p:pic>
          <p:nvPicPr>
            <p:cNvPr id="26" name="Picture 23" descr="Untitled-1_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0544" y="2118960"/>
              <a:ext cx="311102" cy="27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bwMode="auto">
            <a:xfrm>
              <a:off x="6883400" y="1564584"/>
              <a:ext cx="1371600" cy="254000"/>
            </a:xfrm>
            <a:prstGeom prst="rect">
              <a:avLst/>
            </a:prstGeom>
            <a:noFill/>
          </p:spPr>
          <p:txBody>
            <a:bodyPr>
              <a:spAutoFit/>
            </a:bodyPr>
            <a:lstStyle/>
            <a:p>
              <a:pPr algn="ctr">
                <a:defRPr/>
              </a:pPr>
              <a:r>
                <a:rPr lang="en-US" sz="1050" b="0" kern="0" dirty="0">
                  <a:solidFill>
                    <a:srgbClr val="000000"/>
                  </a:solidFill>
                  <a:latin typeface="Calibri" pitchFamily="34" charset="0"/>
                  <a:ea typeface="+mn-ea"/>
                  <a:cs typeface="Calibri" pitchFamily="34" charset="0"/>
                </a:rPr>
                <a:t>Production Roll Out</a:t>
              </a:r>
            </a:p>
          </p:txBody>
        </p:sp>
        <p:pic>
          <p:nvPicPr>
            <p:cNvPr id="28" name="Picture 26" descr="image_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72983" y="2078283"/>
              <a:ext cx="294034" cy="26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Chevron 28"/>
            <p:cNvSpPr/>
            <p:nvPr/>
          </p:nvSpPr>
          <p:spPr>
            <a:xfrm>
              <a:off x="4040800" y="1499496"/>
              <a:ext cx="1524000" cy="1235076"/>
            </a:xfrm>
            <a:prstGeom prst="chevron">
              <a:avLst>
                <a:gd name="adj" fmla="val 25267"/>
              </a:avLst>
            </a:prstGeom>
            <a:gradFill>
              <a:gsLst>
                <a:gs pos="0">
                  <a:srgbClr val="103E69">
                    <a:lumMod val="20000"/>
                    <a:lumOff val="80000"/>
                  </a:srgbClr>
                </a:gs>
                <a:gs pos="100000">
                  <a:srgbClr val="FFFFFF"/>
                </a:gs>
              </a:gsLst>
              <a:lin ang="5400000" scaled="0"/>
            </a:gra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endParaRPr lang="en-US" sz="2000" b="0" kern="0" dirty="0">
                <a:solidFill>
                  <a:srgbClr val="000000"/>
                </a:solidFill>
                <a:latin typeface="Calibri" pitchFamily="34" charset="0"/>
                <a:ea typeface="+mn-ea"/>
              </a:endParaRPr>
            </a:p>
          </p:txBody>
        </p:sp>
        <p:sp>
          <p:nvSpPr>
            <p:cNvPr id="30" name="TextBox 29"/>
            <p:cNvSpPr txBox="1"/>
            <p:nvPr/>
          </p:nvSpPr>
          <p:spPr>
            <a:xfrm>
              <a:off x="4114800" y="1328976"/>
              <a:ext cx="1376388" cy="1061829"/>
            </a:xfrm>
            <a:prstGeom prst="rect">
              <a:avLst/>
            </a:prstGeom>
            <a:noFill/>
          </p:spPr>
          <p:txBody>
            <a:bodyPr wrap="square">
              <a:spAutoFit/>
            </a:bodyPr>
            <a:lstStyle/>
            <a:p>
              <a:pPr algn="ctr">
                <a:defRPr/>
              </a:pPr>
              <a:endParaRPr lang="en-US" sz="1050" b="0" kern="0" dirty="0">
                <a:solidFill>
                  <a:srgbClr val="000000"/>
                </a:solidFill>
                <a:latin typeface="Calibri" pitchFamily="34" charset="0"/>
                <a:ea typeface="+mn-ea"/>
                <a:cs typeface="Calibri" pitchFamily="34" charset="0"/>
              </a:endParaRPr>
            </a:p>
            <a:p>
              <a:pPr algn="ctr">
                <a:defRPr/>
              </a:pPr>
              <a:r>
                <a:rPr lang="en-US" sz="1050" b="0" kern="0" dirty="0">
                  <a:solidFill>
                    <a:srgbClr val="000000"/>
                  </a:solidFill>
                  <a:latin typeface="Calibri" pitchFamily="34" charset="0"/>
                  <a:ea typeface="+mn-ea"/>
                  <a:cs typeface="Calibri" pitchFamily="34" charset="0"/>
                </a:rPr>
                <a:t> ETL &amp;  QlikView Development</a:t>
              </a:r>
            </a:p>
            <a:p>
              <a:pPr algn="ctr">
                <a:defRPr/>
              </a:pPr>
              <a:r>
                <a:rPr lang="en-US" sz="1050" b="0" kern="0" dirty="0">
                  <a:solidFill>
                    <a:srgbClr val="000000"/>
                  </a:solidFill>
                  <a:latin typeface="Calibri" pitchFamily="34" charset="0"/>
                  <a:ea typeface="+mn-ea"/>
                  <a:cs typeface="Calibri" pitchFamily="34" charset="0"/>
                </a:rPr>
                <a:t>  Conference Room Pilot</a:t>
              </a:r>
            </a:p>
            <a:p>
              <a:pPr algn="ctr">
                <a:defRPr/>
              </a:pPr>
              <a:r>
                <a:rPr lang="en-US" sz="1050" b="0" kern="0" dirty="0">
                  <a:solidFill>
                    <a:srgbClr val="000000"/>
                  </a:solidFill>
                  <a:latin typeface="Calibri" pitchFamily="34" charset="0"/>
                  <a:ea typeface="+mn-ea"/>
                  <a:cs typeface="Calibri" pitchFamily="34" charset="0"/>
                </a:rPr>
                <a:t>1-2-3</a:t>
              </a:r>
            </a:p>
          </p:txBody>
        </p:sp>
        <p:sp>
          <p:nvSpPr>
            <p:cNvPr id="31" name="Rounded Rectangle 30"/>
            <p:cNvSpPr/>
            <p:nvPr/>
          </p:nvSpPr>
          <p:spPr bwMode="auto">
            <a:xfrm>
              <a:off x="1560945" y="2924644"/>
              <a:ext cx="6022110" cy="2006366"/>
            </a:xfrm>
            <a:prstGeom prst="roundRect">
              <a:avLst>
                <a:gd name="adj" fmla="val 5190"/>
              </a:avLst>
            </a:prstGeom>
            <a:solidFill>
              <a:srgbClr val="E4FACE"/>
            </a:solidFill>
            <a:ln w="9525" cap="flat" cmpd="sng" algn="ctr">
              <a:solidFill>
                <a:srgbClr val="76D2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kern="0" dirty="0">
                <a:solidFill>
                  <a:srgbClr val="000000"/>
                </a:solidFill>
                <a:latin typeface="Arial" pitchFamily="-12" charset="0"/>
                <a:ea typeface="ＭＳ Ｐゴシック" pitchFamily="-12" charset="-128"/>
                <a:cs typeface="ＭＳ Ｐゴシック" pitchFamily="-12" charset="-128"/>
              </a:endParaRPr>
            </a:p>
          </p:txBody>
        </p:sp>
        <p:sp>
          <p:nvSpPr>
            <p:cNvPr id="32" name="Rounded Rectangle 31"/>
            <p:cNvSpPr/>
            <p:nvPr/>
          </p:nvSpPr>
          <p:spPr>
            <a:xfrm>
              <a:off x="1828018" y="3568677"/>
              <a:ext cx="1338381" cy="557133"/>
            </a:xfrm>
            <a:prstGeom prst="roundRect">
              <a:avLst>
                <a:gd name="adj" fmla="val 10000"/>
              </a:avLst>
            </a:prstGeom>
            <a:solidFill>
              <a:srgbClr val="E9DCB9">
                <a:alpha val="89804"/>
              </a:srgbClr>
            </a:solidFill>
            <a:ln w="9525" cap="flat" cmpd="sng" algn="ctr">
              <a:solidFill>
                <a:srgbClr val="000000">
                  <a:hueOff val="0"/>
                  <a:satOff val="0"/>
                  <a:lumOff val="0"/>
                  <a:alphaOff val="0"/>
                  <a:shade val="95000"/>
                  <a:satMod val="105000"/>
                </a:srgbClr>
              </a:solidFill>
              <a:prstDash val="solid"/>
            </a:ln>
            <a:effectLst>
              <a:outerShdw blurRad="40000" dist="23000" dir="5400000" rotWithShape="0">
                <a:srgbClr val="000000">
                  <a:alpha val="35000"/>
                </a:srgbClr>
              </a:outerShdw>
            </a:effectLst>
          </p:spPr>
        </p:sp>
        <p:sp>
          <p:nvSpPr>
            <p:cNvPr id="33" name="Rounded Rectangle 4"/>
            <p:cNvSpPr/>
            <p:nvPr/>
          </p:nvSpPr>
          <p:spPr>
            <a:xfrm>
              <a:off x="1906368" y="3707331"/>
              <a:ext cx="1205132" cy="263367"/>
            </a:xfrm>
            <a:prstGeom prst="rect">
              <a:avLst/>
            </a:prstGeom>
            <a:noFill/>
            <a:ln>
              <a:noFill/>
            </a:ln>
            <a:effectLst/>
          </p:spPr>
          <p:txBody>
            <a:bodyPr spcFirstLastPara="0" vert="horz" wrap="square" lIns="0" tIns="0" rIns="0" bIns="0" numCol="1" spcCol="1270" anchor="t" anchorCtr="0">
              <a:noAutofit/>
            </a:bodyPr>
            <a:lstStyle/>
            <a:p>
              <a:pPr marL="0" lvl="1" algn="ctr" defTabSz="622300">
                <a:lnSpc>
                  <a:spcPct val="90000"/>
                </a:lnSpc>
                <a:spcAft>
                  <a:spcPct val="15000"/>
                </a:spcAft>
                <a:defRPr/>
              </a:pPr>
              <a:r>
                <a:rPr lang="en-US" sz="1200" b="0" kern="0" dirty="0">
                  <a:solidFill>
                    <a:srgbClr val="000000">
                      <a:hueOff val="0"/>
                      <a:satOff val="0"/>
                      <a:lumOff val="0"/>
                      <a:alphaOff val="0"/>
                    </a:srgbClr>
                  </a:solidFill>
                  <a:latin typeface="Calibri" pitchFamily="34" charset="0"/>
                  <a:ea typeface="+mn-ea"/>
                  <a:cs typeface="Calibri" pitchFamily="34" charset="0"/>
                </a:rPr>
                <a:t>1</a:t>
              </a:r>
              <a:r>
                <a:rPr lang="en-US" sz="1200" b="0" kern="0" baseline="30000" dirty="0">
                  <a:solidFill>
                    <a:srgbClr val="000000">
                      <a:hueOff val="0"/>
                      <a:satOff val="0"/>
                      <a:lumOff val="0"/>
                      <a:alphaOff val="0"/>
                    </a:srgbClr>
                  </a:solidFill>
                  <a:latin typeface="Calibri" pitchFamily="34" charset="0"/>
                  <a:ea typeface="+mn-ea"/>
                  <a:cs typeface="Calibri" pitchFamily="34" charset="0"/>
                </a:rPr>
                <a:t>st</a:t>
              </a:r>
              <a:r>
                <a:rPr lang="en-US" sz="1200" b="0" kern="0" dirty="0">
                  <a:solidFill>
                    <a:srgbClr val="000000">
                      <a:hueOff val="0"/>
                      <a:satOff val="0"/>
                      <a:lumOff val="0"/>
                      <a:alphaOff val="0"/>
                    </a:srgbClr>
                  </a:solidFill>
                  <a:latin typeface="Calibri" pitchFamily="34" charset="0"/>
                  <a:ea typeface="+mn-ea"/>
                  <a:cs typeface="Calibri" pitchFamily="34" charset="0"/>
                </a:rPr>
                <a:t> Cut Dashboards</a:t>
              </a:r>
            </a:p>
          </p:txBody>
        </p:sp>
        <p:grpSp>
          <p:nvGrpSpPr>
            <p:cNvPr id="34" name="Group 33"/>
            <p:cNvGrpSpPr/>
            <p:nvPr/>
          </p:nvGrpSpPr>
          <p:grpSpPr>
            <a:xfrm>
              <a:off x="2182580" y="4043642"/>
              <a:ext cx="1094020" cy="435056"/>
              <a:chOff x="380856" y="1541898"/>
              <a:chExt cx="1296944" cy="515752"/>
            </a:xfrm>
          </p:grpSpPr>
          <p:sp>
            <p:nvSpPr>
              <p:cNvPr id="72" name="Rounded Rectangle 71"/>
              <p:cNvSpPr/>
              <p:nvPr/>
            </p:nvSpPr>
            <p:spPr>
              <a:xfrm>
                <a:off x="380856" y="1541898"/>
                <a:ext cx="1296944" cy="515752"/>
              </a:xfrm>
              <a:prstGeom prst="roundRect">
                <a:avLst>
                  <a:gd name="adj" fmla="val 10000"/>
                </a:avLst>
              </a:prstGeom>
              <a:solidFill>
                <a:srgbClr val="6654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sp>
            <p:nvSpPr>
              <p:cNvPr id="73" name="Rounded Rectangle 6"/>
              <p:cNvSpPr/>
              <p:nvPr/>
            </p:nvSpPr>
            <p:spPr>
              <a:xfrm>
                <a:off x="395962" y="1557004"/>
                <a:ext cx="1266732" cy="485540"/>
              </a:xfrm>
              <a:prstGeom prst="rect">
                <a:avLst/>
              </a:prstGeom>
              <a:noFill/>
              <a:ln>
                <a:noFill/>
              </a:ln>
              <a:effectLst/>
            </p:spPr>
            <p:txBody>
              <a:bodyPr spcFirstLastPara="0" vert="horz" wrap="square" lIns="28575" tIns="19050" rIns="28575" bIns="19050" numCol="1" spcCol="1270" anchor="ctr" anchorCtr="0">
                <a:noAutofit/>
              </a:bodyPr>
              <a:lstStyle/>
              <a:p>
                <a:pPr algn="ctr" defTabSz="666750">
                  <a:lnSpc>
                    <a:spcPct val="90000"/>
                  </a:lnSpc>
                  <a:spcAft>
                    <a:spcPts val="400"/>
                  </a:spcAft>
                  <a:defRPr/>
                </a:pPr>
                <a:r>
                  <a:rPr lang="en-US" sz="1200" kern="0" dirty="0">
                    <a:solidFill>
                      <a:srgbClr val="FFFFFF"/>
                    </a:solidFill>
                    <a:latin typeface="Calibri" pitchFamily="34" charset="0"/>
                    <a:ea typeface="+mn-ea"/>
                    <a:cs typeface="Calibri" pitchFamily="34" charset="0"/>
                  </a:rPr>
                  <a:t>CRP 1-Development</a:t>
                </a:r>
              </a:p>
            </p:txBody>
          </p:sp>
        </p:grpSp>
        <p:sp>
          <p:nvSpPr>
            <p:cNvPr id="35" name="Rounded Rectangle 34"/>
            <p:cNvSpPr/>
            <p:nvPr/>
          </p:nvSpPr>
          <p:spPr>
            <a:xfrm>
              <a:off x="3671344" y="3640498"/>
              <a:ext cx="1459062" cy="660473"/>
            </a:xfrm>
            <a:prstGeom prst="roundRect">
              <a:avLst>
                <a:gd name="adj" fmla="val 10000"/>
              </a:avLst>
            </a:prstGeom>
            <a:solidFill>
              <a:srgbClr val="E9DCB9">
                <a:alpha val="89804"/>
              </a:srgbClr>
            </a:solidFill>
            <a:ln w="9525" cap="flat" cmpd="sng" algn="ctr">
              <a:solidFill>
                <a:srgbClr val="000000">
                  <a:hueOff val="0"/>
                  <a:satOff val="0"/>
                  <a:lumOff val="0"/>
                  <a:alphaOff val="0"/>
                  <a:shade val="95000"/>
                  <a:satMod val="105000"/>
                </a:srgbClr>
              </a:solidFill>
              <a:prstDash val="solid"/>
            </a:ln>
            <a:effectLst>
              <a:outerShdw blurRad="40000" dist="23000" dir="5400000" rotWithShape="0">
                <a:srgbClr val="000000">
                  <a:alpha val="35000"/>
                </a:srgbClr>
              </a:outerShdw>
            </a:effectLst>
          </p:spPr>
        </p:sp>
        <p:grpSp>
          <p:nvGrpSpPr>
            <p:cNvPr id="36" name="Group 35"/>
            <p:cNvGrpSpPr/>
            <p:nvPr/>
          </p:nvGrpSpPr>
          <p:grpSpPr>
            <a:xfrm>
              <a:off x="4175712" y="3288046"/>
              <a:ext cx="1296944" cy="515752"/>
              <a:chOff x="2360892" y="537582"/>
              <a:chExt cx="1296944" cy="515752"/>
            </a:xfrm>
          </p:grpSpPr>
          <p:sp>
            <p:nvSpPr>
              <p:cNvPr id="70" name="Rounded Rectangle 69"/>
              <p:cNvSpPr/>
              <p:nvPr/>
            </p:nvSpPr>
            <p:spPr>
              <a:xfrm>
                <a:off x="2360892" y="537582"/>
                <a:ext cx="1296944" cy="515752"/>
              </a:xfrm>
              <a:prstGeom prst="roundRect">
                <a:avLst>
                  <a:gd name="adj" fmla="val 10000"/>
                </a:avLst>
              </a:prstGeom>
              <a:solidFill>
                <a:srgbClr val="6654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sp>
            <p:nvSpPr>
              <p:cNvPr id="71" name="Rounded Rectangle 6"/>
              <p:cNvSpPr/>
              <p:nvPr/>
            </p:nvSpPr>
            <p:spPr>
              <a:xfrm>
                <a:off x="2375998" y="552688"/>
                <a:ext cx="1266732" cy="485540"/>
              </a:xfrm>
              <a:prstGeom prst="rect">
                <a:avLst/>
              </a:prstGeom>
              <a:solidFill>
                <a:srgbClr val="6654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spcFirstLastPara="0" vert="horz" wrap="square" lIns="28575" tIns="19050" rIns="28575" bIns="19050" numCol="1" spcCol="1270" anchor="ctr" anchorCtr="0">
                <a:noAutofit/>
              </a:bodyPr>
              <a:lstStyle/>
              <a:p>
                <a:pPr algn="ctr" defTabSz="666750">
                  <a:lnSpc>
                    <a:spcPct val="90000"/>
                  </a:lnSpc>
                  <a:spcAft>
                    <a:spcPct val="35000"/>
                  </a:spcAft>
                  <a:defRPr/>
                </a:pPr>
                <a:r>
                  <a:rPr lang="en-US" sz="1200" kern="0" dirty="0">
                    <a:solidFill>
                      <a:srgbClr val="FFFFFF"/>
                    </a:solidFill>
                    <a:latin typeface="Calibri" pitchFamily="34" charset="0"/>
                    <a:ea typeface="+mn-ea"/>
                    <a:cs typeface="Calibri" pitchFamily="34" charset="0"/>
                  </a:rPr>
                  <a:t>CRP n.. Development</a:t>
                </a:r>
              </a:p>
            </p:txBody>
          </p:sp>
        </p:grpSp>
        <p:sp>
          <p:nvSpPr>
            <p:cNvPr id="37" name="Rounded Rectangle 36"/>
            <p:cNvSpPr/>
            <p:nvPr/>
          </p:nvSpPr>
          <p:spPr>
            <a:xfrm>
              <a:off x="5775040" y="3546678"/>
              <a:ext cx="1200038" cy="572849"/>
            </a:xfrm>
            <a:prstGeom prst="roundRect">
              <a:avLst>
                <a:gd name="adj" fmla="val 10000"/>
              </a:avLst>
            </a:prstGeom>
            <a:solidFill>
              <a:srgbClr val="E9DCB9">
                <a:alpha val="89804"/>
              </a:srgbClr>
            </a:solidFill>
            <a:ln w="9525" cap="flat" cmpd="sng" algn="ctr">
              <a:solidFill>
                <a:srgbClr val="000000">
                  <a:hueOff val="0"/>
                  <a:satOff val="0"/>
                  <a:lumOff val="0"/>
                  <a:alphaOff val="0"/>
                  <a:shade val="95000"/>
                  <a:satMod val="105000"/>
                </a:srgbClr>
              </a:solidFill>
              <a:prstDash val="solid"/>
            </a:ln>
            <a:effectLst>
              <a:outerShdw blurRad="40000" dist="23000" dir="5400000" rotWithShape="0">
                <a:srgbClr val="000000">
                  <a:alpha val="35000"/>
                </a:srgbClr>
              </a:outerShdw>
            </a:effectLst>
          </p:spPr>
        </p:sp>
        <p:sp>
          <p:nvSpPr>
            <p:cNvPr id="38" name="Rounded Rectangle 4"/>
            <p:cNvSpPr/>
            <p:nvPr/>
          </p:nvSpPr>
          <p:spPr>
            <a:xfrm>
              <a:off x="5791200" y="3669910"/>
              <a:ext cx="1154482" cy="211888"/>
            </a:xfrm>
            <a:prstGeom prst="rect">
              <a:avLst/>
            </a:prstGeom>
            <a:noFill/>
            <a:ln>
              <a:noFill/>
            </a:ln>
            <a:effectLst/>
          </p:spPr>
          <p:txBody>
            <a:bodyPr spcFirstLastPara="0" vert="horz" wrap="square" lIns="123825" tIns="123825" rIns="123825" bIns="123825" numCol="1" spcCol="1270" anchor="ctr" anchorCtr="0">
              <a:noAutofit/>
            </a:bodyPr>
            <a:lstStyle/>
            <a:p>
              <a:pPr marL="0" lvl="1" algn="ctr" defTabSz="622300">
                <a:lnSpc>
                  <a:spcPct val="90000"/>
                </a:lnSpc>
                <a:spcAft>
                  <a:spcPct val="15000"/>
                </a:spcAft>
                <a:defRPr/>
              </a:pPr>
              <a:r>
                <a:rPr lang="en-US" sz="1200" b="0" kern="0" dirty="0">
                  <a:solidFill>
                    <a:srgbClr val="000000">
                      <a:hueOff val="0"/>
                      <a:satOff val="0"/>
                      <a:lumOff val="0"/>
                      <a:alphaOff val="0"/>
                    </a:srgbClr>
                  </a:solidFill>
                  <a:latin typeface="Calibri" pitchFamily="34" charset="0"/>
                  <a:ea typeface="+mn-ea"/>
                  <a:cs typeface="Calibri" pitchFamily="34" charset="0"/>
                </a:rPr>
                <a:t>Final Cut</a:t>
              </a:r>
            </a:p>
          </p:txBody>
        </p:sp>
        <p:sp>
          <p:nvSpPr>
            <p:cNvPr id="39" name="Arc 38"/>
            <p:cNvSpPr/>
            <p:nvPr/>
          </p:nvSpPr>
          <p:spPr bwMode="auto">
            <a:xfrm flipV="1">
              <a:off x="3322638" y="2245622"/>
              <a:ext cx="1143000" cy="762000"/>
            </a:xfrm>
            <a:prstGeom prst="arc">
              <a:avLst>
                <a:gd name="adj1" fmla="val 11601781"/>
                <a:gd name="adj2" fmla="val 20782380"/>
              </a:avLst>
            </a:prstGeom>
            <a:noFill/>
            <a:ln w="9525" cap="flat" cmpd="sng" algn="ctr">
              <a:solidFill>
                <a:srgbClr val="006C31"/>
              </a:solidFill>
              <a:prstDash val="solid"/>
              <a:headEnd type="triangle" w="med" len="med"/>
              <a:tailEnd type="none" w="med" len="med"/>
            </a:ln>
            <a:effectLst/>
          </p:spPr>
          <p:txBody>
            <a:bodyPr anchor="ctr"/>
            <a:lstStyle/>
            <a:p>
              <a:pPr algn="ctr">
                <a:defRPr/>
              </a:pPr>
              <a:endParaRPr lang="en-US" sz="2000" b="0" kern="0" dirty="0">
                <a:solidFill>
                  <a:srgbClr val="000000"/>
                </a:solidFill>
                <a:latin typeface="Calibri" pitchFamily="34" charset="0"/>
                <a:ea typeface="+mn-ea"/>
              </a:endParaRPr>
            </a:p>
          </p:txBody>
        </p:sp>
        <p:grpSp>
          <p:nvGrpSpPr>
            <p:cNvPr id="40" name="Group 39"/>
            <p:cNvGrpSpPr/>
            <p:nvPr/>
          </p:nvGrpSpPr>
          <p:grpSpPr>
            <a:xfrm rot="3173107" flipH="1">
              <a:off x="3034537" y="4064305"/>
              <a:ext cx="464266" cy="1188633"/>
              <a:chOff x="667358" y="3300600"/>
              <a:chExt cx="321536" cy="823210"/>
            </a:xfrm>
          </p:grpSpPr>
          <p:sp>
            <p:nvSpPr>
              <p:cNvPr id="68" name="Freeform 67"/>
              <p:cNvSpPr>
                <a:spLocks/>
              </p:cNvSpPr>
              <p:nvPr/>
            </p:nvSpPr>
            <p:spPr bwMode="auto">
              <a:xfrm rot="8503015">
                <a:off x="667358" y="3367562"/>
                <a:ext cx="321536" cy="756248"/>
              </a:xfrm>
              <a:custGeom>
                <a:avLst/>
                <a:gdLst>
                  <a:gd name="T0" fmla="*/ 90 w 299"/>
                  <a:gd name="T1" fmla="*/ 3 h 717"/>
                  <a:gd name="T2" fmla="*/ 278 w 299"/>
                  <a:gd name="T3" fmla="*/ 372 h 717"/>
                  <a:gd name="T4" fmla="*/ 12 w 299"/>
                  <a:gd name="T5" fmla="*/ 717 h 717"/>
                  <a:gd name="T6" fmla="*/ 0 w 299"/>
                  <a:gd name="T7" fmla="*/ 666 h 717"/>
                  <a:gd name="T8" fmla="*/ 231 w 299"/>
                  <a:gd name="T9" fmla="*/ 380 h 717"/>
                  <a:gd name="T10" fmla="*/ 90 w 299"/>
                  <a:gd name="T11" fmla="*/ 3 h 717"/>
                  <a:gd name="T12" fmla="*/ 0 60000 65536"/>
                  <a:gd name="T13" fmla="*/ 0 60000 65536"/>
                  <a:gd name="T14" fmla="*/ 0 60000 65536"/>
                  <a:gd name="T15" fmla="*/ 0 60000 65536"/>
                  <a:gd name="T16" fmla="*/ 0 60000 65536"/>
                  <a:gd name="T17" fmla="*/ 0 60000 65536"/>
                  <a:gd name="T18" fmla="*/ 0 w 299"/>
                  <a:gd name="T19" fmla="*/ 0 h 717"/>
                  <a:gd name="T20" fmla="*/ 299 w 299"/>
                  <a:gd name="T21" fmla="*/ 717 h 717"/>
                </a:gdLst>
                <a:ahLst/>
                <a:cxnLst>
                  <a:cxn ang="T12">
                    <a:pos x="T0" y="T1"/>
                  </a:cxn>
                  <a:cxn ang="T13">
                    <a:pos x="T2" y="T3"/>
                  </a:cxn>
                  <a:cxn ang="T14">
                    <a:pos x="T4" y="T5"/>
                  </a:cxn>
                  <a:cxn ang="T15">
                    <a:pos x="T6" y="T7"/>
                  </a:cxn>
                  <a:cxn ang="T16">
                    <a:pos x="T8" y="T9"/>
                  </a:cxn>
                  <a:cxn ang="T17">
                    <a:pos x="T10" y="T11"/>
                  </a:cxn>
                </a:cxnLst>
                <a:rect l="T18" t="T19" r="T20" b="T21"/>
                <a:pathLst>
                  <a:path w="299" h="717">
                    <a:moveTo>
                      <a:pt x="90" y="3"/>
                    </a:moveTo>
                    <a:cubicBezTo>
                      <a:pt x="98" y="0"/>
                      <a:pt x="299" y="154"/>
                      <a:pt x="278" y="372"/>
                    </a:cubicBezTo>
                    <a:cubicBezTo>
                      <a:pt x="257" y="590"/>
                      <a:pt x="72" y="699"/>
                      <a:pt x="12" y="717"/>
                    </a:cubicBezTo>
                    <a:cubicBezTo>
                      <a:pt x="9" y="702"/>
                      <a:pt x="5" y="687"/>
                      <a:pt x="0" y="666"/>
                    </a:cubicBezTo>
                    <a:cubicBezTo>
                      <a:pt x="132" y="608"/>
                      <a:pt x="214" y="491"/>
                      <a:pt x="231" y="380"/>
                    </a:cubicBezTo>
                    <a:cubicBezTo>
                      <a:pt x="248" y="269"/>
                      <a:pt x="233" y="150"/>
                      <a:pt x="90" y="3"/>
                    </a:cubicBezTo>
                    <a:close/>
                  </a:path>
                </a:pathLst>
              </a:custGeom>
              <a:solidFill>
                <a:srgbClr val="006C31"/>
              </a:solidFill>
              <a:ln w="9525">
                <a:noFill/>
                <a:round/>
                <a:headEnd/>
                <a:tailEnd/>
              </a:ln>
            </p:spPr>
            <p:txBody>
              <a:bodyPr/>
              <a:lstStyle/>
              <a:p>
                <a:pPr>
                  <a:defRPr/>
                </a:pPr>
                <a:endParaRPr lang="en-US" sz="1000" b="0" kern="0" dirty="0">
                  <a:solidFill>
                    <a:srgbClr val="000000"/>
                  </a:solidFill>
                  <a:latin typeface="Calibri" pitchFamily="34" charset="0"/>
                  <a:ea typeface="+mn-ea"/>
                </a:endParaRPr>
              </a:p>
            </p:txBody>
          </p:sp>
          <p:sp>
            <p:nvSpPr>
              <p:cNvPr id="69" name="Freeform 68"/>
              <p:cNvSpPr>
                <a:spLocks/>
              </p:cNvSpPr>
              <p:nvPr/>
            </p:nvSpPr>
            <p:spPr bwMode="auto">
              <a:xfrm rot="7603015">
                <a:off x="710711" y="3280352"/>
                <a:ext cx="88181" cy="128678"/>
              </a:xfrm>
              <a:custGeom>
                <a:avLst/>
                <a:gdLst>
                  <a:gd name="T0" fmla="*/ 3 w 97"/>
                  <a:gd name="T1" fmla="*/ 0 h 144"/>
                  <a:gd name="T2" fmla="*/ 3 w 97"/>
                  <a:gd name="T3" fmla="*/ 3 h 144"/>
                  <a:gd name="T4" fmla="*/ 0 w 97"/>
                  <a:gd name="T5" fmla="*/ 3 h 144"/>
                  <a:gd name="T6" fmla="*/ 3 w 97"/>
                  <a:gd name="T7" fmla="*/ 0 h 144"/>
                  <a:gd name="T8" fmla="*/ 0 60000 65536"/>
                  <a:gd name="T9" fmla="*/ 0 60000 65536"/>
                  <a:gd name="T10" fmla="*/ 0 60000 65536"/>
                  <a:gd name="T11" fmla="*/ 0 60000 65536"/>
                  <a:gd name="T12" fmla="*/ 0 w 97"/>
                  <a:gd name="T13" fmla="*/ 0 h 144"/>
                  <a:gd name="T14" fmla="*/ 97 w 97"/>
                  <a:gd name="T15" fmla="*/ 144 h 144"/>
                </a:gdLst>
                <a:ahLst/>
                <a:cxnLst>
                  <a:cxn ang="T8">
                    <a:pos x="T0" y="T1"/>
                  </a:cxn>
                  <a:cxn ang="T9">
                    <a:pos x="T2" y="T3"/>
                  </a:cxn>
                  <a:cxn ang="T10">
                    <a:pos x="T4" y="T5"/>
                  </a:cxn>
                  <a:cxn ang="T11">
                    <a:pos x="T6" y="T7"/>
                  </a:cxn>
                </a:cxnLst>
                <a:rect l="T12" t="T13" r="T14" b="T15"/>
                <a:pathLst>
                  <a:path w="97" h="144">
                    <a:moveTo>
                      <a:pt x="97" y="0"/>
                    </a:moveTo>
                    <a:lnTo>
                      <a:pt x="97" y="144"/>
                    </a:lnTo>
                    <a:lnTo>
                      <a:pt x="0" y="74"/>
                    </a:lnTo>
                    <a:lnTo>
                      <a:pt x="97" y="0"/>
                    </a:lnTo>
                    <a:close/>
                  </a:path>
                </a:pathLst>
              </a:custGeom>
              <a:solidFill>
                <a:srgbClr val="006C31"/>
              </a:solidFill>
              <a:ln w="9525">
                <a:noFill/>
                <a:round/>
                <a:headEnd/>
                <a:tailEnd/>
              </a:ln>
            </p:spPr>
            <p:txBody>
              <a:bodyPr/>
              <a:lstStyle/>
              <a:p>
                <a:pPr>
                  <a:defRPr/>
                </a:pPr>
                <a:endParaRPr lang="en-US" sz="1000" b="0" kern="0" dirty="0">
                  <a:solidFill>
                    <a:srgbClr val="000000"/>
                  </a:solidFill>
                  <a:latin typeface="Calibri" pitchFamily="34" charset="0"/>
                  <a:ea typeface="+mn-ea"/>
                </a:endParaRPr>
              </a:p>
            </p:txBody>
          </p:sp>
        </p:grpSp>
        <p:grpSp>
          <p:nvGrpSpPr>
            <p:cNvPr id="41" name="Group 40"/>
            <p:cNvGrpSpPr/>
            <p:nvPr/>
          </p:nvGrpSpPr>
          <p:grpSpPr>
            <a:xfrm rot="18426893" flipH="1" flipV="1">
              <a:off x="5679523" y="2631264"/>
              <a:ext cx="464266" cy="1188633"/>
              <a:chOff x="667358" y="3300600"/>
              <a:chExt cx="321536" cy="823210"/>
            </a:xfrm>
          </p:grpSpPr>
          <p:sp>
            <p:nvSpPr>
              <p:cNvPr id="66" name="Freeform 65"/>
              <p:cNvSpPr>
                <a:spLocks/>
              </p:cNvSpPr>
              <p:nvPr/>
            </p:nvSpPr>
            <p:spPr bwMode="auto">
              <a:xfrm rot="8503015">
                <a:off x="667358" y="3367562"/>
                <a:ext cx="321536" cy="756248"/>
              </a:xfrm>
              <a:custGeom>
                <a:avLst/>
                <a:gdLst>
                  <a:gd name="T0" fmla="*/ 90 w 299"/>
                  <a:gd name="T1" fmla="*/ 3 h 717"/>
                  <a:gd name="T2" fmla="*/ 278 w 299"/>
                  <a:gd name="T3" fmla="*/ 372 h 717"/>
                  <a:gd name="T4" fmla="*/ 12 w 299"/>
                  <a:gd name="T5" fmla="*/ 717 h 717"/>
                  <a:gd name="T6" fmla="*/ 0 w 299"/>
                  <a:gd name="T7" fmla="*/ 666 h 717"/>
                  <a:gd name="T8" fmla="*/ 231 w 299"/>
                  <a:gd name="T9" fmla="*/ 380 h 717"/>
                  <a:gd name="T10" fmla="*/ 90 w 299"/>
                  <a:gd name="T11" fmla="*/ 3 h 717"/>
                  <a:gd name="T12" fmla="*/ 0 60000 65536"/>
                  <a:gd name="T13" fmla="*/ 0 60000 65536"/>
                  <a:gd name="T14" fmla="*/ 0 60000 65536"/>
                  <a:gd name="T15" fmla="*/ 0 60000 65536"/>
                  <a:gd name="T16" fmla="*/ 0 60000 65536"/>
                  <a:gd name="T17" fmla="*/ 0 60000 65536"/>
                  <a:gd name="T18" fmla="*/ 0 w 299"/>
                  <a:gd name="T19" fmla="*/ 0 h 717"/>
                  <a:gd name="T20" fmla="*/ 299 w 299"/>
                  <a:gd name="T21" fmla="*/ 717 h 717"/>
                </a:gdLst>
                <a:ahLst/>
                <a:cxnLst>
                  <a:cxn ang="T12">
                    <a:pos x="T0" y="T1"/>
                  </a:cxn>
                  <a:cxn ang="T13">
                    <a:pos x="T2" y="T3"/>
                  </a:cxn>
                  <a:cxn ang="T14">
                    <a:pos x="T4" y="T5"/>
                  </a:cxn>
                  <a:cxn ang="T15">
                    <a:pos x="T6" y="T7"/>
                  </a:cxn>
                  <a:cxn ang="T16">
                    <a:pos x="T8" y="T9"/>
                  </a:cxn>
                  <a:cxn ang="T17">
                    <a:pos x="T10" y="T11"/>
                  </a:cxn>
                </a:cxnLst>
                <a:rect l="T18" t="T19" r="T20" b="T21"/>
                <a:pathLst>
                  <a:path w="299" h="717">
                    <a:moveTo>
                      <a:pt x="90" y="3"/>
                    </a:moveTo>
                    <a:cubicBezTo>
                      <a:pt x="98" y="0"/>
                      <a:pt x="299" y="154"/>
                      <a:pt x="278" y="372"/>
                    </a:cubicBezTo>
                    <a:cubicBezTo>
                      <a:pt x="257" y="590"/>
                      <a:pt x="72" y="699"/>
                      <a:pt x="12" y="717"/>
                    </a:cubicBezTo>
                    <a:cubicBezTo>
                      <a:pt x="9" y="702"/>
                      <a:pt x="5" y="687"/>
                      <a:pt x="0" y="666"/>
                    </a:cubicBezTo>
                    <a:cubicBezTo>
                      <a:pt x="132" y="608"/>
                      <a:pt x="214" y="491"/>
                      <a:pt x="231" y="380"/>
                    </a:cubicBezTo>
                    <a:cubicBezTo>
                      <a:pt x="248" y="269"/>
                      <a:pt x="233" y="150"/>
                      <a:pt x="90" y="3"/>
                    </a:cubicBezTo>
                    <a:close/>
                  </a:path>
                </a:pathLst>
              </a:custGeom>
              <a:solidFill>
                <a:srgbClr val="006C31"/>
              </a:solidFill>
              <a:ln w="9525">
                <a:noFill/>
                <a:round/>
                <a:headEnd/>
                <a:tailEnd/>
              </a:ln>
            </p:spPr>
            <p:txBody>
              <a:bodyPr/>
              <a:lstStyle/>
              <a:p>
                <a:pPr>
                  <a:defRPr/>
                </a:pPr>
                <a:endParaRPr lang="en-US" sz="1000" b="0" kern="0" dirty="0">
                  <a:solidFill>
                    <a:srgbClr val="000000"/>
                  </a:solidFill>
                  <a:latin typeface="Calibri" pitchFamily="34" charset="0"/>
                  <a:ea typeface="+mn-ea"/>
                </a:endParaRPr>
              </a:p>
            </p:txBody>
          </p:sp>
          <p:sp>
            <p:nvSpPr>
              <p:cNvPr id="67" name="Freeform 66"/>
              <p:cNvSpPr>
                <a:spLocks/>
              </p:cNvSpPr>
              <p:nvPr/>
            </p:nvSpPr>
            <p:spPr bwMode="auto">
              <a:xfrm rot="7603015">
                <a:off x="710711" y="3280352"/>
                <a:ext cx="88181" cy="128678"/>
              </a:xfrm>
              <a:custGeom>
                <a:avLst/>
                <a:gdLst>
                  <a:gd name="T0" fmla="*/ 3 w 97"/>
                  <a:gd name="T1" fmla="*/ 0 h 144"/>
                  <a:gd name="T2" fmla="*/ 3 w 97"/>
                  <a:gd name="T3" fmla="*/ 3 h 144"/>
                  <a:gd name="T4" fmla="*/ 0 w 97"/>
                  <a:gd name="T5" fmla="*/ 3 h 144"/>
                  <a:gd name="T6" fmla="*/ 3 w 97"/>
                  <a:gd name="T7" fmla="*/ 0 h 144"/>
                  <a:gd name="T8" fmla="*/ 0 60000 65536"/>
                  <a:gd name="T9" fmla="*/ 0 60000 65536"/>
                  <a:gd name="T10" fmla="*/ 0 60000 65536"/>
                  <a:gd name="T11" fmla="*/ 0 60000 65536"/>
                  <a:gd name="T12" fmla="*/ 0 w 97"/>
                  <a:gd name="T13" fmla="*/ 0 h 144"/>
                  <a:gd name="T14" fmla="*/ 97 w 97"/>
                  <a:gd name="T15" fmla="*/ 144 h 144"/>
                </a:gdLst>
                <a:ahLst/>
                <a:cxnLst>
                  <a:cxn ang="T8">
                    <a:pos x="T0" y="T1"/>
                  </a:cxn>
                  <a:cxn ang="T9">
                    <a:pos x="T2" y="T3"/>
                  </a:cxn>
                  <a:cxn ang="T10">
                    <a:pos x="T4" y="T5"/>
                  </a:cxn>
                  <a:cxn ang="T11">
                    <a:pos x="T6" y="T7"/>
                  </a:cxn>
                </a:cxnLst>
                <a:rect l="T12" t="T13" r="T14" b="T15"/>
                <a:pathLst>
                  <a:path w="97" h="144">
                    <a:moveTo>
                      <a:pt x="97" y="0"/>
                    </a:moveTo>
                    <a:lnTo>
                      <a:pt x="97" y="144"/>
                    </a:lnTo>
                    <a:lnTo>
                      <a:pt x="0" y="74"/>
                    </a:lnTo>
                    <a:lnTo>
                      <a:pt x="97" y="0"/>
                    </a:lnTo>
                    <a:close/>
                  </a:path>
                </a:pathLst>
              </a:custGeom>
              <a:solidFill>
                <a:srgbClr val="006C31"/>
              </a:solidFill>
              <a:ln w="9525">
                <a:noFill/>
                <a:round/>
                <a:headEnd/>
                <a:tailEnd/>
              </a:ln>
            </p:spPr>
            <p:txBody>
              <a:bodyPr/>
              <a:lstStyle/>
              <a:p>
                <a:pPr>
                  <a:defRPr/>
                </a:pPr>
                <a:endParaRPr lang="en-US" sz="1000" b="0" kern="0" dirty="0">
                  <a:solidFill>
                    <a:srgbClr val="000000"/>
                  </a:solidFill>
                  <a:latin typeface="Calibri" pitchFamily="34" charset="0"/>
                  <a:ea typeface="+mn-ea"/>
                </a:endParaRPr>
              </a:p>
            </p:txBody>
          </p:sp>
        </p:grpSp>
        <p:pic>
          <p:nvPicPr>
            <p:cNvPr id="42" name="Picture 2" descr="http://www.ascentis.com.sg/en/images/matrix_repor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3756" y="3343797"/>
              <a:ext cx="793936" cy="56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Arc 42"/>
            <p:cNvSpPr/>
            <p:nvPr/>
          </p:nvSpPr>
          <p:spPr>
            <a:xfrm>
              <a:off x="3200400" y="1183584"/>
              <a:ext cx="1371600" cy="914400"/>
            </a:xfrm>
            <a:prstGeom prst="arc">
              <a:avLst>
                <a:gd name="adj1" fmla="val 11638060"/>
                <a:gd name="adj2" fmla="val 20706543"/>
              </a:avLst>
            </a:prstGeom>
            <a:noFill/>
            <a:ln w="9525" cap="flat" cmpd="sng" algn="ctr">
              <a:solidFill>
                <a:srgbClr val="006C31"/>
              </a:solidFill>
              <a:prstDash val="solid"/>
              <a:headEnd type="none" w="med" len="med"/>
              <a:tailEnd type="triangle" w="med" len="med"/>
            </a:ln>
            <a:effectLst/>
          </p:spPr>
          <p:txBody>
            <a:bodyPr anchor="ctr"/>
            <a:lstStyle/>
            <a:p>
              <a:pPr algn="ctr">
                <a:defRPr/>
              </a:pPr>
              <a:endParaRPr lang="en-US" sz="2000" b="0" kern="0" dirty="0">
                <a:solidFill>
                  <a:srgbClr val="000000"/>
                </a:solidFill>
                <a:latin typeface="Calibri" pitchFamily="34" charset="0"/>
                <a:ea typeface="+mn-ea"/>
              </a:endParaRPr>
            </a:p>
          </p:txBody>
        </p:sp>
        <p:sp>
          <p:nvSpPr>
            <p:cNvPr id="44" name="TextBox 43"/>
            <p:cNvSpPr txBox="1"/>
            <p:nvPr/>
          </p:nvSpPr>
          <p:spPr bwMode="auto">
            <a:xfrm>
              <a:off x="3551238" y="1196284"/>
              <a:ext cx="685800" cy="254000"/>
            </a:xfrm>
            <a:prstGeom prst="rect">
              <a:avLst/>
            </a:prstGeom>
            <a:noFill/>
          </p:spPr>
          <p:txBody>
            <a:bodyPr wrap="square">
              <a:spAutoFit/>
            </a:bodyPr>
            <a:lstStyle/>
            <a:p>
              <a:pPr algn="ctr">
                <a:defRPr/>
              </a:pPr>
              <a:r>
                <a:rPr lang="en-US" sz="1050" kern="0" dirty="0">
                  <a:solidFill>
                    <a:srgbClr val="000000"/>
                  </a:solidFill>
                  <a:latin typeface="Calibri" pitchFamily="34" charset="0"/>
                  <a:ea typeface="+mn-ea"/>
                  <a:cs typeface="Calibri" pitchFamily="34" charset="0"/>
                </a:rPr>
                <a:t>Iterative</a:t>
              </a:r>
            </a:p>
          </p:txBody>
        </p:sp>
        <p:sp>
          <p:nvSpPr>
            <p:cNvPr id="45" name="Rounded Rectangle 44"/>
            <p:cNvSpPr/>
            <p:nvPr/>
          </p:nvSpPr>
          <p:spPr bwMode="auto">
            <a:xfrm>
              <a:off x="1100399" y="2431932"/>
              <a:ext cx="4132001" cy="264540"/>
            </a:xfrm>
            <a:prstGeom prst="roundRect">
              <a:avLst/>
            </a:prstGeom>
            <a:solidFill>
              <a:srgbClr val="63AFE5">
                <a:lumMod val="40000"/>
                <a:lumOff val="60000"/>
              </a:srgbClr>
            </a:solidFill>
            <a:ln w="9525" cap="flat" cmpd="sng" algn="ctr">
              <a:solidFill>
                <a:srgbClr val="134575">
                  <a:lumMod val="60000"/>
                  <a:lumOff val="40000"/>
                </a:srgbClr>
              </a:solidFill>
              <a:prstDash val="sysDot"/>
            </a:ln>
            <a:effectLst>
              <a:outerShdw blurRad="40000" dist="23000" dir="5400000" rotWithShape="0">
                <a:srgbClr val="000000">
                  <a:alpha val="35000"/>
                </a:srgbClr>
              </a:outerShdw>
            </a:effectLst>
          </p:spPr>
          <p:txBody>
            <a:bodyPr anchor="ctr"/>
            <a:lstStyle/>
            <a:p>
              <a:pPr algn="ctr">
                <a:defRPr/>
              </a:pPr>
              <a:endParaRPr lang="en-US" sz="1400" b="0" kern="0" dirty="0">
                <a:solidFill>
                  <a:srgbClr val="FFFFFF"/>
                </a:solidFill>
                <a:latin typeface="Calibri" pitchFamily="34" charset="0"/>
                <a:ea typeface="+mn-ea"/>
              </a:endParaRPr>
            </a:p>
          </p:txBody>
        </p:sp>
        <p:pic>
          <p:nvPicPr>
            <p:cNvPr id="46" name="Picture 2" descr="https://encrypted-tbn0.gstatic.com/images?q=tbn:ANd9GcRzJB6nk-b-ZbOz7yL-6tGdxR5HVATs904XsYIa3wt4OAtqlqRlXw"/>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66718" y="2046903"/>
              <a:ext cx="330481" cy="33048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p:cNvGrpSpPr/>
            <p:nvPr/>
          </p:nvGrpSpPr>
          <p:grpSpPr>
            <a:xfrm>
              <a:off x="5092700" y="2327739"/>
              <a:ext cx="211750" cy="251746"/>
              <a:chOff x="5041473" y="2421616"/>
              <a:chExt cx="211750" cy="251746"/>
            </a:xfrm>
            <a:solidFill>
              <a:srgbClr val="000000"/>
            </a:solidFill>
          </p:grpSpPr>
          <p:sp>
            <p:nvSpPr>
              <p:cNvPr id="64" name="Bent Arrow 63"/>
              <p:cNvSpPr/>
              <p:nvPr/>
            </p:nvSpPr>
            <p:spPr bwMode="auto">
              <a:xfrm rot="10800000">
                <a:off x="5076461" y="2421616"/>
                <a:ext cx="176762" cy="192388"/>
              </a:xfrm>
              <a:prstGeom prst="bentArrow">
                <a:avLst/>
              </a:prstGeom>
              <a:grpFill/>
              <a:ln w="9525" cap="flat" cmpd="sng" algn="ctr">
                <a:noFill/>
                <a:prstDash val="solid"/>
                <a:round/>
                <a:headEnd type="none" w="med" len="med"/>
                <a:tailEnd type="none" w="med" len="med"/>
              </a:ln>
              <a:effectLst/>
              <a:scene3d>
                <a:camera prst="orthographicFront">
                  <a:rot lat="21599986" lon="10800007" rev="10800033"/>
                </a:camera>
                <a:lightRig rig="threePt" dir="t"/>
              </a:scene3d>
            </p:spPr>
            <p:txBody>
              <a:bodyPr lIns="18288" rIns="0"/>
              <a:lstStyle/>
              <a:p>
                <a:pPr eaLnBrk="0" fontAlgn="auto" hangingPunct="0">
                  <a:spcBef>
                    <a:spcPts val="0"/>
                  </a:spcBef>
                  <a:spcAft>
                    <a:spcPts val="0"/>
                  </a:spcAft>
                  <a:defRPr/>
                </a:pPr>
                <a:endParaRPr lang="en-US" sz="700" b="0" kern="0" dirty="0">
                  <a:solidFill>
                    <a:sysClr val="windowText" lastClr="000000"/>
                  </a:solidFill>
                  <a:latin typeface="Calibri" pitchFamily="34" charset="0"/>
                  <a:ea typeface="ＭＳ Ｐゴシック" pitchFamily="48" charset="-128"/>
                  <a:cs typeface="Calibri" pitchFamily="34" charset="0"/>
                </a:endParaRPr>
              </a:p>
            </p:txBody>
          </p:sp>
          <p:sp>
            <p:nvSpPr>
              <p:cNvPr id="65" name="Bent Arrow 64"/>
              <p:cNvSpPr/>
              <p:nvPr/>
            </p:nvSpPr>
            <p:spPr bwMode="auto">
              <a:xfrm>
                <a:off x="5041473" y="2480974"/>
                <a:ext cx="176762" cy="192388"/>
              </a:xfrm>
              <a:prstGeom prst="bentArrow">
                <a:avLst/>
              </a:prstGeom>
              <a:grpFill/>
              <a:ln w="9525" cap="flat" cmpd="sng" algn="ctr">
                <a:noFill/>
                <a:prstDash val="solid"/>
                <a:round/>
                <a:headEnd type="none" w="med" len="med"/>
                <a:tailEnd type="none" w="med" len="med"/>
              </a:ln>
              <a:effectLst/>
              <a:scene3d>
                <a:camera prst="orthographicFront">
                  <a:rot lat="21599986" lon="10800007" rev="10800033"/>
                </a:camera>
                <a:lightRig rig="threePt" dir="t"/>
              </a:scene3d>
            </p:spPr>
            <p:txBody>
              <a:bodyPr lIns="18288" rIns="0"/>
              <a:lstStyle/>
              <a:p>
                <a:pPr eaLnBrk="0" fontAlgn="auto" hangingPunct="0">
                  <a:spcBef>
                    <a:spcPts val="0"/>
                  </a:spcBef>
                  <a:spcAft>
                    <a:spcPts val="0"/>
                  </a:spcAft>
                  <a:defRPr/>
                </a:pPr>
                <a:endParaRPr lang="en-US" sz="700" b="0" kern="0" dirty="0">
                  <a:solidFill>
                    <a:sysClr val="windowText" lastClr="000000"/>
                  </a:solidFill>
                  <a:latin typeface="Calibri" pitchFamily="34" charset="0"/>
                  <a:ea typeface="ＭＳ Ｐゴシック" pitchFamily="48" charset="-128"/>
                  <a:cs typeface="Calibri" pitchFamily="34" charset="0"/>
                </a:endParaRPr>
              </a:p>
            </p:txBody>
          </p:sp>
        </p:grpSp>
        <p:sp>
          <p:nvSpPr>
            <p:cNvPr id="48" name="TextBox 47"/>
            <p:cNvSpPr txBox="1"/>
            <p:nvPr/>
          </p:nvSpPr>
          <p:spPr bwMode="auto">
            <a:xfrm>
              <a:off x="2580468" y="2435359"/>
              <a:ext cx="1219200" cy="276999"/>
            </a:xfrm>
            <a:prstGeom prst="rect">
              <a:avLst/>
            </a:prstGeom>
            <a:noFill/>
          </p:spPr>
          <p:txBody>
            <a:bodyPr>
              <a:spAutoFit/>
            </a:bodyPr>
            <a:lstStyle/>
            <a:p>
              <a:pPr algn="ctr">
                <a:defRPr/>
              </a:pPr>
              <a:r>
                <a:rPr lang="en-US" sz="1200" kern="0" dirty="0">
                  <a:solidFill>
                    <a:sysClr val="windowText" lastClr="000000"/>
                  </a:solidFill>
                  <a:latin typeface="Calibri" pitchFamily="34" charset="0"/>
                  <a:ea typeface="+mn-ea"/>
                </a:rPr>
                <a:t>Visualization</a:t>
              </a:r>
            </a:p>
          </p:txBody>
        </p:sp>
        <p:sp>
          <p:nvSpPr>
            <p:cNvPr id="49" name="Rounded Rectangle 4"/>
            <p:cNvSpPr/>
            <p:nvPr/>
          </p:nvSpPr>
          <p:spPr>
            <a:xfrm>
              <a:off x="3814640" y="3963302"/>
              <a:ext cx="1205132" cy="263367"/>
            </a:xfrm>
            <a:prstGeom prst="rect">
              <a:avLst/>
            </a:prstGeom>
            <a:noFill/>
            <a:ln>
              <a:noFill/>
            </a:ln>
            <a:effectLst/>
          </p:spPr>
          <p:txBody>
            <a:bodyPr spcFirstLastPara="0" vert="horz" wrap="square" lIns="0" tIns="0" rIns="0" bIns="0" numCol="1" spcCol="1270" anchor="t" anchorCtr="0">
              <a:noAutofit/>
            </a:bodyPr>
            <a:lstStyle/>
            <a:p>
              <a:pPr marL="0" lvl="1" algn="ctr" defTabSz="622300">
                <a:lnSpc>
                  <a:spcPct val="90000"/>
                </a:lnSpc>
                <a:spcAft>
                  <a:spcPct val="15000"/>
                </a:spcAft>
                <a:defRPr/>
              </a:pPr>
              <a:r>
                <a:rPr lang="en-US" sz="1200" b="0" kern="0" dirty="0">
                  <a:solidFill>
                    <a:srgbClr val="000000">
                      <a:hueOff val="0"/>
                      <a:satOff val="0"/>
                      <a:lumOff val="0"/>
                      <a:alphaOff val="0"/>
                    </a:srgbClr>
                  </a:solidFill>
                  <a:latin typeface="Calibri" pitchFamily="34" charset="0"/>
                  <a:ea typeface="+mn-ea"/>
                  <a:cs typeface="Calibri" pitchFamily="34" charset="0"/>
                </a:rPr>
                <a:t>2</a:t>
              </a:r>
              <a:r>
                <a:rPr lang="en-US" sz="1200" b="0" kern="0" baseline="30000" dirty="0">
                  <a:solidFill>
                    <a:srgbClr val="000000">
                      <a:hueOff val="0"/>
                      <a:satOff val="0"/>
                      <a:lumOff val="0"/>
                      <a:alphaOff val="0"/>
                    </a:srgbClr>
                  </a:solidFill>
                  <a:latin typeface="Calibri" pitchFamily="34" charset="0"/>
                  <a:ea typeface="+mn-ea"/>
                  <a:cs typeface="Calibri" pitchFamily="34" charset="0"/>
                </a:rPr>
                <a:t>nd</a:t>
              </a:r>
              <a:r>
                <a:rPr lang="en-US" sz="1200" b="0" kern="0" dirty="0">
                  <a:solidFill>
                    <a:srgbClr val="000000">
                      <a:hueOff val="0"/>
                      <a:satOff val="0"/>
                      <a:lumOff val="0"/>
                      <a:alphaOff val="0"/>
                    </a:srgbClr>
                  </a:solidFill>
                  <a:latin typeface="Calibri" pitchFamily="34" charset="0"/>
                  <a:ea typeface="+mn-ea"/>
                  <a:cs typeface="Calibri" pitchFamily="34" charset="0"/>
                </a:rPr>
                <a:t> Cut Dashboards</a:t>
              </a:r>
            </a:p>
          </p:txBody>
        </p:sp>
        <p:grpSp>
          <p:nvGrpSpPr>
            <p:cNvPr id="50" name="Group 49"/>
            <p:cNvGrpSpPr/>
            <p:nvPr/>
          </p:nvGrpSpPr>
          <p:grpSpPr>
            <a:xfrm>
              <a:off x="6226095" y="4043642"/>
              <a:ext cx="1094020" cy="435056"/>
              <a:chOff x="380856" y="1541898"/>
              <a:chExt cx="1296944" cy="515752"/>
            </a:xfrm>
          </p:grpSpPr>
          <p:sp>
            <p:nvSpPr>
              <p:cNvPr id="62" name="Rounded Rectangle 61"/>
              <p:cNvSpPr/>
              <p:nvPr/>
            </p:nvSpPr>
            <p:spPr>
              <a:xfrm>
                <a:off x="380856" y="1541898"/>
                <a:ext cx="1296944" cy="515752"/>
              </a:xfrm>
              <a:prstGeom prst="roundRect">
                <a:avLst>
                  <a:gd name="adj" fmla="val 10000"/>
                </a:avLst>
              </a:prstGeom>
              <a:solidFill>
                <a:srgbClr val="66542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sp>
            <p:nvSpPr>
              <p:cNvPr id="63" name="Rounded Rectangle 6"/>
              <p:cNvSpPr/>
              <p:nvPr/>
            </p:nvSpPr>
            <p:spPr>
              <a:xfrm>
                <a:off x="395962" y="1557004"/>
                <a:ext cx="1266732" cy="485540"/>
              </a:xfrm>
              <a:prstGeom prst="rect">
                <a:avLst/>
              </a:prstGeom>
              <a:noFill/>
              <a:ln>
                <a:noFill/>
              </a:ln>
              <a:effectLst/>
            </p:spPr>
            <p:txBody>
              <a:bodyPr spcFirstLastPara="0" vert="horz" wrap="square" lIns="28575" tIns="19050" rIns="28575" bIns="19050" numCol="1" spcCol="1270" anchor="ctr" anchorCtr="0">
                <a:noAutofit/>
              </a:bodyPr>
              <a:lstStyle/>
              <a:p>
                <a:pPr algn="ctr" defTabSz="666750">
                  <a:lnSpc>
                    <a:spcPct val="90000"/>
                  </a:lnSpc>
                  <a:spcAft>
                    <a:spcPts val="400"/>
                  </a:spcAft>
                  <a:defRPr/>
                </a:pPr>
                <a:r>
                  <a:rPr lang="en-US" sz="1200" kern="0" dirty="0">
                    <a:solidFill>
                      <a:srgbClr val="FFFFFF"/>
                    </a:solidFill>
                    <a:latin typeface="Calibri" pitchFamily="34" charset="0"/>
                    <a:ea typeface="+mn-ea"/>
                    <a:cs typeface="Calibri" pitchFamily="34" charset="0"/>
                  </a:rPr>
                  <a:t>Final Dashboards</a:t>
                </a:r>
              </a:p>
            </p:txBody>
          </p:sp>
        </p:grpSp>
        <p:sp>
          <p:nvSpPr>
            <p:cNvPr id="51" name="Rounded Rectangle 50"/>
            <p:cNvSpPr/>
            <p:nvPr/>
          </p:nvSpPr>
          <p:spPr bwMode="auto">
            <a:xfrm>
              <a:off x="460781" y="5016674"/>
              <a:ext cx="8226019" cy="1180926"/>
            </a:xfrm>
            <a:prstGeom prst="roundRect">
              <a:avLst>
                <a:gd name="adj" fmla="val 11466"/>
              </a:avLst>
            </a:prstGeom>
            <a:solidFill>
              <a:srgbClr val="FFFFFF">
                <a:lumMod val="95000"/>
              </a:srgbClr>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endParaRPr lang="en-US" sz="2000" b="0" kern="0" dirty="0">
                <a:solidFill>
                  <a:srgbClr val="FFFFFF"/>
                </a:solidFill>
                <a:latin typeface="Calibri" pitchFamily="34" charset="0"/>
                <a:ea typeface="+mn-ea"/>
              </a:endParaRPr>
            </a:p>
          </p:txBody>
        </p:sp>
        <p:sp>
          <p:nvSpPr>
            <p:cNvPr id="52" name="Rounded Rectangle 51"/>
            <p:cNvSpPr/>
            <p:nvPr/>
          </p:nvSpPr>
          <p:spPr bwMode="auto">
            <a:xfrm>
              <a:off x="366713" y="5017117"/>
              <a:ext cx="430212" cy="1180484"/>
            </a:xfrm>
            <a:prstGeom prst="roundRect">
              <a:avLst>
                <a:gd name="adj" fmla="val 12153"/>
              </a:avLst>
            </a:prstGeom>
            <a:solidFill>
              <a:srgbClr val="134575">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defRPr/>
              </a:pPr>
              <a:endParaRPr lang="en-US" sz="1200" b="0" kern="0" dirty="0">
                <a:solidFill>
                  <a:srgbClr val="FFFFFF"/>
                </a:solidFill>
                <a:latin typeface="Calibri" pitchFamily="34" charset="0"/>
                <a:ea typeface="ＭＳ Ｐゴシック" pitchFamily="-12" charset="-128"/>
                <a:cs typeface="Calibri" pitchFamily="34" charset="0"/>
              </a:endParaRPr>
            </a:p>
          </p:txBody>
        </p:sp>
        <p:sp>
          <p:nvSpPr>
            <p:cNvPr id="53" name="TextBox 52"/>
            <p:cNvSpPr txBox="1"/>
            <p:nvPr/>
          </p:nvSpPr>
          <p:spPr bwMode="auto">
            <a:xfrm rot="16200000">
              <a:off x="10485" y="5487765"/>
              <a:ext cx="1142669" cy="276999"/>
            </a:xfrm>
            <a:prstGeom prst="rect">
              <a:avLst/>
            </a:prstGeom>
            <a:noFill/>
          </p:spPr>
          <p:txBody>
            <a:bodyPr lIns="45720" rIns="45720">
              <a:noAutofit/>
            </a:bodyPr>
            <a:lstStyle>
              <a:defPPr>
                <a:defRPr lang="en-US"/>
              </a:defPPr>
              <a:lvl1pPr algn="ctr">
                <a:defRPr sz="1200" b="1" kern="0">
                  <a:solidFill>
                    <a:schemeClr val="bg1"/>
                  </a:solidFill>
                  <a:latin typeface="Calibri" pitchFamily="34" charset="0"/>
                  <a:ea typeface="Verdana" pitchFamily="34" charset="0"/>
                  <a:cs typeface="Calibri" pitchFamily="34" charset="0"/>
                </a:defRPr>
              </a:lvl1pPr>
            </a:lstStyle>
            <a:p>
              <a:pPr>
                <a:defRPr/>
              </a:pPr>
              <a:r>
                <a:rPr lang="en-US" dirty="0">
                  <a:solidFill>
                    <a:srgbClr val="FFFFFF"/>
                  </a:solidFill>
                </a:rPr>
                <a:t>Stakeholders</a:t>
              </a:r>
            </a:p>
          </p:txBody>
        </p:sp>
        <p:grpSp>
          <p:nvGrpSpPr>
            <p:cNvPr id="54" name="Group 53"/>
            <p:cNvGrpSpPr/>
            <p:nvPr/>
          </p:nvGrpSpPr>
          <p:grpSpPr>
            <a:xfrm>
              <a:off x="904875" y="5138925"/>
              <a:ext cx="7781925" cy="430887"/>
              <a:chOff x="904875" y="5171275"/>
              <a:chExt cx="7781925" cy="430887"/>
            </a:xfrm>
          </p:grpSpPr>
          <p:sp>
            <p:nvSpPr>
              <p:cNvPr id="59" name="Rectangle 58"/>
              <p:cNvSpPr/>
              <p:nvPr/>
            </p:nvSpPr>
            <p:spPr bwMode="auto">
              <a:xfrm flipV="1">
                <a:off x="914400" y="5173201"/>
                <a:ext cx="7772400" cy="427034"/>
              </a:xfrm>
              <a:prstGeom prst="rect">
                <a:avLst/>
              </a:prstGeom>
              <a:gradFill>
                <a:gsLst>
                  <a:gs pos="0">
                    <a:srgbClr val="4BACC6">
                      <a:lumMod val="60000"/>
                      <a:lumOff val="40000"/>
                    </a:srgbClr>
                  </a:gs>
                  <a:gs pos="43750">
                    <a:srgbClr val="D2EAF1"/>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kern="0" dirty="0">
                  <a:solidFill>
                    <a:sysClr val="windowText" lastClr="000000"/>
                  </a:solidFill>
                  <a:latin typeface="Arial" pitchFamily="-12" charset="0"/>
                  <a:ea typeface="ＭＳ Ｐゴシック" pitchFamily="-12" charset="-128"/>
                  <a:cs typeface="ＭＳ Ｐゴシック" pitchFamily="-12" charset="-128"/>
                </a:endParaRPr>
              </a:p>
            </p:txBody>
          </p:sp>
          <p:sp>
            <p:nvSpPr>
              <p:cNvPr id="60" name="TextBox 14"/>
              <p:cNvSpPr txBox="1">
                <a:spLocks noChangeArrowheads="1"/>
              </p:cNvSpPr>
              <p:nvPr/>
            </p:nvSpPr>
            <p:spPr bwMode="auto">
              <a:xfrm>
                <a:off x="2209801" y="5171275"/>
                <a:ext cx="604519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100" b="0" kern="0" dirty="0" smtClean="0">
                    <a:solidFill>
                      <a:srgbClr val="000000"/>
                    </a:solidFill>
                    <a:latin typeface="Calibri" pitchFamily="34" charset="0"/>
                    <a:ea typeface="+mn-ea"/>
                    <a:cs typeface="Calibri" pitchFamily="34" charset="0"/>
                  </a:rPr>
                  <a:t>Project Manager, </a:t>
                </a:r>
                <a:r>
                  <a:rPr lang="en-US" sz="1100" b="0" kern="0" dirty="0">
                    <a:solidFill>
                      <a:srgbClr val="000000"/>
                    </a:solidFill>
                    <a:latin typeface="Calibri" pitchFamily="34" charset="0"/>
                    <a:ea typeface="+mn-ea"/>
                    <a:cs typeface="Calibri" pitchFamily="34" charset="0"/>
                  </a:rPr>
                  <a:t>Business Analyst, </a:t>
                </a:r>
                <a:r>
                  <a:rPr lang="en-US" sz="1100" b="0" kern="0" dirty="0" smtClean="0">
                    <a:solidFill>
                      <a:srgbClr val="000000"/>
                    </a:solidFill>
                    <a:latin typeface="Calibri" pitchFamily="34" charset="0"/>
                    <a:ea typeface="+mn-ea"/>
                    <a:cs typeface="Calibri" pitchFamily="34" charset="0"/>
                  </a:rPr>
                  <a:t>QlikView Architect, QlikView Developer, ETL Developer, Tester, Graphic Designer</a:t>
                </a:r>
                <a:endParaRPr lang="en-US" sz="1100" b="0" kern="0" dirty="0">
                  <a:solidFill>
                    <a:srgbClr val="000000"/>
                  </a:solidFill>
                  <a:latin typeface="Calibri" pitchFamily="34" charset="0"/>
                  <a:ea typeface="+mn-ea"/>
                  <a:cs typeface="Calibri" pitchFamily="34" charset="0"/>
                </a:endParaRPr>
              </a:p>
            </p:txBody>
          </p:sp>
          <p:sp>
            <p:nvSpPr>
              <p:cNvPr id="61" name="Rounded Rectangle 60"/>
              <p:cNvSpPr/>
              <p:nvPr/>
            </p:nvSpPr>
            <p:spPr bwMode="auto">
              <a:xfrm rot="16200000">
                <a:off x="1386565" y="4752628"/>
                <a:ext cx="304800" cy="1268180"/>
              </a:xfrm>
              <a:prstGeom prst="roundRect">
                <a:avLst>
                  <a:gd name="adj" fmla="val 11137"/>
                </a:avLst>
              </a:prstGeom>
              <a:solidFill>
                <a:srgbClr val="31859C"/>
              </a:solidFill>
              <a:ln w="9525" cap="flat" cmpd="sng" algn="ctr">
                <a:solidFill>
                  <a:srgbClr val="FFFFFF"/>
                </a:solidFill>
                <a:prstDash val="solid"/>
              </a:ln>
              <a:effectLst>
                <a:outerShdw blurRad="63500" sx="102000" sy="102000" algn="ctr" rotWithShape="0">
                  <a:prstClr val="black">
                    <a:alpha val="40000"/>
                  </a:prstClr>
                </a:outerShdw>
              </a:effectLst>
            </p:spPr>
            <p:txBody>
              <a:bodyPr vert="vert" anchor="ctr"/>
              <a:lstStyle/>
              <a:p>
                <a:pPr algn="ctr" fontAlgn="auto">
                  <a:spcBef>
                    <a:spcPts val="0"/>
                  </a:spcBef>
                  <a:spcAft>
                    <a:spcPts val="0"/>
                  </a:spcAft>
                  <a:defRPr/>
                </a:pPr>
                <a:r>
                  <a:rPr lang="en-US" sz="1000" kern="0" dirty="0">
                    <a:solidFill>
                      <a:srgbClr val="FFFFFF"/>
                    </a:solidFill>
                    <a:latin typeface="Calibri" pitchFamily="34" charset="0"/>
                    <a:ea typeface="Verdana" pitchFamily="34" charset="0"/>
                    <a:cs typeface="Calibri" pitchFamily="34" charset="0"/>
                  </a:rPr>
                  <a:t>Cognizant</a:t>
                </a:r>
              </a:p>
            </p:txBody>
          </p:sp>
        </p:grpSp>
        <p:grpSp>
          <p:nvGrpSpPr>
            <p:cNvPr id="55" name="Group 54"/>
            <p:cNvGrpSpPr/>
            <p:nvPr/>
          </p:nvGrpSpPr>
          <p:grpSpPr>
            <a:xfrm>
              <a:off x="904875" y="5635325"/>
              <a:ext cx="7781925" cy="427034"/>
              <a:chOff x="904875" y="5812015"/>
              <a:chExt cx="7781925" cy="427034"/>
            </a:xfrm>
          </p:grpSpPr>
          <p:sp>
            <p:nvSpPr>
              <p:cNvPr id="56" name="Rectangle 55"/>
              <p:cNvSpPr/>
              <p:nvPr/>
            </p:nvSpPr>
            <p:spPr bwMode="auto">
              <a:xfrm flipV="1">
                <a:off x="914400" y="5812015"/>
                <a:ext cx="7772400" cy="427034"/>
              </a:xfrm>
              <a:prstGeom prst="rect">
                <a:avLst/>
              </a:prstGeom>
              <a:gradFill>
                <a:gsLst>
                  <a:gs pos="0">
                    <a:srgbClr val="4BACC6">
                      <a:lumMod val="60000"/>
                      <a:lumOff val="40000"/>
                    </a:srgbClr>
                  </a:gs>
                  <a:gs pos="43750">
                    <a:srgbClr val="D2EAF1"/>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kern="0" dirty="0">
                  <a:solidFill>
                    <a:sysClr val="windowText" lastClr="000000"/>
                  </a:solidFill>
                  <a:latin typeface="Arial" pitchFamily="-12" charset="0"/>
                  <a:ea typeface="ＭＳ Ｐゴシック" pitchFamily="-12" charset="-128"/>
                  <a:cs typeface="ＭＳ Ｐゴシック" pitchFamily="-12" charset="-128"/>
                </a:endParaRPr>
              </a:p>
            </p:txBody>
          </p:sp>
          <p:sp>
            <p:nvSpPr>
              <p:cNvPr id="57" name="TextBox 14"/>
              <p:cNvSpPr txBox="1">
                <a:spLocks noChangeArrowheads="1"/>
              </p:cNvSpPr>
              <p:nvPr/>
            </p:nvSpPr>
            <p:spPr bwMode="auto">
              <a:xfrm>
                <a:off x="2209801" y="5894727"/>
                <a:ext cx="6248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100" b="0" kern="0" dirty="0" smtClean="0">
                    <a:solidFill>
                      <a:srgbClr val="000000"/>
                    </a:solidFill>
                    <a:latin typeface="Calibri" pitchFamily="34" charset="0"/>
                    <a:ea typeface="+mn-ea"/>
                    <a:cs typeface="Calibri" pitchFamily="34" charset="0"/>
                  </a:rPr>
                  <a:t>Program </a:t>
                </a:r>
                <a:r>
                  <a:rPr lang="en-US" sz="1100" b="0" kern="0" dirty="0">
                    <a:solidFill>
                      <a:srgbClr val="000000"/>
                    </a:solidFill>
                    <a:latin typeface="Calibri" pitchFamily="34" charset="0"/>
                    <a:ea typeface="+mn-ea"/>
                    <a:cs typeface="Calibri" pitchFamily="34" charset="0"/>
                  </a:rPr>
                  <a:t>Manager, Business and IT SMEs</a:t>
                </a:r>
              </a:p>
            </p:txBody>
          </p:sp>
          <p:sp>
            <p:nvSpPr>
              <p:cNvPr id="58" name="Rounded Rectangle 57"/>
              <p:cNvSpPr/>
              <p:nvPr/>
            </p:nvSpPr>
            <p:spPr bwMode="auto">
              <a:xfrm rot="16200000">
                <a:off x="1386565" y="5391442"/>
                <a:ext cx="304800" cy="1268180"/>
              </a:xfrm>
              <a:prstGeom prst="roundRect">
                <a:avLst>
                  <a:gd name="adj" fmla="val 11137"/>
                </a:avLst>
              </a:prstGeom>
              <a:solidFill>
                <a:srgbClr val="31859C"/>
              </a:solidFill>
              <a:ln w="9525" cap="flat" cmpd="sng" algn="ctr">
                <a:solidFill>
                  <a:srgbClr val="FFFFFF"/>
                </a:solidFill>
                <a:prstDash val="solid"/>
              </a:ln>
              <a:effectLst>
                <a:outerShdw blurRad="63500" sx="102000" sy="102000" algn="ctr" rotWithShape="0">
                  <a:prstClr val="black">
                    <a:alpha val="40000"/>
                  </a:prstClr>
                </a:outerShdw>
              </a:effectLst>
            </p:spPr>
            <p:txBody>
              <a:bodyPr vert="vert" anchor="ctr"/>
              <a:lstStyle/>
              <a:p>
                <a:pPr algn="ctr" fontAlgn="auto">
                  <a:spcBef>
                    <a:spcPts val="0"/>
                  </a:spcBef>
                  <a:spcAft>
                    <a:spcPts val="0"/>
                  </a:spcAft>
                  <a:defRPr/>
                </a:pPr>
                <a:r>
                  <a:rPr lang="en-US" sz="1000" kern="0" dirty="0" smtClean="0">
                    <a:solidFill>
                      <a:srgbClr val="FFFFFF"/>
                    </a:solidFill>
                    <a:latin typeface="Calibri" pitchFamily="34" charset="0"/>
                    <a:ea typeface="Verdana" pitchFamily="34" charset="0"/>
                    <a:cs typeface="Calibri" pitchFamily="34" charset="0"/>
                  </a:rPr>
                  <a:t>Customer</a:t>
                </a:r>
                <a:endParaRPr lang="en-US" sz="1000" kern="0" dirty="0">
                  <a:solidFill>
                    <a:srgbClr val="FFFFFF"/>
                  </a:solidFill>
                  <a:latin typeface="Calibri" pitchFamily="34" charset="0"/>
                  <a:ea typeface="Verdana" pitchFamily="34" charset="0"/>
                  <a:cs typeface="Calibri" pitchFamily="34" charset="0"/>
                </a:endParaRPr>
              </a:p>
            </p:txBody>
          </p:sp>
        </p:grpSp>
      </p:grpSp>
      <p:sp>
        <p:nvSpPr>
          <p:cNvPr id="74" name="AutoShape 359"/>
          <p:cNvSpPr>
            <a:spLocks noChangeArrowheads="1"/>
          </p:cNvSpPr>
          <p:nvPr/>
        </p:nvSpPr>
        <p:spPr bwMode="auto">
          <a:xfrm>
            <a:off x="53636" y="902525"/>
            <a:ext cx="9014164" cy="300954"/>
          </a:xfrm>
          <a:prstGeom prst="roundRect">
            <a:avLst>
              <a:gd name="adj" fmla="val 12060"/>
            </a:avLst>
          </a:prstGeom>
          <a:solidFill>
            <a:srgbClr val="2C95DC"/>
          </a:solidFill>
          <a:ln w="12700">
            <a:solidFill>
              <a:srgbClr val="006BB4"/>
            </a:solidFill>
            <a:round/>
            <a:headEnd/>
            <a:tailEnd/>
          </a:ln>
          <a:effectLst>
            <a:outerShdw blurRad="50800" dist="38100" dir="2700000" algn="tl" rotWithShape="0">
              <a:prstClr val="black">
                <a:alpha val="40000"/>
              </a:prstClr>
            </a:outerShdw>
          </a:effectLst>
        </p:spPr>
        <p:txBody>
          <a:bodyPr rIns="45720" anchor="ctr"/>
          <a:lstStyle/>
          <a:p>
            <a:pPr algn="ctr" eaLnBrk="0" fontAlgn="auto" hangingPunct="0">
              <a:spcBef>
                <a:spcPts val="0"/>
              </a:spcBef>
              <a:spcAft>
                <a:spcPts val="0"/>
              </a:spcAft>
            </a:pPr>
            <a:r>
              <a:rPr lang="en-US" sz="1200" b="1" dirty="0">
                <a:solidFill>
                  <a:srgbClr val="FFFFFF"/>
                </a:solidFill>
                <a:latin typeface="Calibri" pitchFamily="34" charset="0"/>
                <a:cs typeface="Calibri" pitchFamily="34" charset="0"/>
              </a:rPr>
              <a:t>Cognizant proposes a tailored iterative development methodology with defined sets of best practices, standards &amp; templates for QlikView</a:t>
            </a:r>
          </a:p>
        </p:txBody>
      </p:sp>
    </p:spTree>
    <p:extLst>
      <p:ext uri="{BB962C8B-B14F-4D97-AF65-F5344CB8AC3E}">
        <p14:creationId xmlns:p14="http://schemas.microsoft.com/office/powerpoint/2010/main" val="403316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3"/>
          </p:nvPr>
        </p:nvSpPr>
        <p:spPr>
          <a:xfrm>
            <a:off x="0" y="228600"/>
            <a:ext cx="9067800" cy="381000"/>
          </a:xfrm>
        </p:spPr>
        <p:txBody>
          <a:bodyPr/>
          <a:lstStyle/>
          <a:p>
            <a:r>
              <a:rPr lang="en-US" dirty="0" smtClean="0"/>
              <a:t>VISUALIZATION APPROACH</a:t>
            </a:r>
            <a:endParaRPr lang="en-US" dirty="0">
              <a:solidFill>
                <a:srgbClr val="FF0000"/>
              </a:solidFill>
            </a:endParaRPr>
          </a:p>
        </p:txBody>
      </p:sp>
      <p:sp>
        <p:nvSpPr>
          <p:cNvPr id="11" name="Text Box 79"/>
          <p:cNvSpPr txBox="1">
            <a:spLocks noChangeArrowheads="1"/>
          </p:cNvSpPr>
          <p:nvPr/>
        </p:nvSpPr>
        <p:spPr bwMode="auto">
          <a:xfrm>
            <a:off x="6261845" y="5580529"/>
            <a:ext cx="185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eaLnBrk="1" hangingPunct="1"/>
            <a:endParaRPr lang="en-US" sz="1200" baseline="-25000" dirty="0">
              <a:solidFill>
                <a:prstClr val="black"/>
              </a:solidFill>
              <a:latin typeface="Times" pitchFamily="18" charset="0"/>
              <a:cs typeface="Arial" charset="0"/>
            </a:endParaRPr>
          </a:p>
        </p:txBody>
      </p:sp>
      <p:grpSp>
        <p:nvGrpSpPr>
          <p:cNvPr id="75" name="Group 74"/>
          <p:cNvGrpSpPr/>
          <p:nvPr/>
        </p:nvGrpSpPr>
        <p:grpSpPr>
          <a:xfrm>
            <a:off x="152400" y="2104900"/>
            <a:ext cx="8839200" cy="3849859"/>
            <a:chOff x="685800" y="2133600"/>
            <a:chExt cx="7696200" cy="3849859"/>
          </a:xfrm>
        </p:grpSpPr>
        <p:sp>
          <p:nvSpPr>
            <p:cNvPr id="76" name="Rounded Rectangle 75"/>
            <p:cNvSpPr/>
            <p:nvPr/>
          </p:nvSpPr>
          <p:spPr>
            <a:xfrm>
              <a:off x="685800" y="2133600"/>
              <a:ext cx="7696200" cy="3849859"/>
            </a:xfrm>
            <a:prstGeom prst="roundRect">
              <a:avLst>
                <a:gd name="adj" fmla="val 3059"/>
              </a:avLst>
            </a:prstGeom>
            <a:solidFill>
              <a:sysClr val="window" lastClr="FFFFFF"/>
            </a:solidFill>
            <a:ln w="9525" cap="flat" cmpd="sng" algn="ctr">
              <a:solidFill>
                <a:srgbClr val="FFC000"/>
              </a:solidFill>
              <a:prstDash val="solid"/>
            </a:ln>
            <a:effectLst>
              <a:outerShdw blurRad="50800" dist="38100" dir="18900000" algn="bl" rotWithShape="0">
                <a:prstClr val="black">
                  <a:alpha val="40000"/>
                </a:prstClr>
              </a:outerShdw>
            </a:effectLst>
          </p:spPr>
          <p:txBody>
            <a:bodyPr rtlCol="0" anchor="ctr"/>
            <a:lstStyle/>
            <a:p>
              <a:pPr algn="ctr" fontAlgn="auto">
                <a:spcBef>
                  <a:spcPts val="0"/>
                </a:spcBef>
                <a:spcAft>
                  <a:spcPts val="0"/>
                </a:spcAft>
                <a:defRPr/>
              </a:pPr>
              <a:endParaRPr lang="en-US" sz="1800" b="0" kern="0" dirty="0">
                <a:solidFill>
                  <a:sysClr val="windowText" lastClr="000000"/>
                </a:solidFill>
                <a:latin typeface="Calibri"/>
                <a:ea typeface="+mn-ea"/>
              </a:endParaRPr>
            </a:p>
          </p:txBody>
        </p:sp>
        <p:sp>
          <p:nvSpPr>
            <p:cNvPr id="77" name="Right Arrow 76"/>
            <p:cNvSpPr/>
            <p:nvPr/>
          </p:nvSpPr>
          <p:spPr>
            <a:xfrm>
              <a:off x="4910622" y="4800600"/>
              <a:ext cx="533400" cy="228600"/>
            </a:xfrm>
            <a:prstGeom prst="rightArrow">
              <a:avLst/>
            </a:prstGeom>
            <a:solidFill>
              <a:sysClr val="window" lastClr="FFFFFF">
                <a:lumMod val="75000"/>
              </a:sysClr>
            </a:solidFill>
            <a:ln w="9525" cap="flat" cmpd="sng" algn="ctr">
              <a:noFill/>
              <a:prstDash val="solid"/>
            </a:ln>
            <a:effectLst/>
          </p:spPr>
          <p:txBody>
            <a:bodyPr rtlCol="0" anchor="ctr"/>
            <a:lstStyle/>
            <a:p>
              <a:pPr algn="ctr" fontAlgn="auto">
                <a:spcBef>
                  <a:spcPts val="0"/>
                </a:spcBef>
                <a:spcAft>
                  <a:spcPts val="0"/>
                </a:spcAft>
                <a:defRPr/>
              </a:pPr>
              <a:endParaRPr lang="en-US" sz="1800" b="0" kern="0" dirty="0">
                <a:solidFill>
                  <a:sysClr val="windowText" lastClr="000000"/>
                </a:solidFill>
                <a:latin typeface="Calibri"/>
                <a:ea typeface="+mn-ea"/>
              </a:endParaRPr>
            </a:p>
          </p:txBody>
        </p:sp>
        <p:sp>
          <p:nvSpPr>
            <p:cNvPr id="78" name="Rounded Rectangle 77"/>
            <p:cNvSpPr/>
            <p:nvPr/>
          </p:nvSpPr>
          <p:spPr>
            <a:xfrm>
              <a:off x="3941620" y="4590528"/>
              <a:ext cx="1066800" cy="609600"/>
            </a:xfrm>
            <a:prstGeom prst="roundRect">
              <a:avLst/>
            </a:prstGeom>
            <a:gradFill>
              <a:gsLst>
                <a:gs pos="0">
                  <a:srgbClr val="9BBB59">
                    <a:lumMod val="40000"/>
                    <a:lumOff val="60000"/>
                  </a:srgbClr>
                </a:gs>
                <a:gs pos="70000">
                  <a:sysClr val="window" lastClr="FFFFFF">
                    <a:lumMod val="17000"/>
                    <a:lumOff val="83000"/>
                  </a:sysClr>
                </a:gs>
              </a:gsLst>
              <a:path path="circle">
                <a:fillToRect r="100000" b="100000"/>
              </a:path>
            </a:gradFill>
            <a:ln w="9525" cap="flat" cmpd="sng" algn="ctr">
              <a:solidFill>
                <a:srgbClr val="92D050"/>
              </a:solidFill>
              <a:prstDash val="solid"/>
            </a:ln>
            <a:effectLst>
              <a:outerShdw blurRad="40000" dist="20000" dir="5400000" rotWithShape="0">
                <a:srgbClr val="000000">
                  <a:alpha val="38000"/>
                </a:srgbClr>
              </a:outerShdw>
            </a:effectLst>
          </p:spPr>
          <p:txBody>
            <a:bodyPr anchor="ctr"/>
            <a:lstStyle/>
            <a:p>
              <a:pPr algn="ctr">
                <a:defRPr/>
              </a:pPr>
              <a:r>
                <a:rPr lang="en-US" sz="1200" b="0" kern="0" dirty="0">
                  <a:solidFill>
                    <a:sysClr val="windowText" lastClr="000000"/>
                  </a:solidFill>
                  <a:latin typeface="Calibri"/>
                  <a:ea typeface="+mn-ea"/>
                </a:rPr>
                <a:t>Clickable Prototype</a:t>
              </a:r>
            </a:p>
          </p:txBody>
        </p:sp>
        <p:sp>
          <p:nvSpPr>
            <p:cNvPr id="79" name="Freeform 78"/>
            <p:cNvSpPr/>
            <p:nvPr/>
          </p:nvSpPr>
          <p:spPr>
            <a:xfrm>
              <a:off x="1834500" y="4467501"/>
              <a:ext cx="1336982" cy="1336982"/>
            </a:xfrm>
            <a:custGeom>
              <a:avLst/>
              <a:gdLst>
                <a:gd name="connsiteX0" fmla="*/ 1135378 w 1599565"/>
                <a:gd name="connsiteY0" fmla="*/ 255032 h 1599565"/>
                <a:gd name="connsiteX1" fmla="*/ 1259799 w 1599565"/>
                <a:gd name="connsiteY1" fmla="*/ 150625 h 1599565"/>
                <a:gd name="connsiteX2" fmla="*/ 1359197 w 1599565"/>
                <a:gd name="connsiteY2" fmla="*/ 234030 h 1599565"/>
                <a:gd name="connsiteX3" fmla="*/ 1277981 w 1599565"/>
                <a:gd name="connsiteY3" fmla="*/ 374690 h 1599565"/>
                <a:gd name="connsiteX4" fmla="*/ 1407022 w 1599565"/>
                <a:gd name="connsiteY4" fmla="*/ 598196 h 1599565"/>
                <a:gd name="connsiteX5" fmla="*/ 1569446 w 1599565"/>
                <a:gd name="connsiteY5" fmla="*/ 598192 h 1599565"/>
                <a:gd name="connsiteX6" fmla="*/ 1591977 w 1599565"/>
                <a:gd name="connsiteY6" fmla="*/ 725975 h 1599565"/>
                <a:gd name="connsiteX7" fmla="*/ 1439348 w 1599565"/>
                <a:gd name="connsiteY7" fmla="*/ 781523 h 1599565"/>
                <a:gd name="connsiteX8" fmla="*/ 1394533 w 1599565"/>
                <a:gd name="connsiteY8" fmla="*/ 1035684 h 1599565"/>
                <a:gd name="connsiteX9" fmla="*/ 1518959 w 1599565"/>
                <a:gd name="connsiteY9" fmla="*/ 1140085 h 1599565"/>
                <a:gd name="connsiteX10" fmla="*/ 1454081 w 1599565"/>
                <a:gd name="connsiteY10" fmla="*/ 1252456 h 1599565"/>
                <a:gd name="connsiteX11" fmla="*/ 1301455 w 1599565"/>
                <a:gd name="connsiteY11" fmla="*/ 1196900 h 1599565"/>
                <a:gd name="connsiteX12" fmla="*/ 1103753 w 1599565"/>
                <a:gd name="connsiteY12" fmla="*/ 1362792 h 1599565"/>
                <a:gd name="connsiteX13" fmla="*/ 1131961 w 1599565"/>
                <a:gd name="connsiteY13" fmla="*/ 1522747 h 1599565"/>
                <a:gd name="connsiteX14" fmla="*/ 1010032 w 1599565"/>
                <a:gd name="connsiteY14" fmla="*/ 1567126 h 1599565"/>
                <a:gd name="connsiteX15" fmla="*/ 928824 w 1599565"/>
                <a:gd name="connsiteY15" fmla="*/ 1426461 h 1599565"/>
                <a:gd name="connsiteX16" fmla="*/ 670742 w 1599565"/>
                <a:gd name="connsiteY16" fmla="*/ 1426461 h 1599565"/>
                <a:gd name="connsiteX17" fmla="*/ 589533 w 1599565"/>
                <a:gd name="connsiteY17" fmla="*/ 1567126 h 1599565"/>
                <a:gd name="connsiteX18" fmla="*/ 467604 w 1599565"/>
                <a:gd name="connsiteY18" fmla="*/ 1522747 h 1599565"/>
                <a:gd name="connsiteX19" fmla="*/ 495813 w 1599565"/>
                <a:gd name="connsiteY19" fmla="*/ 1362792 h 1599565"/>
                <a:gd name="connsiteX20" fmla="*/ 298111 w 1599565"/>
                <a:gd name="connsiteY20" fmla="*/ 1196900 h 1599565"/>
                <a:gd name="connsiteX21" fmla="*/ 145484 w 1599565"/>
                <a:gd name="connsiteY21" fmla="*/ 1252456 h 1599565"/>
                <a:gd name="connsiteX22" fmla="*/ 80606 w 1599565"/>
                <a:gd name="connsiteY22" fmla="*/ 1140085 h 1599565"/>
                <a:gd name="connsiteX23" fmla="*/ 205033 w 1599565"/>
                <a:gd name="connsiteY23" fmla="*/ 1035685 h 1599565"/>
                <a:gd name="connsiteX24" fmla="*/ 160217 w 1599565"/>
                <a:gd name="connsiteY24" fmla="*/ 781524 h 1599565"/>
                <a:gd name="connsiteX25" fmla="*/ 7588 w 1599565"/>
                <a:gd name="connsiteY25" fmla="*/ 725975 h 1599565"/>
                <a:gd name="connsiteX26" fmla="*/ 30119 w 1599565"/>
                <a:gd name="connsiteY26" fmla="*/ 598192 h 1599565"/>
                <a:gd name="connsiteX27" fmla="*/ 192543 w 1599565"/>
                <a:gd name="connsiteY27" fmla="*/ 598196 h 1599565"/>
                <a:gd name="connsiteX28" fmla="*/ 321584 w 1599565"/>
                <a:gd name="connsiteY28" fmla="*/ 374690 h 1599565"/>
                <a:gd name="connsiteX29" fmla="*/ 240368 w 1599565"/>
                <a:gd name="connsiteY29" fmla="*/ 234030 h 1599565"/>
                <a:gd name="connsiteX30" fmla="*/ 339766 w 1599565"/>
                <a:gd name="connsiteY30" fmla="*/ 150625 h 1599565"/>
                <a:gd name="connsiteX31" fmla="*/ 464187 w 1599565"/>
                <a:gd name="connsiteY31" fmla="*/ 255032 h 1599565"/>
                <a:gd name="connsiteX32" fmla="*/ 706705 w 1599565"/>
                <a:gd name="connsiteY32" fmla="*/ 166763 h 1599565"/>
                <a:gd name="connsiteX33" fmla="*/ 734905 w 1599565"/>
                <a:gd name="connsiteY33" fmla="*/ 6806 h 1599565"/>
                <a:gd name="connsiteX34" fmla="*/ 864660 w 1599565"/>
                <a:gd name="connsiteY34" fmla="*/ 6806 h 1599565"/>
                <a:gd name="connsiteX35" fmla="*/ 892860 w 1599565"/>
                <a:gd name="connsiteY35" fmla="*/ 166763 h 1599565"/>
                <a:gd name="connsiteX36" fmla="*/ 1135378 w 1599565"/>
                <a:gd name="connsiteY36" fmla="*/ 255032 h 159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99565" h="1599565">
                  <a:moveTo>
                    <a:pt x="1135378" y="255032"/>
                  </a:moveTo>
                  <a:lnTo>
                    <a:pt x="1259799" y="150625"/>
                  </a:lnTo>
                  <a:lnTo>
                    <a:pt x="1359197" y="234030"/>
                  </a:lnTo>
                  <a:lnTo>
                    <a:pt x="1277981" y="374690"/>
                  </a:lnTo>
                  <a:cubicBezTo>
                    <a:pt x="1335730" y="439653"/>
                    <a:pt x="1379637" y="515702"/>
                    <a:pt x="1407022" y="598196"/>
                  </a:cubicBezTo>
                  <a:lnTo>
                    <a:pt x="1569446" y="598192"/>
                  </a:lnTo>
                  <a:lnTo>
                    <a:pt x="1591977" y="725975"/>
                  </a:lnTo>
                  <a:lnTo>
                    <a:pt x="1439348" y="781523"/>
                  </a:lnTo>
                  <a:cubicBezTo>
                    <a:pt x="1441829" y="868408"/>
                    <a:pt x="1426580" y="954887"/>
                    <a:pt x="1394533" y="1035684"/>
                  </a:cubicBezTo>
                  <a:lnTo>
                    <a:pt x="1518959" y="1140085"/>
                  </a:lnTo>
                  <a:lnTo>
                    <a:pt x="1454081" y="1252456"/>
                  </a:lnTo>
                  <a:lnTo>
                    <a:pt x="1301455" y="1196900"/>
                  </a:lnTo>
                  <a:cubicBezTo>
                    <a:pt x="1247507" y="1265052"/>
                    <a:pt x="1180238" y="1321498"/>
                    <a:pt x="1103753" y="1362792"/>
                  </a:cubicBezTo>
                  <a:lnTo>
                    <a:pt x="1131961" y="1522747"/>
                  </a:lnTo>
                  <a:lnTo>
                    <a:pt x="1010032" y="1567126"/>
                  </a:lnTo>
                  <a:lnTo>
                    <a:pt x="928824" y="1426461"/>
                  </a:lnTo>
                  <a:cubicBezTo>
                    <a:pt x="843690" y="1443991"/>
                    <a:pt x="755876" y="1443991"/>
                    <a:pt x="670742" y="1426461"/>
                  </a:cubicBezTo>
                  <a:lnTo>
                    <a:pt x="589533" y="1567126"/>
                  </a:lnTo>
                  <a:lnTo>
                    <a:pt x="467604" y="1522747"/>
                  </a:lnTo>
                  <a:lnTo>
                    <a:pt x="495813" y="1362792"/>
                  </a:lnTo>
                  <a:cubicBezTo>
                    <a:pt x="419328" y="1321498"/>
                    <a:pt x="352059" y="1265052"/>
                    <a:pt x="298111" y="1196900"/>
                  </a:cubicBezTo>
                  <a:lnTo>
                    <a:pt x="145484" y="1252456"/>
                  </a:lnTo>
                  <a:lnTo>
                    <a:pt x="80606" y="1140085"/>
                  </a:lnTo>
                  <a:lnTo>
                    <a:pt x="205033" y="1035685"/>
                  </a:lnTo>
                  <a:cubicBezTo>
                    <a:pt x="172986" y="954888"/>
                    <a:pt x="157737" y="868409"/>
                    <a:pt x="160217" y="781524"/>
                  </a:cubicBezTo>
                  <a:lnTo>
                    <a:pt x="7588" y="725975"/>
                  </a:lnTo>
                  <a:lnTo>
                    <a:pt x="30119" y="598192"/>
                  </a:lnTo>
                  <a:lnTo>
                    <a:pt x="192543" y="598196"/>
                  </a:lnTo>
                  <a:cubicBezTo>
                    <a:pt x="219929" y="515702"/>
                    <a:pt x="263835" y="439654"/>
                    <a:pt x="321584" y="374690"/>
                  </a:cubicBezTo>
                  <a:lnTo>
                    <a:pt x="240368" y="234030"/>
                  </a:lnTo>
                  <a:lnTo>
                    <a:pt x="339766" y="150625"/>
                  </a:lnTo>
                  <a:lnTo>
                    <a:pt x="464187" y="255032"/>
                  </a:lnTo>
                  <a:cubicBezTo>
                    <a:pt x="538191" y="209441"/>
                    <a:pt x="620709" y="179407"/>
                    <a:pt x="706705" y="166763"/>
                  </a:cubicBezTo>
                  <a:lnTo>
                    <a:pt x="734905" y="6806"/>
                  </a:lnTo>
                  <a:lnTo>
                    <a:pt x="864660" y="6806"/>
                  </a:lnTo>
                  <a:lnTo>
                    <a:pt x="892860" y="166763"/>
                  </a:lnTo>
                  <a:cubicBezTo>
                    <a:pt x="978856" y="179408"/>
                    <a:pt x="1061374" y="209442"/>
                    <a:pt x="1135378" y="255032"/>
                  </a:cubicBezTo>
                  <a:close/>
                </a:path>
              </a:pathLst>
            </a:cu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spcFirstLastPara="0" vert="horz" wrap="none" lIns="344444" tIns="397550" rIns="344444" bIns="425525" numCol="1" spcCol="1270" anchor="ctr" anchorCtr="0">
              <a:noAutofit/>
            </a:bodyPr>
            <a:lstStyle/>
            <a:p>
              <a:pPr algn="ctr" defTabSz="800100" fontAlgn="auto">
                <a:lnSpc>
                  <a:spcPct val="90000"/>
                </a:lnSpc>
                <a:spcAft>
                  <a:spcPct val="35000"/>
                </a:spcAft>
                <a:defRPr/>
              </a:pPr>
              <a:r>
                <a:rPr lang="en-US" sz="1200" b="0" dirty="0" smtClean="0">
                  <a:solidFill>
                    <a:sysClr val="window" lastClr="FFFFFF"/>
                  </a:solidFill>
                  <a:latin typeface="Calibri"/>
                  <a:ea typeface="+mn-ea"/>
                </a:rPr>
                <a:t>Detailed</a:t>
              </a:r>
              <a:br>
                <a:rPr lang="en-US" sz="1200" b="0" dirty="0" smtClean="0">
                  <a:solidFill>
                    <a:sysClr val="window" lastClr="FFFFFF"/>
                  </a:solidFill>
                  <a:latin typeface="Calibri"/>
                  <a:ea typeface="+mn-ea"/>
                </a:rPr>
              </a:br>
              <a:r>
                <a:rPr lang="en-US" sz="1200" b="0" dirty="0" smtClean="0">
                  <a:solidFill>
                    <a:sysClr val="window" lastClr="FFFFFF"/>
                  </a:solidFill>
                  <a:latin typeface="Calibri"/>
                  <a:ea typeface="+mn-ea"/>
                </a:rPr>
                <a:t>Design</a:t>
              </a:r>
              <a:endParaRPr lang="en-US" sz="1200" b="0" dirty="0">
                <a:solidFill>
                  <a:sysClr val="window" lastClr="FFFFFF"/>
                </a:solidFill>
                <a:latin typeface="Calibri"/>
                <a:ea typeface="+mn-ea"/>
              </a:endParaRPr>
            </a:p>
          </p:txBody>
        </p:sp>
        <p:sp>
          <p:nvSpPr>
            <p:cNvPr id="80" name="Freeform 79"/>
            <p:cNvSpPr/>
            <p:nvPr/>
          </p:nvSpPr>
          <p:spPr>
            <a:xfrm>
              <a:off x="970195" y="4119074"/>
              <a:ext cx="1145215" cy="1037177"/>
            </a:xfrm>
            <a:custGeom>
              <a:avLst/>
              <a:gdLst>
                <a:gd name="connsiteX0" fmla="*/ 1038951 w 1370135"/>
                <a:gd name="connsiteY0" fmla="*/ 314283 h 1240878"/>
                <a:gd name="connsiteX1" fmla="*/ 1218249 w 1370135"/>
                <a:gd name="connsiteY1" fmla="*/ 247863 h 1240878"/>
                <a:gd name="connsiteX2" fmla="*/ 1297533 w 1370135"/>
                <a:gd name="connsiteY2" fmla="*/ 367399 h 1240878"/>
                <a:gd name="connsiteX3" fmla="*/ 1166603 w 1370135"/>
                <a:gd name="connsiteY3" fmla="*/ 506743 h 1240878"/>
                <a:gd name="connsiteX4" fmla="*/ 1166603 w 1370135"/>
                <a:gd name="connsiteY4" fmla="*/ 734135 h 1240878"/>
                <a:gd name="connsiteX5" fmla="*/ 1297533 w 1370135"/>
                <a:gd name="connsiteY5" fmla="*/ 873479 h 1240878"/>
                <a:gd name="connsiteX6" fmla="*/ 1218249 w 1370135"/>
                <a:gd name="connsiteY6" fmla="*/ 993015 h 1240878"/>
                <a:gd name="connsiteX7" fmla="*/ 1038951 w 1370135"/>
                <a:gd name="connsiteY7" fmla="*/ 926595 h 1240878"/>
                <a:gd name="connsiteX8" fmla="*/ 812719 w 1370135"/>
                <a:gd name="connsiteY8" fmla="*/ 1040291 h 1240878"/>
                <a:gd name="connsiteX9" fmla="*/ 768966 w 1370135"/>
                <a:gd name="connsiteY9" fmla="*/ 1226423 h 1240878"/>
                <a:gd name="connsiteX10" fmla="*/ 601169 w 1370135"/>
                <a:gd name="connsiteY10" fmla="*/ 1226423 h 1240878"/>
                <a:gd name="connsiteX11" fmla="*/ 557416 w 1370135"/>
                <a:gd name="connsiteY11" fmla="*/ 1040291 h 1240878"/>
                <a:gd name="connsiteX12" fmla="*/ 331184 w 1370135"/>
                <a:gd name="connsiteY12" fmla="*/ 926595 h 1240878"/>
                <a:gd name="connsiteX13" fmla="*/ 151886 w 1370135"/>
                <a:gd name="connsiteY13" fmla="*/ 993015 h 1240878"/>
                <a:gd name="connsiteX14" fmla="*/ 72602 w 1370135"/>
                <a:gd name="connsiteY14" fmla="*/ 873479 h 1240878"/>
                <a:gd name="connsiteX15" fmla="*/ 203532 w 1370135"/>
                <a:gd name="connsiteY15" fmla="*/ 734135 h 1240878"/>
                <a:gd name="connsiteX16" fmla="*/ 203532 w 1370135"/>
                <a:gd name="connsiteY16" fmla="*/ 506743 h 1240878"/>
                <a:gd name="connsiteX17" fmla="*/ 72602 w 1370135"/>
                <a:gd name="connsiteY17" fmla="*/ 367399 h 1240878"/>
                <a:gd name="connsiteX18" fmla="*/ 151886 w 1370135"/>
                <a:gd name="connsiteY18" fmla="*/ 247863 h 1240878"/>
                <a:gd name="connsiteX19" fmla="*/ 331184 w 1370135"/>
                <a:gd name="connsiteY19" fmla="*/ 314283 h 1240878"/>
                <a:gd name="connsiteX20" fmla="*/ 557416 w 1370135"/>
                <a:gd name="connsiteY20" fmla="*/ 200587 h 1240878"/>
                <a:gd name="connsiteX21" fmla="*/ 601169 w 1370135"/>
                <a:gd name="connsiteY21" fmla="*/ 14455 h 1240878"/>
                <a:gd name="connsiteX22" fmla="*/ 768966 w 1370135"/>
                <a:gd name="connsiteY22" fmla="*/ 14455 h 1240878"/>
                <a:gd name="connsiteX23" fmla="*/ 812719 w 1370135"/>
                <a:gd name="connsiteY23" fmla="*/ 200587 h 1240878"/>
                <a:gd name="connsiteX24" fmla="*/ 1038951 w 1370135"/>
                <a:gd name="connsiteY24" fmla="*/ 314283 h 12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70135" h="1240878">
                  <a:moveTo>
                    <a:pt x="1038951" y="314283"/>
                  </a:moveTo>
                  <a:lnTo>
                    <a:pt x="1218249" y="247863"/>
                  </a:lnTo>
                  <a:lnTo>
                    <a:pt x="1297533" y="367399"/>
                  </a:lnTo>
                  <a:lnTo>
                    <a:pt x="1166603" y="506743"/>
                  </a:lnTo>
                  <a:cubicBezTo>
                    <a:pt x="1189803" y="581195"/>
                    <a:pt x="1189803" y="659683"/>
                    <a:pt x="1166603" y="734135"/>
                  </a:cubicBezTo>
                  <a:lnTo>
                    <a:pt x="1297533" y="873479"/>
                  </a:lnTo>
                  <a:lnTo>
                    <a:pt x="1218249" y="993015"/>
                  </a:lnTo>
                  <a:lnTo>
                    <a:pt x="1038951" y="926595"/>
                  </a:lnTo>
                  <a:cubicBezTo>
                    <a:pt x="976479" y="981310"/>
                    <a:pt x="898392" y="1020554"/>
                    <a:pt x="812719" y="1040291"/>
                  </a:cubicBezTo>
                  <a:lnTo>
                    <a:pt x="768966" y="1226423"/>
                  </a:lnTo>
                  <a:lnTo>
                    <a:pt x="601169" y="1226423"/>
                  </a:lnTo>
                  <a:lnTo>
                    <a:pt x="557416" y="1040291"/>
                  </a:lnTo>
                  <a:cubicBezTo>
                    <a:pt x="471744" y="1020554"/>
                    <a:pt x="393657" y="981310"/>
                    <a:pt x="331184" y="926595"/>
                  </a:cubicBezTo>
                  <a:lnTo>
                    <a:pt x="151886" y="993015"/>
                  </a:lnTo>
                  <a:lnTo>
                    <a:pt x="72602" y="873479"/>
                  </a:lnTo>
                  <a:lnTo>
                    <a:pt x="203532" y="734135"/>
                  </a:lnTo>
                  <a:cubicBezTo>
                    <a:pt x="180332" y="659683"/>
                    <a:pt x="180332" y="581195"/>
                    <a:pt x="203532" y="506743"/>
                  </a:cubicBezTo>
                  <a:lnTo>
                    <a:pt x="72602" y="367399"/>
                  </a:lnTo>
                  <a:lnTo>
                    <a:pt x="151886" y="247863"/>
                  </a:lnTo>
                  <a:lnTo>
                    <a:pt x="331184" y="314283"/>
                  </a:lnTo>
                  <a:cubicBezTo>
                    <a:pt x="393656" y="259568"/>
                    <a:pt x="471743" y="220324"/>
                    <a:pt x="557416" y="200587"/>
                  </a:cubicBezTo>
                  <a:lnTo>
                    <a:pt x="601169" y="14455"/>
                  </a:lnTo>
                  <a:lnTo>
                    <a:pt x="768966" y="14455"/>
                  </a:lnTo>
                  <a:lnTo>
                    <a:pt x="812719" y="200587"/>
                  </a:lnTo>
                  <a:cubicBezTo>
                    <a:pt x="898391" y="220324"/>
                    <a:pt x="976478" y="259568"/>
                    <a:pt x="1038951" y="314283"/>
                  </a:cubicBezTo>
                  <a:close/>
                </a:path>
              </a:pathLst>
            </a:cu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spcFirstLastPara="0" vert="horz" wrap="none" lIns="346424" tIns="329523" rIns="346424" bIns="329523" numCol="1" spcCol="1270" anchor="ctr" anchorCtr="0">
              <a:noAutofit/>
            </a:bodyPr>
            <a:lstStyle/>
            <a:p>
              <a:pPr algn="ctr" defTabSz="533400" fontAlgn="auto">
                <a:lnSpc>
                  <a:spcPct val="90000"/>
                </a:lnSpc>
                <a:spcAft>
                  <a:spcPct val="35000"/>
                </a:spcAft>
                <a:defRPr/>
              </a:pPr>
              <a:r>
                <a:rPr lang="en-US" sz="1000" b="0" dirty="0" smtClean="0">
                  <a:solidFill>
                    <a:sysClr val="window" lastClr="FFFFFF"/>
                  </a:solidFill>
                  <a:latin typeface="Calibri"/>
                  <a:ea typeface="+mn-ea"/>
                </a:rPr>
                <a:t>Conceptual</a:t>
              </a:r>
              <a:br>
                <a:rPr lang="en-US" sz="1000" b="0" dirty="0" smtClean="0">
                  <a:solidFill>
                    <a:sysClr val="window" lastClr="FFFFFF"/>
                  </a:solidFill>
                  <a:latin typeface="Calibri"/>
                  <a:ea typeface="+mn-ea"/>
                </a:rPr>
              </a:br>
              <a:r>
                <a:rPr lang="en-US" sz="1000" b="0" dirty="0" smtClean="0">
                  <a:solidFill>
                    <a:sysClr val="window" lastClr="FFFFFF"/>
                  </a:solidFill>
                  <a:latin typeface="Calibri"/>
                  <a:ea typeface="+mn-ea"/>
                </a:rPr>
                <a:t>Design</a:t>
              </a:r>
              <a:endParaRPr lang="en-US" sz="1000" b="0" dirty="0">
                <a:solidFill>
                  <a:sysClr val="window" lastClr="FFFFFF"/>
                </a:solidFill>
                <a:latin typeface="Calibri"/>
                <a:ea typeface="+mn-ea"/>
              </a:endParaRPr>
            </a:p>
          </p:txBody>
        </p:sp>
        <p:sp>
          <p:nvSpPr>
            <p:cNvPr id="81" name="Freeform 80"/>
            <p:cNvSpPr/>
            <p:nvPr/>
          </p:nvSpPr>
          <p:spPr>
            <a:xfrm>
              <a:off x="1494179" y="3373606"/>
              <a:ext cx="1166821" cy="1166821"/>
            </a:xfrm>
            <a:custGeom>
              <a:avLst/>
              <a:gdLst>
                <a:gd name="connsiteX0" fmla="*/ 852864 w 1139816"/>
                <a:gd name="connsiteY0" fmla="*/ 288686 h 1139816"/>
                <a:gd name="connsiteX1" fmla="*/ 1021025 w 1139816"/>
                <a:gd name="connsiteY1" fmla="*/ 238006 h 1139816"/>
                <a:gd name="connsiteX2" fmla="*/ 1082902 w 1139816"/>
                <a:gd name="connsiteY2" fmla="*/ 345180 h 1139816"/>
                <a:gd name="connsiteX3" fmla="*/ 954931 w 1139816"/>
                <a:gd name="connsiteY3" fmla="*/ 465472 h 1139816"/>
                <a:gd name="connsiteX4" fmla="*/ 954931 w 1139816"/>
                <a:gd name="connsiteY4" fmla="*/ 674345 h 1139816"/>
                <a:gd name="connsiteX5" fmla="*/ 1082902 w 1139816"/>
                <a:gd name="connsiteY5" fmla="*/ 794636 h 1139816"/>
                <a:gd name="connsiteX6" fmla="*/ 1021025 w 1139816"/>
                <a:gd name="connsiteY6" fmla="*/ 901810 h 1139816"/>
                <a:gd name="connsiteX7" fmla="*/ 852864 w 1139816"/>
                <a:gd name="connsiteY7" fmla="*/ 851130 h 1139816"/>
                <a:gd name="connsiteX8" fmla="*/ 671975 w 1139816"/>
                <a:gd name="connsiteY8" fmla="*/ 955566 h 1139816"/>
                <a:gd name="connsiteX9" fmla="*/ 631785 w 1139816"/>
                <a:gd name="connsiteY9" fmla="*/ 1126538 h 1139816"/>
                <a:gd name="connsiteX10" fmla="*/ 508031 w 1139816"/>
                <a:gd name="connsiteY10" fmla="*/ 1126538 h 1139816"/>
                <a:gd name="connsiteX11" fmla="*/ 467841 w 1139816"/>
                <a:gd name="connsiteY11" fmla="*/ 955566 h 1139816"/>
                <a:gd name="connsiteX12" fmla="*/ 286952 w 1139816"/>
                <a:gd name="connsiteY12" fmla="*/ 851130 h 1139816"/>
                <a:gd name="connsiteX13" fmla="*/ 118791 w 1139816"/>
                <a:gd name="connsiteY13" fmla="*/ 901810 h 1139816"/>
                <a:gd name="connsiteX14" fmla="*/ 56914 w 1139816"/>
                <a:gd name="connsiteY14" fmla="*/ 794636 h 1139816"/>
                <a:gd name="connsiteX15" fmla="*/ 184885 w 1139816"/>
                <a:gd name="connsiteY15" fmla="*/ 674344 h 1139816"/>
                <a:gd name="connsiteX16" fmla="*/ 184885 w 1139816"/>
                <a:gd name="connsiteY16" fmla="*/ 465471 h 1139816"/>
                <a:gd name="connsiteX17" fmla="*/ 56914 w 1139816"/>
                <a:gd name="connsiteY17" fmla="*/ 345180 h 1139816"/>
                <a:gd name="connsiteX18" fmla="*/ 118791 w 1139816"/>
                <a:gd name="connsiteY18" fmla="*/ 238006 h 1139816"/>
                <a:gd name="connsiteX19" fmla="*/ 286952 w 1139816"/>
                <a:gd name="connsiteY19" fmla="*/ 288686 h 1139816"/>
                <a:gd name="connsiteX20" fmla="*/ 467841 w 1139816"/>
                <a:gd name="connsiteY20" fmla="*/ 184250 h 1139816"/>
                <a:gd name="connsiteX21" fmla="*/ 508031 w 1139816"/>
                <a:gd name="connsiteY21" fmla="*/ 13278 h 1139816"/>
                <a:gd name="connsiteX22" fmla="*/ 631785 w 1139816"/>
                <a:gd name="connsiteY22" fmla="*/ 13278 h 1139816"/>
                <a:gd name="connsiteX23" fmla="*/ 671975 w 1139816"/>
                <a:gd name="connsiteY23" fmla="*/ 184250 h 1139816"/>
                <a:gd name="connsiteX24" fmla="*/ 852864 w 1139816"/>
                <a:gd name="connsiteY24" fmla="*/ 288686 h 113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9816" h="1139816">
                  <a:moveTo>
                    <a:pt x="733639" y="288320"/>
                  </a:moveTo>
                  <a:lnTo>
                    <a:pt x="855554" y="212813"/>
                  </a:lnTo>
                  <a:lnTo>
                    <a:pt x="927003" y="284262"/>
                  </a:lnTo>
                  <a:lnTo>
                    <a:pt x="851496" y="406177"/>
                  </a:lnTo>
                  <a:cubicBezTo>
                    <a:pt x="880578" y="456194"/>
                    <a:pt x="895814" y="513053"/>
                    <a:pt x="895636" y="570910"/>
                  </a:cubicBezTo>
                  <a:lnTo>
                    <a:pt x="1021984" y="638737"/>
                  </a:lnTo>
                  <a:lnTo>
                    <a:pt x="995832" y="736339"/>
                  </a:lnTo>
                  <a:lnTo>
                    <a:pt x="852498" y="731905"/>
                  </a:lnTo>
                  <a:cubicBezTo>
                    <a:pt x="823723" y="782099"/>
                    <a:pt x="782099" y="823724"/>
                    <a:pt x="731905" y="852498"/>
                  </a:cubicBezTo>
                  <a:lnTo>
                    <a:pt x="736339" y="995832"/>
                  </a:lnTo>
                  <a:lnTo>
                    <a:pt x="638737" y="1021984"/>
                  </a:lnTo>
                  <a:lnTo>
                    <a:pt x="570909" y="895636"/>
                  </a:lnTo>
                  <a:cubicBezTo>
                    <a:pt x="513053" y="895814"/>
                    <a:pt x="456193" y="880579"/>
                    <a:pt x="406177" y="851496"/>
                  </a:cubicBezTo>
                  <a:lnTo>
                    <a:pt x="284262" y="927003"/>
                  </a:lnTo>
                  <a:lnTo>
                    <a:pt x="212813" y="855554"/>
                  </a:lnTo>
                  <a:lnTo>
                    <a:pt x="288320" y="733639"/>
                  </a:lnTo>
                  <a:cubicBezTo>
                    <a:pt x="259238" y="683622"/>
                    <a:pt x="244002" y="626763"/>
                    <a:pt x="244180" y="568906"/>
                  </a:cubicBezTo>
                  <a:lnTo>
                    <a:pt x="117832" y="501079"/>
                  </a:lnTo>
                  <a:lnTo>
                    <a:pt x="143984" y="403477"/>
                  </a:lnTo>
                  <a:lnTo>
                    <a:pt x="287318" y="407911"/>
                  </a:lnTo>
                  <a:cubicBezTo>
                    <a:pt x="316093" y="357717"/>
                    <a:pt x="357717" y="316092"/>
                    <a:pt x="407911" y="287318"/>
                  </a:cubicBezTo>
                  <a:lnTo>
                    <a:pt x="403477" y="143984"/>
                  </a:lnTo>
                  <a:lnTo>
                    <a:pt x="501079" y="117832"/>
                  </a:lnTo>
                  <a:lnTo>
                    <a:pt x="568907" y="244180"/>
                  </a:lnTo>
                  <a:cubicBezTo>
                    <a:pt x="626763" y="244002"/>
                    <a:pt x="683623" y="259237"/>
                    <a:pt x="733639" y="288320"/>
                  </a:cubicBezTo>
                  <a:close/>
                </a:path>
              </a:pathLst>
            </a:cu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spcFirstLastPara="0" vert="horz" wrap="none" lIns="392049" tIns="392050" rIns="392049" bIns="392048" numCol="1" spcCol="1270" anchor="ctr" anchorCtr="0">
              <a:noAutofit/>
            </a:bodyPr>
            <a:lstStyle/>
            <a:p>
              <a:pPr algn="ctr" defTabSz="488950" fontAlgn="auto">
                <a:lnSpc>
                  <a:spcPct val="90000"/>
                </a:lnSpc>
                <a:spcAft>
                  <a:spcPct val="35000"/>
                </a:spcAft>
                <a:defRPr/>
              </a:pPr>
              <a:r>
                <a:rPr lang="en-US" sz="900" b="0" dirty="0" smtClean="0">
                  <a:solidFill>
                    <a:sysClr val="window" lastClr="FFFFFF"/>
                  </a:solidFill>
                  <a:latin typeface="Calibri"/>
                  <a:ea typeface="+mn-ea"/>
                </a:rPr>
                <a:t>Paper</a:t>
              </a:r>
              <a:br>
                <a:rPr lang="en-US" sz="900" b="0" dirty="0" smtClean="0">
                  <a:solidFill>
                    <a:sysClr val="window" lastClr="FFFFFF"/>
                  </a:solidFill>
                  <a:latin typeface="Calibri"/>
                  <a:ea typeface="+mn-ea"/>
                </a:rPr>
              </a:br>
              <a:r>
                <a:rPr lang="en-US" sz="900" b="0" dirty="0" smtClean="0">
                  <a:solidFill>
                    <a:sysClr val="window" lastClr="FFFFFF"/>
                  </a:solidFill>
                  <a:latin typeface="Calibri"/>
                  <a:ea typeface="+mn-ea"/>
                </a:rPr>
                <a:t>Prototype</a:t>
              </a:r>
              <a:endParaRPr lang="en-US" sz="900" b="0" dirty="0">
                <a:solidFill>
                  <a:sysClr val="window" lastClr="FFFFFF"/>
                </a:solidFill>
                <a:latin typeface="Calibri"/>
                <a:ea typeface="+mn-ea"/>
              </a:endParaRPr>
            </a:p>
          </p:txBody>
        </p:sp>
        <p:sp>
          <p:nvSpPr>
            <p:cNvPr id="82" name="Circular Arrow 81"/>
            <p:cNvSpPr/>
            <p:nvPr/>
          </p:nvSpPr>
          <p:spPr>
            <a:xfrm>
              <a:off x="1679843" y="4272122"/>
              <a:ext cx="1711337" cy="1711337"/>
            </a:xfrm>
            <a:prstGeom prst="circularArrow">
              <a:avLst>
                <a:gd name="adj1" fmla="val 4687"/>
                <a:gd name="adj2" fmla="val 299029"/>
                <a:gd name="adj3" fmla="val 2474815"/>
                <a:gd name="adj4" fmla="val 15953417"/>
                <a:gd name="adj5" fmla="val 5469"/>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sp>
        <p:sp>
          <p:nvSpPr>
            <p:cNvPr id="83" name="Shape 82"/>
            <p:cNvSpPr/>
            <p:nvPr/>
          </p:nvSpPr>
          <p:spPr>
            <a:xfrm>
              <a:off x="843908" y="3940956"/>
              <a:ext cx="1243393" cy="1243393"/>
            </a:xfrm>
            <a:prstGeom prst="leftCircularArrow">
              <a:avLst>
                <a:gd name="adj1" fmla="val 6452"/>
                <a:gd name="adj2" fmla="val 429999"/>
                <a:gd name="adj3" fmla="val 10489124"/>
                <a:gd name="adj4" fmla="val 14837806"/>
                <a:gd name="adj5" fmla="val 7527"/>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sp>
        <p:sp>
          <p:nvSpPr>
            <p:cNvPr id="84" name="Circular Arrow 83"/>
            <p:cNvSpPr/>
            <p:nvPr/>
          </p:nvSpPr>
          <p:spPr>
            <a:xfrm>
              <a:off x="1340354" y="3276600"/>
              <a:ext cx="1340628" cy="1340628"/>
            </a:xfrm>
            <a:prstGeom prst="circularArrow">
              <a:avLst>
                <a:gd name="adj1" fmla="val 5984"/>
                <a:gd name="adj2" fmla="val 394124"/>
                <a:gd name="adj3" fmla="val 13313824"/>
                <a:gd name="adj4" fmla="val 10508221"/>
                <a:gd name="adj5" fmla="val 6981"/>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sp>
        <p:sp>
          <p:nvSpPr>
            <p:cNvPr id="85" name="Right Arrow 84"/>
            <p:cNvSpPr/>
            <p:nvPr/>
          </p:nvSpPr>
          <p:spPr>
            <a:xfrm>
              <a:off x="3408220" y="4800600"/>
              <a:ext cx="533400" cy="228600"/>
            </a:xfrm>
            <a:prstGeom prst="rightArrow">
              <a:avLst/>
            </a:prstGeom>
            <a:solidFill>
              <a:sysClr val="window" lastClr="FFFFFF">
                <a:lumMod val="75000"/>
              </a:sysClr>
            </a:solidFill>
            <a:ln w="9525" cap="flat" cmpd="sng" algn="ctr">
              <a:noFill/>
              <a:prstDash val="solid"/>
            </a:ln>
            <a:effectLst/>
          </p:spPr>
          <p:txBody>
            <a:bodyPr rtlCol="0" anchor="ctr"/>
            <a:lstStyle/>
            <a:p>
              <a:pPr algn="ctr" fontAlgn="auto">
                <a:spcBef>
                  <a:spcPts val="0"/>
                </a:spcBef>
                <a:spcAft>
                  <a:spcPts val="0"/>
                </a:spcAft>
                <a:defRPr/>
              </a:pPr>
              <a:endParaRPr lang="en-US" sz="1800" b="0" kern="0" dirty="0">
                <a:solidFill>
                  <a:sysClr val="windowText" lastClr="000000"/>
                </a:solidFill>
                <a:latin typeface="Calibri"/>
                <a:ea typeface="+mn-ea"/>
              </a:endParaRPr>
            </a:p>
          </p:txBody>
        </p:sp>
        <p:sp>
          <p:nvSpPr>
            <p:cNvPr id="86" name="Right Arrow 85"/>
            <p:cNvSpPr/>
            <p:nvPr/>
          </p:nvSpPr>
          <p:spPr>
            <a:xfrm rot="5400000">
              <a:off x="1790700" y="3044536"/>
              <a:ext cx="533400" cy="228600"/>
            </a:xfrm>
            <a:prstGeom prst="rightArrow">
              <a:avLst/>
            </a:prstGeom>
            <a:solidFill>
              <a:sysClr val="window" lastClr="FFFFFF">
                <a:lumMod val="75000"/>
              </a:sysClr>
            </a:solidFill>
            <a:ln w="9525" cap="flat" cmpd="sng" algn="ctr">
              <a:noFill/>
              <a:prstDash val="solid"/>
            </a:ln>
            <a:effectLst/>
          </p:spPr>
          <p:txBody>
            <a:bodyPr rtlCol="0" anchor="ctr"/>
            <a:lstStyle/>
            <a:p>
              <a:pPr algn="ctr" fontAlgn="auto">
                <a:spcBef>
                  <a:spcPts val="0"/>
                </a:spcBef>
                <a:spcAft>
                  <a:spcPts val="0"/>
                </a:spcAft>
                <a:defRPr/>
              </a:pPr>
              <a:endParaRPr lang="en-US" sz="1800" b="0" kern="0" dirty="0">
                <a:solidFill>
                  <a:sysClr val="windowText" lastClr="000000"/>
                </a:solidFill>
                <a:latin typeface="Calibri"/>
                <a:ea typeface="+mn-ea"/>
              </a:endParaRPr>
            </a:p>
          </p:txBody>
        </p:sp>
        <p:sp>
          <p:nvSpPr>
            <p:cNvPr id="87" name="Rounded Rectangle 86"/>
            <p:cNvSpPr/>
            <p:nvPr/>
          </p:nvSpPr>
          <p:spPr>
            <a:xfrm>
              <a:off x="1143000" y="2286000"/>
              <a:ext cx="1828800" cy="609600"/>
            </a:xfrm>
            <a:prstGeom prst="roundRect">
              <a:avLst/>
            </a:prstGeom>
            <a:gradFill>
              <a:gsLst>
                <a:gs pos="0">
                  <a:srgbClr val="C0504D">
                    <a:lumMod val="40000"/>
                    <a:lumOff val="60000"/>
                  </a:srgbClr>
                </a:gs>
                <a:gs pos="70000">
                  <a:sysClr val="window" lastClr="FFFFFF">
                    <a:lumMod val="17000"/>
                    <a:lumOff val="83000"/>
                  </a:sysClr>
                </a:gs>
              </a:gsLst>
              <a:path path="circle">
                <a:fillToRect r="100000" b="100000"/>
              </a:path>
            </a:gradFill>
            <a:ln w="9525" cap="flat" cmpd="sng" algn="ctr">
              <a:solidFill>
                <a:srgbClr val="C0504D">
                  <a:lumMod val="75000"/>
                </a:srgbClr>
              </a:solidFill>
              <a:prstDash val="solid"/>
            </a:ln>
            <a:effectLst>
              <a:outerShdw blurRad="40000" dist="20000" dir="5400000" rotWithShape="0">
                <a:srgbClr val="000000">
                  <a:alpha val="38000"/>
                </a:srgbClr>
              </a:outerShdw>
            </a:effectLst>
          </p:spPr>
          <p:txBody>
            <a:bodyPr anchor="ctr"/>
            <a:lstStyle/>
            <a:p>
              <a:pPr algn="ctr">
                <a:defRPr/>
              </a:pPr>
              <a:r>
                <a:rPr lang="en-US" sz="1200" b="0" kern="0" dirty="0" smtClean="0">
                  <a:solidFill>
                    <a:sysClr val="windowText" lastClr="000000"/>
                  </a:solidFill>
                  <a:latin typeface="Calibri"/>
                  <a:ea typeface="+mn-ea"/>
                </a:rPr>
                <a:t>Dashboard Layout Design &amp; Identification of KPIs and Metrics</a:t>
              </a:r>
              <a:endParaRPr lang="en-US" sz="1200" b="0" kern="0" dirty="0">
                <a:solidFill>
                  <a:sysClr val="windowText" lastClr="000000"/>
                </a:solidFill>
                <a:latin typeface="Calibri"/>
                <a:ea typeface="+mn-ea"/>
              </a:endParaRPr>
            </a:p>
          </p:txBody>
        </p:sp>
        <p:sp>
          <p:nvSpPr>
            <p:cNvPr id="88" name="Right Arrow 87"/>
            <p:cNvSpPr/>
            <p:nvPr/>
          </p:nvSpPr>
          <p:spPr>
            <a:xfrm>
              <a:off x="6380019" y="4800600"/>
              <a:ext cx="533400" cy="228600"/>
            </a:xfrm>
            <a:prstGeom prst="rightArrow">
              <a:avLst/>
            </a:prstGeom>
            <a:solidFill>
              <a:sysClr val="window" lastClr="FFFFFF">
                <a:lumMod val="75000"/>
              </a:sysClr>
            </a:solidFill>
            <a:ln w="9525" cap="flat" cmpd="sng" algn="ctr">
              <a:noFill/>
              <a:prstDash val="solid"/>
            </a:ln>
            <a:effectLst/>
          </p:spPr>
          <p:txBody>
            <a:bodyPr rtlCol="0" anchor="ctr"/>
            <a:lstStyle/>
            <a:p>
              <a:pPr algn="ctr" fontAlgn="auto">
                <a:spcBef>
                  <a:spcPts val="0"/>
                </a:spcBef>
                <a:spcAft>
                  <a:spcPts val="0"/>
                </a:spcAft>
                <a:defRPr/>
              </a:pPr>
              <a:endParaRPr lang="en-US" sz="1800" b="0" kern="0" dirty="0">
                <a:solidFill>
                  <a:sysClr val="windowText" lastClr="000000"/>
                </a:solidFill>
                <a:latin typeface="Calibri"/>
                <a:ea typeface="+mn-ea"/>
              </a:endParaRPr>
            </a:p>
          </p:txBody>
        </p:sp>
        <p:sp>
          <p:nvSpPr>
            <p:cNvPr id="89" name="Rounded Rectangle 88"/>
            <p:cNvSpPr/>
            <p:nvPr/>
          </p:nvSpPr>
          <p:spPr>
            <a:xfrm>
              <a:off x="6913418" y="4590528"/>
              <a:ext cx="1316181" cy="609600"/>
            </a:xfrm>
            <a:prstGeom prst="roundRect">
              <a:avLst/>
            </a:prstGeom>
            <a:gradFill>
              <a:gsLst>
                <a:gs pos="0">
                  <a:srgbClr val="F79646">
                    <a:lumMod val="40000"/>
                    <a:lumOff val="60000"/>
                  </a:srgbClr>
                </a:gs>
                <a:gs pos="70000">
                  <a:sysClr val="window" lastClr="FFFFFF">
                    <a:lumMod val="17000"/>
                    <a:lumOff val="83000"/>
                  </a:sysClr>
                </a:gs>
              </a:gsLst>
              <a:path path="circle">
                <a:fillToRect r="100000" b="100000"/>
              </a:path>
            </a:gradFill>
            <a:ln w="9525" cap="flat" cmpd="sng" algn="ctr">
              <a:solidFill>
                <a:srgbClr val="F79646">
                  <a:lumMod val="75000"/>
                </a:srgbClr>
              </a:solidFill>
              <a:prstDash val="solid"/>
            </a:ln>
            <a:effectLst>
              <a:outerShdw blurRad="40000" dist="20000" dir="5400000" rotWithShape="0">
                <a:srgbClr val="000000">
                  <a:alpha val="38000"/>
                </a:srgbClr>
              </a:outerShdw>
            </a:effectLst>
          </p:spPr>
          <p:txBody>
            <a:bodyPr anchor="ctr"/>
            <a:lstStyle/>
            <a:p>
              <a:pPr algn="ctr">
                <a:defRPr/>
              </a:pPr>
              <a:r>
                <a:rPr lang="en-US" sz="1200" b="0" kern="0" dirty="0" smtClean="0">
                  <a:solidFill>
                    <a:sysClr val="windowText" lastClr="000000"/>
                  </a:solidFill>
                  <a:latin typeface="Calibri"/>
                  <a:ea typeface="+mn-ea"/>
                </a:rPr>
                <a:t>Integration of Data &amp; View Development</a:t>
              </a:r>
              <a:endParaRPr lang="en-US" sz="1200" b="0" kern="0" dirty="0">
                <a:solidFill>
                  <a:sysClr val="windowText" lastClr="000000"/>
                </a:solidFill>
                <a:latin typeface="Calibri"/>
                <a:ea typeface="+mn-ea"/>
              </a:endParaRPr>
            </a:p>
          </p:txBody>
        </p:sp>
        <p:sp>
          <p:nvSpPr>
            <p:cNvPr id="90" name="Rounded Rectangle 89"/>
            <p:cNvSpPr/>
            <p:nvPr/>
          </p:nvSpPr>
          <p:spPr>
            <a:xfrm>
              <a:off x="5444022" y="4590528"/>
              <a:ext cx="1066800" cy="609600"/>
            </a:xfrm>
            <a:prstGeom prst="roundRect">
              <a:avLst/>
            </a:prstGeom>
            <a:gradFill>
              <a:gsLst>
                <a:gs pos="0">
                  <a:srgbClr val="4BACC6">
                    <a:lumMod val="40000"/>
                    <a:lumOff val="60000"/>
                  </a:srgbClr>
                </a:gs>
                <a:gs pos="70000">
                  <a:sysClr val="window" lastClr="FFFFFF">
                    <a:lumMod val="17000"/>
                    <a:lumOff val="83000"/>
                  </a:sysClr>
                </a:gs>
              </a:gsLst>
              <a:path path="circle">
                <a:fillToRect r="100000" b="100000"/>
              </a:path>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p>
              <a:pPr algn="ctr">
                <a:defRPr/>
              </a:pPr>
              <a:r>
                <a:rPr lang="en-US" sz="1200" b="0" kern="0" dirty="0">
                  <a:solidFill>
                    <a:sysClr val="windowText" lastClr="000000"/>
                  </a:solidFill>
                  <a:latin typeface="Calibri"/>
                  <a:ea typeface="+mn-ea"/>
                </a:rPr>
                <a:t>Visual Attributes</a:t>
              </a:r>
            </a:p>
          </p:txBody>
        </p:sp>
      </p:grpSp>
      <p:grpSp>
        <p:nvGrpSpPr>
          <p:cNvPr id="91" name="Group 90"/>
          <p:cNvGrpSpPr/>
          <p:nvPr/>
        </p:nvGrpSpPr>
        <p:grpSpPr>
          <a:xfrm>
            <a:off x="152400" y="909450"/>
            <a:ext cx="8839200" cy="1066800"/>
            <a:chOff x="76200" y="533400"/>
            <a:chExt cx="8839200" cy="990600"/>
          </a:xfrm>
        </p:grpSpPr>
        <p:sp>
          <p:nvSpPr>
            <p:cNvPr id="92" name="Rounded Rectangle 91"/>
            <p:cNvSpPr/>
            <p:nvPr/>
          </p:nvSpPr>
          <p:spPr>
            <a:xfrm>
              <a:off x="8305800" y="533400"/>
              <a:ext cx="609600" cy="511629"/>
            </a:xfrm>
            <a:prstGeom prst="roundRect">
              <a:avLst>
                <a:gd name="adj" fmla="val 473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fontAlgn="auto">
                <a:spcBef>
                  <a:spcPts val="0"/>
                </a:spcBef>
                <a:spcAft>
                  <a:spcPts val="0"/>
                </a:spcAft>
                <a:buClr>
                  <a:srgbClr val="FFFFFF">
                    <a:lumMod val="65000"/>
                  </a:srgbClr>
                </a:buClr>
                <a:buSzPct val="130000"/>
                <a:tabLst>
                  <a:tab pos="177800" algn="l"/>
                </a:tabLst>
                <a:defRPr/>
              </a:pPr>
              <a:endParaRPr lang="en-US" sz="1100" b="0" dirty="0" smtClean="0">
                <a:solidFill>
                  <a:srgbClr val="000000"/>
                </a:solidFill>
                <a:latin typeface="Calibri" pitchFamily="34" charset="0"/>
                <a:cs typeface="Calibri" pitchFamily="34" charset="0"/>
              </a:endParaRPr>
            </a:p>
          </p:txBody>
        </p:sp>
        <p:sp>
          <p:nvSpPr>
            <p:cNvPr id="93" name="Rounded Rectangle 92"/>
            <p:cNvSpPr/>
            <p:nvPr/>
          </p:nvSpPr>
          <p:spPr>
            <a:xfrm>
              <a:off x="76200" y="609600"/>
              <a:ext cx="1066800" cy="914400"/>
            </a:xfrm>
            <a:prstGeom prst="roundRect">
              <a:avLst>
                <a:gd name="adj" fmla="val 473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fontAlgn="auto">
                <a:spcBef>
                  <a:spcPts val="0"/>
                </a:spcBef>
                <a:spcAft>
                  <a:spcPts val="0"/>
                </a:spcAft>
                <a:buClr>
                  <a:srgbClr val="FFFFFF">
                    <a:lumMod val="65000"/>
                  </a:srgbClr>
                </a:buClr>
                <a:buSzPct val="130000"/>
                <a:tabLst>
                  <a:tab pos="177800" algn="l"/>
                </a:tabLst>
                <a:defRPr/>
              </a:pPr>
              <a:endParaRPr lang="en-US" sz="1100" b="0" dirty="0" smtClean="0">
                <a:solidFill>
                  <a:srgbClr val="000000"/>
                </a:solidFill>
                <a:latin typeface="Calibri" pitchFamily="34" charset="0"/>
                <a:cs typeface="Calibri" pitchFamily="34" charset="0"/>
              </a:endParaRPr>
            </a:p>
          </p:txBody>
        </p:sp>
        <p:sp>
          <p:nvSpPr>
            <p:cNvPr id="94" name="Rectangle 93"/>
            <p:cNvSpPr/>
            <p:nvPr/>
          </p:nvSpPr>
          <p:spPr>
            <a:xfrm>
              <a:off x="152400" y="609600"/>
              <a:ext cx="8686800" cy="838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fontAlgn="auto">
                <a:spcBef>
                  <a:spcPts val="0"/>
                </a:spcBef>
                <a:spcAft>
                  <a:spcPts val="0"/>
                </a:spcAft>
                <a:buClr>
                  <a:srgbClr val="FFFFFF">
                    <a:lumMod val="65000"/>
                  </a:srgbClr>
                </a:buClr>
                <a:buSzPct val="130000"/>
                <a:tabLst>
                  <a:tab pos="177800" algn="l"/>
                </a:tabLst>
                <a:defRPr/>
              </a:pPr>
              <a:endParaRPr lang="en-US" sz="1100" b="0" dirty="0" smtClean="0">
                <a:solidFill>
                  <a:srgbClr val="000000"/>
                </a:solidFill>
                <a:latin typeface="Calibri" pitchFamily="34" charset="0"/>
                <a:cs typeface="Calibri" pitchFamily="34" charset="0"/>
              </a:endParaRPr>
            </a:p>
          </p:txBody>
        </p:sp>
      </p:grpSp>
      <p:sp>
        <p:nvSpPr>
          <p:cNvPr id="95" name="TextBox 94"/>
          <p:cNvSpPr txBox="1"/>
          <p:nvPr/>
        </p:nvSpPr>
        <p:spPr bwMode="auto">
          <a:xfrm>
            <a:off x="342900" y="1061850"/>
            <a:ext cx="8492362" cy="774186"/>
          </a:xfrm>
          <a:prstGeom prst="rect">
            <a:avLst/>
          </a:prstGeom>
          <a:noFill/>
          <a:ln w="9525">
            <a:noFill/>
            <a:miter lim="800000"/>
            <a:headEnd/>
            <a:tailEnd/>
          </a:ln>
        </p:spPr>
        <p:txBody>
          <a:bodyPr wrap="square" rtlCol="0">
            <a:prstTxWarp prst="textNoShape">
              <a:avLst/>
            </a:prstTxWarp>
            <a:spAutoFit/>
          </a:bodyPr>
          <a:lstStyle/>
          <a:p>
            <a:pPr marL="177800" lvl="1" indent="-114300" fontAlgn="auto">
              <a:lnSpc>
                <a:spcPts val="1600"/>
              </a:lnSpc>
              <a:spcBef>
                <a:spcPts val="0"/>
              </a:spcBef>
              <a:spcAft>
                <a:spcPts val="600"/>
              </a:spcAft>
              <a:buFont typeface="Wingdings" pitchFamily="2" charset="2"/>
              <a:buChar char="§"/>
            </a:pPr>
            <a:r>
              <a:rPr lang="en-US" sz="1200" b="0" kern="0" dirty="0">
                <a:solidFill>
                  <a:sysClr val="windowText" lastClr="000000"/>
                </a:solidFill>
                <a:latin typeface="Calibri"/>
                <a:cs typeface="Arial" charset="0"/>
              </a:rPr>
              <a:t>Cognizant proposes an iterative approach for visualization of reports. </a:t>
            </a:r>
          </a:p>
          <a:p>
            <a:pPr marL="177800" lvl="1" indent="-114300" fontAlgn="auto">
              <a:lnSpc>
                <a:spcPts val="1600"/>
              </a:lnSpc>
              <a:spcBef>
                <a:spcPts val="0"/>
              </a:spcBef>
              <a:spcAft>
                <a:spcPts val="600"/>
              </a:spcAft>
              <a:buFont typeface="Wingdings" pitchFamily="2" charset="2"/>
              <a:buChar char="§"/>
            </a:pPr>
            <a:r>
              <a:rPr lang="en-US" sz="1200" b="0" kern="0" dirty="0">
                <a:solidFill>
                  <a:sysClr val="windowText" lastClr="000000"/>
                </a:solidFill>
                <a:latin typeface="Calibri"/>
                <a:cs typeface="Arial" charset="0"/>
              </a:rPr>
              <a:t>Based on our experience with similar engagements, Cognizant has identified the following steps as best practices in delivering effective visualization.</a:t>
            </a:r>
          </a:p>
        </p:txBody>
      </p:sp>
    </p:spTree>
    <p:extLst>
      <p:ext uri="{BB962C8B-B14F-4D97-AF65-F5344CB8AC3E}">
        <p14:creationId xmlns:p14="http://schemas.microsoft.com/office/powerpoint/2010/main" val="157185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3"/>
          </p:nvPr>
        </p:nvSpPr>
        <p:spPr>
          <a:xfrm>
            <a:off x="0" y="228600"/>
            <a:ext cx="9067800" cy="381000"/>
          </a:xfrm>
        </p:spPr>
        <p:txBody>
          <a:bodyPr/>
          <a:lstStyle/>
          <a:p>
            <a:r>
              <a:rPr lang="en-US" dirty="0" smtClean="0"/>
              <a:t>DUE DILIGENCE AND ANALYSIS</a:t>
            </a:r>
            <a:endParaRPr lang="en-US" dirty="0">
              <a:solidFill>
                <a:srgbClr val="FF0000"/>
              </a:solidFill>
            </a:endParaRPr>
          </a:p>
        </p:txBody>
      </p:sp>
      <p:sp>
        <p:nvSpPr>
          <p:cNvPr id="11" name="Text Box 79"/>
          <p:cNvSpPr txBox="1">
            <a:spLocks noChangeArrowheads="1"/>
          </p:cNvSpPr>
          <p:nvPr/>
        </p:nvSpPr>
        <p:spPr bwMode="auto">
          <a:xfrm>
            <a:off x="6261845" y="5651499"/>
            <a:ext cx="185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eaLnBrk="1" hangingPunct="1"/>
            <a:endParaRPr lang="en-US" sz="1200" baseline="-25000" dirty="0">
              <a:solidFill>
                <a:prstClr val="black"/>
              </a:solidFill>
              <a:latin typeface="Times" pitchFamily="18" charset="0"/>
              <a:cs typeface="Arial" charset="0"/>
            </a:endParaRPr>
          </a:p>
        </p:txBody>
      </p:sp>
      <p:sp>
        <p:nvSpPr>
          <p:cNvPr id="25" name="Rounded Rectangle 24"/>
          <p:cNvSpPr/>
          <p:nvPr/>
        </p:nvSpPr>
        <p:spPr>
          <a:xfrm>
            <a:off x="152400" y="1371600"/>
            <a:ext cx="8839200" cy="1828800"/>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sp>
        <p:nvSpPr>
          <p:cNvPr id="26" name="Rounded Rectangle 25"/>
          <p:cNvSpPr/>
          <p:nvPr/>
        </p:nvSpPr>
        <p:spPr bwMode="auto">
          <a:xfrm>
            <a:off x="352426" y="990600"/>
            <a:ext cx="4905374" cy="523339"/>
          </a:xfrm>
          <a:prstGeom prst="roundRect">
            <a:avLst/>
          </a:prstGeom>
          <a:gradFill flip="none" rotWithShape="1">
            <a:gsLst>
              <a:gs pos="48000">
                <a:schemeClr val="tx1">
                  <a:lumMod val="75000"/>
                  <a:lumOff val="25000"/>
                </a:schemeClr>
              </a:gs>
              <a:gs pos="86000">
                <a:schemeClr val="tx1">
                  <a:lumMod val="50000"/>
                  <a:lumOff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a:solidFill>
                  <a:schemeClr val="bg1"/>
                </a:solidFill>
                <a:latin typeface="Calibri" panose="020F0502020204030204" pitchFamily="34" charset="0"/>
                <a:ea typeface="ＭＳ Ｐゴシック" pitchFamily="-12" charset="-128"/>
                <a:cs typeface="Calibri" panose="020F0502020204030204" pitchFamily="34" charset="0"/>
              </a:rPr>
              <a:t>Due Diligence</a:t>
            </a:r>
            <a:endParaRPr lang="en-GB" sz="1600" b="1" dirty="0">
              <a:solidFill>
                <a:schemeClr val="bg1"/>
              </a:solidFill>
              <a:latin typeface="Calibri" panose="020F0502020204030204" pitchFamily="34" charset="0"/>
              <a:ea typeface="ＭＳ Ｐゴシック" pitchFamily="-12" charset="-128"/>
              <a:cs typeface="Calibri" panose="020F0502020204030204" pitchFamily="34" charset="0"/>
            </a:endParaRPr>
          </a:p>
        </p:txBody>
      </p:sp>
      <p:sp>
        <p:nvSpPr>
          <p:cNvPr id="27" name="TextBox 26"/>
          <p:cNvSpPr txBox="1"/>
          <p:nvPr/>
        </p:nvSpPr>
        <p:spPr bwMode="auto">
          <a:xfrm>
            <a:off x="352426" y="1534178"/>
            <a:ext cx="8381999" cy="1648593"/>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Due Diligence is one of the critical phase in a Qlikview Project </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During Due Diligence, details of each and every reports which need to be created in the application is documented</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This stage included detailing of reports, mapping of source systems with the reports, collecting and creating data set and drafting a BRD (Business Requirement Document)</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If there reports are not available in the existing system and are completely new to be developed, the entire logic is created in an excel with limited data set or a SQL query is developed along with a data set to validate the logic in Qlikview</a:t>
            </a:r>
          </a:p>
        </p:txBody>
      </p:sp>
      <p:sp>
        <p:nvSpPr>
          <p:cNvPr id="28" name="Rounded Rectangle 27"/>
          <p:cNvSpPr/>
          <p:nvPr/>
        </p:nvSpPr>
        <p:spPr>
          <a:xfrm>
            <a:off x="152400" y="3776734"/>
            <a:ext cx="8839200" cy="2090666"/>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sp>
        <p:nvSpPr>
          <p:cNvPr id="29" name="Rounded Rectangle 28"/>
          <p:cNvSpPr/>
          <p:nvPr/>
        </p:nvSpPr>
        <p:spPr bwMode="auto">
          <a:xfrm>
            <a:off x="352426" y="3386243"/>
            <a:ext cx="4905374" cy="523339"/>
          </a:xfrm>
          <a:prstGeom prst="roundRect">
            <a:avLst/>
          </a:prstGeom>
          <a:gradFill flip="none" rotWithShape="1">
            <a:gsLst>
              <a:gs pos="48000">
                <a:schemeClr val="tx1">
                  <a:lumMod val="75000"/>
                  <a:lumOff val="25000"/>
                </a:schemeClr>
              </a:gs>
              <a:gs pos="86000">
                <a:schemeClr val="tx1">
                  <a:lumMod val="50000"/>
                  <a:lumOff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prstClr val="white"/>
                </a:solidFill>
                <a:latin typeface="Calibri" panose="020F0502020204030204" pitchFamily="34" charset="0"/>
                <a:ea typeface="ＭＳ Ｐゴシック" pitchFamily="34" charset="-128"/>
                <a:cs typeface="Calibri" panose="020F0502020204030204" pitchFamily="34" charset="0"/>
              </a:rPr>
              <a:t>Analysis</a:t>
            </a:r>
            <a:endParaRPr lang="en-US" sz="1600" b="1" dirty="0">
              <a:solidFill>
                <a:schemeClr val="lt1"/>
              </a:solidFill>
            </a:endParaRPr>
          </a:p>
        </p:txBody>
      </p:sp>
      <p:sp>
        <p:nvSpPr>
          <p:cNvPr id="30" name="TextBox 29"/>
          <p:cNvSpPr txBox="1"/>
          <p:nvPr/>
        </p:nvSpPr>
        <p:spPr bwMode="auto">
          <a:xfrm>
            <a:off x="352426" y="3939311"/>
            <a:ext cx="8381999" cy="1872629"/>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Analysis involves designing of a draft layout of the requirements as well as identifying and mitigating  the GAP’s which can affect the development</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The strategy to design the dashboard and level of information which need to be showcased is also drafted during stage</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Due Diligence and Analysis phases mitigate:</a:t>
            </a:r>
          </a:p>
          <a:p>
            <a:pPr marL="742950" lvl="1" indent="-285750">
              <a:lnSpc>
                <a:spcPct val="112000"/>
              </a:lnSpc>
              <a:buFont typeface="Courier New" panose="02070309020205020404" pitchFamily="49" charset="0"/>
              <a:buChar char="o"/>
            </a:pPr>
            <a:r>
              <a:rPr lang="en-US" sz="1300" dirty="0">
                <a:latin typeface="Calibri" panose="020F0502020204030204" pitchFamily="34" charset="0"/>
                <a:cs typeface="Calibri" panose="020F0502020204030204" pitchFamily="34" charset="0"/>
              </a:rPr>
              <a:t>The risk of changes in the requirements</a:t>
            </a:r>
          </a:p>
          <a:p>
            <a:pPr marL="742950" lvl="1" indent="-285750">
              <a:lnSpc>
                <a:spcPct val="112000"/>
              </a:lnSpc>
              <a:buFont typeface="Courier New" panose="02070309020205020404" pitchFamily="49" charset="0"/>
              <a:buChar char="o"/>
            </a:pPr>
            <a:r>
              <a:rPr lang="en-US" sz="1300" dirty="0">
                <a:latin typeface="Calibri" panose="020F0502020204030204" pitchFamily="34" charset="0"/>
                <a:cs typeface="Calibri" panose="020F0502020204030204" pitchFamily="34" charset="0"/>
              </a:rPr>
              <a:t>The issues in mapping the sources and creating data model which delays the project implementation and delivery</a:t>
            </a:r>
          </a:p>
        </p:txBody>
      </p:sp>
    </p:spTree>
    <p:extLst>
      <p:ext uri="{BB962C8B-B14F-4D97-AF65-F5344CB8AC3E}">
        <p14:creationId xmlns:p14="http://schemas.microsoft.com/office/powerpoint/2010/main" val="413915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0" y="304800"/>
            <a:ext cx="9067800" cy="304800"/>
          </a:xfrm>
        </p:spPr>
        <p:txBody>
          <a:bodyPr/>
          <a:lstStyle/>
          <a:p>
            <a:r>
              <a:rPr lang="en-US" dirty="0" smtClean="0"/>
              <a:t>AGENDA</a:t>
            </a:r>
            <a:endParaRPr lang="en-US" dirty="0"/>
          </a:p>
        </p:txBody>
      </p:sp>
      <p:grpSp>
        <p:nvGrpSpPr>
          <p:cNvPr id="9" name="Group 8"/>
          <p:cNvGrpSpPr/>
          <p:nvPr/>
        </p:nvGrpSpPr>
        <p:grpSpPr>
          <a:xfrm>
            <a:off x="1481475" y="1396010"/>
            <a:ext cx="5551316" cy="563265"/>
            <a:chOff x="976484" y="1446815"/>
            <a:chExt cx="6643515" cy="674085"/>
          </a:xfrm>
        </p:grpSpPr>
        <p:sp>
          <p:nvSpPr>
            <p:cNvPr id="19" name="Rounded Rectangle 18"/>
            <p:cNvSpPr/>
            <p:nvPr/>
          </p:nvSpPr>
          <p:spPr>
            <a:xfrm flipH="1">
              <a:off x="1672690" y="1446815"/>
              <a:ext cx="5947309" cy="504056"/>
            </a:xfrm>
            <a:prstGeom prst="roundRect">
              <a:avLst>
                <a:gd name="adj" fmla="val 50000"/>
              </a:avLst>
            </a:prstGeom>
            <a:gradFill flip="none" rotWithShape="1">
              <a:gsLst>
                <a:gs pos="48000">
                  <a:schemeClr val="tx1">
                    <a:lumMod val="75000"/>
                    <a:lumOff val="25000"/>
                  </a:schemeClr>
                </a:gs>
                <a:gs pos="86000">
                  <a:schemeClr val="tx1">
                    <a:lumMod val="50000"/>
                    <a:lumOff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28" lvl="1"/>
              <a:r>
                <a:rPr lang="en-US" sz="1600" b="1" dirty="0" smtClean="0">
                  <a:solidFill>
                    <a:schemeClr val="bg1"/>
                  </a:solidFill>
                </a:rPr>
                <a:t>Qlik COE</a:t>
              </a:r>
              <a:endParaRPr lang="en-US" dirty="0"/>
            </a:p>
          </p:txBody>
        </p:sp>
        <p:grpSp>
          <p:nvGrpSpPr>
            <p:cNvPr id="16" name="Group 15"/>
            <p:cNvGrpSpPr/>
            <p:nvPr/>
          </p:nvGrpSpPr>
          <p:grpSpPr>
            <a:xfrm flipH="1">
              <a:off x="976484" y="1448936"/>
              <a:ext cx="1004716" cy="671964"/>
              <a:chOff x="5273793" y="4286078"/>
              <a:chExt cx="2231386" cy="1399685"/>
            </a:xfrm>
          </p:grpSpPr>
          <p:sp>
            <p:nvSpPr>
              <p:cNvPr id="17" name="Isosceles Triangle 4"/>
              <p:cNvSpPr/>
              <p:nvPr/>
            </p:nvSpPr>
            <p:spPr>
              <a:xfrm flipV="1">
                <a:off x="5527217" y="4286078"/>
                <a:ext cx="919906" cy="1019065"/>
              </a:xfrm>
              <a:custGeom>
                <a:avLst/>
                <a:gdLst>
                  <a:gd name="connsiteX0" fmla="*/ 0 w 2209800"/>
                  <a:gd name="connsiteY0" fmla="*/ 1905000 h 1905000"/>
                  <a:gd name="connsiteX1" fmla="*/ 1104900 w 2209800"/>
                  <a:gd name="connsiteY1" fmla="*/ 0 h 1905000"/>
                  <a:gd name="connsiteX2" fmla="*/ 2209800 w 2209800"/>
                  <a:gd name="connsiteY2" fmla="*/ 1905000 h 1905000"/>
                  <a:gd name="connsiteX3" fmla="*/ 0 w 2209800"/>
                  <a:gd name="connsiteY3" fmla="*/ 1905000 h 1905000"/>
                  <a:gd name="connsiteX0" fmla="*/ 9197 w 2218997"/>
                  <a:gd name="connsiteY0" fmla="*/ 1999593 h 1999593"/>
                  <a:gd name="connsiteX1" fmla="*/ 0 w 2218997"/>
                  <a:gd name="connsiteY1" fmla="*/ 0 h 1999593"/>
                  <a:gd name="connsiteX2" fmla="*/ 2218997 w 2218997"/>
                  <a:gd name="connsiteY2" fmla="*/ 1999593 h 1999593"/>
                  <a:gd name="connsiteX3" fmla="*/ 9197 w 2218997"/>
                  <a:gd name="connsiteY3" fmla="*/ 1999593 h 1999593"/>
                </a:gdLst>
                <a:ahLst/>
                <a:cxnLst>
                  <a:cxn ang="0">
                    <a:pos x="connsiteX0" y="connsiteY0"/>
                  </a:cxn>
                  <a:cxn ang="0">
                    <a:pos x="connsiteX1" y="connsiteY1"/>
                  </a:cxn>
                  <a:cxn ang="0">
                    <a:pos x="connsiteX2" y="connsiteY2"/>
                  </a:cxn>
                  <a:cxn ang="0">
                    <a:pos x="connsiteX3" y="connsiteY3"/>
                  </a:cxn>
                </a:cxnLst>
                <a:rect l="l" t="t" r="r" b="b"/>
                <a:pathLst>
                  <a:path w="2218997" h="1999593">
                    <a:moveTo>
                      <a:pt x="9197" y="1999593"/>
                    </a:moveTo>
                    <a:cubicBezTo>
                      <a:pt x="6131" y="1333062"/>
                      <a:pt x="3066" y="666531"/>
                      <a:pt x="0" y="0"/>
                    </a:cubicBezTo>
                    <a:lnTo>
                      <a:pt x="2218997" y="1999593"/>
                    </a:lnTo>
                    <a:lnTo>
                      <a:pt x="9197" y="1999593"/>
                    </a:lnTo>
                    <a:close/>
                  </a:path>
                </a:pathLst>
              </a:custGeom>
              <a:gradFill>
                <a:gsLst>
                  <a:gs pos="2000">
                    <a:srgbClr val="B08E00"/>
                  </a:gs>
                  <a:gs pos="63000">
                    <a:srgbClr val="FFCC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Isosceles Triangle 4"/>
              <p:cNvSpPr/>
              <p:nvPr/>
            </p:nvSpPr>
            <p:spPr>
              <a:xfrm rot="1318565">
                <a:off x="5273793" y="4736531"/>
                <a:ext cx="2231386" cy="949232"/>
              </a:xfrm>
              <a:custGeom>
                <a:avLst/>
                <a:gdLst/>
                <a:ahLst/>
                <a:cxnLst/>
                <a:rect l="l" t="t" r="r" b="b"/>
                <a:pathLst>
                  <a:path w="2231386" h="949232">
                    <a:moveTo>
                      <a:pt x="0" y="0"/>
                    </a:moveTo>
                    <a:lnTo>
                      <a:pt x="2231386" y="949232"/>
                    </a:lnTo>
                    <a:lnTo>
                      <a:pt x="369012" y="914436"/>
                    </a:lnTo>
                    <a:close/>
                  </a:path>
                </a:pathLst>
              </a:custGeom>
              <a:gradFill>
                <a:gsLst>
                  <a:gs pos="34000">
                    <a:srgbClr val="B08E00"/>
                  </a:gs>
                  <a:gs pos="71000">
                    <a:srgbClr val="89E0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grpSp>
      <p:grpSp>
        <p:nvGrpSpPr>
          <p:cNvPr id="25" name="Group 24"/>
          <p:cNvGrpSpPr/>
          <p:nvPr/>
        </p:nvGrpSpPr>
        <p:grpSpPr>
          <a:xfrm>
            <a:off x="1481475" y="1828800"/>
            <a:ext cx="5551316" cy="563265"/>
            <a:chOff x="976484" y="1446815"/>
            <a:chExt cx="6643515" cy="674085"/>
          </a:xfrm>
        </p:grpSpPr>
        <p:sp>
          <p:nvSpPr>
            <p:cNvPr id="26" name="Rounded Rectangle 25"/>
            <p:cNvSpPr/>
            <p:nvPr/>
          </p:nvSpPr>
          <p:spPr>
            <a:xfrm flipH="1">
              <a:off x="1672690" y="1446815"/>
              <a:ext cx="5947309" cy="504056"/>
            </a:xfrm>
            <a:prstGeom prst="roundRect">
              <a:avLst>
                <a:gd name="adj" fmla="val 50000"/>
              </a:avLst>
            </a:prstGeom>
            <a:gradFill flip="none" rotWithShape="1">
              <a:gsLst>
                <a:gs pos="48000">
                  <a:schemeClr val="tx1">
                    <a:lumMod val="75000"/>
                    <a:lumOff val="25000"/>
                  </a:schemeClr>
                </a:gs>
                <a:gs pos="86000">
                  <a:schemeClr val="tx1">
                    <a:lumMod val="50000"/>
                    <a:lumOff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355" lvl="1" fontAlgn="b">
                <a:spcBef>
                  <a:spcPct val="0"/>
                </a:spcBef>
                <a:spcAft>
                  <a:spcPct val="0"/>
                </a:spcAft>
                <a:buClr>
                  <a:srgbClr val="2A8DBA"/>
                </a:buClr>
                <a:defRPr/>
              </a:pPr>
              <a:r>
                <a:rPr lang="en-US" sz="1600" b="1" dirty="0" err="1" smtClean="0">
                  <a:solidFill>
                    <a:schemeClr val="bg1"/>
                  </a:solidFill>
                </a:rPr>
                <a:t>Qlik</a:t>
              </a:r>
              <a:r>
                <a:rPr lang="en-US" sz="1600" b="1" dirty="0" smtClean="0">
                  <a:solidFill>
                    <a:schemeClr val="bg1"/>
                  </a:solidFill>
                </a:rPr>
                <a:t> Methodology</a:t>
              </a:r>
              <a:endParaRPr lang="en-US" sz="1600" b="1" dirty="0">
                <a:solidFill>
                  <a:schemeClr val="bg1"/>
                </a:solidFill>
              </a:endParaRPr>
            </a:p>
          </p:txBody>
        </p:sp>
        <p:grpSp>
          <p:nvGrpSpPr>
            <p:cNvPr id="27" name="Group 26"/>
            <p:cNvGrpSpPr/>
            <p:nvPr/>
          </p:nvGrpSpPr>
          <p:grpSpPr>
            <a:xfrm flipH="1">
              <a:off x="976484" y="1448936"/>
              <a:ext cx="1004716" cy="671964"/>
              <a:chOff x="5273793" y="4286078"/>
              <a:chExt cx="2231386" cy="1399685"/>
            </a:xfrm>
          </p:grpSpPr>
          <p:sp>
            <p:nvSpPr>
              <p:cNvPr id="28" name="Isosceles Triangle 4"/>
              <p:cNvSpPr/>
              <p:nvPr/>
            </p:nvSpPr>
            <p:spPr>
              <a:xfrm flipV="1">
                <a:off x="5527217" y="4286078"/>
                <a:ext cx="919906" cy="1019065"/>
              </a:xfrm>
              <a:custGeom>
                <a:avLst/>
                <a:gdLst>
                  <a:gd name="connsiteX0" fmla="*/ 0 w 2209800"/>
                  <a:gd name="connsiteY0" fmla="*/ 1905000 h 1905000"/>
                  <a:gd name="connsiteX1" fmla="*/ 1104900 w 2209800"/>
                  <a:gd name="connsiteY1" fmla="*/ 0 h 1905000"/>
                  <a:gd name="connsiteX2" fmla="*/ 2209800 w 2209800"/>
                  <a:gd name="connsiteY2" fmla="*/ 1905000 h 1905000"/>
                  <a:gd name="connsiteX3" fmla="*/ 0 w 2209800"/>
                  <a:gd name="connsiteY3" fmla="*/ 1905000 h 1905000"/>
                  <a:gd name="connsiteX0" fmla="*/ 9197 w 2218997"/>
                  <a:gd name="connsiteY0" fmla="*/ 1999593 h 1999593"/>
                  <a:gd name="connsiteX1" fmla="*/ 0 w 2218997"/>
                  <a:gd name="connsiteY1" fmla="*/ 0 h 1999593"/>
                  <a:gd name="connsiteX2" fmla="*/ 2218997 w 2218997"/>
                  <a:gd name="connsiteY2" fmla="*/ 1999593 h 1999593"/>
                  <a:gd name="connsiteX3" fmla="*/ 9197 w 2218997"/>
                  <a:gd name="connsiteY3" fmla="*/ 1999593 h 1999593"/>
                </a:gdLst>
                <a:ahLst/>
                <a:cxnLst>
                  <a:cxn ang="0">
                    <a:pos x="connsiteX0" y="connsiteY0"/>
                  </a:cxn>
                  <a:cxn ang="0">
                    <a:pos x="connsiteX1" y="connsiteY1"/>
                  </a:cxn>
                  <a:cxn ang="0">
                    <a:pos x="connsiteX2" y="connsiteY2"/>
                  </a:cxn>
                  <a:cxn ang="0">
                    <a:pos x="connsiteX3" y="connsiteY3"/>
                  </a:cxn>
                </a:cxnLst>
                <a:rect l="l" t="t" r="r" b="b"/>
                <a:pathLst>
                  <a:path w="2218997" h="1999593">
                    <a:moveTo>
                      <a:pt x="9197" y="1999593"/>
                    </a:moveTo>
                    <a:cubicBezTo>
                      <a:pt x="6131" y="1333062"/>
                      <a:pt x="3066" y="666531"/>
                      <a:pt x="0" y="0"/>
                    </a:cubicBezTo>
                    <a:lnTo>
                      <a:pt x="2218997" y="1999593"/>
                    </a:lnTo>
                    <a:lnTo>
                      <a:pt x="9197" y="1999593"/>
                    </a:lnTo>
                    <a:close/>
                  </a:path>
                </a:pathLst>
              </a:custGeom>
              <a:gradFill>
                <a:gsLst>
                  <a:gs pos="2000">
                    <a:srgbClr val="B08E00"/>
                  </a:gs>
                  <a:gs pos="63000">
                    <a:srgbClr val="FFCC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Isosceles Triangle 4"/>
              <p:cNvSpPr/>
              <p:nvPr/>
            </p:nvSpPr>
            <p:spPr>
              <a:xfrm rot="1318565">
                <a:off x="5273793" y="4736531"/>
                <a:ext cx="2231386" cy="949232"/>
              </a:xfrm>
              <a:custGeom>
                <a:avLst/>
                <a:gdLst/>
                <a:ahLst/>
                <a:cxnLst/>
                <a:rect l="l" t="t" r="r" b="b"/>
                <a:pathLst>
                  <a:path w="2231386" h="949232">
                    <a:moveTo>
                      <a:pt x="0" y="0"/>
                    </a:moveTo>
                    <a:lnTo>
                      <a:pt x="2231386" y="949232"/>
                    </a:lnTo>
                    <a:lnTo>
                      <a:pt x="369012" y="914436"/>
                    </a:lnTo>
                    <a:close/>
                  </a:path>
                </a:pathLst>
              </a:custGeom>
              <a:gradFill>
                <a:gsLst>
                  <a:gs pos="34000">
                    <a:srgbClr val="B08E00"/>
                  </a:gs>
                  <a:gs pos="71000">
                    <a:srgbClr val="89E0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grpSp>
      <p:grpSp>
        <p:nvGrpSpPr>
          <p:cNvPr id="30" name="Group 29"/>
          <p:cNvGrpSpPr/>
          <p:nvPr/>
        </p:nvGrpSpPr>
        <p:grpSpPr>
          <a:xfrm>
            <a:off x="1481475" y="2298700"/>
            <a:ext cx="5551316" cy="563265"/>
            <a:chOff x="976484" y="1446815"/>
            <a:chExt cx="6643515" cy="674085"/>
          </a:xfrm>
        </p:grpSpPr>
        <p:sp>
          <p:nvSpPr>
            <p:cNvPr id="31" name="Rounded Rectangle 30"/>
            <p:cNvSpPr/>
            <p:nvPr/>
          </p:nvSpPr>
          <p:spPr>
            <a:xfrm flipH="1">
              <a:off x="1672690" y="1446815"/>
              <a:ext cx="5947309" cy="504056"/>
            </a:xfrm>
            <a:prstGeom prst="roundRect">
              <a:avLst>
                <a:gd name="adj" fmla="val 50000"/>
              </a:avLst>
            </a:prstGeom>
            <a:gradFill flip="none" rotWithShape="1">
              <a:gsLst>
                <a:gs pos="48000">
                  <a:schemeClr val="tx1">
                    <a:lumMod val="75000"/>
                    <a:lumOff val="25000"/>
                  </a:schemeClr>
                </a:gs>
                <a:gs pos="86000">
                  <a:schemeClr val="tx1">
                    <a:lumMod val="50000"/>
                    <a:lumOff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28" lvl="1"/>
              <a:r>
                <a:rPr lang="en-US" sz="1600" b="1" dirty="0" smtClean="0">
                  <a:solidFill>
                    <a:schemeClr val="bg1"/>
                  </a:solidFill>
                </a:rPr>
                <a:t>Governance Model</a:t>
              </a:r>
              <a:endParaRPr lang="en-US" sz="1600" b="1" dirty="0">
                <a:solidFill>
                  <a:schemeClr val="bg1"/>
                </a:solidFill>
              </a:endParaRPr>
            </a:p>
          </p:txBody>
        </p:sp>
        <p:grpSp>
          <p:nvGrpSpPr>
            <p:cNvPr id="32" name="Group 31"/>
            <p:cNvGrpSpPr/>
            <p:nvPr/>
          </p:nvGrpSpPr>
          <p:grpSpPr>
            <a:xfrm flipH="1">
              <a:off x="976484" y="1448936"/>
              <a:ext cx="1004716" cy="671964"/>
              <a:chOff x="5273793" y="4286078"/>
              <a:chExt cx="2231386" cy="1399685"/>
            </a:xfrm>
          </p:grpSpPr>
          <p:sp>
            <p:nvSpPr>
              <p:cNvPr id="33" name="Isosceles Triangle 4"/>
              <p:cNvSpPr/>
              <p:nvPr/>
            </p:nvSpPr>
            <p:spPr>
              <a:xfrm flipV="1">
                <a:off x="5527217" y="4286078"/>
                <a:ext cx="919906" cy="1019065"/>
              </a:xfrm>
              <a:custGeom>
                <a:avLst/>
                <a:gdLst>
                  <a:gd name="connsiteX0" fmla="*/ 0 w 2209800"/>
                  <a:gd name="connsiteY0" fmla="*/ 1905000 h 1905000"/>
                  <a:gd name="connsiteX1" fmla="*/ 1104900 w 2209800"/>
                  <a:gd name="connsiteY1" fmla="*/ 0 h 1905000"/>
                  <a:gd name="connsiteX2" fmla="*/ 2209800 w 2209800"/>
                  <a:gd name="connsiteY2" fmla="*/ 1905000 h 1905000"/>
                  <a:gd name="connsiteX3" fmla="*/ 0 w 2209800"/>
                  <a:gd name="connsiteY3" fmla="*/ 1905000 h 1905000"/>
                  <a:gd name="connsiteX0" fmla="*/ 9197 w 2218997"/>
                  <a:gd name="connsiteY0" fmla="*/ 1999593 h 1999593"/>
                  <a:gd name="connsiteX1" fmla="*/ 0 w 2218997"/>
                  <a:gd name="connsiteY1" fmla="*/ 0 h 1999593"/>
                  <a:gd name="connsiteX2" fmla="*/ 2218997 w 2218997"/>
                  <a:gd name="connsiteY2" fmla="*/ 1999593 h 1999593"/>
                  <a:gd name="connsiteX3" fmla="*/ 9197 w 2218997"/>
                  <a:gd name="connsiteY3" fmla="*/ 1999593 h 1999593"/>
                </a:gdLst>
                <a:ahLst/>
                <a:cxnLst>
                  <a:cxn ang="0">
                    <a:pos x="connsiteX0" y="connsiteY0"/>
                  </a:cxn>
                  <a:cxn ang="0">
                    <a:pos x="connsiteX1" y="connsiteY1"/>
                  </a:cxn>
                  <a:cxn ang="0">
                    <a:pos x="connsiteX2" y="connsiteY2"/>
                  </a:cxn>
                  <a:cxn ang="0">
                    <a:pos x="connsiteX3" y="connsiteY3"/>
                  </a:cxn>
                </a:cxnLst>
                <a:rect l="l" t="t" r="r" b="b"/>
                <a:pathLst>
                  <a:path w="2218997" h="1999593">
                    <a:moveTo>
                      <a:pt x="9197" y="1999593"/>
                    </a:moveTo>
                    <a:cubicBezTo>
                      <a:pt x="6131" y="1333062"/>
                      <a:pt x="3066" y="666531"/>
                      <a:pt x="0" y="0"/>
                    </a:cubicBezTo>
                    <a:lnTo>
                      <a:pt x="2218997" y="1999593"/>
                    </a:lnTo>
                    <a:lnTo>
                      <a:pt x="9197" y="1999593"/>
                    </a:lnTo>
                    <a:close/>
                  </a:path>
                </a:pathLst>
              </a:custGeom>
              <a:gradFill>
                <a:gsLst>
                  <a:gs pos="2000">
                    <a:srgbClr val="B08E00"/>
                  </a:gs>
                  <a:gs pos="63000">
                    <a:srgbClr val="FFCC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Isosceles Triangle 4"/>
              <p:cNvSpPr/>
              <p:nvPr/>
            </p:nvSpPr>
            <p:spPr>
              <a:xfrm rot="1318565">
                <a:off x="5273793" y="4736531"/>
                <a:ext cx="2231386" cy="949232"/>
              </a:xfrm>
              <a:custGeom>
                <a:avLst/>
                <a:gdLst/>
                <a:ahLst/>
                <a:cxnLst/>
                <a:rect l="l" t="t" r="r" b="b"/>
                <a:pathLst>
                  <a:path w="2231386" h="949232">
                    <a:moveTo>
                      <a:pt x="0" y="0"/>
                    </a:moveTo>
                    <a:lnTo>
                      <a:pt x="2231386" y="949232"/>
                    </a:lnTo>
                    <a:lnTo>
                      <a:pt x="369012" y="914436"/>
                    </a:lnTo>
                    <a:close/>
                  </a:path>
                </a:pathLst>
              </a:custGeom>
              <a:gradFill>
                <a:gsLst>
                  <a:gs pos="34000">
                    <a:srgbClr val="B08E00"/>
                  </a:gs>
                  <a:gs pos="71000">
                    <a:srgbClr val="89E0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grpSp>
      <p:grpSp>
        <p:nvGrpSpPr>
          <p:cNvPr id="35" name="Group 34"/>
          <p:cNvGrpSpPr/>
          <p:nvPr/>
        </p:nvGrpSpPr>
        <p:grpSpPr>
          <a:xfrm>
            <a:off x="1481475" y="2768599"/>
            <a:ext cx="5551316" cy="563265"/>
            <a:chOff x="976484" y="1446815"/>
            <a:chExt cx="6643515" cy="674085"/>
          </a:xfrm>
        </p:grpSpPr>
        <p:sp>
          <p:nvSpPr>
            <p:cNvPr id="36" name="Rounded Rectangle 35"/>
            <p:cNvSpPr/>
            <p:nvPr/>
          </p:nvSpPr>
          <p:spPr>
            <a:xfrm flipH="1">
              <a:off x="1672690" y="1446815"/>
              <a:ext cx="5947309" cy="504056"/>
            </a:xfrm>
            <a:prstGeom prst="roundRect">
              <a:avLst>
                <a:gd name="adj" fmla="val 50000"/>
              </a:avLst>
            </a:prstGeom>
            <a:gradFill flip="none" rotWithShape="1">
              <a:gsLst>
                <a:gs pos="48000">
                  <a:schemeClr val="tx1">
                    <a:lumMod val="75000"/>
                    <a:lumOff val="25000"/>
                  </a:schemeClr>
                </a:gs>
                <a:gs pos="86000">
                  <a:schemeClr val="tx1">
                    <a:lumMod val="50000"/>
                    <a:lumOff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28" lvl="1"/>
              <a:r>
                <a:rPr lang="en-US" sz="1600" b="1" dirty="0" smtClean="0">
                  <a:solidFill>
                    <a:schemeClr val="bg1"/>
                  </a:solidFill>
                </a:rPr>
                <a:t>Accelerators</a:t>
              </a:r>
              <a:endParaRPr lang="en-US" sz="1600" b="1" dirty="0">
                <a:solidFill>
                  <a:schemeClr val="bg1"/>
                </a:solidFill>
              </a:endParaRPr>
            </a:p>
          </p:txBody>
        </p:sp>
        <p:grpSp>
          <p:nvGrpSpPr>
            <p:cNvPr id="37" name="Group 36"/>
            <p:cNvGrpSpPr/>
            <p:nvPr/>
          </p:nvGrpSpPr>
          <p:grpSpPr>
            <a:xfrm flipH="1">
              <a:off x="976484" y="1448936"/>
              <a:ext cx="1004716" cy="671964"/>
              <a:chOff x="5273793" y="4286078"/>
              <a:chExt cx="2231386" cy="1399685"/>
            </a:xfrm>
          </p:grpSpPr>
          <p:sp>
            <p:nvSpPr>
              <p:cNvPr id="38" name="Isosceles Triangle 4"/>
              <p:cNvSpPr/>
              <p:nvPr/>
            </p:nvSpPr>
            <p:spPr>
              <a:xfrm flipV="1">
                <a:off x="5527217" y="4286078"/>
                <a:ext cx="919906" cy="1019065"/>
              </a:xfrm>
              <a:custGeom>
                <a:avLst/>
                <a:gdLst>
                  <a:gd name="connsiteX0" fmla="*/ 0 w 2209800"/>
                  <a:gd name="connsiteY0" fmla="*/ 1905000 h 1905000"/>
                  <a:gd name="connsiteX1" fmla="*/ 1104900 w 2209800"/>
                  <a:gd name="connsiteY1" fmla="*/ 0 h 1905000"/>
                  <a:gd name="connsiteX2" fmla="*/ 2209800 w 2209800"/>
                  <a:gd name="connsiteY2" fmla="*/ 1905000 h 1905000"/>
                  <a:gd name="connsiteX3" fmla="*/ 0 w 2209800"/>
                  <a:gd name="connsiteY3" fmla="*/ 1905000 h 1905000"/>
                  <a:gd name="connsiteX0" fmla="*/ 9197 w 2218997"/>
                  <a:gd name="connsiteY0" fmla="*/ 1999593 h 1999593"/>
                  <a:gd name="connsiteX1" fmla="*/ 0 w 2218997"/>
                  <a:gd name="connsiteY1" fmla="*/ 0 h 1999593"/>
                  <a:gd name="connsiteX2" fmla="*/ 2218997 w 2218997"/>
                  <a:gd name="connsiteY2" fmla="*/ 1999593 h 1999593"/>
                  <a:gd name="connsiteX3" fmla="*/ 9197 w 2218997"/>
                  <a:gd name="connsiteY3" fmla="*/ 1999593 h 1999593"/>
                </a:gdLst>
                <a:ahLst/>
                <a:cxnLst>
                  <a:cxn ang="0">
                    <a:pos x="connsiteX0" y="connsiteY0"/>
                  </a:cxn>
                  <a:cxn ang="0">
                    <a:pos x="connsiteX1" y="connsiteY1"/>
                  </a:cxn>
                  <a:cxn ang="0">
                    <a:pos x="connsiteX2" y="connsiteY2"/>
                  </a:cxn>
                  <a:cxn ang="0">
                    <a:pos x="connsiteX3" y="connsiteY3"/>
                  </a:cxn>
                </a:cxnLst>
                <a:rect l="l" t="t" r="r" b="b"/>
                <a:pathLst>
                  <a:path w="2218997" h="1999593">
                    <a:moveTo>
                      <a:pt x="9197" y="1999593"/>
                    </a:moveTo>
                    <a:cubicBezTo>
                      <a:pt x="6131" y="1333062"/>
                      <a:pt x="3066" y="666531"/>
                      <a:pt x="0" y="0"/>
                    </a:cubicBezTo>
                    <a:lnTo>
                      <a:pt x="2218997" y="1999593"/>
                    </a:lnTo>
                    <a:lnTo>
                      <a:pt x="9197" y="1999593"/>
                    </a:lnTo>
                    <a:close/>
                  </a:path>
                </a:pathLst>
              </a:custGeom>
              <a:gradFill>
                <a:gsLst>
                  <a:gs pos="2000">
                    <a:srgbClr val="B08E00"/>
                  </a:gs>
                  <a:gs pos="63000">
                    <a:srgbClr val="FFCC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9" name="Isosceles Triangle 4"/>
              <p:cNvSpPr/>
              <p:nvPr/>
            </p:nvSpPr>
            <p:spPr>
              <a:xfrm rot="1318565">
                <a:off x="5273793" y="4736531"/>
                <a:ext cx="2231386" cy="949232"/>
              </a:xfrm>
              <a:custGeom>
                <a:avLst/>
                <a:gdLst/>
                <a:ahLst/>
                <a:cxnLst/>
                <a:rect l="l" t="t" r="r" b="b"/>
                <a:pathLst>
                  <a:path w="2231386" h="949232">
                    <a:moveTo>
                      <a:pt x="0" y="0"/>
                    </a:moveTo>
                    <a:lnTo>
                      <a:pt x="2231386" y="949232"/>
                    </a:lnTo>
                    <a:lnTo>
                      <a:pt x="369012" y="914436"/>
                    </a:lnTo>
                    <a:close/>
                  </a:path>
                </a:pathLst>
              </a:custGeom>
              <a:gradFill>
                <a:gsLst>
                  <a:gs pos="34000">
                    <a:srgbClr val="B08E00"/>
                  </a:gs>
                  <a:gs pos="71000">
                    <a:srgbClr val="89E0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grpSp>
      <p:grpSp>
        <p:nvGrpSpPr>
          <p:cNvPr id="45" name="Group 44"/>
          <p:cNvGrpSpPr/>
          <p:nvPr/>
        </p:nvGrpSpPr>
        <p:grpSpPr>
          <a:xfrm>
            <a:off x="1463137" y="3246622"/>
            <a:ext cx="5551316" cy="563265"/>
            <a:chOff x="976484" y="1446815"/>
            <a:chExt cx="6643515" cy="674085"/>
          </a:xfrm>
        </p:grpSpPr>
        <p:sp>
          <p:nvSpPr>
            <p:cNvPr id="46" name="Rounded Rectangle 45"/>
            <p:cNvSpPr/>
            <p:nvPr/>
          </p:nvSpPr>
          <p:spPr>
            <a:xfrm flipH="1">
              <a:off x="1672690" y="1446815"/>
              <a:ext cx="5947309" cy="504056"/>
            </a:xfrm>
            <a:prstGeom prst="roundRect">
              <a:avLst>
                <a:gd name="adj" fmla="val 50000"/>
              </a:avLst>
            </a:prstGeom>
            <a:gradFill flip="none" rotWithShape="1">
              <a:gsLst>
                <a:gs pos="48000">
                  <a:schemeClr val="tx1">
                    <a:lumMod val="75000"/>
                    <a:lumOff val="25000"/>
                  </a:schemeClr>
                </a:gs>
                <a:gs pos="86000">
                  <a:schemeClr val="tx1">
                    <a:lumMod val="50000"/>
                    <a:lumOff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28" lvl="1"/>
              <a:r>
                <a:rPr lang="en-US" sz="1600" b="1" dirty="0">
                  <a:solidFill>
                    <a:schemeClr val="bg1"/>
                  </a:solidFill>
                </a:rPr>
                <a:t>Case Studies</a:t>
              </a:r>
            </a:p>
          </p:txBody>
        </p:sp>
        <p:grpSp>
          <p:nvGrpSpPr>
            <p:cNvPr id="47" name="Group 46"/>
            <p:cNvGrpSpPr/>
            <p:nvPr/>
          </p:nvGrpSpPr>
          <p:grpSpPr>
            <a:xfrm flipH="1">
              <a:off x="976484" y="1448936"/>
              <a:ext cx="1004716" cy="671964"/>
              <a:chOff x="5273793" y="4286078"/>
              <a:chExt cx="2231386" cy="1399685"/>
            </a:xfrm>
          </p:grpSpPr>
          <p:sp>
            <p:nvSpPr>
              <p:cNvPr id="48" name="Isosceles Triangle 4"/>
              <p:cNvSpPr/>
              <p:nvPr/>
            </p:nvSpPr>
            <p:spPr>
              <a:xfrm flipV="1">
                <a:off x="5527217" y="4286078"/>
                <a:ext cx="919906" cy="1019065"/>
              </a:xfrm>
              <a:custGeom>
                <a:avLst/>
                <a:gdLst>
                  <a:gd name="connsiteX0" fmla="*/ 0 w 2209800"/>
                  <a:gd name="connsiteY0" fmla="*/ 1905000 h 1905000"/>
                  <a:gd name="connsiteX1" fmla="*/ 1104900 w 2209800"/>
                  <a:gd name="connsiteY1" fmla="*/ 0 h 1905000"/>
                  <a:gd name="connsiteX2" fmla="*/ 2209800 w 2209800"/>
                  <a:gd name="connsiteY2" fmla="*/ 1905000 h 1905000"/>
                  <a:gd name="connsiteX3" fmla="*/ 0 w 2209800"/>
                  <a:gd name="connsiteY3" fmla="*/ 1905000 h 1905000"/>
                  <a:gd name="connsiteX0" fmla="*/ 9197 w 2218997"/>
                  <a:gd name="connsiteY0" fmla="*/ 1999593 h 1999593"/>
                  <a:gd name="connsiteX1" fmla="*/ 0 w 2218997"/>
                  <a:gd name="connsiteY1" fmla="*/ 0 h 1999593"/>
                  <a:gd name="connsiteX2" fmla="*/ 2218997 w 2218997"/>
                  <a:gd name="connsiteY2" fmla="*/ 1999593 h 1999593"/>
                  <a:gd name="connsiteX3" fmla="*/ 9197 w 2218997"/>
                  <a:gd name="connsiteY3" fmla="*/ 1999593 h 1999593"/>
                </a:gdLst>
                <a:ahLst/>
                <a:cxnLst>
                  <a:cxn ang="0">
                    <a:pos x="connsiteX0" y="connsiteY0"/>
                  </a:cxn>
                  <a:cxn ang="0">
                    <a:pos x="connsiteX1" y="connsiteY1"/>
                  </a:cxn>
                  <a:cxn ang="0">
                    <a:pos x="connsiteX2" y="connsiteY2"/>
                  </a:cxn>
                  <a:cxn ang="0">
                    <a:pos x="connsiteX3" y="connsiteY3"/>
                  </a:cxn>
                </a:cxnLst>
                <a:rect l="l" t="t" r="r" b="b"/>
                <a:pathLst>
                  <a:path w="2218997" h="1999593">
                    <a:moveTo>
                      <a:pt x="9197" y="1999593"/>
                    </a:moveTo>
                    <a:cubicBezTo>
                      <a:pt x="6131" y="1333062"/>
                      <a:pt x="3066" y="666531"/>
                      <a:pt x="0" y="0"/>
                    </a:cubicBezTo>
                    <a:lnTo>
                      <a:pt x="2218997" y="1999593"/>
                    </a:lnTo>
                    <a:lnTo>
                      <a:pt x="9197" y="1999593"/>
                    </a:lnTo>
                    <a:close/>
                  </a:path>
                </a:pathLst>
              </a:custGeom>
              <a:gradFill>
                <a:gsLst>
                  <a:gs pos="2000">
                    <a:srgbClr val="B08E00"/>
                  </a:gs>
                  <a:gs pos="63000">
                    <a:srgbClr val="FFCC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9" name="Isosceles Triangle 4"/>
              <p:cNvSpPr/>
              <p:nvPr/>
            </p:nvSpPr>
            <p:spPr>
              <a:xfrm rot="1318565">
                <a:off x="5273793" y="4736531"/>
                <a:ext cx="2231386" cy="949232"/>
              </a:xfrm>
              <a:custGeom>
                <a:avLst/>
                <a:gdLst/>
                <a:ahLst/>
                <a:cxnLst/>
                <a:rect l="l" t="t" r="r" b="b"/>
                <a:pathLst>
                  <a:path w="2231386" h="949232">
                    <a:moveTo>
                      <a:pt x="0" y="0"/>
                    </a:moveTo>
                    <a:lnTo>
                      <a:pt x="2231386" y="949232"/>
                    </a:lnTo>
                    <a:lnTo>
                      <a:pt x="369012" y="914436"/>
                    </a:lnTo>
                    <a:close/>
                  </a:path>
                </a:pathLst>
              </a:custGeom>
              <a:gradFill>
                <a:gsLst>
                  <a:gs pos="34000">
                    <a:srgbClr val="B08E00"/>
                  </a:gs>
                  <a:gs pos="71000">
                    <a:srgbClr val="89E0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grpSp>
    </p:spTree>
    <p:extLst>
      <p:ext uri="{BB962C8B-B14F-4D97-AF65-F5344CB8AC3E}">
        <p14:creationId xmlns:p14="http://schemas.microsoft.com/office/powerpoint/2010/main" val="3227613642"/>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58" y="3581400"/>
            <a:ext cx="7025560" cy="2268657"/>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040" y="990600"/>
            <a:ext cx="7025560" cy="220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598423"/>
            <a:ext cx="6781800" cy="226038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58" y="1000091"/>
            <a:ext cx="7006442" cy="2260384"/>
          </a:xfrm>
          <a:prstGeom prst="rect">
            <a:avLst/>
          </a:prstGeom>
        </p:spPr>
      </p:pic>
      <p:sp>
        <p:nvSpPr>
          <p:cNvPr id="3" name="Text Placeholder 1"/>
          <p:cNvSpPr>
            <a:spLocks noGrp="1"/>
          </p:cNvSpPr>
          <p:nvPr>
            <p:ph type="body" sz="quarter" idx="13"/>
          </p:nvPr>
        </p:nvSpPr>
        <p:spPr>
          <a:xfrm>
            <a:off x="0" y="228600"/>
            <a:ext cx="9067800" cy="381000"/>
          </a:xfrm>
        </p:spPr>
        <p:txBody>
          <a:bodyPr/>
          <a:lstStyle/>
          <a:p>
            <a:r>
              <a:rPr lang="en-US" dirty="0" smtClean="0"/>
              <a:t>DUE DILIGENCE AND ANALYSIS</a:t>
            </a:r>
            <a:endParaRPr lang="en-US" dirty="0">
              <a:solidFill>
                <a:srgbClr val="FF0000"/>
              </a:solidFill>
            </a:endParaRPr>
          </a:p>
        </p:txBody>
      </p:sp>
      <p:sp>
        <p:nvSpPr>
          <p:cNvPr id="11" name="Text Box 79"/>
          <p:cNvSpPr txBox="1">
            <a:spLocks noChangeArrowheads="1"/>
          </p:cNvSpPr>
          <p:nvPr/>
        </p:nvSpPr>
        <p:spPr bwMode="auto">
          <a:xfrm>
            <a:off x="6261845" y="5651499"/>
            <a:ext cx="185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eaLnBrk="1" hangingPunct="1"/>
            <a:endParaRPr lang="en-US" sz="1200" baseline="-25000" dirty="0">
              <a:solidFill>
                <a:prstClr val="black"/>
              </a:solidFill>
              <a:latin typeface="Times" pitchFamily="18" charset="0"/>
              <a:cs typeface="Arial" charset="0"/>
            </a:endParaRPr>
          </a:p>
        </p:txBody>
      </p:sp>
      <p:sp>
        <p:nvSpPr>
          <p:cNvPr id="27" name="TextBox 26"/>
          <p:cNvSpPr txBox="1"/>
          <p:nvPr/>
        </p:nvSpPr>
        <p:spPr bwMode="auto">
          <a:xfrm>
            <a:off x="2528988" y="1219200"/>
            <a:ext cx="6457882" cy="1884618"/>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Due Diligence is one of the critical phase in a Qlikview Project </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During Due Diligence, details of each and every reports which need to be created in the application is documented</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This stage included detailing of reports, mapping of source systems with the reports, collecting and creating data set and drafting a BRD (Business Requirement Document)</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If there reports are not available in the existing system and are completely new to be developed, the entire logic is created in an excel with limited data set or a SQL query is developed along with a data set to validate the logic in Qlikview</a:t>
            </a:r>
          </a:p>
        </p:txBody>
      </p:sp>
      <p:sp>
        <p:nvSpPr>
          <p:cNvPr id="30" name="TextBox 29"/>
          <p:cNvSpPr txBox="1"/>
          <p:nvPr/>
        </p:nvSpPr>
        <p:spPr bwMode="auto">
          <a:xfrm>
            <a:off x="333374" y="3752039"/>
            <a:ext cx="6524625" cy="1872629"/>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Analysis involves designing of a draft layout of the requirements as well as identifying and mitigating  the GAP’s which can affect the development</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The strategy to design the dashboard and level of information which need to be showcased is also drafted during stage</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Due Diligence and Analysis phases mitigate:</a:t>
            </a:r>
          </a:p>
          <a:p>
            <a:pPr marL="742950" lvl="1" indent="-285750">
              <a:lnSpc>
                <a:spcPct val="112000"/>
              </a:lnSpc>
              <a:buFont typeface="Courier New" panose="02070309020205020404" pitchFamily="49" charset="0"/>
              <a:buChar char="o"/>
            </a:pPr>
            <a:r>
              <a:rPr lang="en-US" sz="1300" dirty="0">
                <a:solidFill>
                  <a:prstClr val="black"/>
                </a:solidFill>
                <a:cs typeface="Calibri" panose="020F0502020204030204" pitchFamily="34" charset="0"/>
              </a:rPr>
              <a:t>The risk of changes in the requirements</a:t>
            </a:r>
          </a:p>
          <a:p>
            <a:pPr marL="742950" lvl="1" indent="-285750">
              <a:lnSpc>
                <a:spcPct val="112000"/>
              </a:lnSpc>
              <a:buFont typeface="Courier New" panose="02070309020205020404" pitchFamily="49" charset="0"/>
              <a:buChar char="o"/>
            </a:pPr>
            <a:r>
              <a:rPr lang="en-US" sz="1300" dirty="0">
                <a:solidFill>
                  <a:prstClr val="black"/>
                </a:solidFill>
                <a:cs typeface="Calibri" panose="020F0502020204030204" pitchFamily="34" charset="0"/>
              </a:rPr>
              <a:t>The issues in mapping the sources and creating data model which delays the project implementation and delivery</a:t>
            </a:r>
          </a:p>
        </p:txBody>
      </p:sp>
      <p:sp>
        <p:nvSpPr>
          <p:cNvPr id="4" name="TextBox 3"/>
          <p:cNvSpPr txBox="1"/>
          <p:nvPr/>
        </p:nvSpPr>
        <p:spPr>
          <a:xfrm>
            <a:off x="967090" y="1688513"/>
            <a:ext cx="1385015" cy="769441"/>
          </a:xfrm>
          <a:prstGeom prst="rect">
            <a:avLst/>
          </a:prstGeom>
          <a:noFill/>
        </p:spPr>
        <p:txBody>
          <a:bodyPr wrap="square" rtlCol="0">
            <a:spAutoFit/>
          </a:bodyPr>
          <a:lstStyle/>
          <a:p>
            <a:pPr algn="ctr" eaLnBrk="0" fontAlgn="base" hangingPunct="0">
              <a:spcBef>
                <a:spcPct val="0"/>
              </a:spcBef>
              <a:spcAft>
                <a:spcPct val="0"/>
              </a:spcAft>
            </a:pPr>
            <a:r>
              <a:rPr lang="en-US" sz="2200" b="1" dirty="0">
                <a:solidFill>
                  <a:prstClr val="white"/>
                </a:solidFill>
                <a:ea typeface="ＭＳ Ｐゴシック" pitchFamily="-12" charset="-128"/>
                <a:cs typeface="Calibri" panose="020F0502020204030204" pitchFamily="34" charset="0"/>
              </a:rPr>
              <a:t>Due Diligence</a:t>
            </a:r>
            <a:endParaRPr lang="en-GB" sz="2200" b="1" dirty="0">
              <a:solidFill>
                <a:prstClr val="white"/>
              </a:solidFill>
              <a:ea typeface="ＭＳ Ｐゴシック" pitchFamily="-12" charset="-128"/>
              <a:cs typeface="Calibri" panose="020F0502020204030204" pitchFamily="34" charset="0"/>
            </a:endParaRPr>
          </a:p>
        </p:txBody>
      </p:sp>
      <p:sp>
        <p:nvSpPr>
          <p:cNvPr id="13" name="TextBox 12"/>
          <p:cNvSpPr txBox="1"/>
          <p:nvPr/>
        </p:nvSpPr>
        <p:spPr>
          <a:xfrm>
            <a:off x="7010400" y="4457520"/>
            <a:ext cx="1295401"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white"/>
                </a:solidFill>
                <a:ea typeface="ＭＳ Ｐゴシック" pitchFamily="34" charset="-128"/>
                <a:cs typeface="Calibri" panose="020F0502020204030204" pitchFamily="34" charset="0"/>
              </a:rPr>
              <a:t>Analysis</a:t>
            </a:r>
            <a:endParaRPr lang="en-GB" sz="2400" b="1" dirty="0">
              <a:solidFill>
                <a:prstClr val="white"/>
              </a:solidFill>
              <a:ea typeface="ＭＳ Ｐゴシック" pitchFamily="-12" charset="-128"/>
              <a:cs typeface="Calibri" panose="020F0502020204030204" pitchFamily="34" charset="0"/>
            </a:endParaRPr>
          </a:p>
        </p:txBody>
      </p:sp>
    </p:spTree>
    <p:extLst>
      <p:ext uri="{BB962C8B-B14F-4D97-AF65-F5344CB8AC3E}">
        <p14:creationId xmlns:p14="http://schemas.microsoft.com/office/powerpoint/2010/main" val="168366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orizontal Scroll 20"/>
          <p:cNvSpPr/>
          <p:nvPr/>
        </p:nvSpPr>
        <p:spPr>
          <a:xfrm rot="10800000">
            <a:off x="2116594" y="3379530"/>
            <a:ext cx="6870271" cy="2640269"/>
          </a:xfrm>
          <a:prstGeom prst="horizontalScrol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prstClr val="black"/>
              </a:solidFill>
            </a:endParaRPr>
          </a:p>
        </p:txBody>
      </p:sp>
      <p:sp>
        <p:nvSpPr>
          <p:cNvPr id="20" name="Horizontal Scroll 19"/>
          <p:cNvSpPr/>
          <p:nvPr/>
        </p:nvSpPr>
        <p:spPr>
          <a:xfrm>
            <a:off x="2116597" y="877174"/>
            <a:ext cx="6870272" cy="2502358"/>
          </a:xfrm>
          <a:prstGeom prst="horizontalScrol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prstClr val="black"/>
              </a:solidFill>
            </a:endParaRPr>
          </a:p>
        </p:txBody>
      </p:sp>
      <p:sp>
        <p:nvSpPr>
          <p:cNvPr id="17" name="Oval 16"/>
          <p:cNvSpPr/>
          <p:nvPr/>
        </p:nvSpPr>
        <p:spPr>
          <a:xfrm>
            <a:off x="157662" y="3843760"/>
            <a:ext cx="1767628" cy="179504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157662" y="1329160"/>
            <a:ext cx="1767628" cy="179504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3" name="Text Placeholder 1"/>
          <p:cNvSpPr>
            <a:spLocks noGrp="1"/>
          </p:cNvSpPr>
          <p:nvPr>
            <p:ph type="body" sz="quarter" idx="13"/>
          </p:nvPr>
        </p:nvSpPr>
        <p:spPr>
          <a:xfrm>
            <a:off x="0" y="228600"/>
            <a:ext cx="9067800" cy="381000"/>
          </a:xfrm>
        </p:spPr>
        <p:txBody>
          <a:bodyPr/>
          <a:lstStyle/>
          <a:p>
            <a:r>
              <a:rPr lang="en-US" dirty="0" smtClean="0"/>
              <a:t>DUE DILIGENCE AND ANALYSIS</a:t>
            </a:r>
            <a:endParaRPr lang="en-US" dirty="0">
              <a:solidFill>
                <a:srgbClr val="FF0000"/>
              </a:solidFill>
            </a:endParaRPr>
          </a:p>
        </p:txBody>
      </p:sp>
      <p:sp>
        <p:nvSpPr>
          <p:cNvPr id="11" name="Text Box 79"/>
          <p:cNvSpPr txBox="1">
            <a:spLocks noChangeArrowheads="1"/>
          </p:cNvSpPr>
          <p:nvPr/>
        </p:nvSpPr>
        <p:spPr bwMode="auto">
          <a:xfrm>
            <a:off x="6261845" y="5651499"/>
            <a:ext cx="185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eaLnBrk="1" hangingPunct="1"/>
            <a:endParaRPr lang="en-US" sz="1200" baseline="-25000" dirty="0">
              <a:solidFill>
                <a:prstClr val="black"/>
              </a:solidFill>
              <a:latin typeface="Times" pitchFamily="18" charset="0"/>
              <a:cs typeface="Arial" charset="0"/>
            </a:endParaRPr>
          </a:p>
        </p:txBody>
      </p:sp>
      <p:sp>
        <p:nvSpPr>
          <p:cNvPr id="27" name="TextBox 26"/>
          <p:cNvSpPr txBox="1"/>
          <p:nvPr/>
        </p:nvSpPr>
        <p:spPr bwMode="auto">
          <a:xfrm>
            <a:off x="2528988" y="1184856"/>
            <a:ext cx="6457881" cy="1918962"/>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Due Diligence is one of the critical phase in a Qlikview Project </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During Due Diligence, details of each and every reports which need to be created in the application is documented</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This stage included detailing of reports, mapping of source systems with the reports, collecting and creating data set and drafting a BRD (Business Requirement Document)</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If there reports are not available in the existing system and are completely new to be developed, the entire logic is created in an excel with limited data set or a SQL query is developed along with a data set to validate the logic in Qlikview</a:t>
            </a:r>
          </a:p>
        </p:txBody>
      </p:sp>
      <p:sp>
        <p:nvSpPr>
          <p:cNvPr id="30" name="TextBox 29"/>
          <p:cNvSpPr txBox="1"/>
          <p:nvPr/>
        </p:nvSpPr>
        <p:spPr bwMode="auto">
          <a:xfrm>
            <a:off x="2407814" y="3766171"/>
            <a:ext cx="6457881" cy="1872629"/>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Analysis involves designing of a draft layout of the requirements as well as identifying and mitigating  the GAP’s which can affect the development</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The strategy to design the dashboard and level of information which need to be showcased is also drafted during stage</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Due Diligence and Analysis phases mitigate:</a:t>
            </a:r>
          </a:p>
          <a:p>
            <a:pPr marL="742950" lvl="1" indent="-285750">
              <a:lnSpc>
                <a:spcPct val="112000"/>
              </a:lnSpc>
              <a:buFont typeface="Courier New" panose="02070309020205020404" pitchFamily="49" charset="0"/>
              <a:buChar char="o"/>
            </a:pPr>
            <a:r>
              <a:rPr lang="en-US" sz="1300" dirty="0">
                <a:solidFill>
                  <a:prstClr val="black"/>
                </a:solidFill>
                <a:cs typeface="Calibri" panose="020F0502020204030204" pitchFamily="34" charset="0"/>
              </a:rPr>
              <a:t>The risk of changes in the requirements</a:t>
            </a:r>
          </a:p>
          <a:p>
            <a:pPr marL="742950" lvl="1" indent="-285750">
              <a:lnSpc>
                <a:spcPct val="112000"/>
              </a:lnSpc>
              <a:buFont typeface="Courier New" panose="02070309020205020404" pitchFamily="49" charset="0"/>
              <a:buChar char="o"/>
            </a:pPr>
            <a:r>
              <a:rPr lang="en-US" sz="1300" dirty="0">
                <a:solidFill>
                  <a:prstClr val="black"/>
                </a:solidFill>
                <a:cs typeface="Calibri" panose="020F0502020204030204" pitchFamily="34" charset="0"/>
              </a:rPr>
              <a:t>The issues in mapping the sources and creating data model which delays the project implementation and delivery</a:t>
            </a:r>
          </a:p>
        </p:txBody>
      </p:sp>
      <p:sp>
        <p:nvSpPr>
          <p:cNvPr id="4" name="TextBox 3"/>
          <p:cNvSpPr txBox="1"/>
          <p:nvPr/>
        </p:nvSpPr>
        <p:spPr>
          <a:xfrm>
            <a:off x="348969" y="2049959"/>
            <a:ext cx="1385015" cy="769441"/>
          </a:xfrm>
          <a:prstGeom prst="rect">
            <a:avLst/>
          </a:prstGeom>
          <a:noFill/>
        </p:spPr>
        <p:txBody>
          <a:bodyPr wrap="square" rtlCol="0">
            <a:spAutoFit/>
          </a:bodyPr>
          <a:lstStyle/>
          <a:p>
            <a:pPr algn="ctr" eaLnBrk="0" fontAlgn="base" hangingPunct="0">
              <a:spcBef>
                <a:spcPct val="0"/>
              </a:spcBef>
              <a:spcAft>
                <a:spcPct val="0"/>
              </a:spcAft>
            </a:pPr>
            <a:r>
              <a:rPr lang="en-US" sz="2200" b="1" dirty="0">
                <a:solidFill>
                  <a:prstClr val="white"/>
                </a:solidFill>
                <a:ea typeface="ＭＳ Ｐゴシック" pitchFamily="-12" charset="-128"/>
                <a:cs typeface="Calibri" panose="020F0502020204030204" pitchFamily="34" charset="0"/>
              </a:rPr>
              <a:t>Due Diligence</a:t>
            </a:r>
            <a:endParaRPr lang="en-GB" sz="2200" b="1" dirty="0">
              <a:solidFill>
                <a:prstClr val="white"/>
              </a:solidFill>
              <a:ea typeface="ＭＳ Ｐゴシック" pitchFamily="-12" charset="-128"/>
              <a:cs typeface="Calibri" panose="020F0502020204030204" pitchFamily="34" charset="0"/>
            </a:endParaRPr>
          </a:p>
        </p:txBody>
      </p:sp>
      <p:sp>
        <p:nvSpPr>
          <p:cNvPr id="13" name="TextBox 12"/>
          <p:cNvSpPr txBox="1"/>
          <p:nvPr/>
        </p:nvSpPr>
        <p:spPr>
          <a:xfrm>
            <a:off x="457199" y="4800600"/>
            <a:ext cx="1295401"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white"/>
                </a:solidFill>
                <a:ea typeface="ＭＳ Ｐゴシック" pitchFamily="34" charset="-128"/>
                <a:cs typeface="Calibri" panose="020F0502020204030204" pitchFamily="34" charset="0"/>
              </a:rPr>
              <a:t>Analysis</a:t>
            </a:r>
            <a:endParaRPr lang="en-GB" sz="2400" b="1" dirty="0">
              <a:solidFill>
                <a:prstClr val="white"/>
              </a:solidFill>
              <a:ea typeface="ＭＳ Ｐゴシック" pitchFamily="-12" charset="-128"/>
              <a:cs typeface="Calibri" panose="020F0502020204030204" pitchFamily="34"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6" y="1524000"/>
            <a:ext cx="457200" cy="457200"/>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76" y="4191000"/>
            <a:ext cx="457200" cy="457200"/>
          </a:xfrm>
          <a:prstGeom prst="rect">
            <a:avLst/>
          </a:prstGeom>
        </p:spPr>
      </p:pic>
    </p:spTree>
    <p:extLst>
      <p:ext uri="{BB962C8B-B14F-4D97-AF65-F5344CB8AC3E}">
        <p14:creationId xmlns:p14="http://schemas.microsoft.com/office/powerpoint/2010/main" val="56523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114011" y="3965381"/>
            <a:ext cx="6872858" cy="197821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prstClr val="black"/>
              </a:solidFill>
            </a:endParaRPr>
          </a:p>
        </p:txBody>
      </p:sp>
      <p:sp>
        <p:nvSpPr>
          <p:cNvPr id="2" name="Rounded Rectangle 1"/>
          <p:cNvSpPr/>
          <p:nvPr/>
        </p:nvSpPr>
        <p:spPr>
          <a:xfrm>
            <a:off x="2116596" y="1371600"/>
            <a:ext cx="6872858" cy="197821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prstClr val="black"/>
              </a:solidFill>
            </a:endParaRPr>
          </a:p>
        </p:txBody>
      </p:sp>
      <p:sp>
        <p:nvSpPr>
          <p:cNvPr id="17" name="Oval 16"/>
          <p:cNvSpPr/>
          <p:nvPr/>
        </p:nvSpPr>
        <p:spPr>
          <a:xfrm>
            <a:off x="157662" y="3843760"/>
            <a:ext cx="1767628" cy="1795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157662" y="1329160"/>
            <a:ext cx="1767628" cy="179504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prstClr val="white"/>
              </a:solidFill>
            </a:endParaRPr>
          </a:p>
        </p:txBody>
      </p:sp>
      <p:sp>
        <p:nvSpPr>
          <p:cNvPr id="3" name="Text Placeholder 1"/>
          <p:cNvSpPr>
            <a:spLocks noGrp="1"/>
          </p:cNvSpPr>
          <p:nvPr>
            <p:ph type="body" sz="quarter" idx="13"/>
          </p:nvPr>
        </p:nvSpPr>
        <p:spPr>
          <a:xfrm>
            <a:off x="0" y="228600"/>
            <a:ext cx="9067800" cy="381000"/>
          </a:xfrm>
        </p:spPr>
        <p:txBody>
          <a:bodyPr/>
          <a:lstStyle/>
          <a:p>
            <a:r>
              <a:rPr lang="en-US" dirty="0" smtClean="0"/>
              <a:t>DUE DILIGENCE AND ANALYSIS</a:t>
            </a:r>
            <a:endParaRPr lang="en-US" dirty="0">
              <a:solidFill>
                <a:srgbClr val="FF0000"/>
              </a:solidFill>
            </a:endParaRPr>
          </a:p>
        </p:txBody>
      </p:sp>
      <p:sp>
        <p:nvSpPr>
          <p:cNvPr id="11" name="Text Box 79"/>
          <p:cNvSpPr txBox="1">
            <a:spLocks noChangeArrowheads="1"/>
          </p:cNvSpPr>
          <p:nvPr/>
        </p:nvSpPr>
        <p:spPr bwMode="auto">
          <a:xfrm>
            <a:off x="6261845" y="5651499"/>
            <a:ext cx="185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eaLnBrk="1" hangingPunct="1"/>
            <a:endParaRPr lang="en-US" sz="1200" baseline="-25000" dirty="0">
              <a:solidFill>
                <a:prstClr val="black"/>
              </a:solidFill>
              <a:latin typeface="Times" pitchFamily="18" charset="0"/>
              <a:cs typeface="Arial" charset="0"/>
            </a:endParaRPr>
          </a:p>
        </p:txBody>
      </p:sp>
      <p:sp>
        <p:nvSpPr>
          <p:cNvPr id="27" name="TextBox 26"/>
          <p:cNvSpPr txBox="1"/>
          <p:nvPr/>
        </p:nvSpPr>
        <p:spPr bwMode="auto">
          <a:xfrm>
            <a:off x="2497864" y="1441571"/>
            <a:ext cx="6489005" cy="1918962"/>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Due Diligence is one of the critical phase in a Qlikview Project </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During Due Diligence, details of each and every reports which need to be created in the application is documented</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This stage included detailing of reports, mapping of source systems with the reports, collecting and creating data set and drafting a BRD (Business Requirement Document)</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If there reports are not available in the existing system and are completely new to be developed, the entire logic is created in an excel with limited data set or a SQL query is developed along with a data set to validate the logic in Qlikview</a:t>
            </a:r>
          </a:p>
        </p:txBody>
      </p:sp>
      <p:sp>
        <p:nvSpPr>
          <p:cNvPr id="30" name="TextBox 29"/>
          <p:cNvSpPr txBox="1"/>
          <p:nvPr/>
        </p:nvSpPr>
        <p:spPr bwMode="auto">
          <a:xfrm>
            <a:off x="2528988" y="3994771"/>
            <a:ext cx="6457881" cy="1872629"/>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Analysis involves designing of a draft layout of the requirements as well as identifying and mitigating  the GAP’s which can affect the development</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The strategy to design the dashboard and level of information which need to be showcased is also drafted during stage</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Due Diligence and Analysis phases mitigate:</a:t>
            </a:r>
          </a:p>
          <a:p>
            <a:pPr marL="742950" lvl="1" indent="-285750">
              <a:lnSpc>
                <a:spcPct val="112000"/>
              </a:lnSpc>
              <a:buFont typeface="Courier New" panose="02070309020205020404" pitchFamily="49" charset="0"/>
              <a:buChar char="o"/>
            </a:pPr>
            <a:r>
              <a:rPr lang="en-US" sz="1300" dirty="0">
                <a:solidFill>
                  <a:prstClr val="black"/>
                </a:solidFill>
                <a:cs typeface="Calibri" panose="020F0502020204030204" pitchFamily="34" charset="0"/>
              </a:rPr>
              <a:t>The risk of changes in the requirements</a:t>
            </a:r>
          </a:p>
          <a:p>
            <a:pPr marL="742950" lvl="1" indent="-285750">
              <a:lnSpc>
                <a:spcPct val="112000"/>
              </a:lnSpc>
              <a:buFont typeface="Courier New" panose="02070309020205020404" pitchFamily="49" charset="0"/>
              <a:buChar char="o"/>
            </a:pPr>
            <a:r>
              <a:rPr lang="en-US" sz="1300" dirty="0">
                <a:solidFill>
                  <a:prstClr val="black"/>
                </a:solidFill>
                <a:cs typeface="Calibri" panose="020F0502020204030204" pitchFamily="34" charset="0"/>
              </a:rPr>
              <a:t>The issues in mapping the sources and creating data model which delays the project implementation and delivery</a:t>
            </a:r>
          </a:p>
        </p:txBody>
      </p:sp>
      <p:sp>
        <p:nvSpPr>
          <p:cNvPr id="4" name="TextBox 3"/>
          <p:cNvSpPr txBox="1"/>
          <p:nvPr/>
        </p:nvSpPr>
        <p:spPr>
          <a:xfrm>
            <a:off x="2116596" y="951427"/>
            <a:ext cx="6870274" cy="43088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eaLnBrk="0" fontAlgn="base" hangingPunct="0">
              <a:spcBef>
                <a:spcPct val="0"/>
              </a:spcBef>
              <a:spcAft>
                <a:spcPct val="0"/>
              </a:spcAft>
            </a:pPr>
            <a:r>
              <a:rPr lang="en-US" sz="2200" b="1" dirty="0">
                <a:solidFill>
                  <a:prstClr val="black"/>
                </a:solidFill>
                <a:ea typeface="ＭＳ Ｐゴシック" pitchFamily="-12" charset="-128"/>
                <a:cs typeface="Calibri" panose="020F0502020204030204" pitchFamily="34" charset="0"/>
              </a:rPr>
              <a:t>Due Diligence</a:t>
            </a:r>
            <a:endParaRPr lang="en-GB" sz="2200" b="1" dirty="0">
              <a:solidFill>
                <a:prstClr val="black"/>
              </a:solidFill>
              <a:ea typeface="ＭＳ Ｐゴシック" pitchFamily="-12" charset="-128"/>
              <a:cs typeface="Calibri" panose="020F0502020204030204" pitchFamily="34"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28800"/>
            <a:ext cx="685800" cy="675063"/>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51" y="4343400"/>
            <a:ext cx="573749" cy="611090"/>
          </a:xfrm>
          <a:prstGeom prst="rect">
            <a:avLst/>
          </a:prstGeom>
        </p:spPr>
      </p:pic>
      <p:sp>
        <p:nvSpPr>
          <p:cNvPr id="21" name="TextBox 20"/>
          <p:cNvSpPr txBox="1"/>
          <p:nvPr/>
        </p:nvSpPr>
        <p:spPr>
          <a:xfrm>
            <a:off x="2104352" y="3531513"/>
            <a:ext cx="6870274" cy="43088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eaLnBrk="0" fontAlgn="base" hangingPunct="0">
              <a:spcBef>
                <a:spcPct val="0"/>
              </a:spcBef>
              <a:spcAft>
                <a:spcPct val="0"/>
              </a:spcAft>
            </a:pPr>
            <a:r>
              <a:rPr lang="en-US" sz="2200" b="1" dirty="0" smtClean="0">
                <a:solidFill>
                  <a:prstClr val="black"/>
                </a:solidFill>
                <a:ea typeface="ＭＳ Ｐゴシック" pitchFamily="-12" charset="-128"/>
                <a:cs typeface="Calibri" panose="020F0502020204030204" pitchFamily="34" charset="0"/>
              </a:rPr>
              <a:t>Analysis</a:t>
            </a:r>
            <a:endParaRPr lang="en-GB" sz="2200" b="1" dirty="0">
              <a:solidFill>
                <a:prstClr val="black"/>
              </a:solidFill>
              <a:ea typeface="ＭＳ Ｐゴシック" pitchFamily="-12" charset="-128"/>
              <a:cs typeface="Calibri" panose="020F0502020204030204" pitchFamily="34" charset="0"/>
            </a:endParaRPr>
          </a:p>
        </p:txBody>
      </p:sp>
    </p:spTree>
    <p:extLst>
      <p:ext uri="{BB962C8B-B14F-4D97-AF65-F5344CB8AC3E}">
        <p14:creationId xmlns:p14="http://schemas.microsoft.com/office/powerpoint/2010/main" val="348062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517937"/>
            <a:ext cx="7086600" cy="22098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4" y="3454616"/>
            <a:ext cx="2486025" cy="2260384"/>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040" y="990600"/>
            <a:ext cx="7025560" cy="22098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 y="1016216"/>
            <a:ext cx="2486025" cy="2260384"/>
          </a:xfrm>
          <a:prstGeom prst="rect">
            <a:avLst/>
          </a:prstGeom>
        </p:spPr>
      </p:pic>
      <p:sp>
        <p:nvSpPr>
          <p:cNvPr id="3" name="Text Placeholder 1"/>
          <p:cNvSpPr>
            <a:spLocks noGrp="1"/>
          </p:cNvSpPr>
          <p:nvPr>
            <p:ph type="body" sz="quarter" idx="13"/>
          </p:nvPr>
        </p:nvSpPr>
        <p:spPr>
          <a:xfrm>
            <a:off x="0" y="228600"/>
            <a:ext cx="9067800" cy="381000"/>
          </a:xfrm>
        </p:spPr>
        <p:txBody>
          <a:bodyPr/>
          <a:lstStyle/>
          <a:p>
            <a:r>
              <a:rPr lang="en-US" dirty="0" smtClean="0"/>
              <a:t>DUE DILIGENCE AND ANALYSIS</a:t>
            </a:r>
            <a:endParaRPr lang="en-US" dirty="0">
              <a:solidFill>
                <a:srgbClr val="FF0000"/>
              </a:solidFill>
            </a:endParaRPr>
          </a:p>
        </p:txBody>
      </p:sp>
      <p:sp>
        <p:nvSpPr>
          <p:cNvPr id="11" name="Text Box 79"/>
          <p:cNvSpPr txBox="1">
            <a:spLocks noChangeArrowheads="1"/>
          </p:cNvSpPr>
          <p:nvPr/>
        </p:nvSpPr>
        <p:spPr bwMode="auto">
          <a:xfrm>
            <a:off x="6261845" y="5651499"/>
            <a:ext cx="185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eaLnBrk="1" hangingPunct="1"/>
            <a:endParaRPr lang="en-US" sz="1200" baseline="-25000" dirty="0">
              <a:solidFill>
                <a:prstClr val="black"/>
              </a:solidFill>
              <a:latin typeface="Times" pitchFamily="18" charset="0"/>
              <a:cs typeface="Arial" charset="0"/>
            </a:endParaRPr>
          </a:p>
        </p:txBody>
      </p:sp>
      <p:sp>
        <p:nvSpPr>
          <p:cNvPr id="27" name="TextBox 26"/>
          <p:cNvSpPr txBox="1"/>
          <p:nvPr/>
        </p:nvSpPr>
        <p:spPr bwMode="auto">
          <a:xfrm>
            <a:off x="2943225" y="1091746"/>
            <a:ext cx="6048375" cy="2108654"/>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Due Diligence is one of the critical phase in a Qlikview Project </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During Due Diligence, details of each and every reports which need to be created in the application is documented</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This stage included detailing of reports, mapping of source systems with the reports, collecting and creating data set and drafting a BRD (Business Requirement Document)</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If there reports are not available in the existing system and are completely new to be developed, the entire logic is created in an excel with limited data set or a SQL query is developed along with a data set to validate the logic in Qlikview</a:t>
            </a:r>
          </a:p>
        </p:txBody>
      </p:sp>
      <p:sp>
        <p:nvSpPr>
          <p:cNvPr id="30" name="TextBox 29"/>
          <p:cNvSpPr txBox="1"/>
          <p:nvPr/>
        </p:nvSpPr>
        <p:spPr bwMode="auto">
          <a:xfrm>
            <a:off x="2943225" y="3778870"/>
            <a:ext cx="5928470" cy="1872629"/>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Analysis involves designing of a draft layout of the requirements as well as identifying and mitigating  the GAP’s which can affect the development</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The strategy to design the dashboard and level of information which need to be showcased is also drafted during stage</a:t>
            </a:r>
          </a:p>
          <a:p>
            <a:pPr marL="285750" indent="-285750">
              <a:lnSpc>
                <a:spcPct val="112000"/>
              </a:lnSpc>
              <a:buFont typeface="Arial" panose="020B0604020202020204" pitchFamily="34" charset="0"/>
              <a:buChar char="•"/>
            </a:pPr>
            <a:r>
              <a:rPr lang="en-US" sz="1300" dirty="0">
                <a:solidFill>
                  <a:prstClr val="black"/>
                </a:solidFill>
                <a:cs typeface="Calibri" panose="020F0502020204030204" pitchFamily="34" charset="0"/>
              </a:rPr>
              <a:t>Due Diligence and Analysis phases mitigate:</a:t>
            </a:r>
          </a:p>
          <a:p>
            <a:pPr marL="742950" lvl="1" indent="-285750">
              <a:lnSpc>
                <a:spcPct val="112000"/>
              </a:lnSpc>
              <a:buFont typeface="Courier New" panose="02070309020205020404" pitchFamily="49" charset="0"/>
              <a:buChar char="o"/>
            </a:pPr>
            <a:r>
              <a:rPr lang="en-US" sz="1300" dirty="0">
                <a:solidFill>
                  <a:prstClr val="black"/>
                </a:solidFill>
                <a:cs typeface="Calibri" panose="020F0502020204030204" pitchFamily="34" charset="0"/>
              </a:rPr>
              <a:t>The risk of changes in the requirements</a:t>
            </a:r>
          </a:p>
          <a:p>
            <a:pPr marL="742950" lvl="1" indent="-285750">
              <a:lnSpc>
                <a:spcPct val="112000"/>
              </a:lnSpc>
              <a:buFont typeface="Courier New" panose="02070309020205020404" pitchFamily="49" charset="0"/>
              <a:buChar char="o"/>
            </a:pPr>
            <a:r>
              <a:rPr lang="en-US" sz="1300" dirty="0">
                <a:solidFill>
                  <a:prstClr val="black"/>
                </a:solidFill>
                <a:cs typeface="Calibri" panose="020F0502020204030204" pitchFamily="34" charset="0"/>
              </a:rPr>
              <a:t>The issues in mapping the sources and creating data model which delays the project implementation and delivery</a:t>
            </a:r>
          </a:p>
        </p:txBody>
      </p:sp>
      <p:sp>
        <p:nvSpPr>
          <p:cNvPr id="4" name="TextBox 3"/>
          <p:cNvSpPr txBox="1"/>
          <p:nvPr/>
        </p:nvSpPr>
        <p:spPr>
          <a:xfrm>
            <a:off x="519985" y="1600200"/>
            <a:ext cx="1385015" cy="830997"/>
          </a:xfrm>
          <a:prstGeom prst="rect">
            <a:avLst/>
          </a:prstGeom>
          <a:noFill/>
        </p:spPr>
        <p:txBody>
          <a:bodyPr wrap="square" rtlCol="0">
            <a:spAutoFit/>
          </a:bodyPr>
          <a:lstStyle/>
          <a:p>
            <a:pPr algn="ctr" eaLnBrk="0" fontAlgn="base" hangingPunct="0">
              <a:spcBef>
                <a:spcPct val="0"/>
              </a:spcBef>
              <a:spcAft>
                <a:spcPct val="0"/>
              </a:spcAft>
            </a:pPr>
            <a:r>
              <a:rPr lang="en-US" sz="2400" b="1" dirty="0">
                <a:solidFill>
                  <a:prstClr val="white"/>
                </a:solidFill>
                <a:ea typeface="ＭＳ Ｐゴシック" pitchFamily="-12" charset="-128"/>
                <a:cs typeface="Calibri" panose="020F0502020204030204" pitchFamily="34" charset="0"/>
              </a:rPr>
              <a:t>Due Diligence</a:t>
            </a:r>
            <a:endParaRPr lang="en-GB" sz="2400" b="1" dirty="0">
              <a:solidFill>
                <a:prstClr val="white"/>
              </a:solidFill>
              <a:ea typeface="ＭＳ Ｐゴシック" pitchFamily="-12" charset="-128"/>
              <a:cs typeface="Calibri" panose="020F0502020204030204" pitchFamily="34" charset="0"/>
            </a:endParaRPr>
          </a:p>
        </p:txBody>
      </p:sp>
      <p:sp>
        <p:nvSpPr>
          <p:cNvPr id="13" name="TextBox 12"/>
          <p:cNvSpPr txBox="1"/>
          <p:nvPr/>
        </p:nvSpPr>
        <p:spPr>
          <a:xfrm>
            <a:off x="609599" y="4343400"/>
            <a:ext cx="1295401" cy="461665"/>
          </a:xfrm>
          <a:prstGeom prst="rect">
            <a:avLst/>
          </a:prstGeom>
          <a:noFill/>
        </p:spPr>
        <p:txBody>
          <a:bodyPr wrap="square" rtlCol="0">
            <a:spAutoFit/>
          </a:bodyPr>
          <a:lstStyle/>
          <a:p>
            <a:pPr algn="ctr" eaLnBrk="0" fontAlgn="base" hangingPunct="0">
              <a:spcBef>
                <a:spcPct val="0"/>
              </a:spcBef>
              <a:spcAft>
                <a:spcPct val="0"/>
              </a:spcAft>
            </a:pPr>
            <a:r>
              <a:rPr lang="en-US" sz="2400" b="1" dirty="0">
                <a:solidFill>
                  <a:prstClr val="white"/>
                </a:solidFill>
                <a:ea typeface="ＭＳ Ｐゴシック" pitchFamily="34" charset="-128"/>
                <a:cs typeface="Calibri" panose="020F0502020204030204" pitchFamily="34" charset="0"/>
              </a:rPr>
              <a:t>Analysis</a:t>
            </a:r>
            <a:endParaRPr lang="en-GB" sz="2400" b="1" dirty="0">
              <a:solidFill>
                <a:prstClr val="white"/>
              </a:solidFill>
              <a:ea typeface="ＭＳ Ｐゴシック" pitchFamily="-12" charset="-128"/>
              <a:cs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9313" y="1828800"/>
            <a:ext cx="457200" cy="4572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9313" y="4300019"/>
            <a:ext cx="457200" cy="457200"/>
          </a:xfrm>
          <a:prstGeom prst="rect">
            <a:avLst/>
          </a:prstGeom>
        </p:spPr>
      </p:pic>
    </p:spTree>
    <p:extLst>
      <p:ext uri="{BB962C8B-B14F-4D97-AF65-F5344CB8AC3E}">
        <p14:creationId xmlns:p14="http://schemas.microsoft.com/office/powerpoint/2010/main" val="404701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34" y="76200"/>
            <a:ext cx="8839966" cy="3612193"/>
          </a:xfrm>
          <a:prstGeom prst="rect">
            <a:avLst/>
          </a:prstGeom>
        </p:spPr>
      </p:pic>
      <p:sp>
        <p:nvSpPr>
          <p:cNvPr id="2" name="Text Placeholder 1"/>
          <p:cNvSpPr>
            <a:spLocks noGrp="1"/>
          </p:cNvSpPr>
          <p:nvPr>
            <p:ph type="body" sz="quarter" idx="13"/>
          </p:nvPr>
        </p:nvSpPr>
        <p:spPr/>
        <p:txBody>
          <a:bodyPr/>
          <a:lstStyle/>
          <a:p>
            <a:endParaRPr lang="en-US"/>
          </a:p>
        </p:txBody>
      </p:sp>
      <p:sp>
        <p:nvSpPr>
          <p:cNvPr id="4" name="TextBox 3"/>
          <p:cNvSpPr txBox="1"/>
          <p:nvPr/>
        </p:nvSpPr>
        <p:spPr bwMode="auto">
          <a:xfrm>
            <a:off x="457200" y="1244146"/>
            <a:ext cx="6096000" cy="2108654"/>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solidFill>
                  <a:schemeClr val="bg1"/>
                </a:solidFill>
                <a:latin typeface="Calibri" panose="020F0502020204030204" pitchFamily="34" charset="0"/>
                <a:cs typeface="Calibri" panose="020F0502020204030204" pitchFamily="34" charset="0"/>
              </a:rPr>
              <a:t>Due Diligence is one of the critical phase in a Qlikview Project </a:t>
            </a:r>
          </a:p>
          <a:p>
            <a:pPr marL="285750" indent="-285750">
              <a:lnSpc>
                <a:spcPct val="112000"/>
              </a:lnSpc>
              <a:buFont typeface="Arial" panose="020B0604020202020204" pitchFamily="34" charset="0"/>
              <a:buChar char="•"/>
            </a:pPr>
            <a:r>
              <a:rPr lang="en-US" sz="1300" dirty="0">
                <a:solidFill>
                  <a:schemeClr val="bg1"/>
                </a:solidFill>
                <a:latin typeface="Calibri" panose="020F0502020204030204" pitchFamily="34" charset="0"/>
                <a:cs typeface="Calibri" panose="020F0502020204030204" pitchFamily="34" charset="0"/>
              </a:rPr>
              <a:t>During Due Diligence, details of each and every reports which need to be created in the application is documented</a:t>
            </a:r>
          </a:p>
          <a:p>
            <a:pPr marL="285750" indent="-285750">
              <a:lnSpc>
                <a:spcPct val="112000"/>
              </a:lnSpc>
              <a:buFont typeface="Arial" panose="020B0604020202020204" pitchFamily="34" charset="0"/>
              <a:buChar char="•"/>
            </a:pPr>
            <a:r>
              <a:rPr lang="en-US" sz="1300" dirty="0">
                <a:solidFill>
                  <a:schemeClr val="bg1"/>
                </a:solidFill>
                <a:latin typeface="Calibri" panose="020F0502020204030204" pitchFamily="34" charset="0"/>
                <a:cs typeface="Calibri" panose="020F0502020204030204" pitchFamily="34" charset="0"/>
              </a:rPr>
              <a:t>This stage included detailing of reports, mapping of source systems with the reports, collecting and creating data set and drafting a BRD (Business Requirement Document)</a:t>
            </a:r>
          </a:p>
          <a:p>
            <a:pPr marL="285750" indent="-285750">
              <a:lnSpc>
                <a:spcPct val="112000"/>
              </a:lnSpc>
              <a:buFont typeface="Arial" panose="020B0604020202020204" pitchFamily="34" charset="0"/>
              <a:buChar char="•"/>
            </a:pPr>
            <a:r>
              <a:rPr lang="en-US" sz="1300" dirty="0">
                <a:solidFill>
                  <a:schemeClr val="bg1"/>
                </a:solidFill>
                <a:latin typeface="Calibri" panose="020F0502020204030204" pitchFamily="34" charset="0"/>
                <a:cs typeface="Calibri" panose="020F0502020204030204" pitchFamily="34" charset="0"/>
              </a:rPr>
              <a:t>If there reports are not available in the existing system and are completely new to be developed, the entire logic is created in an excel with limited data set or a SQL query is developed along with a data set to validate the logic in Qlikview</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2057400"/>
            <a:ext cx="1158340" cy="1158340"/>
          </a:xfrm>
          <a:prstGeom prst="rect">
            <a:avLst/>
          </a:prstGeom>
        </p:spPr>
      </p:pic>
      <p:sp>
        <p:nvSpPr>
          <p:cNvPr id="11" name="Rectangle 10"/>
          <p:cNvSpPr/>
          <p:nvPr/>
        </p:nvSpPr>
        <p:spPr>
          <a:xfrm>
            <a:off x="7036158" y="1321158"/>
            <a:ext cx="1493422" cy="369332"/>
          </a:xfrm>
          <a:prstGeom prst="rect">
            <a:avLst/>
          </a:prstGeom>
        </p:spPr>
        <p:txBody>
          <a:bodyPr wrap="none">
            <a:spAutoFit/>
          </a:bodyPr>
          <a:lstStyle/>
          <a:p>
            <a:pPr eaLnBrk="0" fontAlgn="base" hangingPunct="0">
              <a:spcBef>
                <a:spcPct val="0"/>
              </a:spcBef>
              <a:spcAft>
                <a:spcPct val="0"/>
              </a:spcAft>
            </a:pPr>
            <a:r>
              <a:rPr lang="en-US" b="1" dirty="0">
                <a:latin typeface="Calibri" panose="020F0502020204030204" pitchFamily="34" charset="0"/>
                <a:ea typeface="ＭＳ Ｐゴシック" pitchFamily="-12" charset="-128"/>
                <a:cs typeface="Calibri" panose="020F0502020204030204" pitchFamily="34" charset="0"/>
              </a:rPr>
              <a:t>Due Diligence</a:t>
            </a:r>
            <a:endParaRPr lang="en-GB" b="1" dirty="0">
              <a:latin typeface="Calibri" panose="020F0502020204030204" pitchFamily="34" charset="0"/>
              <a:ea typeface="ＭＳ Ｐゴシック" pitchFamily="-12" charset="-128"/>
              <a:cs typeface="Calibri" panose="020F0502020204030204"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20" y="3429000"/>
            <a:ext cx="9144000" cy="2829208"/>
          </a:xfrm>
          <a:prstGeom prst="rect">
            <a:avLst/>
          </a:prstGeom>
        </p:spPr>
      </p:pic>
      <p:sp>
        <p:nvSpPr>
          <p:cNvPr id="14" name="TextBox 13"/>
          <p:cNvSpPr txBox="1"/>
          <p:nvPr/>
        </p:nvSpPr>
        <p:spPr bwMode="auto">
          <a:xfrm>
            <a:off x="553560" y="3912263"/>
            <a:ext cx="7919980" cy="1884618"/>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Due Diligence is one of the critical phase in a Qlikview Project </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During Due Diligence, details of each and every reports which need to be created in the application is documented</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This stage included detailing of reports, mapping of source systems with the reports, collecting and creating data set and drafting a BRD (Business Requirement Document)</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If there reports are not available in the existing system and are completely new to be developed, the entire logic is created in an excel with limited data set or a SQL query is developed along with a data set to validate the logic in Qlikview</a:t>
            </a:r>
          </a:p>
        </p:txBody>
      </p:sp>
    </p:spTree>
    <p:extLst>
      <p:ext uri="{BB962C8B-B14F-4D97-AF65-F5344CB8AC3E}">
        <p14:creationId xmlns:p14="http://schemas.microsoft.com/office/powerpoint/2010/main" val="657326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4" name="TextBox 3"/>
          <p:cNvSpPr txBox="1"/>
          <p:nvPr/>
        </p:nvSpPr>
        <p:spPr bwMode="auto">
          <a:xfrm>
            <a:off x="381000" y="2057400"/>
            <a:ext cx="7919980" cy="1884618"/>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Due Diligence is one of the critical phase in a Qlikview Project </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During Due Diligence, details of each and every reports which need to be created in the application is documented</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This stage included detailing of reports, mapping of source systems with the reports, collecting and creating data set and drafting a BRD (Business Requirement Document)</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If there reports are not available in the existing system and are completely new to be developed, the entire logic is created in an excel with limited data set or a SQL query is developed along with a data set to validate the logic in Qlikview</a:t>
            </a:r>
          </a:p>
        </p:txBody>
      </p:sp>
    </p:spTree>
    <p:extLst>
      <p:ext uri="{BB962C8B-B14F-4D97-AF65-F5344CB8AC3E}">
        <p14:creationId xmlns:p14="http://schemas.microsoft.com/office/powerpoint/2010/main" val="274984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3"/>
          </p:nvPr>
        </p:nvSpPr>
        <p:spPr>
          <a:xfrm>
            <a:off x="0" y="228600"/>
            <a:ext cx="9067800" cy="381000"/>
          </a:xfrm>
        </p:spPr>
        <p:txBody>
          <a:bodyPr/>
          <a:lstStyle/>
          <a:p>
            <a:r>
              <a:rPr lang="en-US" dirty="0" smtClean="0"/>
              <a:t>CRP AND TESTING</a:t>
            </a:r>
            <a:endParaRPr lang="en-US" dirty="0">
              <a:solidFill>
                <a:srgbClr val="FF0000"/>
              </a:solidFill>
            </a:endParaRPr>
          </a:p>
        </p:txBody>
      </p:sp>
      <p:sp>
        <p:nvSpPr>
          <p:cNvPr id="11" name="Text Box 79"/>
          <p:cNvSpPr txBox="1">
            <a:spLocks noChangeArrowheads="1"/>
          </p:cNvSpPr>
          <p:nvPr/>
        </p:nvSpPr>
        <p:spPr bwMode="auto">
          <a:xfrm>
            <a:off x="6261845" y="4627456"/>
            <a:ext cx="185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eaLnBrk="1" hangingPunct="1"/>
            <a:endParaRPr lang="en-US" sz="1200" baseline="-25000" dirty="0">
              <a:solidFill>
                <a:prstClr val="black"/>
              </a:solidFill>
              <a:latin typeface="Times" pitchFamily="18" charset="0"/>
              <a:cs typeface="Arial" charset="0"/>
            </a:endParaRPr>
          </a:p>
        </p:txBody>
      </p:sp>
      <p:sp>
        <p:nvSpPr>
          <p:cNvPr id="25" name="Rounded Rectangle 24"/>
          <p:cNvSpPr/>
          <p:nvPr/>
        </p:nvSpPr>
        <p:spPr>
          <a:xfrm>
            <a:off x="152400" y="1371600"/>
            <a:ext cx="8839200" cy="762000"/>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sp>
        <p:nvSpPr>
          <p:cNvPr id="26" name="Rounded Rectangle 25"/>
          <p:cNvSpPr/>
          <p:nvPr/>
        </p:nvSpPr>
        <p:spPr bwMode="auto">
          <a:xfrm>
            <a:off x="352426" y="990600"/>
            <a:ext cx="4905374" cy="523339"/>
          </a:xfrm>
          <a:prstGeom prst="roundRect">
            <a:avLst/>
          </a:prstGeom>
          <a:gradFill flip="none" rotWithShape="1">
            <a:gsLst>
              <a:gs pos="48000">
                <a:schemeClr val="tx1">
                  <a:lumMod val="75000"/>
                  <a:lumOff val="25000"/>
                </a:schemeClr>
              </a:gs>
              <a:gs pos="86000">
                <a:schemeClr val="tx1">
                  <a:lumMod val="50000"/>
                  <a:lumOff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600" b="1" dirty="0">
                <a:solidFill>
                  <a:schemeClr val="bg1"/>
                </a:solidFill>
                <a:latin typeface="Calibri" panose="020F0502020204030204" pitchFamily="34" charset="0"/>
                <a:ea typeface="ＭＳ Ｐゴシック" pitchFamily="-12" charset="-128"/>
                <a:cs typeface="Calibri" panose="020F0502020204030204" pitchFamily="34" charset="0"/>
              </a:rPr>
              <a:t>Conference Room Pilot (CRP)</a:t>
            </a:r>
          </a:p>
        </p:txBody>
      </p:sp>
      <p:sp>
        <p:nvSpPr>
          <p:cNvPr id="27" name="TextBox 26"/>
          <p:cNvSpPr txBox="1"/>
          <p:nvPr/>
        </p:nvSpPr>
        <p:spPr bwMode="auto">
          <a:xfrm>
            <a:off x="352426" y="1534178"/>
            <a:ext cx="8381999" cy="528414"/>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CRP helps in creating a constant touch with the business users which will provide a pace to the development</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The users will get the first cut of the reports as soon as they are created and tested by the development team</a:t>
            </a:r>
          </a:p>
        </p:txBody>
      </p:sp>
      <p:sp>
        <p:nvSpPr>
          <p:cNvPr id="28" name="Rounded Rectangle 27"/>
          <p:cNvSpPr/>
          <p:nvPr/>
        </p:nvSpPr>
        <p:spPr>
          <a:xfrm>
            <a:off x="152400" y="2752691"/>
            <a:ext cx="8839200" cy="2471666"/>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sp>
        <p:nvSpPr>
          <p:cNvPr id="29" name="Rounded Rectangle 28"/>
          <p:cNvSpPr/>
          <p:nvPr/>
        </p:nvSpPr>
        <p:spPr bwMode="auto">
          <a:xfrm>
            <a:off x="352426" y="2362200"/>
            <a:ext cx="4905374" cy="523339"/>
          </a:xfrm>
          <a:prstGeom prst="roundRect">
            <a:avLst/>
          </a:prstGeom>
          <a:gradFill flip="none" rotWithShape="1">
            <a:gsLst>
              <a:gs pos="48000">
                <a:schemeClr val="tx1">
                  <a:lumMod val="75000"/>
                  <a:lumOff val="25000"/>
                </a:schemeClr>
              </a:gs>
              <a:gs pos="86000">
                <a:schemeClr val="tx1">
                  <a:lumMod val="50000"/>
                  <a:lumOff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prstClr val="white"/>
                </a:solidFill>
                <a:latin typeface="Calibri" panose="020F0502020204030204" pitchFamily="34" charset="0"/>
                <a:ea typeface="ＭＳ Ｐゴシック" pitchFamily="34" charset="-128"/>
                <a:cs typeface="Calibri" panose="020F0502020204030204" pitchFamily="34" charset="0"/>
              </a:rPr>
              <a:t>Testing</a:t>
            </a:r>
            <a:endParaRPr lang="en-US" sz="1600" b="1" dirty="0">
              <a:solidFill>
                <a:schemeClr val="lt1"/>
              </a:solidFill>
            </a:endParaRPr>
          </a:p>
        </p:txBody>
      </p:sp>
      <p:sp>
        <p:nvSpPr>
          <p:cNvPr id="30" name="TextBox 29"/>
          <p:cNvSpPr txBox="1"/>
          <p:nvPr/>
        </p:nvSpPr>
        <p:spPr bwMode="auto">
          <a:xfrm>
            <a:off x="352426" y="3014557"/>
            <a:ext cx="8381999" cy="2096664"/>
          </a:xfrm>
          <a:prstGeom prst="rect">
            <a:avLst/>
          </a:prstGeom>
          <a:noFill/>
          <a:ln w="9525">
            <a:noFill/>
            <a:miter lim="800000"/>
            <a:headEnd/>
            <a:tailEnd/>
          </a:ln>
        </p:spPr>
        <p:txBody>
          <a:bodyPr wrap="square" rtlCol="0">
            <a:prstTxWarp prst="textNoShape">
              <a:avLst/>
            </a:prstTxWarp>
            <a:spAutoFit/>
          </a:bodyPr>
          <a:lstStyle/>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Testing involves internal first level testing by the development team followed by integration testing and UAT (User Acceptance Testing)</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If the testing is for migrated reports then the data set and results of the original report will be leveraged for validating the migrated report</a:t>
            </a:r>
          </a:p>
          <a:p>
            <a:pPr marL="742950" lvl="2" indent="-285750">
              <a:lnSpc>
                <a:spcPct val="112000"/>
              </a:lnSpc>
              <a:buFont typeface="Courier New" panose="02070309020205020404" pitchFamily="49" charset="0"/>
              <a:buChar char="o"/>
            </a:pPr>
            <a:r>
              <a:rPr lang="en-US" sz="1300" dirty="0">
                <a:latin typeface="Calibri" panose="020F0502020204030204" pitchFamily="34" charset="0"/>
                <a:cs typeface="Calibri" panose="020F0502020204030204" pitchFamily="34" charset="0"/>
              </a:rPr>
              <a:t>The assumption is that the original report is functionally valid and produces correct results</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For new reports the logic is built in Excel/SQL to validate the output of the report</a:t>
            </a:r>
          </a:p>
          <a:p>
            <a:pPr marL="285750" indent="-285750">
              <a:lnSpc>
                <a:spcPct val="112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Integration testing involves validating the user access after deployment on the server.</a:t>
            </a:r>
          </a:p>
          <a:p>
            <a:pPr marL="285750" indent="-285750">
              <a:lnSpc>
                <a:spcPct val="112000"/>
              </a:lnSpc>
              <a:buFont typeface="Arial" panose="020B0604020202020204" pitchFamily="34" charset="0"/>
              <a:buChar char="•"/>
            </a:pPr>
            <a:endParaRPr lang="en-US" sz="1300" dirty="0">
              <a:latin typeface="Calibri" panose="020F0502020204030204" pitchFamily="34" charset="0"/>
              <a:cs typeface="Calibri" panose="020F0502020204030204" pitchFamily="34" charset="0"/>
            </a:endParaRPr>
          </a:p>
          <a:p>
            <a:pPr>
              <a:lnSpc>
                <a:spcPct val="112000"/>
              </a:lnSpc>
            </a:pPr>
            <a:r>
              <a:rPr lang="en-US" sz="1300" dirty="0">
                <a:latin typeface="Calibri" panose="020F0502020204030204" pitchFamily="34" charset="0"/>
                <a:cs typeface="Calibri" panose="020F0502020204030204" pitchFamily="34" charset="0"/>
              </a:rPr>
              <a:t>PS: Performance testing is not part of testing, it comes under the Services provided by Qlikview COE</a:t>
            </a:r>
          </a:p>
        </p:txBody>
      </p:sp>
    </p:spTree>
    <p:extLst>
      <p:ext uri="{BB962C8B-B14F-4D97-AF65-F5344CB8AC3E}">
        <p14:creationId xmlns:p14="http://schemas.microsoft.com/office/powerpoint/2010/main" val="421148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366"/>
          <p:cNvSpPr>
            <a:spLocks noChangeArrowheads="1"/>
          </p:cNvSpPr>
          <p:nvPr/>
        </p:nvSpPr>
        <p:spPr bwMode="auto">
          <a:xfrm>
            <a:off x="236935" y="1221345"/>
            <a:ext cx="569366" cy="4798456"/>
          </a:xfrm>
          <a:prstGeom prst="roundRect">
            <a:avLst>
              <a:gd name="adj" fmla="val 7273"/>
            </a:avLst>
          </a:prstGeom>
          <a:solidFill>
            <a:srgbClr val="F4B45E"/>
          </a:solidFill>
          <a:ln w="12700">
            <a:solidFill>
              <a:srgbClr val="C07C2A"/>
            </a:solidFill>
            <a:round/>
            <a:headEnd/>
            <a:tailEnd/>
          </a:ln>
          <a:effectLst>
            <a:outerShdw blurRad="50800" dist="38100" dir="2700000" algn="tl" rotWithShape="0">
              <a:prstClr val="black">
                <a:alpha val="40000"/>
              </a:prstClr>
            </a:outerShdw>
          </a:effectLst>
        </p:spPr>
        <p:txBody>
          <a:bodyPr lIns="45720" rIns="45720"/>
          <a:lstStyle/>
          <a:p>
            <a:pPr marL="114300" indent="-114300">
              <a:defRPr/>
            </a:pPr>
            <a:endParaRPr lang="en-US" sz="1050" dirty="0">
              <a:solidFill>
                <a:prstClr val="black"/>
              </a:solidFill>
              <a:cs typeface="Calibri" pitchFamily="34" charset="0"/>
            </a:endParaRPr>
          </a:p>
        </p:txBody>
      </p:sp>
      <p:sp>
        <p:nvSpPr>
          <p:cNvPr id="29" name="AutoShape 360"/>
          <p:cNvSpPr>
            <a:spLocks noChangeArrowheads="1"/>
          </p:cNvSpPr>
          <p:nvPr/>
        </p:nvSpPr>
        <p:spPr bwMode="auto">
          <a:xfrm>
            <a:off x="968457" y="1221344"/>
            <a:ext cx="2352443" cy="4798456"/>
          </a:xfrm>
          <a:prstGeom prst="roundRect">
            <a:avLst>
              <a:gd name="adj" fmla="val 3023"/>
            </a:avLst>
          </a:prstGeom>
          <a:solidFill>
            <a:srgbClr val="B0D7F2"/>
          </a:solidFill>
          <a:ln w="12700">
            <a:solidFill>
              <a:srgbClr val="006BB4"/>
            </a:solidFill>
            <a:round/>
            <a:headEnd/>
            <a:tailEnd/>
          </a:ln>
          <a:effectLst>
            <a:outerShdw blurRad="50800" dist="38100" dir="2700000" algn="tl" rotWithShape="0">
              <a:prstClr val="black">
                <a:alpha val="40000"/>
              </a:prstClr>
            </a:outerShdw>
          </a:effectLst>
        </p:spPr>
        <p:txBody>
          <a:bodyPr lIns="45720" rIns="45720"/>
          <a:lstStyle/>
          <a:p>
            <a:pPr marL="114300" indent="-114300">
              <a:defRPr/>
            </a:pPr>
            <a:endParaRPr lang="en-US" sz="1050" dirty="0">
              <a:solidFill>
                <a:prstClr val="black"/>
              </a:solidFill>
              <a:cs typeface="Calibri" pitchFamily="34" charset="0"/>
            </a:endParaRPr>
          </a:p>
        </p:txBody>
      </p:sp>
      <p:sp>
        <p:nvSpPr>
          <p:cNvPr id="31" name="AutoShape 362"/>
          <p:cNvSpPr>
            <a:spLocks noChangeArrowheads="1"/>
          </p:cNvSpPr>
          <p:nvPr/>
        </p:nvSpPr>
        <p:spPr bwMode="auto">
          <a:xfrm>
            <a:off x="6216501" y="1221345"/>
            <a:ext cx="2661355" cy="4798455"/>
          </a:xfrm>
          <a:prstGeom prst="roundRect">
            <a:avLst>
              <a:gd name="adj" fmla="val 3023"/>
            </a:avLst>
          </a:prstGeom>
          <a:solidFill>
            <a:schemeClr val="bg2">
              <a:lumMod val="90000"/>
            </a:schemeClr>
          </a:solidFill>
          <a:ln w="12700">
            <a:solidFill>
              <a:schemeClr val="bg2">
                <a:lumMod val="50000"/>
              </a:schemeClr>
            </a:solidFill>
            <a:round/>
            <a:headEnd/>
            <a:tailEnd/>
          </a:ln>
          <a:effectLst>
            <a:outerShdw blurRad="50800" dist="38100" dir="2700000" algn="tl" rotWithShape="0">
              <a:prstClr val="black">
                <a:alpha val="40000"/>
              </a:prstClr>
            </a:outerShdw>
          </a:effectLst>
        </p:spPr>
        <p:txBody>
          <a:bodyPr lIns="45720" rIns="45720"/>
          <a:lstStyle/>
          <a:p>
            <a:pPr marL="114300" indent="-114300">
              <a:defRPr/>
            </a:pPr>
            <a:endParaRPr lang="en-US" sz="1050" dirty="0">
              <a:solidFill>
                <a:prstClr val="black"/>
              </a:solidFill>
              <a:cs typeface="Calibri" pitchFamily="34" charset="0"/>
            </a:endParaRPr>
          </a:p>
        </p:txBody>
      </p:sp>
      <p:sp>
        <p:nvSpPr>
          <p:cNvPr id="36" name="AutoShape 360"/>
          <p:cNvSpPr>
            <a:spLocks noChangeArrowheads="1"/>
          </p:cNvSpPr>
          <p:nvPr/>
        </p:nvSpPr>
        <p:spPr bwMode="auto">
          <a:xfrm>
            <a:off x="3473301" y="1221344"/>
            <a:ext cx="2590800" cy="4798456"/>
          </a:xfrm>
          <a:prstGeom prst="roundRect">
            <a:avLst>
              <a:gd name="adj" fmla="val 3023"/>
            </a:avLst>
          </a:prstGeom>
          <a:solidFill>
            <a:srgbClr val="C0DAAA"/>
          </a:solidFill>
          <a:ln w="12700">
            <a:solidFill>
              <a:srgbClr val="008000"/>
            </a:solidFill>
            <a:round/>
            <a:headEnd/>
            <a:tailEnd/>
          </a:ln>
          <a:effectLst>
            <a:outerShdw blurRad="50800" dist="38100" dir="2700000" algn="tl" rotWithShape="0">
              <a:prstClr val="black">
                <a:alpha val="40000"/>
              </a:prstClr>
            </a:outerShdw>
          </a:effectLst>
        </p:spPr>
        <p:txBody>
          <a:bodyPr lIns="45720" rIns="45720"/>
          <a:lstStyle/>
          <a:p>
            <a:pPr marL="114300" indent="-114300"/>
            <a:endParaRPr lang="en-US" sz="1050" dirty="0">
              <a:solidFill>
                <a:prstClr val="black"/>
              </a:solidFill>
              <a:cs typeface="Calibri" pitchFamily="34" charset="0"/>
            </a:endParaRPr>
          </a:p>
        </p:txBody>
      </p:sp>
      <p:sp>
        <p:nvSpPr>
          <p:cNvPr id="43" name="Rounded Rectangle 42"/>
          <p:cNvSpPr/>
          <p:nvPr/>
        </p:nvSpPr>
        <p:spPr bwMode="auto">
          <a:xfrm>
            <a:off x="84537" y="2463902"/>
            <a:ext cx="8951363" cy="1019663"/>
          </a:xfrm>
          <a:prstGeom prst="roundRect">
            <a:avLst>
              <a:gd name="adj" fmla="val 8301"/>
            </a:avLst>
          </a:prstGeom>
          <a:solidFill>
            <a:srgbClr val="FFFFFF">
              <a:alpha val="60000"/>
            </a:srgbClr>
          </a:solidFill>
          <a:ln w="12700">
            <a:solidFill>
              <a:schemeClr val="bg1">
                <a:lumMod val="65000"/>
              </a:schemeClr>
            </a:solidFill>
            <a:round/>
            <a:headEnd/>
            <a:tailEnd/>
          </a:ln>
        </p:spPr>
        <p:txBody>
          <a:bodyPr wrap="none" anchor="ctr"/>
          <a:lstStyle/>
          <a:p>
            <a:pPr>
              <a:defRPr/>
            </a:pPr>
            <a:endParaRPr lang="en-US" sz="2800" dirty="0">
              <a:solidFill>
                <a:prstClr val="black"/>
              </a:solidFill>
              <a:cs typeface="Calibri" pitchFamily="34" charset="0"/>
            </a:endParaRPr>
          </a:p>
        </p:txBody>
      </p:sp>
      <p:sp>
        <p:nvSpPr>
          <p:cNvPr id="2" name="Text Placeholder 1"/>
          <p:cNvSpPr>
            <a:spLocks noGrp="1"/>
          </p:cNvSpPr>
          <p:nvPr>
            <p:ph type="body" sz="quarter" idx="13"/>
          </p:nvPr>
        </p:nvSpPr>
        <p:spPr>
          <a:xfrm>
            <a:off x="0" y="304800"/>
            <a:ext cx="9067800" cy="304800"/>
          </a:xfrm>
        </p:spPr>
        <p:txBody>
          <a:bodyPr/>
          <a:lstStyle/>
          <a:p>
            <a:r>
              <a:rPr lang="en-US" dirty="0" smtClean="0"/>
              <a:t>IMPLEMENTATION CONSIDERATIONS</a:t>
            </a:r>
            <a:endParaRPr lang="en-US" dirty="0">
              <a:solidFill>
                <a:srgbClr val="FF0000"/>
              </a:solidFill>
            </a:endParaRPr>
          </a:p>
        </p:txBody>
      </p:sp>
      <p:sp>
        <p:nvSpPr>
          <p:cNvPr id="28" name="AutoShape 359"/>
          <p:cNvSpPr>
            <a:spLocks noChangeArrowheads="1"/>
          </p:cNvSpPr>
          <p:nvPr/>
        </p:nvSpPr>
        <p:spPr bwMode="auto">
          <a:xfrm>
            <a:off x="961890" y="918246"/>
            <a:ext cx="2352441" cy="300954"/>
          </a:xfrm>
          <a:prstGeom prst="roundRect">
            <a:avLst>
              <a:gd name="adj" fmla="val 12060"/>
            </a:avLst>
          </a:prstGeom>
          <a:solidFill>
            <a:srgbClr val="2C95DC"/>
          </a:solidFill>
          <a:ln w="12700">
            <a:solidFill>
              <a:srgbClr val="006BB4"/>
            </a:solidFill>
            <a:round/>
            <a:headEnd/>
            <a:tailEnd/>
          </a:ln>
          <a:effectLst>
            <a:outerShdw blurRad="50800" dist="38100" dir="2700000" algn="tl" rotWithShape="0">
              <a:prstClr val="black">
                <a:alpha val="40000"/>
              </a:prstClr>
            </a:outerShdw>
          </a:effectLst>
        </p:spPr>
        <p:txBody>
          <a:bodyPr rIns="45720" anchor="ctr"/>
          <a:lstStyle/>
          <a:p>
            <a:pPr algn="ctr">
              <a:spcBef>
                <a:spcPct val="20000"/>
              </a:spcBef>
              <a:buClr>
                <a:srgbClr val="3188B4"/>
              </a:buClr>
              <a:defRPr/>
            </a:pPr>
            <a:r>
              <a:rPr lang="en-US" sz="1400" dirty="0" smtClean="0">
                <a:solidFill>
                  <a:prstClr val="white"/>
                </a:solidFill>
                <a:cs typeface="Calibri" pitchFamily="34" charset="0"/>
              </a:rPr>
              <a:t>Influential Factors</a:t>
            </a:r>
            <a:endParaRPr lang="en-US" sz="1400" dirty="0">
              <a:solidFill>
                <a:prstClr val="white"/>
              </a:solidFill>
              <a:cs typeface="Calibri" pitchFamily="34" charset="0"/>
            </a:endParaRPr>
          </a:p>
        </p:txBody>
      </p:sp>
      <p:sp>
        <p:nvSpPr>
          <p:cNvPr id="30" name="AutoShape 361"/>
          <p:cNvSpPr>
            <a:spLocks noChangeArrowheads="1"/>
          </p:cNvSpPr>
          <p:nvPr/>
        </p:nvSpPr>
        <p:spPr bwMode="auto">
          <a:xfrm>
            <a:off x="6216501" y="918246"/>
            <a:ext cx="2666999" cy="300954"/>
          </a:xfrm>
          <a:prstGeom prst="roundRect">
            <a:avLst>
              <a:gd name="adj" fmla="val 12060"/>
            </a:avLst>
          </a:prstGeom>
          <a:solidFill>
            <a:schemeClr val="bg2">
              <a:lumMod val="50000"/>
            </a:schemeClr>
          </a:solidFill>
          <a:ln w="12700">
            <a:solidFill>
              <a:schemeClr val="bg2">
                <a:lumMod val="25000"/>
              </a:schemeClr>
            </a:solidFill>
            <a:round/>
            <a:headEnd/>
            <a:tailEnd/>
          </a:ln>
          <a:effectLst>
            <a:outerShdw blurRad="50800" dist="38100" dir="2700000" algn="tl" rotWithShape="0">
              <a:prstClr val="black">
                <a:alpha val="40000"/>
              </a:prstClr>
            </a:outerShdw>
          </a:effectLst>
        </p:spPr>
        <p:txBody>
          <a:bodyPr rIns="45720" anchor="ctr"/>
          <a:lstStyle/>
          <a:p>
            <a:pPr algn="ctr">
              <a:spcBef>
                <a:spcPct val="20000"/>
              </a:spcBef>
              <a:buClr>
                <a:srgbClr val="3188B4"/>
              </a:buClr>
              <a:defRPr/>
            </a:pPr>
            <a:r>
              <a:rPr lang="en-US" sz="1400" dirty="0" smtClean="0">
                <a:solidFill>
                  <a:prstClr val="white"/>
                </a:solidFill>
                <a:cs typeface="Calibri" pitchFamily="34" charset="0"/>
              </a:rPr>
              <a:t>Cognizant Recommendation</a:t>
            </a:r>
            <a:endParaRPr lang="en-US" sz="1400" dirty="0">
              <a:solidFill>
                <a:prstClr val="white"/>
              </a:solidFill>
              <a:cs typeface="Calibri" pitchFamily="34" charset="0"/>
            </a:endParaRPr>
          </a:p>
        </p:txBody>
      </p:sp>
      <p:sp>
        <p:nvSpPr>
          <p:cNvPr id="35" name="AutoShape 359"/>
          <p:cNvSpPr>
            <a:spLocks noChangeArrowheads="1"/>
          </p:cNvSpPr>
          <p:nvPr/>
        </p:nvSpPr>
        <p:spPr bwMode="auto">
          <a:xfrm>
            <a:off x="3473301" y="918246"/>
            <a:ext cx="2590800" cy="300954"/>
          </a:xfrm>
          <a:prstGeom prst="roundRect">
            <a:avLst>
              <a:gd name="adj" fmla="val 12060"/>
            </a:avLst>
          </a:prstGeom>
          <a:solidFill>
            <a:srgbClr val="76AD49"/>
          </a:solidFill>
          <a:ln w="12700">
            <a:solidFill>
              <a:srgbClr val="008000"/>
            </a:solidFill>
            <a:round/>
            <a:headEnd/>
            <a:tailEnd/>
          </a:ln>
          <a:effectLst>
            <a:outerShdw blurRad="50800" dist="38100" dir="2700000" algn="tl" rotWithShape="0">
              <a:prstClr val="black">
                <a:alpha val="40000"/>
              </a:prstClr>
            </a:outerShdw>
          </a:effectLst>
        </p:spPr>
        <p:txBody>
          <a:bodyPr rIns="45720" anchor="ctr"/>
          <a:lstStyle/>
          <a:p>
            <a:pPr algn="ctr">
              <a:spcBef>
                <a:spcPct val="20000"/>
              </a:spcBef>
              <a:buClr>
                <a:srgbClr val="3188B4"/>
              </a:buClr>
            </a:pPr>
            <a:r>
              <a:rPr lang="en-US" sz="1400" dirty="0" smtClean="0">
                <a:solidFill>
                  <a:prstClr val="white"/>
                </a:solidFill>
                <a:cs typeface="Calibri" pitchFamily="34" charset="0"/>
              </a:rPr>
              <a:t>Potential Issues</a:t>
            </a:r>
            <a:endParaRPr lang="en-US" sz="1400" dirty="0">
              <a:solidFill>
                <a:prstClr val="white"/>
              </a:solidFill>
              <a:cs typeface="Calibri" pitchFamily="34" charset="0"/>
            </a:endParaRPr>
          </a:p>
        </p:txBody>
      </p:sp>
      <p:sp>
        <p:nvSpPr>
          <p:cNvPr id="37" name="Rounded Rectangle 36"/>
          <p:cNvSpPr/>
          <p:nvPr/>
        </p:nvSpPr>
        <p:spPr bwMode="auto">
          <a:xfrm>
            <a:off x="84537" y="1265270"/>
            <a:ext cx="8951364" cy="1109332"/>
          </a:xfrm>
          <a:prstGeom prst="roundRect">
            <a:avLst>
              <a:gd name="adj" fmla="val 8301"/>
            </a:avLst>
          </a:prstGeom>
          <a:solidFill>
            <a:srgbClr val="FFFFFF">
              <a:alpha val="60000"/>
            </a:srgbClr>
          </a:solidFill>
          <a:ln w="12700">
            <a:solidFill>
              <a:schemeClr val="bg1">
                <a:lumMod val="65000"/>
              </a:schemeClr>
            </a:solidFill>
            <a:round/>
            <a:headEnd/>
            <a:tailEnd/>
          </a:ln>
        </p:spPr>
        <p:txBody>
          <a:bodyPr wrap="none" anchor="ctr"/>
          <a:lstStyle/>
          <a:p>
            <a:pPr>
              <a:defRPr/>
            </a:pPr>
            <a:endParaRPr lang="en-US" sz="2800" dirty="0">
              <a:solidFill>
                <a:prstClr val="black"/>
              </a:solidFill>
              <a:cs typeface="Calibri" pitchFamily="34" charset="0"/>
            </a:endParaRPr>
          </a:p>
        </p:txBody>
      </p:sp>
      <p:sp>
        <p:nvSpPr>
          <p:cNvPr id="38" name="Rectangle 14"/>
          <p:cNvSpPr>
            <a:spLocks noChangeArrowheads="1"/>
          </p:cNvSpPr>
          <p:nvPr/>
        </p:nvSpPr>
        <p:spPr bwMode="auto">
          <a:xfrm rot="16200000">
            <a:off x="-86505" y="1744065"/>
            <a:ext cx="1219202" cy="261610"/>
          </a:xfrm>
          <a:prstGeom prst="rect">
            <a:avLst/>
          </a:prstGeom>
          <a:noFill/>
          <a:ln w="9525">
            <a:noFill/>
            <a:miter lim="800000"/>
            <a:headEnd/>
            <a:tailEnd/>
          </a:ln>
        </p:spPr>
        <p:txBody>
          <a:bodyPr wrap="square">
            <a:spAutoFit/>
          </a:bodyPr>
          <a:lstStyle/>
          <a:p>
            <a:pPr algn="ctr">
              <a:defRPr/>
            </a:pPr>
            <a:r>
              <a:rPr lang="en-US" sz="1100" dirty="0" smtClean="0">
                <a:solidFill>
                  <a:prstClr val="black"/>
                </a:solidFill>
                <a:cs typeface="Calibri" pitchFamily="34" charset="0"/>
              </a:rPr>
              <a:t>DATA</a:t>
            </a:r>
            <a:endParaRPr lang="en-US" sz="1100" dirty="0">
              <a:solidFill>
                <a:prstClr val="black"/>
              </a:solidFill>
              <a:cs typeface="Calibri" pitchFamily="34" charset="0"/>
            </a:endParaRPr>
          </a:p>
        </p:txBody>
      </p:sp>
      <p:sp>
        <p:nvSpPr>
          <p:cNvPr id="44" name="Rectangle 14"/>
          <p:cNvSpPr>
            <a:spLocks noChangeArrowheads="1"/>
          </p:cNvSpPr>
          <p:nvPr/>
        </p:nvSpPr>
        <p:spPr bwMode="auto">
          <a:xfrm rot="16200000">
            <a:off x="-38664" y="2876781"/>
            <a:ext cx="1044839" cy="261610"/>
          </a:xfrm>
          <a:prstGeom prst="rect">
            <a:avLst/>
          </a:prstGeom>
          <a:noFill/>
          <a:ln w="9525">
            <a:noFill/>
            <a:miter lim="800000"/>
            <a:headEnd/>
            <a:tailEnd/>
          </a:ln>
        </p:spPr>
        <p:txBody>
          <a:bodyPr wrap="square">
            <a:spAutoFit/>
          </a:bodyPr>
          <a:lstStyle/>
          <a:p>
            <a:pPr algn="ctr">
              <a:defRPr/>
            </a:pPr>
            <a:r>
              <a:rPr lang="en-US" sz="1100" dirty="0" smtClean="0">
                <a:solidFill>
                  <a:prstClr val="black"/>
                </a:solidFill>
                <a:cs typeface="Calibri" pitchFamily="34" charset="0"/>
              </a:rPr>
              <a:t>USER BASE</a:t>
            </a:r>
            <a:endParaRPr lang="en-US" sz="1100" dirty="0">
              <a:solidFill>
                <a:prstClr val="black"/>
              </a:solidFill>
              <a:cs typeface="Calibri" pitchFamily="34" charset="0"/>
            </a:endParaRPr>
          </a:p>
        </p:txBody>
      </p:sp>
      <p:sp>
        <p:nvSpPr>
          <p:cNvPr id="64" name="Rounded Rectangle 63"/>
          <p:cNvSpPr/>
          <p:nvPr/>
        </p:nvSpPr>
        <p:spPr>
          <a:xfrm>
            <a:off x="3483935" y="1353601"/>
            <a:ext cx="2580165" cy="349728"/>
          </a:xfrm>
          <a:prstGeom prst="roundRect">
            <a:avLst/>
          </a:prstGeom>
          <a:solidFill>
            <a:schemeClr val="accent3">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en-US" sz="1200" kern="0" dirty="0">
                <a:solidFill>
                  <a:prstClr val="black"/>
                </a:solidFill>
              </a:rPr>
              <a:t>Data puling and delta </a:t>
            </a:r>
            <a:r>
              <a:rPr lang="en-US" sz="1200" kern="0" dirty="0" smtClean="0">
                <a:solidFill>
                  <a:prstClr val="black"/>
                </a:solidFill>
              </a:rPr>
              <a:t>load</a:t>
            </a:r>
            <a:endParaRPr lang="en-US" sz="1200" kern="0" dirty="0">
              <a:solidFill>
                <a:prstClr val="black"/>
              </a:solidFill>
            </a:endParaRPr>
          </a:p>
        </p:txBody>
      </p:sp>
      <p:sp>
        <p:nvSpPr>
          <p:cNvPr id="61" name="Rounded Rectangle 60"/>
          <p:cNvSpPr/>
          <p:nvPr/>
        </p:nvSpPr>
        <p:spPr>
          <a:xfrm>
            <a:off x="979966" y="1350509"/>
            <a:ext cx="2340933" cy="352820"/>
          </a:xfrm>
          <a:prstGeom prst="roundRect">
            <a:avLst/>
          </a:prstGeom>
          <a:solidFill>
            <a:schemeClr val="accent1">
              <a:lumMod val="40000"/>
              <a:lumOff val="60000"/>
            </a:schemeClr>
          </a:solidFill>
          <a:ln>
            <a:noFill/>
          </a:ln>
        </p:spPr>
        <p:style>
          <a:lnRef idx="1">
            <a:schemeClr val="accent5"/>
          </a:lnRef>
          <a:fillRef idx="3">
            <a:schemeClr val="accent5"/>
          </a:fillRef>
          <a:effectRef idx="2">
            <a:schemeClr val="accent5"/>
          </a:effectRef>
          <a:fontRef idx="minor">
            <a:schemeClr val="lt1"/>
          </a:fontRef>
        </p:style>
        <p:txBody>
          <a:bodyPr rtlCol="0" anchor="t"/>
          <a:lstStyle/>
          <a:p>
            <a:pPr algn="ctr">
              <a:spcAft>
                <a:spcPts val="400"/>
              </a:spcAft>
            </a:pPr>
            <a:r>
              <a:rPr lang="en-US" sz="1200" kern="0" dirty="0" smtClean="0">
                <a:solidFill>
                  <a:prstClr val="black"/>
                </a:solidFill>
              </a:rPr>
              <a:t>Size </a:t>
            </a:r>
            <a:r>
              <a:rPr lang="en-US" sz="1200" kern="0" dirty="0">
                <a:solidFill>
                  <a:prstClr val="black"/>
                </a:solidFill>
              </a:rPr>
              <a:t>of the database</a:t>
            </a:r>
          </a:p>
        </p:txBody>
      </p:sp>
      <p:sp>
        <p:nvSpPr>
          <p:cNvPr id="63" name="Rounded Rectangle 62"/>
          <p:cNvSpPr/>
          <p:nvPr/>
        </p:nvSpPr>
        <p:spPr>
          <a:xfrm>
            <a:off x="979966" y="1796653"/>
            <a:ext cx="2340934" cy="476968"/>
          </a:xfrm>
          <a:prstGeom prst="roundRect">
            <a:avLst/>
          </a:prstGeom>
          <a:solidFill>
            <a:schemeClr val="accent1">
              <a:lumMod val="40000"/>
              <a:lumOff val="6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en-US" sz="1200" kern="0" dirty="0">
                <a:solidFill>
                  <a:prstClr val="black"/>
                </a:solidFill>
              </a:rPr>
              <a:t>Number and types of integration points</a:t>
            </a:r>
          </a:p>
        </p:txBody>
      </p:sp>
      <p:sp>
        <p:nvSpPr>
          <p:cNvPr id="65" name="Rounded Rectangle 64"/>
          <p:cNvSpPr/>
          <p:nvPr/>
        </p:nvSpPr>
        <p:spPr>
          <a:xfrm>
            <a:off x="3494568" y="1806391"/>
            <a:ext cx="2569533" cy="476968"/>
          </a:xfrm>
          <a:prstGeom prst="roundRect">
            <a:avLst/>
          </a:prstGeom>
          <a:solidFill>
            <a:schemeClr val="accent3">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fr-FR" sz="1200" kern="0" dirty="0">
                <a:solidFill>
                  <a:prstClr val="black"/>
                </a:solidFill>
              </a:rPr>
              <a:t>Application </a:t>
            </a:r>
            <a:r>
              <a:rPr lang="fr-FR" sz="1200" kern="0" dirty="0" smtClean="0">
                <a:solidFill>
                  <a:prstClr val="black"/>
                </a:solidFill>
              </a:rPr>
              <a:t>Architecture </a:t>
            </a:r>
            <a:r>
              <a:rPr lang="fr-FR" sz="1200" kern="0" dirty="0">
                <a:solidFill>
                  <a:prstClr val="black"/>
                </a:solidFill>
              </a:rPr>
              <a:t>&amp; </a:t>
            </a:r>
            <a:r>
              <a:rPr lang="fr-FR" sz="1200" kern="0" dirty="0" smtClean="0">
                <a:solidFill>
                  <a:prstClr val="black"/>
                </a:solidFill>
              </a:rPr>
              <a:t>Data </a:t>
            </a:r>
            <a:r>
              <a:rPr lang="fr-FR" sz="1200" kern="0" dirty="0">
                <a:solidFill>
                  <a:prstClr val="black"/>
                </a:solidFill>
              </a:rPr>
              <a:t>Flow</a:t>
            </a:r>
          </a:p>
        </p:txBody>
      </p:sp>
      <p:sp>
        <p:nvSpPr>
          <p:cNvPr id="66" name="Rounded Rectangle 65"/>
          <p:cNvSpPr/>
          <p:nvPr/>
        </p:nvSpPr>
        <p:spPr>
          <a:xfrm>
            <a:off x="6216501" y="1350509"/>
            <a:ext cx="2666562" cy="352820"/>
          </a:xfrm>
          <a:prstGeom prst="roundRect">
            <a:avLst/>
          </a:prstGeom>
          <a:solidFill>
            <a:schemeClr val="bg2">
              <a:lumMod val="75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en-US" sz="900" kern="0" dirty="0">
                <a:solidFill>
                  <a:prstClr val="black"/>
                </a:solidFill>
              </a:rPr>
              <a:t>Ensure proper data refresh dependency has been take care before application deployment</a:t>
            </a:r>
          </a:p>
        </p:txBody>
      </p:sp>
      <p:sp>
        <p:nvSpPr>
          <p:cNvPr id="67" name="Rounded Rectangle 66"/>
          <p:cNvSpPr/>
          <p:nvPr/>
        </p:nvSpPr>
        <p:spPr>
          <a:xfrm>
            <a:off x="6216501" y="1806391"/>
            <a:ext cx="2655490" cy="481378"/>
          </a:xfrm>
          <a:prstGeom prst="roundRect">
            <a:avLst/>
          </a:prstGeom>
          <a:solidFill>
            <a:schemeClr val="bg2">
              <a:lumMod val="75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en-US" sz="900" kern="0" dirty="0">
                <a:solidFill>
                  <a:prstClr val="black"/>
                </a:solidFill>
              </a:rPr>
              <a:t>Ensure proper data refresh dependency has been take care before application deployment</a:t>
            </a:r>
          </a:p>
        </p:txBody>
      </p:sp>
      <p:sp>
        <p:nvSpPr>
          <p:cNvPr id="68" name="Rounded Rectangle 67"/>
          <p:cNvSpPr/>
          <p:nvPr/>
        </p:nvSpPr>
        <p:spPr>
          <a:xfrm>
            <a:off x="979967" y="2570673"/>
            <a:ext cx="2340933" cy="352820"/>
          </a:xfrm>
          <a:prstGeom prst="roundRect">
            <a:avLst/>
          </a:prstGeom>
          <a:solidFill>
            <a:schemeClr val="accent1">
              <a:lumMod val="40000"/>
              <a:lumOff val="6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en-US" sz="1200" kern="0" dirty="0">
                <a:solidFill>
                  <a:prstClr val="black"/>
                </a:solidFill>
              </a:rPr>
              <a:t>Total number of users</a:t>
            </a:r>
          </a:p>
        </p:txBody>
      </p:sp>
      <p:sp>
        <p:nvSpPr>
          <p:cNvPr id="69" name="Rounded Rectangle 68"/>
          <p:cNvSpPr/>
          <p:nvPr/>
        </p:nvSpPr>
        <p:spPr>
          <a:xfrm>
            <a:off x="979967" y="3054179"/>
            <a:ext cx="2340934" cy="324568"/>
          </a:xfrm>
          <a:prstGeom prst="roundRect">
            <a:avLst/>
          </a:prstGeom>
          <a:solidFill>
            <a:schemeClr val="accent1">
              <a:lumMod val="40000"/>
              <a:lumOff val="6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en-US" sz="1200" kern="0" dirty="0">
                <a:solidFill>
                  <a:prstClr val="black"/>
                </a:solidFill>
              </a:rPr>
              <a:t>Number of concurrent users</a:t>
            </a:r>
          </a:p>
        </p:txBody>
      </p:sp>
      <p:sp>
        <p:nvSpPr>
          <p:cNvPr id="70" name="Rounded Rectangle 69"/>
          <p:cNvSpPr/>
          <p:nvPr/>
        </p:nvSpPr>
        <p:spPr>
          <a:xfrm>
            <a:off x="3484373" y="2559617"/>
            <a:ext cx="2579727" cy="349728"/>
          </a:xfrm>
          <a:prstGeom prst="roundRect">
            <a:avLst/>
          </a:prstGeom>
          <a:solidFill>
            <a:schemeClr val="accent3">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kern="0" dirty="0">
                <a:solidFill>
                  <a:prstClr val="black"/>
                </a:solidFill>
              </a:rPr>
              <a:t>Number of servers required</a:t>
            </a:r>
          </a:p>
        </p:txBody>
      </p:sp>
      <p:sp>
        <p:nvSpPr>
          <p:cNvPr id="71" name="Rounded Rectangle 70"/>
          <p:cNvSpPr/>
          <p:nvPr/>
        </p:nvSpPr>
        <p:spPr>
          <a:xfrm>
            <a:off x="3495006" y="3049769"/>
            <a:ext cx="2569094" cy="328978"/>
          </a:xfrm>
          <a:prstGeom prst="roundRect">
            <a:avLst/>
          </a:prstGeom>
          <a:solidFill>
            <a:schemeClr val="accent3">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200" kern="0" dirty="0">
                <a:solidFill>
                  <a:prstClr val="black"/>
                </a:solidFill>
              </a:rPr>
              <a:t>Data flow &amp; server performance</a:t>
            </a:r>
          </a:p>
        </p:txBody>
      </p:sp>
      <p:sp>
        <p:nvSpPr>
          <p:cNvPr id="72" name="Rounded Rectangle 71"/>
          <p:cNvSpPr/>
          <p:nvPr/>
        </p:nvSpPr>
        <p:spPr>
          <a:xfrm>
            <a:off x="6216501" y="2556525"/>
            <a:ext cx="2667000" cy="352820"/>
          </a:xfrm>
          <a:prstGeom prst="roundRect">
            <a:avLst/>
          </a:prstGeom>
          <a:solidFill>
            <a:schemeClr val="bg2">
              <a:lumMod val="75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500"/>
              </a:spcAft>
            </a:pPr>
            <a:r>
              <a:rPr lang="en-US" sz="900" kern="0" dirty="0">
                <a:solidFill>
                  <a:prstClr val="black"/>
                </a:solidFill>
              </a:rPr>
              <a:t>Identify the business goals and establish </a:t>
            </a:r>
            <a:r>
              <a:rPr lang="en-US" sz="900" kern="0" dirty="0" smtClean="0">
                <a:solidFill>
                  <a:prstClr val="black"/>
                </a:solidFill>
              </a:rPr>
              <a:t>requirements </a:t>
            </a:r>
            <a:r>
              <a:rPr lang="en-US" sz="900" kern="0" dirty="0">
                <a:solidFill>
                  <a:prstClr val="black"/>
                </a:solidFill>
              </a:rPr>
              <a:t>for </a:t>
            </a:r>
            <a:r>
              <a:rPr lang="en-US" sz="900" kern="0" dirty="0" smtClean="0">
                <a:solidFill>
                  <a:prstClr val="black"/>
                </a:solidFill>
              </a:rPr>
              <a:t>Qlik </a:t>
            </a:r>
            <a:r>
              <a:rPr lang="en-US" sz="900" kern="0" dirty="0">
                <a:solidFill>
                  <a:prstClr val="black"/>
                </a:solidFill>
              </a:rPr>
              <a:t>at high-level. </a:t>
            </a:r>
          </a:p>
        </p:txBody>
      </p:sp>
      <p:sp>
        <p:nvSpPr>
          <p:cNvPr id="73" name="Rounded Rectangle 72"/>
          <p:cNvSpPr/>
          <p:nvPr/>
        </p:nvSpPr>
        <p:spPr>
          <a:xfrm>
            <a:off x="6216501" y="3049769"/>
            <a:ext cx="2655928" cy="328978"/>
          </a:xfrm>
          <a:prstGeom prst="roundRect">
            <a:avLst/>
          </a:prstGeom>
          <a:solidFill>
            <a:schemeClr val="bg2">
              <a:lumMod val="75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500"/>
              </a:spcAft>
            </a:pPr>
            <a:r>
              <a:rPr lang="en-US" sz="900" kern="0" dirty="0">
                <a:solidFill>
                  <a:prstClr val="black"/>
                </a:solidFill>
              </a:rPr>
              <a:t>Decide on load balancing , development model and data split</a:t>
            </a:r>
          </a:p>
        </p:txBody>
      </p:sp>
      <p:sp>
        <p:nvSpPr>
          <p:cNvPr id="74" name="Rounded Rectangle 73"/>
          <p:cNvSpPr/>
          <p:nvPr/>
        </p:nvSpPr>
        <p:spPr bwMode="auto">
          <a:xfrm>
            <a:off x="84538" y="3606204"/>
            <a:ext cx="8951362" cy="1196166"/>
          </a:xfrm>
          <a:prstGeom prst="roundRect">
            <a:avLst>
              <a:gd name="adj" fmla="val 8301"/>
            </a:avLst>
          </a:prstGeom>
          <a:solidFill>
            <a:srgbClr val="FFFFFF">
              <a:alpha val="60000"/>
            </a:srgbClr>
          </a:solidFill>
          <a:ln w="12700">
            <a:solidFill>
              <a:schemeClr val="bg1">
                <a:lumMod val="65000"/>
              </a:schemeClr>
            </a:solidFill>
            <a:round/>
            <a:headEnd/>
            <a:tailEnd/>
          </a:ln>
        </p:spPr>
        <p:txBody>
          <a:bodyPr wrap="none" anchor="ctr"/>
          <a:lstStyle/>
          <a:p>
            <a:pPr>
              <a:defRPr/>
            </a:pPr>
            <a:endParaRPr lang="en-US" sz="2800" dirty="0">
              <a:solidFill>
                <a:prstClr val="black"/>
              </a:solidFill>
              <a:cs typeface="Calibri" pitchFamily="34" charset="0"/>
            </a:endParaRPr>
          </a:p>
        </p:txBody>
      </p:sp>
      <p:sp>
        <p:nvSpPr>
          <p:cNvPr id="75" name="Rectangle 14"/>
          <p:cNvSpPr>
            <a:spLocks noChangeArrowheads="1"/>
          </p:cNvSpPr>
          <p:nvPr/>
        </p:nvSpPr>
        <p:spPr bwMode="auto">
          <a:xfrm rot="16200000">
            <a:off x="-50898" y="3908639"/>
            <a:ext cx="1098703" cy="600164"/>
          </a:xfrm>
          <a:prstGeom prst="rect">
            <a:avLst/>
          </a:prstGeom>
          <a:noFill/>
          <a:ln w="9525">
            <a:noFill/>
            <a:miter lim="800000"/>
            <a:headEnd/>
            <a:tailEnd/>
          </a:ln>
        </p:spPr>
        <p:txBody>
          <a:bodyPr wrap="square">
            <a:spAutoFit/>
          </a:bodyPr>
          <a:lstStyle/>
          <a:p>
            <a:pPr algn="ctr"/>
            <a:r>
              <a:rPr lang="en-US" sz="1100" dirty="0">
                <a:solidFill>
                  <a:prstClr val="black"/>
                </a:solidFill>
                <a:cs typeface="Calibri" pitchFamily="34" charset="0"/>
              </a:rPr>
              <a:t>GEOGRAPHICAL</a:t>
            </a:r>
          </a:p>
          <a:p>
            <a:pPr algn="ctr"/>
            <a:r>
              <a:rPr lang="en-US" sz="1100" dirty="0">
                <a:solidFill>
                  <a:prstClr val="black"/>
                </a:solidFill>
                <a:cs typeface="Calibri" pitchFamily="34" charset="0"/>
              </a:rPr>
              <a:t>SPEREAD</a:t>
            </a:r>
          </a:p>
          <a:p>
            <a:pPr algn="ctr"/>
            <a:r>
              <a:rPr lang="en-US" sz="1100" dirty="0">
                <a:solidFill>
                  <a:prstClr val="black"/>
                </a:solidFill>
                <a:cs typeface="Calibri" pitchFamily="34" charset="0"/>
              </a:rPr>
              <a:t>(APPLICATION)</a:t>
            </a:r>
          </a:p>
        </p:txBody>
      </p:sp>
      <p:sp>
        <p:nvSpPr>
          <p:cNvPr id="76" name="Rounded Rectangle 75"/>
          <p:cNvSpPr/>
          <p:nvPr/>
        </p:nvSpPr>
        <p:spPr>
          <a:xfrm>
            <a:off x="973398" y="3712975"/>
            <a:ext cx="2340933" cy="403060"/>
          </a:xfrm>
          <a:prstGeom prst="roundRect">
            <a:avLst/>
          </a:prstGeom>
          <a:solidFill>
            <a:schemeClr val="accent1">
              <a:lumMod val="40000"/>
              <a:lumOff val="6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en-US" sz="1200" kern="0" dirty="0">
                <a:solidFill>
                  <a:prstClr val="black"/>
                </a:solidFill>
              </a:rPr>
              <a:t>3rd party integrations</a:t>
            </a:r>
          </a:p>
        </p:txBody>
      </p:sp>
      <p:sp>
        <p:nvSpPr>
          <p:cNvPr id="77" name="Rounded Rectangle 76"/>
          <p:cNvSpPr/>
          <p:nvPr/>
        </p:nvSpPr>
        <p:spPr>
          <a:xfrm>
            <a:off x="973398" y="4249201"/>
            <a:ext cx="2340934" cy="432672"/>
          </a:xfrm>
          <a:prstGeom prst="roundRect">
            <a:avLst/>
          </a:prstGeom>
          <a:solidFill>
            <a:schemeClr val="accent1">
              <a:lumMod val="40000"/>
              <a:lumOff val="6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en-US" sz="1200" kern="0" dirty="0">
                <a:solidFill>
                  <a:prstClr val="black"/>
                </a:solidFill>
              </a:rPr>
              <a:t>Load Balancing</a:t>
            </a:r>
          </a:p>
        </p:txBody>
      </p:sp>
      <p:sp>
        <p:nvSpPr>
          <p:cNvPr id="78" name="Rounded Rectangle 77"/>
          <p:cNvSpPr/>
          <p:nvPr/>
        </p:nvSpPr>
        <p:spPr>
          <a:xfrm>
            <a:off x="3488437" y="3701919"/>
            <a:ext cx="2575663" cy="430602"/>
          </a:xfrm>
          <a:prstGeom prst="roundRect">
            <a:avLst/>
          </a:prstGeom>
          <a:solidFill>
            <a:schemeClr val="accent3">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fr-FR" sz="1200" kern="0" dirty="0">
                <a:solidFill>
                  <a:prstClr val="black"/>
                </a:solidFill>
              </a:rPr>
              <a:t>Application </a:t>
            </a:r>
            <a:r>
              <a:rPr lang="fr-FR" sz="1200" kern="0" dirty="0" smtClean="0">
                <a:solidFill>
                  <a:prstClr val="black"/>
                </a:solidFill>
              </a:rPr>
              <a:t>Performance &amp; A</a:t>
            </a:r>
            <a:r>
              <a:rPr lang="en-US" sz="1200" kern="0" dirty="0" smtClean="0">
                <a:solidFill>
                  <a:prstClr val="black"/>
                </a:solidFill>
              </a:rPr>
              <a:t>uthentication</a:t>
            </a:r>
            <a:endParaRPr lang="en-US" sz="1200" kern="0" dirty="0">
              <a:solidFill>
                <a:prstClr val="black"/>
              </a:solidFill>
            </a:endParaRPr>
          </a:p>
        </p:txBody>
      </p:sp>
      <p:sp>
        <p:nvSpPr>
          <p:cNvPr id="79" name="Rounded Rectangle 78"/>
          <p:cNvSpPr/>
          <p:nvPr/>
        </p:nvSpPr>
        <p:spPr>
          <a:xfrm>
            <a:off x="3488437" y="4244791"/>
            <a:ext cx="2575664" cy="437082"/>
          </a:xfrm>
          <a:prstGeom prst="roundRect">
            <a:avLst/>
          </a:prstGeom>
          <a:solidFill>
            <a:schemeClr val="accent3">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en-US" sz="1200" kern="0" dirty="0">
                <a:solidFill>
                  <a:prstClr val="black"/>
                </a:solidFill>
              </a:rPr>
              <a:t>Clustering and central processing</a:t>
            </a:r>
          </a:p>
        </p:txBody>
      </p:sp>
      <p:sp>
        <p:nvSpPr>
          <p:cNvPr id="80" name="Rounded Rectangle 79"/>
          <p:cNvSpPr/>
          <p:nvPr/>
        </p:nvSpPr>
        <p:spPr>
          <a:xfrm>
            <a:off x="6216500" y="3698827"/>
            <a:ext cx="2660431" cy="417208"/>
          </a:xfrm>
          <a:prstGeom prst="roundRect">
            <a:avLst/>
          </a:prstGeom>
          <a:solidFill>
            <a:schemeClr val="bg2">
              <a:lumMod val="75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lnSpc>
                <a:spcPts val="1000"/>
              </a:lnSpc>
              <a:spcAft>
                <a:spcPts val="500"/>
              </a:spcAft>
            </a:pPr>
            <a:r>
              <a:rPr lang="en-US" sz="900" kern="0" dirty="0">
                <a:solidFill>
                  <a:prstClr val="black"/>
                </a:solidFill>
              </a:rPr>
              <a:t>Ensure all the features of 3rd party integration have been taken care before deciding on webservers and number of server nodes</a:t>
            </a:r>
          </a:p>
        </p:txBody>
      </p:sp>
      <p:sp>
        <p:nvSpPr>
          <p:cNvPr id="81" name="Rounded Rectangle 80"/>
          <p:cNvSpPr/>
          <p:nvPr/>
        </p:nvSpPr>
        <p:spPr>
          <a:xfrm>
            <a:off x="6216501" y="4244791"/>
            <a:ext cx="2649359" cy="437082"/>
          </a:xfrm>
          <a:prstGeom prst="roundRect">
            <a:avLst/>
          </a:prstGeom>
          <a:solidFill>
            <a:schemeClr val="bg2">
              <a:lumMod val="75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lnSpc>
                <a:spcPts val="1000"/>
              </a:lnSpc>
              <a:spcAft>
                <a:spcPts val="500"/>
              </a:spcAft>
            </a:pPr>
            <a:r>
              <a:rPr lang="en-US" sz="900" kern="0" dirty="0">
                <a:solidFill>
                  <a:prstClr val="black"/>
                </a:solidFill>
              </a:rPr>
              <a:t>Identify the load on the server &amp; back up. Plan for disaster recovery before deciding on the load balancing and server cluster</a:t>
            </a:r>
          </a:p>
        </p:txBody>
      </p:sp>
      <p:sp>
        <p:nvSpPr>
          <p:cNvPr id="82" name="Rounded Rectangle 81"/>
          <p:cNvSpPr/>
          <p:nvPr/>
        </p:nvSpPr>
        <p:spPr bwMode="auto">
          <a:xfrm>
            <a:off x="99235" y="4901603"/>
            <a:ext cx="8936666" cy="1075669"/>
          </a:xfrm>
          <a:prstGeom prst="roundRect">
            <a:avLst>
              <a:gd name="adj" fmla="val 8301"/>
            </a:avLst>
          </a:prstGeom>
          <a:solidFill>
            <a:srgbClr val="FFFFFF">
              <a:alpha val="60000"/>
            </a:srgbClr>
          </a:solidFill>
          <a:ln w="12700">
            <a:solidFill>
              <a:schemeClr val="bg1">
                <a:lumMod val="65000"/>
              </a:schemeClr>
            </a:solidFill>
            <a:round/>
            <a:headEnd/>
            <a:tailEnd/>
          </a:ln>
        </p:spPr>
        <p:txBody>
          <a:bodyPr wrap="none" anchor="ctr"/>
          <a:lstStyle/>
          <a:p>
            <a:pPr>
              <a:defRPr/>
            </a:pPr>
            <a:endParaRPr lang="en-US" sz="2800" dirty="0">
              <a:solidFill>
                <a:prstClr val="black"/>
              </a:solidFill>
              <a:cs typeface="Calibri" pitchFamily="34" charset="0"/>
            </a:endParaRPr>
          </a:p>
        </p:txBody>
      </p:sp>
      <p:sp>
        <p:nvSpPr>
          <p:cNvPr id="83" name="Rectangle 14"/>
          <p:cNvSpPr>
            <a:spLocks noChangeArrowheads="1"/>
          </p:cNvSpPr>
          <p:nvPr/>
        </p:nvSpPr>
        <p:spPr bwMode="auto">
          <a:xfrm rot="16200000">
            <a:off x="-36201" y="5297114"/>
            <a:ext cx="1098703" cy="261610"/>
          </a:xfrm>
          <a:prstGeom prst="rect">
            <a:avLst/>
          </a:prstGeom>
          <a:noFill/>
          <a:ln w="9525">
            <a:noFill/>
            <a:miter lim="800000"/>
            <a:headEnd/>
            <a:tailEnd/>
          </a:ln>
        </p:spPr>
        <p:txBody>
          <a:bodyPr wrap="square">
            <a:spAutoFit/>
          </a:bodyPr>
          <a:lstStyle/>
          <a:p>
            <a:pPr algn="ctr"/>
            <a:r>
              <a:rPr lang="en-US" sz="1100" dirty="0">
                <a:solidFill>
                  <a:prstClr val="black"/>
                </a:solidFill>
                <a:cs typeface="Calibri" pitchFamily="34" charset="0"/>
              </a:rPr>
              <a:t>SCALABILITY</a:t>
            </a:r>
          </a:p>
        </p:txBody>
      </p:sp>
      <p:sp>
        <p:nvSpPr>
          <p:cNvPr id="84" name="Rounded Rectangle 83"/>
          <p:cNvSpPr/>
          <p:nvPr/>
        </p:nvSpPr>
        <p:spPr>
          <a:xfrm>
            <a:off x="988095" y="5008374"/>
            <a:ext cx="2340933" cy="403060"/>
          </a:xfrm>
          <a:prstGeom prst="roundRect">
            <a:avLst/>
          </a:prstGeom>
          <a:solidFill>
            <a:schemeClr val="accent1">
              <a:lumMod val="40000"/>
              <a:lumOff val="6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en-US" sz="1200" kern="0" dirty="0">
                <a:solidFill>
                  <a:prstClr val="black"/>
                </a:solidFill>
              </a:rPr>
              <a:t>User Growth</a:t>
            </a:r>
          </a:p>
        </p:txBody>
      </p:sp>
      <p:sp>
        <p:nvSpPr>
          <p:cNvPr id="85" name="Rounded Rectangle 84"/>
          <p:cNvSpPr/>
          <p:nvPr/>
        </p:nvSpPr>
        <p:spPr>
          <a:xfrm>
            <a:off x="988095" y="5544600"/>
            <a:ext cx="2340934" cy="432672"/>
          </a:xfrm>
          <a:prstGeom prst="roundRect">
            <a:avLst/>
          </a:prstGeom>
          <a:solidFill>
            <a:schemeClr val="accent1">
              <a:lumMod val="40000"/>
              <a:lumOff val="6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400"/>
              </a:spcAft>
            </a:pPr>
            <a:r>
              <a:rPr lang="en-US" sz="1200" kern="0" dirty="0">
                <a:solidFill>
                  <a:prstClr val="black"/>
                </a:solidFill>
              </a:rPr>
              <a:t>Increase in number of </a:t>
            </a:r>
            <a:br>
              <a:rPr lang="en-US" sz="1200" kern="0" dirty="0">
                <a:solidFill>
                  <a:prstClr val="black"/>
                </a:solidFill>
              </a:rPr>
            </a:br>
            <a:r>
              <a:rPr lang="en-US" sz="1200" kern="0" dirty="0">
                <a:solidFill>
                  <a:prstClr val="black"/>
                </a:solidFill>
              </a:rPr>
              <a:t>QlikView applications</a:t>
            </a:r>
          </a:p>
        </p:txBody>
      </p:sp>
      <p:sp>
        <p:nvSpPr>
          <p:cNvPr id="86" name="Rounded Rectangle 85"/>
          <p:cNvSpPr/>
          <p:nvPr/>
        </p:nvSpPr>
        <p:spPr>
          <a:xfrm>
            <a:off x="3503135" y="4997318"/>
            <a:ext cx="2560966" cy="430602"/>
          </a:xfrm>
          <a:prstGeom prst="roundRect">
            <a:avLst/>
          </a:prstGeom>
          <a:solidFill>
            <a:schemeClr val="accent3">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kern="0" dirty="0">
                <a:solidFill>
                  <a:prstClr val="black"/>
                </a:solidFill>
              </a:rPr>
              <a:t>Performance  &amp; authentication </a:t>
            </a:r>
            <a:r>
              <a:rPr lang="en-US" sz="1200" kern="0" dirty="0" smtClean="0">
                <a:solidFill>
                  <a:prstClr val="black"/>
                </a:solidFill>
              </a:rPr>
              <a:t>issues</a:t>
            </a:r>
            <a:endParaRPr lang="en-US" sz="1200" kern="0" dirty="0">
              <a:solidFill>
                <a:prstClr val="black"/>
              </a:solidFill>
            </a:endParaRPr>
          </a:p>
        </p:txBody>
      </p:sp>
      <p:sp>
        <p:nvSpPr>
          <p:cNvPr id="87" name="Rounded Rectangle 86"/>
          <p:cNvSpPr/>
          <p:nvPr/>
        </p:nvSpPr>
        <p:spPr>
          <a:xfrm>
            <a:off x="3503134" y="5540190"/>
            <a:ext cx="2560967" cy="437082"/>
          </a:xfrm>
          <a:prstGeom prst="roundRect">
            <a:avLst/>
          </a:prstGeom>
          <a:solidFill>
            <a:schemeClr val="accent3">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200" kern="0" dirty="0">
                <a:solidFill>
                  <a:prstClr val="black"/>
                </a:solidFill>
              </a:rPr>
              <a:t>Application maintenance effort; User management &amp; Server performance </a:t>
            </a:r>
          </a:p>
        </p:txBody>
      </p:sp>
      <p:sp>
        <p:nvSpPr>
          <p:cNvPr id="88" name="Rounded Rectangle 87"/>
          <p:cNvSpPr/>
          <p:nvPr/>
        </p:nvSpPr>
        <p:spPr>
          <a:xfrm>
            <a:off x="6216502" y="4994226"/>
            <a:ext cx="2664494" cy="417208"/>
          </a:xfrm>
          <a:prstGeom prst="roundRect">
            <a:avLst/>
          </a:prstGeom>
          <a:solidFill>
            <a:schemeClr val="bg2">
              <a:lumMod val="75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500"/>
              </a:spcAft>
            </a:pPr>
            <a:r>
              <a:rPr lang="en-US" sz="900" kern="0" dirty="0">
                <a:solidFill>
                  <a:prstClr val="black"/>
                </a:solidFill>
              </a:rPr>
              <a:t>Evaluate and finalize scalability options (vertical or horizontal)</a:t>
            </a:r>
          </a:p>
        </p:txBody>
      </p:sp>
      <p:sp>
        <p:nvSpPr>
          <p:cNvPr id="89" name="Rounded Rectangle 88"/>
          <p:cNvSpPr/>
          <p:nvPr/>
        </p:nvSpPr>
        <p:spPr>
          <a:xfrm>
            <a:off x="6216502" y="5540190"/>
            <a:ext cx="2653422" cy="437082"/>
          </a:xfrm>
          <a:prstGeom prst="roundRect">
            <a:avLst/>
          </a:prstGeom>
          <a:solidFill>
            <a:schemeClr val="bg2">
              <a:lumMod val="75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spcAft>
                <a:spcPts val="500"/>
              </a:spcAft>
            </a:pPr>
            <a:r>
              <a:rPr lang="en-US" sz="900" kern="0" dirty="0">
                <a:solidFill>
                  <a:prstClr val="black"/>
                </a:solidFill>
              </a:rPr>
              <a:t>Ensure application distribution plan &amp; data growth has been considered before start of the application development</a:t>
            </a:r>
          </a:p>
        </p:txBody>
      </p:sp>
    </p:spTree>
    <p:extLst>
      <p:ext uri="{BB962C8B-B14F-4D97-AF65-F5344CB8AC3E}">
        <p14:creationId xmlns:p14="http://schemas.microsoft.com/office/powerpoint/2010/main" val="255866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0" y="3276600"/>
            <a:ext cx="6781800" cy="533400"/>
          </a:xfrm>
        </p:spPr>
        <p:txBody>
          <a:bodyPr/>
          <a:lstStyle/>
          <a:p>
            <a:r>
              <a:rPr lang="en-US" sz="3200" dirty="0" smtClean="0"/>
              <a:t>ADOPTION AND GOVERNANCE MODEL</a:t>
            </a:r>
            <a:endParaRPr lang="en-US" sz="3200" dirty="0"/>
          </a:p>
        </p:txBody>
      </p:sp>
    </p:spTree>
    <p:extLst>
      <p:ext uri="{BB962C8B-B14F-4D97-AF65-F5344CB8AC3E}">
        <p14:creationId xmlns:p14="http://schemas.microsoft.com/office/powerpoint/2010/main" val="3241217046"/>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4572000" y="989581"/>
            <a:ext cx="4114800" cy="4953000"/>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sp>
        <p:nvSpPr>
          <p:cNvPr id="48" name="Rounded Rectangle 47"/>
          <p:cNvSpPr/>
          <p:nvPr/>
        </p:nvSpPr>
        <p:spPr bwMode="auto">
          <a:xfrm>
            <a:off x="4724400" y="1117465"/>
            <a:ext cx="3810000" cy="1625735"/>
          </a:xfrm>
          <a:prstGeom prst="roundRect">
            <a:avLst>
              <a:gd name="adj" fmla="val 4181"/>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3" name="Text Placeholder 1"/>
          <p:cNvSpPr>
            <a:spLocks noGrp="1"/>
          </p:cNvSpPr>
          <p:nvPr>
            <p:ph type="body" sz="quarter" idx="13"/>
          </p:nvPr>
        </p:nvSpPr>
        <p:spPr>
          <a:xfrm>
            <a:off x="0" y="228600"/>
            <a:ext cx="9067800" cy="381000"/>
          </a:xfrm>
        </p:spPr>
        <p:txBody>
          <a:bodyPr/>
          <a:lstStyle/>
          <a:p>
            <a:r>
              <a:rPr lang="en-US" dirty="0" smtClean="0"/>
              <a:t>QLIKVIEW ADOPTION PERSPECTIVES</a:t>
            </a:r>
            <a:endParaRPr lang="en-US" dirty="0">
              <a:solidFill>
                <a:srgbClr val="FF0000"/>
              </a:solidFill>
            </a:endParaRPr>
          </a:p>
        </p:txBody>
      </p:sp>
      <p:sp>
        <p:nvSpPr>
          <p:cNvPr id="25" name="Rounded Rectangle 24"/>
          <p:cNvSpPr/>
          <p:nvPr/>
        </p:nvSpPr>
        <p:spPr>
          <a:xfrm>
            <a:off x="152400" y="990600"/>
            <a:ext cx="4114800" cy="4953000"/>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sp>
        <p:nvSpPr>
          <p:cNvPr id="12" name="Rounded Rectangle 11"/>
          <p:cNvSpPr/>
          <p:nvPr/>
        </p:nvSpPr>
        <p:spPr bwMode="auto">
          <a:xfrm>
            <a:off x="4724400" y="2829515"/>
            <a:ext cx="3810000" cy="2961685"/>
          </a:xfrm>
          <a:prstGeom prst="roundRect">
            <a:avLst>
              <a:gd name="adj" fmla="val 4181"/>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dirty="0">
              <a:solidFill>
                <a:prstClr val="black"/>
              </a:solidFill>
              <a:latin typeface="Arial" pitchFamily="-12" charset="0"/>
              <a:ea typeface="ＭＳ Ｐゴシック" pitchFamily="-12" charset="-128"/>
              <a:cs typeface="ＭＳ Ｐゴシック" pitchFamily="-12" charset="-128"/>
            </a:endParaRPr>
          </a:p>
        </p:txBody>
      </p:sp>
      <p:grpSp>
        <p:nvGrpSpPr>
          <p:cNvPr id="14" name="Group 13"/>
          <p:cNvGrpSpPr/>
          <p:nvPr/>
        </p:nvGrpSpPr>
        <p:grpSpPr>
          <a:xfrm>
            <a:off x="457200" y="2241081"/>
            <a:ext cx="3543397" cy="3321519"/>
            <a:chOff x="2192955" y="1019475"/>
            <a:chExt cx="4665045" cy="4372933"/>
          </a:xfrm>
        </p:grpSpPr>
        <p:sp>
          <p:nvSpPr>
            <p:cNvPr id="15" name="Down Arrow 14"/>
            <p:cNvSpPr/>
            <p:nvPr/>
          </p:nvSpPr>
          <p:spPr>
            <a:xfrm rot="17437731">
              <a:off x="3344045" y="2956084"/>
              <a:ext cx="304800" cy="304800"/>
            </a:xfrm>
            <a:prstGeom prst="downArrow">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600" b="0" dirty="0">
                <a:solidFill>
                  <a:prstClr val="white"/>
                </a:solidFill>
              </a:endParaRPr>
            </a:p>
          </p:txBody>
        </p:sp>
        <p:sp>
          <p:nvSpPr>
            <p:cNvPr id="16" name="Oval 5"/>
            <p:cNvSpPr>
              <a:spLocks noChangeArrowheads="1"/>
            </p:cNvSpPr>
            <p:nvPr/>
          </p:nvSpPr>
          <p:spPr bwMode="auto">
            <a:xfrm>
              <a:off x="3916680" y="1019475"/>
              <a:ext cx="1188720" cy="1188720"/>
            </a:xfrm>
            <a:prstGeom prst="ellipse">
              <a:avLst/>
            </a:prstGeom>
            <a:gradFill flip="none" rotWithShape="1">
              <a:gsLst>
                <a:gs pos="0">
                  <a:srgbClr val="FEE8B0"/>
                </a:gs>
                <a:gs pos="80000">
                  <a:srgbClr val="EB9921"/>
                </a:gs>
                <a:gs pos="100000">
                  <a:srgbClr val="EF9B1F"/>
                </a:gs>
              </a:gsLst>
              <a:path path="circle">
                <a:fillToRect l="50000" t="50000" r="50000" b="50000"/>
              </a:path>
              <a:tileRect/>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fontAlgn="auto">
                <a:spcBef>
                  <a:spcPts val="0"/>
                </a:spcBef>
                <a:spcAft>
                  <a:spcPts val="0"/>
                </a:spcAft>
                <a:defRPr/>
              </a:pPr>
              <a:endParaRPr lang="en-US" sz="1600" b="0" kern="0" dirty="0">
                <a:solidFill>
                  <a:sysClr val="windowText" lastClr="000000"/>
                </a:solidFill>
                <a:latin typeface="Calibri"/>
                <a:ea typeface="+mn-ea"/>
              </a:endParaRPr>
            </a:p>
          </p:txBody>
        </p:sp>
        <p:sp>
          <p:nvSpPr>
            <p:cNvPr id="17" name="Oval 7"/>
            <p:cNvSpPr>
              <a:spLocks noChangeArrowheads="1"/>
            </p:cNvSpPr>
            <p:nvPr/>
          </p:nvSpPr>
          <p:spPr bwMode="auto">
            <a:xfrm>
              <a:off x="5669280" y="2286000"/>
              <a:ext cx="1188720" cy="1188720"/>
            </a:xfrm>
            <a:prstGeom prst="ellipse">
              <a:avLst/>
            </a:prstGeom>
            <a:gradFill flip="none" rotWithShape="1">
              <a:gsLst>
                <a:gs pos="0">
                  <a:schemeClr val="bg1"/>
                </a:gs>
                <a:gs pos="48000">
                  <a:srgbClr val="85F0FF"/>
                </a:gs>
                <a:gs pos="100000">
                  <a:srgbClr val="0070C0"/>
                </a:gs>
              </a:gsLst>
              <a:path path="circle">
                <a:fillToRect l="50000" t="50000" r="50000" b="50000"/>
              </a:path>
              <a:tileRect/>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fontAlgn="auto">
                <a:spcBef>
                  <a:spcPts val="0"/>
                </a:spcBef>
                <a:spcAft>
                  <a:spcPts val="0"/>
                </a:spcAft>
                <a:defRPr/>
              </a:pPr>
              <a:endParaRPr lang="en-US" sz="1600" b="0" kern="0" dirty="0">
                <a:solidFill>
                  <a:sysClr val="windowText" lastClr="000000"/>
                </a:solidFill>
                <a:latin typeface="Calibri"/>
                <a:ea typeface="+mn-ea"/>
              </a:endParaRPr>
            </a:p>
          </p:txBody>
        </p:sp>
        <p:sp>
          <p:nvSpPr>
            <p:cNvPr id="18" name="Text Box 8"/>
            <p:cNvSpPr txBox="1">
              <a:spLocks noChangeArrowheads="1"/>
            </p:cNvSpPr>
            <p:nvPr/>
          </p:nvSpPr>
          <p:spPr bwMode="auto">
            <a:xfrm>
              <a:off x="5862988" y="2667000"/>
              <a:ext cx="838200" cy="381000"/>
            </a:xfrm>
            <a:prstGeom prst="rect">
              <a:avLst/>
            </a:prstGeom>
            <a:noFill/>
            <a:ln w="19050">
              <a:noFill/>
              <a:miter lim="800000"/>
              <a:headEnd type="none" w="sm" len="sm"/>
              <a:tailEnd type="none" w="sm" len="sm"/>
            </a:ln>
          </p:spPr>
          <p:txBody>
            <a:bodyPr wrap="none" lIns="0" tIns="0" rIns="0" bIns="0" anchor="ctr"/>
            <a:lstStyle/>
            <a:p>
              <a:pPr algn="ctr" eaLnBrk="0" fontAlgn="auto" hangingPunct="0">
                <a:lnSpc>
                  <a:spcPts val="1100"/>
                </a:lnSpc>
                <a:spcBef>
                  <a:spcPts val="0"/>
                </a:spcBef>
                <a:spcAft>
                  <a:spcPts val="0"/>
                </a:spcAft>
                <a:defRPr/>
              </a:pPr>
              <a:r>
                <a:rPr lang="en-US" sz="1000" kern="0" dirty="0">
                  <a:solidFill>
                    <a:sysClr val="windowText" lastClr="000000"/>
                  </a:solidFill>
                  <a:latin typeface="Calibri" pitchFamily="34" charset="0"/>
                  <a:ea typeface="+mn-ea"/>
                  <a:cs typeface="Times New Roman" pitchFamily="18" charset="0"/>
                </a:rPr>
                <a:t>Frequency </a:t>
              </a:r>
              <a:r>
                <a:rPr lang="en-US" sz="1000" kern="0" dirty="0" smtClean="0">
                  <a:solidFill>
                    <a:sysClr val="windowText" lastClr="000000"/>
                  </a:solidFill>
                  <a:latin typeface="Calibri" pitchFamily="34" charset="0"/>
                  <a:ea typeface="+mn-ea"/>
                  <a:cs typeface="Times New Roman" pitchFamily="18" charset="0"/>
                </a:rPr>
                <a:t/>
              </a:r>
              <a:br>
                <a:rPr lang="en-US" sz="1000" kern="0" dirty="0" smtClean="0">
                  <a:solidFill>
                    <a:sysClr val="windowText" lastClr="000000"/>
                  </a:solidFill>
                  <a:latin typeface="Calibri" pitchFamily="34" charset="0"/>
                  <a:ea typeface="+mn-ea"/>
                  <a:cs typeface="Times New Roman" pitchFamily="18" charset="0"/>
                </a:rPr>
              </a:br>
              <a:r>
                <a:rPr lang="en-US" sz="1000" kern="0" dirty="0" smtClean="0">
                  <a:solidFill>
                    <a:sysClr val="windowText" lastClr="000000"/>
                  </a:solidFill>
                  <a:latin typeface="Calibri" pitchFamily="34" charset="0"/>
                  <a:ea typeface="+mn-ea"/>
                  <a:cs typeface="Times New Roman" pitchFamily="18" charset="0"/>
                </a:rPr>
                <a:t>of </a:t>
              </a:r>
              <a:br>
                <a:rPr lang="en-US" sz="1000" kern="0" dirty="0" smtClean="0">
                  <a:solidFill>
                    <a:sysClr val="windowText" lastClr="000000"/>
                  </a:solidFill>
                  <a:latin typeface="Calibri" pitchFamily="34" charset="0"/>
                  <a:ea typeface="+mn-ea"/>
                  <a:cs typeface="Times New Roman" pitchFamily="18" charset="0"/>
                </a:rPr>
              </a:br>
              <a:r>
                <a:rPr lang="en-US" sz="1000" kern="0" dirty="0" smtClean="0">
                  <a:solidFill>
                    <a:sysClr val="windowText" lastClr="000000"/>
                  </a:solidFill>
                  <a:latin typeface="Calibri" pitchFamily="34" charset="0"/>
                  <a:ea typeface="+mn-ea"/>
                  <a:cs typeface="Times New Roman" pitchFamily="18" charset="0"/>
                </a:rPr>
                <a:t>QlikView </a:t>
              </a:r>
              <a:br>
                <a:rPr lang="en-US" sz="1000" kern="0" dirty="0" smtClean="0">
                  <a:solidFill>
                    <a:sysClr val="windowText" lastClr="000000"/>
                  </a:solidFill>
                  <a:latin typeface="Calibri" pitchFamily="34" charset="0"/>
                  <a:ea typeface="+mn-ea"/>
                  <a:cs typeface="Times New Roman" pitchFamily="18" charset="0"/>
                </a:rPr>
              </a:br>
              <a:r>
                <a:rPr lang="en-US" sz="1000" kern="0" dirty="0" smtClean="0">
                  <a:solidFill>
                    <a:sysClr val="windowText" lastClr="000000"/>
                  </a:solidFill>
                  <a:latin typeface="Calibri" pitchFamily="34" charset="0"/>
                  <a:ea typeface="+mn-ea"/>
                  <a:cs typeface="Times New Roman" pitchFamily="18" charset="0"/>
                </a:rPr>
                <a:t>Usage</a:t>
              </a:r>
              <a:endParaRPr lang="en-US" sz="1000" kern="0" dirty="0">
                <a:solidFill>
                  <a:sysClr val="windowText" lastClr="000000"/>
                </a:solidFill>
                <a:latin typeface="Calibri" pitchFamily="34" charset="0"/>
                <a:ea typeface="+mn-ea"/>
                <a:cs typeface="Times New Roman" pitchFamily="18" charset="0"/>
              </a:endParaRPr>
            </a:p>
          </p:txBody>
        </p:sp>
        <p:sp>
          <p:nvSpPr>
            <p:cNvPr id="19" name="Oval 2"/>
            <p:cNvSpPr>
              <a:spLocks noChangeArrowheads="1"/>
            </p:cNvSpPr>
            <p:nvPr/>
          </p:nvSpPr>
          <p:spPr bwMode="auto">
            <a:xfrm>
              <a:off x="2590484" y="4088988"/>
              <a:ext cx="1188720" cy="1188720"/>
            </a:xfrm>
            <a:prstGeom prst="ellipse">
              <a:avLst/>
            </a:prstGeom>
            <a:gradFill flip="none" rotWithShape="1">
              <a:gsLst>
                <a:gs pos="15000">
                  <a:srgbClr val="E2DBD4"/>
                </a:gs>
                <a:gs pos="80000">
                  <a:srgbClr val="B99885"/>
                </a:gs>
                <a:gs pos="100000">
                  <a:srgbClr val="C5AA75"/>
                </a:gs>
              </a:gsLst>
              <a:path path="circle">
                <a:fillToRect l="50000" t="50000" r="50000" b="50000"/>
              </a:path>
              <a:tileRect/>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fontAlgn="auto">
                <a:spcBef>
                  <a:spcPts val="0"/>
                </a:spcBef>
                <a:spcAft>
                  <a:spcPts val="0"/>
                </a:spcAft>
                <a:defRPr/>
              </a:pPr>
              <a:endParaRPr lang="en-US" sz="1600" b="0" kern="0" dirty="0">
                <a:solidFill>
                  <a:sysClr val="windowText" lastClr="000000"/>
                </a:solidFill>
                <a:latin typeface="Calibri"/>
                <a:ea typeface="+mn-ea"/>
              </a:endParaRPr>
            </a:p>
          </p:txBody>
        </p:sp>
        <p:sp>
          <p:nvSpPr>
            <p:cNvPr id="20" name="Oval 12"/>
            <p:cNvSpPr>
              <a:spLocks noChangeArrowheads="1"/>
            </p:cNvSpPr>
            <p:nvPr/>
          </p:nvSpPr>
          <p:spPr bwMode="gray">
            <a:xfrm>
              <a:off x="2192955" y="2276375"/>
              <a:ext cx="1188720" cy="1188720"/>
            </a:xfrm>
            <a:prstGeom prst="ellipse">
              <a:avLst/>
            </a:prstGeom>
            <a:gradFill flip="none" rotWithShape="1">
              <a:gsLst>
                <a:gs pos="0">
                  <a:srgbClr val="EEFF9B"/>
                </a:gs>
                <a:gs pos="80000">
                  <a:srgbClr val="9BBB59">
                    <a:shade val="93000"/>
                    <a:satMod val="130000"/>
                  </a:srgbClr>
                </a:gs>
                <a:gs pos="100000">
                  <a:srgbClr val="9BBB59">
                    <a:shade val="94000"/>
                    <a:satMod val="135000"/>
                  </a:srgbClr>
                </a:gs>
              </a:gsLst>
              <a:path path="circle">
                <a:fillToRect l="50000" t="50000" r="50000" b="50000"/>
              </a:path>
              <a:tileRect/>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fontAlgn="auto">
                <a:spcBef>
                  <a:spcPts val="0"/>
                </a:spcBef>
                <a:spcAft>
                  <a:spcPts val="0"/>
                </a:spcAft>
                <a:defRPr/>
              </a:pPr>
              <a:endParaRPr lang="en-US" sz="1600" b="0" kern="0" dirty="0">
                <a:solidFill>
                  <a:sysClr val="windowText" lastClr="000000"/>
                </a:solidFill>
                <a:latin typeface="Calibri"/>
                <a:ea typeface="+mn-ea"/>
              </a:endParaRPr>
            </a:p>
          </p:txBody>
        </p:sp>
        <p:sp>
          <p:nvSpPr>
            <p:cNvPr id="21" name="Oval 5"/>
            <p:cNvSpPr>
              <a:spLocks noChangeArrowheads="1"/>
            </p:cNvSpPr>
            <p:nvPr/>
          </p:nvSpPr>
          <p:spPr bwMode="auto">
            <a:xfrm>
              <a:off x="5163955" y="4203688"/>
              <a:ext cx="1188720" cy="1188720"/>
            </a:xfrm>
            <a:prstGeom prst="ellipse">
              <a:avLst/>
            </a:prstGeom>
            <a:gradFill flip="none" rotWithShape="1">
              <a:gsLst>
                <a:gs pos="0">
                  <a:srgbClr val="EFD0BF"/>
                </a:gs>
                <a:gs pos="80000">
                  <a:srgbClr val="BB8E51"/>
                </a:gs>
                <a:gs pos="100000">
                  <a:srgbClr val="C4984A"/>
                </a:gs>
              </a:gsLst>
              <a:path path="circle">
                <a:fillToRect l="50000" t="50000" r="50000" b="50000"/>
              </a:path>
              <a:tileRect/>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fontAlgn="auto">
                <a:spcBef>
                  <a:spcPts val="0"/>
                </a:spcBef>
                <a:spcAft>
                  <a:spcPts val="0"/>
                </a:spcAft>
                <a:defRPr/>
              </a:pPr>
              <a:endParaRPr lang="en-US" sz="1600" b="0" kern="0" dirty="0">
                <a:solidFill>
                  <a:sysClr val="windowText" lastClr="000000"/>
                </a:solidFill>
                <a:latin typeface="Calibri"/>
                <a:ea typeface="+mn-ea"/>
              </a:endParaRPr>
            </a:p>
          </p:txBody>
        </p:sp>
        <p:sp>
          <p:nvSpPr>
            <p:cNvPr id="22" name="Text Box 8"/>
            <p:cNvSpPr txBox="1">
              <a:spLocks noChangeArrowheads="1"/>
            </p:cNvSpPr>
            <p:nvPr/>
          </p:nvSpPr>
          <p:spPr bwMode="auto">
            <a:xfrm>
              <a:off x="5224915" y="4607548"/>
              <a:ext cx="1066800" cy="381000"/>
            </a:xfrm>
            <a:prstGeom prst="rect">
              <a:avLst/>
            </a:prstGeom>
            <a:noFill/>
            <a:ln w="19050">
              <a:noFill/>
              <a:miter lim="800000"/>
              <a:headEnd type="none" w="sm" len="sm"/>
              <a:tailEnd type="none" w="sm" len="sm"/>
            </a:ln>
          </p:spPr>
          <p:txBody>
            <a:bodyPr wrap="none" lIns="0" tIns="0" rIns="0" bIns="0" anchor="ctr"/>
            <a:lstStyle/>
            <a:p>
              <a:pPr algn="ctr" eaLnBrk="0" fontAlgn="auto" hangingPunct="0">
                <a:lnSpc>
                  <a:spcPts val="1300"/>
                </a:lnSpc>
                <a:spcBef>
                  <a:spcPts val="0"/>
                </a:spcBef>
                <a:spcAft>
                  <a:spcPts val="0"/>
                </a:spcAft>
                <a:defRPr/>
              </a:pPr>
              <a:r>
                <a:rPr lang="en-US" sz="1000" kern="0" dirty="0">
                  <a:solidFill>
                    <a:sysClr val="windowText" lastClr="000000"/>
                  </a:solidFill>
                  <a:latin typeface="Calibri" pitchFamily="34" charset="0"/>
                  <a:ea typeface="+mn-ea"/>
                  <a:cs typeface="Times New Roman" pitchFamily="18" charset="0"/>
                </a:rPr>
                <a:t>Type of </a:t>
              </a:r>
              <a:r>
                <a:rPr lang="en-US" sz="1000" kern="0" dirty="0" smtClean="0">
                  <a:solidFill>
                    <a:sysClr val="windowText" lastClr="000000"/>
                  </a:solidFill>
                  <a:latin typeface="Calibri" pitchFamily="34" charset="0"/>
                  <a:ea typeface="+mn-ea"/>
                  <a:cs typeface="Times New Roman" pitchFamily="18" charset="0"/>
                </a:rPr>
                <a:t/>
              </a:r>
              <a:br>
                <a:rPr lang="en-US" sz="1000" kern="0" dirty="0" smtClean="0">
                  <a:solidFill>
                    <a:sysClr val="windowText" lastClr="000000"/>
                  </a:solidFill>
                  <a:latin typeface="Calibri" pitchFamily="34" charset="0"/>
                  <a:ea typeface="+mn-ea"/>
                  <a:cs typeface="Times New Roman" pitchFamily="18" charset="0"/>
                </a:rPr>
              </a:br>
              <a:r>
                <a:rPr lang="en-US" sz="1000" kern="0" dirty="0" smtClean="0">
                  <a:solidFill>
                    <a:sysClr val="windowText" lastClr="000000"/>
                  </a:solidFill>
                  <a:latin typeface="Calibri" pitchFamily="34" charset="0"/>
                  <a:ea typeface="+mn-ea"/>
                  <a:cs typeface="Times New Roman" pitchFamily="18" charset="0"/>
                </a:rPr>
                <a:t>QlikView </a:t>
              </a:r>
              <a:br>
                <a:rPr lang="en-US" sz="1000" kern="0" dirty="0" smtClean="0">
                  <a:solidFill>
                    <a:sysClr val="windowText" lastClr="000000"/>
                  </a:solidFill>
                  <a:latin typeface="Calibri" pitchFamily="34" charset="0"/>
                  <a:ea typeface="+mn-ea"/>
                  <a:cs typeface="Times New Roman" pitchFamily="18" charset="0"/>
                </a:rPr>
              </a:br>
              <a:r>
                <a:rPr lang="en-US" sz="1000" kern="0" dirty="0" smtClean="0">
                  <a:solidFill>
                    <a:sysClr val="windowText" lastClr="000000"/>
                  </a:solidFill>
                  <a:latin typeface="Calibri" pitchFamily="34" charset="0"/>
                  <a:ea typeface="+mn-ea"/>
                  <a:cs typeface="Times New Roman" pitchFamily="18" charset="0"/>
                </a:rPr>
                <a:t>usage</a:t>
              </a:r>
              <a:endParaRPr lang="en-US" sz="1000" kern="0" dirty="0">
                <a:solidFill>
                  <a:sysClr val="windowText" lastClr="000000"/>
                </a:solidFill>
                <a:latin typeface="Calibri" pitchFamily="34" charset="0"/>
                <a:ea typeface="+mn-ea"/>
                <a:cs typeface="Times New Roman" pitchFamily="18" charset="0"/>
              </a:endParaRPr>
            </a:p>
          </p:txBody>
        </p:sp>
        <p:sp>
          <p:nvSpPr>
            <p:cNvPr id="23" name="Text Box 8"/>
            <p:cNvSpPr txBox="1">
              <a:spLocks noChangeArrowheads="1"/>
            </p:cNvSpPr>
            <p:nvPr/>
          </p:nvSpPr>
          <p:spPr bwMode="auto">
            <a:xfrm>
              <a:off x="2368215" y="2680235"/>
              <a:ext cx="838200" cy="381000"/>
            </a:xfrm>
            <a:prstGeom prst="rect">
              <a:avLst/>
            </a:prstGeom>
            <a:noFill/>
            <a:ln w="19050">
              <a:noFill/>
              <a:miter lim="800000"/>
              <a:headEnd type="none" w="sm" len="sm"/>
              <a:tailEnd type="none" w="sm" len="sm"/>
            </a:ln>
          </p:spPr>
          <p:txBody>
            <a:bodyPr wrap="none" lIns="0" tIns="0" rIns="0" bIns="0" anchor="ctr"/>
            <a:lstStyle/>
            <a:p>
              <a:pPr algn="ctr" eaLnBrk="0" fontAlgn="auto" hangingPunct="0">
                <a:lnSpc>
                  <a:spcPts val="1100"/>
                </a:lnSpc>
                <a:spcBef>
                  <a:spcPts val="0"/>
                </a:spcBef>
                <a:spcAft>
                  <a:spcPts val="0"/>
                </a:spcAft>
                <a:defRPr/>
              </a:pPr>
              <a:r>
                <a:rPr lang="en-US" sz="1000" kern="0" dirty="0">
                  <a:solidFill>
                    <a:sysClr val="windowText" lastClr="000000"/>
                  </a:solidFill>
                  <a:latin typeface="Calibri" pitchFamily="34" charset="0"/>
                  <a:ea typeface="+mn-ea"/>
                  <a:cs typeface="Times New Roman" pitchFamily="18" charset="0"/>
                </a:rPr>
                <a:t>Alignment w</a:t>
              </a:r>
              <a:r>
                <a:rPr lang="en-US" sz="1000" kern="0" dirty="0" smtClean="0">
                  <a:solidFill>
                    <a:sysClr val="windowText" lastClr="000000"/>
                  </a:solidFill>
                  <a:latin typeface="Calibri" pitchFamily="34" charset="0"/>
                  <a:ea typeface="+mn-ea"/>
                  <a:cs typeface="Times New Roman" pitchFamily="18" charset="0"/>
                </a:rPr>
                <a:t>/</a:t>
              </a:r>
              <a:br>
                <a:rPr lang="en-US" sz="1000" kern="0" dirty="0" smtClean="0">
                  <a:solidFill>
                    <a:sysClr val="windowText" lastClr="000000"/>
                  </a:solidFill>
                  <a:latin typeface="Calibri" pitchFamily="34" charset="0"/>
                  <a:ea typeface="+mn-ea"/>
                  <a:cs typeface="Times New Roman" pitchFamily="18" charset="0"/>
                </a:rPr>
              </a:br>
              <a:r>
                <a:rPr lang="en-US" sz="1000" kern="0" dirty="0" smtClean="0">
                  <a:solidFill>
                    <a:sysClr val="windowText" lastClr="000000"/>
                  </a:solidFill>
                  <a:latin typeface="Calibri" pitchFamily="34" charset="0"/>
                  <a:ea typeface="+mn-ea"/>
                  <a:cs typeface="Times New Roman" pitchFamily="18" charset="0"/>
                </a:rPr>
                <a:t>Strategy </a:t>
              </a:r>
              <a:r>
                <a:rPr lang="en-US" sz="1000" kern="0" dirty="0">
                  <a:solidFill>
                    <a:sysClr val="windowText" lastClr="000000"/>
                  </a:solidFill>
                  <a:latin typeface="Calibri" pitchFamily="34" charset="0"/>
                  <a:ea typeface="+mn-ea"/>
                  <a:cs typeface="Times New Roman" pitchFamily="18" charset="0"/>
                </a:rPr>
                <a:t>&amp;  </a:t>
              </a:r>
              <a:r>
                <a:rPr lang="en-US" sz="1000" kern="0" dirty="0" smtClean="0">
                  <a:solidFill>
                    <a:sysClr val="windowText" lastClr="000000"/>
                  </a:solidFill>
                  <a:latin typeface="Calibri" pitchFamily="34" charset="0"/>
                  <a:ea typeface="+mn-ea"/>
                  <a:cs typeface="Times New Roman" pitchFamily="18" charset="0"/>
                </a:rPr>
                <a:t/>
              </a:r>
              <a:br>
                <a:rPr lang="en-US" sz="1000" kern="0" dirty="0" smtClean="0">
                  <a:solidFill>
                    <a:sysClr val="windowText" lastClr="000000"/>
                  </a:solidFill>
                  <a:latin typeface="Calibri" pitchFamily="34" charset="0"/>
                  <a:ea typeface="+mn-ea"/>
                  <a:cs typeface="Times New Roman" pitchFamily="18" charset="0"/>
                </a:rPr>
              </a:br>
              <a:r>
                <a:rPr lang="en-US" sz="1000" kern="0" dirty="0" smtClean="0">
                  <a:solidFill>
                    <a:sysClr val="windowText" lastClr="000000"/>
                  </a:solidFill>
                  <a:latin typeface="Calibri" pitchFamily="34" charset="0"/>
                  <a:ea typeface="+mn-ea"/>
                  <a:cs typeface="Times New Roman" pitchFamily="18" charset="0"/>
                </a:rPr>
                <a:t>Management</a:t>
              </a:r>
              <a:endParaRPr lang="en-US" sz="1000" kern="0" dirty="0">
                <a:solidFill>
                  <a:sysClr val="windowText" lastClr="000000"/>
                </a:solidFill>
                <a:latin typeface="Calibri" pitchFamily="34" charset="0"/>
                <a:ea typeface="+mn-ea"/>
                <a:cs typeface="Times New Roman" pitchFamily="18" charset="0"/>
              </a:endParaRPr>
            </a:p>
          </p:txBody>
        </p:sp>
        <p:sp>
          <p:nvSpPr>
            <p:cNvPr id="24" name="Text Box 8"/>
            <p:cNvSpPr txBox="1">
              <a:spLocks noChangeArrowheads="1"/>
            </p:cNvSpPr>
            <p:nvPr/>
          </p:nvSpPr>
          <p:spPr bwMode="auto">
            <a:xfrm>
              <a:off x="2765744" y="4492848"/>
              <a:ext cx="838200" cy="381000"/>
            </a:xfrm>
            <a:prstGeom prst="rect">
              <a:avLst/>
            </a:prstGeom>
            <a:noFill/>
            <a:ln w="19050">
              <a:noFill/>
              <a:miter lim="800000"/>
              <a:headEnd type="none" w="sm" len="sm"/>
              <a:tailEnd type="none" w="sm" len="sm"/>
            </a:ln>
          </p:spPr>
          <p:txBody>
            <a:bodyPr wrap="none" lIns="0" tIns="0" rIns="0" bIns="0" anchor="ctr"/>
            <a:lstStyle/>
            <a:p>
              <a:pPr algn="ctr" eaLnBrk="0" fontAlgn="auto" hangingPunct="0">
                <a:lnSpc>
                  <a:spcPts val="1100"/>
                </a:lnSpc>
                <a:spcBef>
                  <a:spcPts val="0"/>
                </a:spcBef>
                <a:spcAft>
                  <a:spcPts val="0"/>
                </a:spcAft>
                <a:defRPr/>
              </a:pPr>
              <a:r>
                <a:rPr lang="en-US" sz="1000" kern="0" dirty="0">
                  <a:solidFill>
                    <a:sysClr val="windowText" lastClr="000000"/>
                  </a:solidFill>
                  <a:latin typeface="Calibri" pitchFamily="34" charset="0"/>
                  <a:ea typeface="+mn-ea"/>
                  <a:cs typeface="Times New Roman" pitchFamily="18" charset="0"/>
                </a:rPr>
                <a:t>Extent of </a:t>
              </a:r>
              <a:r>
                <a:rPr lang="en-US" sz="1000" kern="0" dirty="0" smtClean="0">
                  <a:solidFill>
                    <a:sysClr val="windowText" lastClr="000000"/>
                  </a:solidFill>
                  <a:latin typeface="Calibri" pitchFamily="34" charset="0"/>
                  <a:ea typeface="+mn-ea"/>
                  <a:cs typeface="Times New Roman" pitchFamily="18" charset="0"/>
                </a:rPr>
                <a:t/>
              </a:r>
              <a:br>
                <a:rPr lang="en-US" sz="1000" kern="0" dirty="0" smtClean="0">
                  <a:solidFill>
                    <a:sysClr val="windowText" lastClr="000000"/>
                  </a:solidFill>
                  <a:latin typeface="Calibri" pitchFamily="34" charset="0"/>
                  <a:ea typeface="+mn-ea"/>
                  <a:cs typeface="Times New Roman" pitchFamily="18" charset="0"/>
                </a:rPr>
              </a:br>
              <a:r>
                <a:rPr lang="en-US" sz="1000" kern="0" dirty="0" smtClean="0">
                  <a:solidFill>
                    <a:sysClr val="windowText" lastClr="000000"/>
                  </a:solidFill>
                  <a:latin typeface="Calibri" pitchFamily="34" charset="0"/>
                  <a:ea typeface="+mn-ea"/>
                  <a:cs typeface="Times New Roman" pitchFamily="18" charset="0"/>
                </a:rPr>
                <a:t>Business </a:t>
              </a:r>
              <a:br>
                <a:rPr lang="en-US" sz="1000" kern="0" dirty="0" smtClean="0">
                  <a:solidFill>
                    <a:sysClr val="windowText" lastClr="000000"/>
                  </a:solidFill>
                  <a:latin typeface="Calibri" pitchFamily="34" charset="0"/>
                  <a:ea typeface="+mn-ea"/>
                  <a:cs typeface="Times New Roman" pitchFamily="18" charset="0"/>
                </a:rPr>
              </a:br>
              <a:r>
                <a:rPr lang="en-US" sz="1000" kern="0" dirty="0" smtClean="0">
                  <a:solidFill>
                    <a:sysClr val="windowText" lastClr="000000"/>
                  </a:solidFill>
                  <a:latin typeface="Calibri" pitchFamily="34" charset="0"/>
                  <a:ea typeface="+mn-ea"/>
                  <a:cs typeface="Times New Roman" pitchFamily="18" charset="0"/>
                </a:rPr>
                <a:t>Enablement</a:t>
              </a:r>
              <a:endParaRPr lang="en-US" sz="1000" kern="0" dirty="0">
                <a:solidFill>
                  <a:sysClr val="windowText" lastClr="000000"/>
                </a:solidFill>
                <a:latin typeface="Calibri" pitchFamily="34" charset="0"/>
                <a:ea typeface="+mn-ea"/>
                <a:cs typeface="Times New Roman" pitchFamily="18" charset="0"/>
              </a:endParaRPr>
            </a:p>
          </p:txBody>
        </p:sp>
        <p:sp>
          <p:nvSpPr>
            <p:cNvPr id="31" name="Text Box 8"/>
            <p:cNvSpPr txBox="1">
              <a:spLocks noChangeArrowheads="1"/>
            </p:cNvSpPr>
            <p:nvPr/>
          </p:nvSpPr>
          <p:spPr bwMode="auto">
            <a:xfrm>
              <a:off x="4107180" y="1413175"/>
              <a:ext cx="838200" cy="381000"/>
            </a:xfrm>
            <a:prstGeom prst="rect">
              <a:avLst/>
            </a:prstGeom>
            <a:noFill/>
            <a:ln w="19050">
              <a:noFill/>
              <a:miter lim="800000"/>
              <a:headEnd type="none" w="sm" len="sm"/>
              <a:tailEnd type="none" w="sm" len="sm"/>
            </a:ln>
          </p:spPr>
          <p:txBody>
            <a:bodyPr wrap="none" lIns="0" tIns="0" rIns="0" bIns="0" anchor="ctr"/>
            <a:lstStyle/>
            <a:p>
              <a:pPr algn="ctr" eaLnBrk="0" fontAlgn="auto" hangingPunct="0">
                <a:lnSpc>
                  <a:spcPts val="1100"/>
                </a:lnSpc>
                <a:spcBef>
                  <a:spcPts val="0"/>
                </a:spcBef>
                <a:spcAft>
                  <a:spcPts val="0"/>
                </a:spcAft>
                <a:defRPr/>
              </a:pPr>
              <a:r>
                <a:rPr lang="en-US" sz="1000" kern="0" dirty="0">
                  <a:solidFill>
                    <a:sysClr val="windowText" lastClr="000000"/>
                  </a:solidFill>
                  <a:latin typeface="Calibri" pitchFamily="34" charset="0"/>
                  <a:ea typeface="+mn-ea"/>
                  <a:cs typeface="Times New Roman" pitchFamily="18" charset="0"/>
                </a:rPr>
                <a:t>QlikView User </a:t>
              </a:r>
              <a:br>
                <a:rPr lang="en-US" sz="1000" kern="0" dirty="0">
                  <a:solidFill>
                    <a:sysClr val="windowText" lastClr="000000"/>
                  </a:solidFill>
                  <a:latin typeface="Calibri" pitchFamily="34" charset="0"/>
                  <a:ea typeface="+mn-ea"/>
                  <a:cs typeface="Times New Roman" pitchFamily="18" charset="0"/>
                </a:rPr>
              </a:br>
              <a:r>
                <a:rPr lang="en-US" sz="1000" kern="0" dirty="0">
                  <a:solidFill>
                    <a:sysClr val="windowText" lastClr="000000"/>
                  </a:solidFill>
                  <a:latin typeface="Calibri" pitchFamily="34" charset="0"/>
                  <a:ea typeface="+mn-ea"/>
                  <a:cs typeface="Times New Roman" pitchFamily="18" charset="0"/>
                </a:rPr>
                <a:t>Base Coverage</a:t>
              </a:r>
            </a:p>
          </p:txBody>
        </p:sp>
        <p:grpSp>
          <p:nvGrpSpPr>
            <p:cNvPr id="32" name="Group 31"/>
            <p:cNvGrpSpPr/>
            <p:nvPr/>
          </p:nvGrpSpPr>
          <p:grpSpPr>
            <a:xfrm>
              <a:off x="3668078" y="2594928"/>
              <a:ext cx="1712912" cy="1712912"/>
              <a:chOff x="2679152" y="2069552"/>
              <a:chExt cx="3557096" cy="3557096"/>
            </a:xfrm>
          </p:grpSpPr>
          <p:sp>
            <p:nvSpPr>
              <p:cNvPr id="38" name="Oval 37"/>
              <p:cNvSpPr/>
              <p:nvPr/>
            </p:nvSpPr>
            <p:spPr bwMode="auto">
              <a:xfrm>
                <a:off x="2679152" y="2069552"/>
                <a:ext cx="3557096" cy="3557096"/>
              </a:xfrm>
              <a:prstGeom prst="ellipse">
                <a:avLst/>
              </a:prstGeom>
              <a:solidFill>
                <a:sysClr val="window" lastClr="FFFFFF"/>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0" hangingPunct="0">
                  <a:defRPr/>
                </a:pPr>
                <a:endParaRPr lang="en-US" sz="2000" b="0" kern="0" dirty="0">
                  <a:solidFill>
                    <a:sysClr val="windowText" lastClr="000000"/>
                  </a:solidFill>
                  <a:latin typeface="Arial" pitchFamily="-12" charset="0"/>
                  <a:ea typeface="ＭＳ Ｐゴシック" pitchFamily="-12" charset="-128"/>
                  <a:cs typeface="ＭＳ Ｐゴシック" pitchFamily="-12" charset="-128"/>
                </a:endParaRPr>
              </a:p>
            </p:txBody>
          </p:sp>
          <p:sp>
            <p:nvSpPr>
              <p:cNvPr id="39" name="Oval 38"/>
              <p:cNvSpPr/>
              <p:nvPr/>
            </p:nvSpPr>
            <p:spPr bwMode="auto">
              <a:xfrm>
                <a:off x="3276600" y="2667000"/>
                <a:ext cx="2362200" cy="2362200"/>
              </a:xfrm>
              <a:prstGeom prst="ellipse">
                <a:avLst/>
              </a:prstGeom>
              <a:gradFill>
                <a:gsLst>
                  <a:gs pos="0">
                    <a:srgbClr val="002060"/>
                  </a:gs>
                  <a:gs pos="50000">
                    <a:srgbClr val="0070C0"/>
                  </a:gs>
                  <a:gs pos="100000">
                    <a:srgbClr val="00B0F0"/>
                  </a:gs>
                </a:gsLst>
                <a:lin ang="162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sz="2000" b="0" kern="0" dirty="0">
                  <a:solidFill>
                    <a:sysClr val="windowText" lastClr="000000"/>
                  </a:solidFill>
                  <a:latin typeface="Arial" pitchFamily="-12" charset="0"/>
                  <a:ea typeface="ＭＳ Ｐゴシック" pitchFamily="-12" charset="-128"/>
                  <a:cs typeface="ＭＳ Ｐゴシック" pitchFamily="-12" charset="-128"/>
                </a:endParaRPr>
              </a:p>
            </p:txBody>
          </p:sp>
          <p:sp>
            <p:nvSpPr>
              <p:cNvPr id="40" name="Oval 39"/>
              <p:cNvSpPr/>
              <p:nvPr/>
            </p:nvSpPr>
            <p:spPr>
              <a:xfrm>
                <a:off x="3497126" y="2686097"/>
                <a:ext cx="1817669" cy="1627216"/>
              </a:xfrm>
              <a:prstGeom prst="ellipse">
                <a:avLst/>
              </a:prstGeom>
              <a:gradFill flip="none" rotWithShape="1">
                <a:gsLst>
                  <a:gs pos="10000">
                    <a:sysClr val="window" lastClr="FFFFFF"/>
                  </a:gs>
                  <a:gs pos="54000">
                    <a:sysClr val="window" lastClr="FFFFFF">
                      <a:alpha val="0"/>
                    </a:sysClr>
                  </a:gs>
                  <a:gs pos="96000">
                    <a:sysClr val="window" lastClr="FFFFFF">
                      <a:alpha val="0"/>
                    </a:sysClr>
                  </a:gs>
                </a:gsLst>
                <a:lin ang="4800000" scaled="0"/>
                <a:tileRect/>
              </a:gradFill>
              <a:ln w="25400" cap="flat" cmpd="sng" algn="ctr">
                <a:noFill/>
                <a:prstDash val="solid"/>
              </a:ln>
              <a:effectLst/>
            </p:spPr>
            <p:txBody>
              <a:bodyPr rtlCol="0" anchor="ctr"/>
              <a:lstStyle/>
              <a:p>
                <a:pPr algn="ctr" fontAlgn="auto">
                  <a:spcBef>
                    <a:spcPts val="0"/>
                  </a:spcBef>
                  <a:spcAft>
                    <a:spcPts val="0"/>
                  </a:spcAft>
                  <a:defRPr/>
                </a:pPr>
                <a:endParaRPr lang="en-US" sz="1600" b="0" kern="0" dirty="0">
                  <a:solidFill>
                    <a:sysClr val="window" lastClr="FFFFFF"/>
                  </a:solidFill>
                  <a:latin typeface="Calibri"/>
                  <a:ea typeface="ＭＳ Ｐゴシック"/>
                </a:endParaRPr>
              </a:p>
            </p:txBody>
          </p:sp>
        </p:grpSp>
        <p:sp>
          <p:nvSpPr>
            <p:cNvPr id="33" name="Text Box 8"/>
            <p:cNvSpPr txBox="1">
              <a:spLocks noChangeArrowheads="1"/>
            </p:cNvSpPr>
            <p:nvPr/>
          </p:nvSpPr>
          <p:spPr bwMode="auto">
            <a:xfrm>
              <a:off x="4105434" y="3260884"/>
              <a:ext cx="838200" cy="381000"/>
            </a:xfrm>
            <a:prstGeom prst="rect">
              <a:avLst/>
            </a:prstGeom>
            <a:noFill/>
            <a:ln w="19050">
              <a:noFill/>
              <a:miter lim="800000"/>
              <a:headEnd type="none" w="sm" len="sm"/>
              <a:tailEnd type="none" w="sm" len="sm"/>
            </a:ln>
          </p:spPr>
          <p:txBody>
            <a:bodyPr wrap="none" lIns="0" tIns="0" rIns="0" bIns="0" anchor="ctr"/>
            <a:lstStyle/>
            <a:p>
              <a:pPr algn="ctr" eaLnBrk="0" fontAlgn="auto" hangingPunct="0">
                <a:lnSpc>
                  <a:spcPts val="1500"/>
                </a:lnSpc>
                <a:spcBef>
                  <a:spcPts val="0"/>
                </a:spcBef>
                <a:spcAft>
                  <a:spcPts val="0"/>
                </a:spcAft>
                <a:defRPr/>
              </a:pPr>
              <a:r>
                <a:rPr lang="en-US" sz="1400" kern="0" dirty="0">
                  <a:solidFill>
                    <a:prstClr val="white"/>
                  </a:solidFill>
                  <a:latin typeface="Calibri" pitchFamily="34" charset="0"/>
                  <a:ea typeface="+mn-ea"/>
                  <a:cs typeface="Times New Roman" pitchFamily="18" charset="0"/>
                </a:rPr>
                <a:t>QlikView </a:t>
              </a:r>
              <a:r>
                <a:rPr lang="en-US" sz="1400" kern="0" dirty="0" smtClean="0">
                  <a:solidFill>
                    <a:prstClr val="white"/>
                  </a:solidFill>
                  <a:latin typeface="Calibri" pitchFamily="34" charset="0"/>
                  <a:ea typeface="+mn-ea"/>
                  <a:cs typeface="Times New Roman" pitchFamily="18" charset="0"/>
                </a:rPr>
                <a:t/>
              </a:r>
              <a:br>
                <a:rPr lang="en-US" sz="1400" kern="0" dirty="0" smtClean="0">
                  <a:solidFill>
                    <a:prstClr val="white"/>
                  </a:solidFill>
                  <a:latin typeface="Calibri" pitchFamily="34" charset="0"/>
                  <a:ea typeface="+mn-ea"/>
                  <a:cs typeface="Times New Roman" pitchFamily="18" charset="0"/>
                </a:rPr>
              </a:br>
              <a:r>
                <a:rPr lang="en-US" sz="1400" kern="0" dirty="0" smtClean="0">
                  <a:solidFill>
                    <a:prstClr val="white"/>
                  </a:solidFill>
                  <a:latin typeface="Calibri" pitchFamily="34" charset="0"/>
                  <a:ea typeface="+mn-ea"/>
                  <a:cs typeface="Times New Roman" pitchFamily="18" charset="0"/>
                </a:rPr>
                <a:t>Adoption</a:t>
              </a:r>
              <a:endParaRPr lang="en-US" sz="1400" kern="0" dirty="0">
                <a:solidFill>
                  <a:prstClr val="white"/>
                </a:solidFill>
                <a:latin typeface="Calibri" pitchFamily="34" charset="0"/>
                <a:ea typeface="+mn-ea"/>
                <a:cs typeface="Times New Roman" pitchFamily="18" charset="0"/>
              </a:endParaRPr>
            </a:p>
          </p:txBody>
        </p:sp>
        <p:sp>
          <p:nvSpPr>
            <p:cNvPr id="34" name="Down Arrow 33"/>
            <p:cNvSpPr/>
            <p:nvPr/>
          </p:nvSpPr>
          <p:spPr>
            <a:xfrm rot="8427419">
              <a:off x="5125454" y="4064653"/>
              <a:ext cx="304800" cy="304800"/>
            </a:xfrm>
            <a:prstGeom prst="downArrow">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600" b="0" dirty="0">
                <a:solidFill>
                  <a:prstClr val="white"/>
                </a:solidFill>
              </a:endParaRPr>
            </a:p>
          </p:txBody>
        </p:sp>
        <p:sp>
          <p:nvSpPr>
            <p:cNvPr id="35" name="Down Arrow 34"/>
            <p:cNvSpPr/>
            <p:nvPr/>
          </p:nvSpPr>
          <p:spPr>
            <a:xfrm rot="4526297">
              <a:off x="5394823" y="2935684"/>
              <a:ext cx="304800" cy="304800"/>
            </a:xfrm>
            <a:prstGeom prst="downArrow">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600" b="0" dirty="0">
                <a:solidFill>
                  <a:prstClr val="white"/>
                </a:solidFill>
              </a:endParaRPr>
            </a:p>
          </p:txBody>
        </p:sp>
        <p:sp>
          <p:nvSpPr>
            <p:cNvPr id="36" name="Down Arrow 35"/>
            <p:cNvSpPr/>
            <p:nvPr/>
          </p:nvSpPr>
          <p:spPr>
            <a:xfrm>
              <a:off x="4386825" y="2200175"/>
              <a:ext cx="304800" cy="304800"/>
            </a:xfrm>
            <a:prstGeom prst="downArrow">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600" b="0" dirty="0">
                <a:solidFill>
                  <a:prstClr val="white"/>
                </a:solidFill>
              </a:endParaRPr>
            </a:p>
          </p:txBody>
        </p:sp>
        <p:sp>
          <p:nvSpPr>
            <p:cNvPr id="37" name="Down Arrow 36"/>
            <p:cNvSpPr/>
            <p:nvPr/>
          </p:nvSpPr>
          <p:spPr>
            <a:xfrm rot="13480401">
              <a:off x="3594477" y="4025523"/>
              <a:ext cx="304800" cy="304800"/>
            </a:xfrm>
            <a:prstGeom prst="downArrow">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600" b="0" dirty="0">
                <a:solidFill>
                  <a:prstClr val="white"/>
                </a:solidFill>
              </a:endParaRPr>
            </a:p>
          </p:txBody>
        </p:sp>
      </p:grpSp>
      <p:sp>
        <p:nvSpPr>
          <p:cNvPr id="41" name="Title 3"/>
          <p:cNvSpPr txBox="1">
            <a:spLocks/>
          </p:cNvSpPr>
          <p:nvPr/>
        </p:nvSpPr>
        <p:spPr bwMode="auto">
          <a:xfrm>
            <a:off x="541109" y="1237701"/>
            <a:ext cx="3352800" cy="5726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algn="ctr" eaLnBrk="1" fontAlgn="auto" hangingPunct="1">
              <a:spcAft>
                <a:spcPts val="0"/>
              </a:spcAft>
              <a:buFont typeface="Wingdings 2"/>
              <a:buNone/>
              <a:defRPr/>
            </a:pPr>
            <a:r>
              <a:rPr lang="en-US" sz="1600" kern="0" dirty="0" smtClean="0">
                <a:solidFill>
                  <a:prstClr val="black">
                    <a:lumMod val="95000"/>
                    <a:lumOff val="5000"/>
                  </a:prstClr>
                </a:solidFill>
                <a:latin typeface="Calibri" pitchFamily="34" charset="0"/>
                <a:cs typeface="Calibri" pitchFamily="34" charset="0"/>
              </a:rPr>
              <a:t>What are the Parameters</a:t>
            </a:r>
          </a:p>
          <a:p>
            <a:pPr algn="ctr" eaLnBrk="1" fontAlgn="auto" hangingPunct="1">
              <a:spcAft>
                <a:spcPts val="0"/>
              </a:spcAft>
              <a:buFont typeface="Wingdings 2"/>
              <a:buNone/>
              <a:defRPr/>
            </a:pPr>
            <a:r>
              <a:rPr lang="en-US" sz="1600" kern="0" dirty="0">
                <a:solidFill>
                  <a:prstClr val="black">
                    <a:lumMod val="95000"/>
                    <a:lumOff val="5000"/>
                  </a:prstClr>
                </a:solidFill>
                <a:latin typeface="Calibri" pitchFamily="34" charset="0"/>
                <a:cs typeface="Calibri" pitchFamily="34" charset="0"/>
              </a:rPr>
              <a:t>t</a:t>
            </a:r>
            <a:r>
              <a:rPr lang="en-US" sz="1600" kern="0" dirty="0" smtClean="0">
                <a:solidFill>
                  <a:prstClr val="black">
                    <a:lumMod val="95000"/>
                    <a:lumOff val="5000"/>
                  </a:prstClr>
                </a:solidFill>
                <a:latin typeface="Calibri" pitchFamily="34" charset="0"/>
                <a:cs typeface="Calibri" pitchFamily="34" charset="0"/>
              </a:rPr>
              <a:t>o evaluate Adoption?</a:t>
            </a:r>
            <a:endParaRPr lang="en-US" sz="1600" kern="0" dirty="0">
              <a:solidFill>
                <a:prstClr val="black">
                  <a:lumMod val="95000"/>
                  <a:lumOff val="5000"/>
                </a:prstClr>
              </a:solidFill>
              <a:latin typeface="Calibri" pitchFamily="34" charset="0"/>
              <a:cs typeface="Calibri" pitchFamily="34" charset="0"/>
            </a:endParaRPr>
          </a:p>
        </p:txBody>
      </p:sp>
      <p:graphicFrame>
        <p:nvGraphicFramePr>
          <p:cNvPr id="42" name="Diagram 41"/>
          <p:cNvGraphicFramePr/>
          <p:nvPr>
            <p:extLst>
              <p:ext uri="{D42A27DB-BD31-4B8C-83A1-F6EECF244321}">
                <p14:modId xmlns:p14="http://schemas.microsoft.com/office/powerpoint/2010/main" val="393841965"/>
              </p:ext>
            </p:extLst>
          </p:nvPr>
        </p:nvGraphicFramePr>
        <p:xfrm>
          <a:off x="6445718" y="2895600"/>
          <a:ext cx="1890578"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 name="Title 3"/>
          <p:cNvSpPr txBox="1">
            <a:spLocks/>
          </p:cNvSpPr>
          <p:nvPr/>
        </p:nvSpPr>
        <p:spPr bwMode="auto">
          <a:xfrm>
            <a:off x="4921718" y="3916538"/>
            <a:ext cx="1524000" cy="5726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algn="ctr" eaLnBrk="1" fontAlgn="auto" hangingPunct="1">
              <a:spcAft>
                <a:spcPts val="0"/>
              </a:spcAft>
              <a:buFont typeface="Wingdings 2"/>
              <a:buNone/>
              <a:defRPr/>
            </a:pPr>
            <a:r>
              <a:rPr lang="en-US" sz="1600" kern="0" dirty="0" smtClean="0">
                <a:solidFill>
                  <a:prstClr val="black"/>
                </a:solidFill>
                <a:latin typeface="Calibri" pitchFamily="34" charset="0"/>
                <a:cs typeface="Calibri" pitchFamily="34" charset="0"/>
              </a:rPr>
              <a:t>How to ensure</a:t>
            </a:r>
          </a:p>
          <a:p>
            <a:pPr algn="ctr" eaLnBrk="1" fontAlgn="auto" hangingPunct="1">
              <a:spcAft>
                <a:spcPts val="0"/>
              </a:spcAft>
              <a:buFont typeface="Wingdings 2"/>
              <a:buNone/>
              <a:defRPr/>
            </a:pPr>
            <a:r>
              <a:rPr lang="en-US" sz="1600" kern="0" dirty="0" smtClean="0">
                <a:solidFill>
                  <a:prstClr val="black"/>
                </a:solidFill>
                <a:latin typeface="Calibri" pitchFamily="34" charset="0"/>
                <a:cs typeface="Calibri" pitchFamily="34" charset="0"/>
              </a:rPr>
              <a:t>effective Adoption?</a:t>
            </a:r>
            <a:endParaRPr lang="en-US" sz="1600" kern="0" dirty="0">
              <a:solidFill>
                <a:prstClr val="black"/>
              </a:solidFill>
              <a:latin typeface="Calibri" pitchFamily="34" charset="0"/>
              <a:cs typeface="Calibri" pitchFamily="34" charset="0"/>
            </a:endParaRPr>
          </a:p>
        </p:txBody>
      </p:sp>
      <p:graphicFrame>
        <p:nvGraphicFramePr>
          <p:cNvPr id="45" name="Content Placeholder 3"/>
          <p:cNvGraphicFramePr>
            <a:graphicFrameLocks noGrp="1"/>
          </p:cNvGraphicFramePr>
          <p:nvPr>
            <p:extLst>
              <p:ext uri="{D42A27DB-BD31-4B8C-83A1-F6EECF244321}">
                <p14:modId xmlns:p14="http://schemas.microsoft.com/office/powerpoint/2010/main" val="3473472461"/>
              </p:ext>
            </p:extLst>
          </p:nvPr>
        </p:nvGraphicFramePr>
        <p:xfrm>
          <a:off x="5766843" y="1134290"/>
          <a:ext cx="2545882" cy="17019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6" name="Title 3"/>
          <p:cNvSpPr txBox="1">
            <a:spLocks/>
          </p:cNvSpPr>
          <p:nvPr/>
        </p:nvSpPr>
        <p:spPr bwMode="auto">
          <a:xfrm>
            <a:off x="4876800" y="1256180"/>
            <a:ext cx="1524000" cy="5726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algn="ctr" eaLnBrk="1" fontAlgn="auto" hangingPunct="1">
              <a:spcAft>
                <a:spcPts val="0"/>
              </a:spcAft>
              <a:buFont typeface="Wingdings 2"/>
              <a:buNone/>
              <a:defRPr/>
            </a:pPr>
            <a:r>
              <a:rPr lang="en-US" sz="1600" kern="0" dirty="0">
                <a:solidFill>
                  <a:prstClr val="black"/>
                </a:solidFill>
                <a:latin typeface="Calibri" pitchFamily="34" charset="0"/>
                <a:cs typeface="Calibri" pitchFamily="34" charset="0"/>
              </a:rPr>
              <a:t>What is my Adoption </a:t>
            </a:r>
          </a:p>
          <a:p>
            <a:pPr algn="ctr" eaLnBrk="1" fontAlgn="auto" hangingPunct="1">
              <a:spcAft>
                <a:spcPts val="0"/>
              </a:spcAft>
              <a:buFont typeface="Wingdings 2"/>
              <a:buNone/>
              <a:defRPr/>
            </a:pPr>
            <a:r>
              <a:rPr lang="en-US" sz="1600" kern="0" dirty="0">
                <a:solidFill>
                  <a:prstClr val="black"/>
                </a:solidFill>
                <a:latin typeface="Calibri" pitchFamily="34" charset="0"/>
                <a:cs typeface="Calibri" pitchFamily="34" charset="0"/>
              </a:rPr>
              <a:t>Maturity level?</a:t>
            </a:r>
          </a:p>
        </p:txBody>
      </p:sp>
    </p:spTree>
    <p:extLst>
      <p:ext uri="{BB962C8B-B14F-4D97-AF65-F5344CB8AC3E}">
        <p14:creationId xmlns:p14="http://schemas.microsoft.com/office/powerpoint/2010/main" val="204559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0" y="3276600"/>
            <a:ext cx="6400800" cy="533400"/>
          </a:xfrm>
        </p:spPr>
        <p:txBody>
          <a:bodyPr/>
          <a:lstStyle/>
          <a:p>
            <a:r>
              <a:rPr lang="en-US" sz="3200" dirty="0" smtClean="0"/>
              <a:t>QLIK COE</a:t>
            </a:r>
            <a:endParaRPr lang="en-US" sz="3200" dirty="0"/>
          </a:p>
        </p:txBody>
      </p:sp>
    </p:spTree>
    <p:extLst>
      <p:ext uri="{BB962C8B-B14F-4D97-AF65-F5344CB8AC3E}">
        <p14:creationId xmlns:p14="http://schemas.microsoft.com/office/powerpoint/2010/main" val="1222663878"/>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3"/>
          </p:nvPr>
        </p:nvSpPr>
        <p:spPr>
          <a:xfrm>
            <a:off x="0" y="228600"/>
            <a:ext cx="9067800" cy="381000"/>
          </a:xfrm>
        </p:spPr>
        <p:txBody>
          <a:bodyPr/>
          <a:lstStyle/>
          <a:p>
            <a:r>
              <a:rPr lang="en-US" dirty="0" smtClean="0"/>
              <a:t>EFFECTIVE ADOPTION OF QLIKVIEW | A CHANGE ADOPTION MODEL</a:t>
            </a:r>
            <a:endParaRPr lang="en-US" dirty="0">
              <a:solidFill>
                <a:srgbClr val="FF0000"/>
              </a:solidFill>
            </a:endParaRPr>
          </a:p>
        </p:txBody>
      </p:sp>
      <p:sp>
        <p:nvSpPr>
          <p:cNvPr id="25" name="Rounded Rectangle 24"/>
          <p:cNvSpPr/>
          <p:nvPr/>
        </p:nvSpPr>
        <p:spPr>
          <a:xfrm>
            <a:off x="152400" y="897961"/>
            <a:ext cx="8839200" cy="5045639"/>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grpSp>
        <p:nvGrpSpPr>
          <p:cNvPr id="2" name="Group 1"/>
          <p:cNvGrpSpPr/>
          <p:nvPr/>
        </p:nvGrpSpPr>
        <p:grpSpPr>
          <a:xfrm>
            <a:off x="264225" y="821761"/>
            <a:ext cx="8624455" cy="5121839"/>
            <a:chOff x="21623" y="615339"/>
            <a:chExt cx="8907632" cy="5970948"/>
          </a:xfrm>
        </p:grpSpPr>
        <p:cxnSp>
          <p:nvCxnSpPr>
            <p:cNvPr id="10" name="Straight Connector 9"/>
            <p:cNvCxnSpPr/>
            <p:nvPr/>
          </p:nvCxnSpPr>
          <p:spPr bwMode="auto">
            <a:xfrm>
              <a:off x="40192" y="3192045"/>
              <a:ext cx="136489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40192" y="4212322"/>
              <a:ext cx="126884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40192" y="5550234"/>
              <a:ext cx="136489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Rounded Rectangle 13"/>
            <p:cNvSpPr/>
            <p:nvPr/>
          </p:nvSpPr>
          <p:spPr bwMode="auto">
            <a:xfrm>
              <a:off x="2987823" y="5336074"/>
              <a:ext cx="5927575" cy="1122477"/>
            </a:xfrm>
            <a:prstGeom prst="roundRect">
              <a:avLst>
                <a:gd name="adj" fmla="val 7961"/>
              </a:avLst>
            </a:prstGeom>
            <a:gradFill flip="none" rotWithShape="1">
              <a:gsLst>
                <a:gs pos="54000">
                  <a:srgbClr val="E8F5E7"/>
                </a:gs>
                <a:gs pos="100000">
                  <a:sysClr val="window" lastClr="FFFFFF"/>
                </a:gs>
              </a:gsLst>
              <a:lin ang="10800000" scaled="1"/>
              <a:tileRect/>
            </a:gradFill>
            <a:ln w="28575" cap="flat" cmpd="sng" algn="ctr">
              <a:gradFill flip="none" rotWithShape="1">
                <a:gsLst>
                  <a:gs pos="0">
                    <a:srgbClr val="A3D1B2"/>
                  </a:gs>
                  <a:gs pos="50000">
                    <a:srgbClr val="B4DEBF"/>
                  </a:gs>
                  <a:gs pos="100000">
                    <a:sysClr val="window" lastClr="FFFFFF"/>
                  </a:gs>
                </a:gsLst>
                <a:lin ang="10800000" scaled="1"/>
                <a:tileRect/>
              </a:gradFill>
              <a:prstDash val="solid"/>
            </a:ln>
            <a:effectLst/>
          </p:spPr>
          <p:txBody>
            <a:bodyPr rtlCol="0" anchor="ctr"/>
            <a:lstStyle/>
            <a:p>
              <a:pPr algn="ctr">
                <a:defRPr/>
              </a:pPr>
              <a:endParaRPr lang="en-US" sz="1800" b="0" kern="0" dirty="0">
                <a:solidFill>
                  <a:sysClr val="window" lastClr="FFFFFF"/>
                </a:solidFill>
                <a:latin typeface="Verdana"/>
                <a:ea typeface="+mn-ea"/>
                <a:cs typeface="Calibri" pitchFamily="34" charset="0"/>
              </a:endParaRPr>
            </a:p>
          </p:txBody>
        </p:sp>
        <p:sp>
          <p:nvSpPr>
            <p:cNvPr id="15" name="Rounded Rectangle 14"/>
            <p:cNvSpPr/>
            <p:nvPr/>
          </p:nvSpPr>
          <p:spPr bwMode="auto">
            <a:xfrm>
              <a:off x="2987823" y="2853233"/>
              <a:ext cx="5927575" cy="1093126"/>
            </a:xfrm>
            <a:prstGeom prst="roundRect">
              <a:avLst>
                <a:gd name="adj" fmla="val 7961"/>
              </a:avLst>
            </a:prstGeom>
            <a:gradFill flip="none" rotWithShape="1">
              <a:gsLst>
                <a:gs pos="54000">
                  <a:srgbClr val="F3E9EC"/>
                </a:gs>
                <a:gs pos="100000">
                  <a:sysClr val="window" lastClr="FFFFFF"/>
                </a:gs>
              </a:gsLst>
              <a:lin ang="10800000" scaled="1"/>
              <a:tileRect/>
            </a:gradFill>
            <a:ln w="28575" cap="flat" cmpd="sng" algn="ctr">
              <a:gradFill flip="none" rotWithShape="1">
                <a:gsLst>
                  <a:gs pos="0">
                    <a:srgbClr val="C9ABBC"/>
                  </a:gs>
                  <a:gs pos="50000">
                    <a:srgbClr val="D5BDCB"/>
                  </a:gs>
                  <a:gs pos="100000">
                    <a:sysClr val="window" lastClr="FFFFFF"/>
                  </a:gs>
                </a:gsLst>
                <a:lin ang="10800000" scaled="1"/>
                <a:tileRect/>
              </a:gradFill>
              <a:prstDash val="solid"/>
            </a:ln>
            <a:effectLst/>
          </p:spPr>
          <p:txBody>
            <a:bodyPr rtlCol="0" anchor="ctr"/>
            <a:lstStyle/>
            <a:p>
              <a:pPr algn="ctr">
                <a:defRPr/>
              </a:pPr>
              <a:endParaRPr lang="en-US" sz="1800" b="0" kern="0" dirty="0">
                <a:solidFill>
                  <a:sysClr val="window" lastClr="FFFFFF"/>
                </a:solidFill>
                <a:latin typeface="Verdana"/>
                <a:ea typeface="+mn-ea"/>
                <a:cs typeface="Calibri" pitchFamily="34" charset="0"/>
              </a:endParaRPr>
            </a:p>
          </p:txBody>
        </p:sp>
        <p:sp>
          <p:nvSpPr>
            <p:cNvPr id="16" name="Rounded Rectangle 15"/>
            <p:cNvSpPr/>
            <p:nvPr/>
          </p:nvSpPr>
          <p:spPr bwMode="auto">
            <a:xfrm>
              <a:off x="2987823" y="4017412"/>
              <a:ext cx="5927575" cy="1247607"/>
            </a:xfrm>
            <a:prstGeom prst="roundRect">
              <a:avLst>
                <a:gd name="adj" fmla="val 7961"/>
              </a:avLst>
            </a:prstGeom>
            <a:gradFill flip="none" rotWithShape="1">
              <a:gsLst>
                <a:gs pos="54000">
                  <a:srgbClr val="F7E8E5"/>
                </a:gs>
                <a:gs pos="100000">
                  <a:sysClr val="window" lastClr="FFFFFF"/>
                </a:gs>
              </a:gsLst>
              <a:lin ang="10800000" scaled="1"/>
              <a:tileRect/>
            </a:gradFill>
            <a:ln w="28575" cap="flat" cmpd="sng" algn="ctr">
              <a:gradFill flip="none" rotWithShape="1">
                <a:gsLst>
                  <a:gs pos="0">
                    <a:srgbClr val="D2A2A2"/>
                  </a:gs>
                  <a:gs pos="50000">
                    <a:srgbClr val="E9A9A9"/>
                  </a:gs>
                  <a:gs pos="100000">
                    <a:sysClr val="window" lastClr="FFFFFF"/>
                  </a:gs>
                </a:gsLst>
                <a:lin ang="10800000" scaled="1"/>
                <a:tileRect/>
              </a:gradFill>
              <a:prstDash val="solid"/>
            </a:ln>
            <a:effectLst/>
          </p:spPr>
          <p:txBody>
            <a:bodyPr rtlCol="0" anchor="ctr"/>
            <a:lstStyle/>
            <a:p>
              <a:pPr algn="ctr">
                <a:defRPr/>
              </a:pPr>
              <a:endParaRPr lang="en-US" sz="1800" b="0" kern="0" dirty="0">
                <a:solidFill>
                  <a:sysClr val="window" lastClr="FFFFFF"/>
                </a:solidFill>
                <a:latin typeface="Verdana"/>
                <a:ea typeface="+mn-ea"/>
                <a:cs typeface="Calibri" pitchFamily="34" charset="0"/>
              </a:endParaRPr>
            </a:p>
          </p:txBody>
        </p:sp>
        <p:sp>
          <p:nvSpPr>
            <p:cNvPr id="17" name="Rounded Rectangle 16"/>
            <p:cNvSpPr/>
            <p:nvPr/>
          </p:nvSpPr>
          <p:spPr bwMode="auto">
            <a:xfrm>
              <a:off x="2987823" y="1799924"/>
              <a:ext cx="5927575" cy="981777"/>
            </a:xfrm>
            <a:prstGeom prst="roundRect">
              <a:avLst>
                <a:gd name="adj" fmla="val 7961"/>
              </a:avLst>
            </a:prstGeom>
            <a:gradFill flip="none" rotWithShape="1">
              <a:gsLst>
                <a:gs pos="54000">
                  <a:srgbClr val="E4F3F8"/>
                </a:gs>
                <a:gs pos="100000">
                  <a:sysClr val="window" lastClr="FFFFFF"/>
                </a:gs>
              </a:gsLst>
              <a:lin ang="10800000" scaled="1"/>
              <a:tileRect/>
            </a:gradFill>
            <a:ln w="28575" cap="flat" cmpd="sng" algn="ctr">
              <a:gradFill flip="none" rotWithShape="1">
                <a:gsLst>
                  <a:gs pos="0">
                    <a:srgbClr val="92C4E2"/>
                  </a:gs>
                  <a:gs pos="50000">
                    <a:srgbClr val="A9DAE9"/>
                  </a:gs>
                  <a:gs pos="100000">
                    <a:sysClr val="window" lastClr="FFFFFF"/>
                  </a:gs>
                </a:gsLst>
                <a:lin ang="10800000" scaled="1"/>
                <a:tileRect/>
              </a:gradFill>
              <a:prstDash val="solid"/>
            </a:ln>
            <a:effectLst/>
          </p:spPr>
          <p:txBody>
            <a:bodyPr rtlCol="0" anchor="ctr"/>
            <a:lstStyle/>
            <a:p>
              <a:pPr algn="ctr">
                <a:defRPr/>
              </a:pPr>
              <a:endParaRPr lang="en-US" sz="1800" b="0" kern="0" dirty="0">
                <a:solidFill>
                  <a:sysClr val="window" lastClr="FFFFFF"/>
                </a:solidFill>
                <a:latin typeface="Verdana"/>
                <a:ea typeface="+mn-ea"/>
                <a:cs typeface="Calibri" pitchFamily="34" charset="0"/>
              </a:endParaRPr>
            </a:p>
          </p:txBody>
        </p:sp>
        <p:sp>
          <p:nvSpPr>
            <p:cNvPr id="18" name="Rounded Rectangle 17"/>
            <p:cNvSpPr/>
            <p:nvPr/>
          </p:nvSpPr>
          <p:spPr bwMode="auto">
            <a:xfrm>
              <a:off x="2987823" y="882151"/>
              <a:ext cx="5927575" cy="850397"/>
            </a:xfrm>
            <a:prstGeom prst="roundRect">
              <a:avLst>
                <a:gd name="adj" fmla="val 7961"/>
              </a:avLst>
            </a:prstGeom>
            <a:gradFill flip="none" rotWithShape="1">
              <a:gsLst>
                <a:gs pos="54000">
                  <a:srgbClr val="FAF2E2"/>
                </a:gs>
                <a:gs pos="100000">
                  <a:sysClr val="window" lastClr="FFFFFF"/>
                </a:gs>
              </a:gsLst>
              <a:lin ang="10800000" scaled="1"/>
              <a:tileRect/>
            </a:gradFill>
            <a:ln w="28575" cap="flat" cmpd="sng" algn="ctr">
              <a:gradFill flip="none" rotWithShape="1">
                <a:gsLst>
                  <a:gs pos="0">
                    <a:srgbClr val="DCC598"/>
                  </a:gs>
                  <a:gs pos="50000">
                    <a:srgbClr val="E3CEAF"/>
                  </a:gs>
                  <a:gs pos="100000">
                    <a:sysClr val="window" lastClr="FFFFFF"/>
                  </a:gs>
                </a:gsLst>
                <a:lin ang="10800000" scaled="1"/>
                <a:tileRect/>
              </a:gradFill>
              <a:prstDash val="solid"/>
            </a:ln>
            <a:effectLst/>
          </p:spPr>
          <p:txBody>
            <a:bodyPr rtlCol="0" anchor="ctr"/>
            <a:lstStyle/>
            <a:p>
              <a:pPr algn="ctr">
                <a:defRPr/>
              </a:pPr>
              <a:endParaRPr lang="en-US" sz="1800" b="0" kern="0" dirty="0">
                <a:solidFill>
                  <a:sysClr val="window" lastClr="FFFFFF"/>
                </a:solidFill>
                <a:latin typeface="Verdana"/>
                <a:ea typeface="+mn-ea"/>
                <a:cs typeface="Calibri" pitchFamily="34" charset="0"/>
              </a:endParaRPr>
            </a:p>
          </p:txBody>
        </p:sp>
        <p:graphicFrame>
          <p:nvGraphicFramePr>
            <p:cNvPr id="19" name="Diagram 18"/>
            <p:cNvGraphicFramePr/>
            <p:nvPr>
              <p:extLst>
                <p:ext uri="{D42A27DB-BD31-4B8C-83A1-F6EECF244321}">
                  <p14:modId xmlns:p14="http://schemas.microsoft.com/office/powerpoint/2010/main" val="3057844463"/>
                </p:ext>
              </p:extLst>
            </p:nvPr>
          </p:nvGraphicFramePr>
          <p:xfrm>
            <a:off x="697917" y="615339"/>
            <a:ext cx="2907202" cy="5970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ectangle 19"/>
            <p:cNvSpPr/>
            <p:nvPr/>
          </p:nvSpPr>
          <p:spPr bwMode="auto">
            <a:xfrm>
              <a:off x="3059832" y="901453"/>
              <a:ext cx="5832648" cy="81865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hangingPunct="0">
                <a:buFont typeface="Wingdings" pitchFamily="2" charset="2"/>
                <a:buChar char="§"/>
              </a:pPr>
              <a:r>
                <a:rPr lang="en-US" sz="1300" b="0" dirty="0" smtClean="0">
                  <a:solidFill>
                    <a:prstClr val="black"/>
                  </a:solidFill>
                  <a:latin typeface="Calibri" pitchFamily="34" charset="0"/>
                  <a:ea typeface="ＭＳ Ｐゴシック" pitchFamily="-12" charset="-128"/>
                  <a:cs typeface="Calibri" pitchFamily="34" charset="0"/>
                </a:rPr>
                <a:t>Cognizance </a:t>
              </a:r>
              <a:r>
                <a:rPr lang="en-US" sz="1300" b="0" dirty="0">
                  <a:solidFill>
                    <a:prstClr val="black"/>
                  </a:solidFill>
                  <a:latin typeface="Calibri" pitchFamily="34" charset="0"/>
                  <a:ea typeface="ＭＳ Ｐゴシック" pitchFamily="-12" charset="-128"/>
                  <a:cs typeface="Calibri" pitchFamily="34" charset="0"/>
                </a:rPr>
                <a:t>is about creating consumer awareness around QlikView </a:t>
              </a: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Provide knowledge of </a:t>
              </a:r>
              <a:r>
                <a:rPr lang="en-US" sz="1300" b="0" dirty="0" smtClean="0">
                  <a:solidFill>
                    <a:prstClr val="black"/>
                  </a:solidFill>
                  <a:latin typeface="Calibri" pitchFamily="34" charset="0"/>
                  <a:ea typeface="ＭＳ Ｐゴシック" pitchFamily="-12" charset="-128"/>
                  <a:cs typeface="Calibri" pitchFamily="34" charset="0"/>
                </a:rPr>
                <a:t>change </a:t>
              </a:r>
              <a:r>
                <a:rPr lang="en-US" sz="1300" b="0" dirty="0">
                  <a:solidFill>
                    <a:prstClr val="black"/>
                  </a:solidFill>
                  <a:latin typeface="Calibri" pitchFamily="34" charset="0"/>
                  <a:ea typeface="ＭＳ Ｐゴシック" pitchFamily="-12" charset="-128"/>
                  <a:cs typeface="Calibri" pitchFamily="34" charset="0"/>
                </a:rPr>
                <a:t>and outline its significance</a:t>
              </a: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Inform ‘What’s in it’ to consumer at large and to </a:t>
              </a:r>
              <a:r>
                <a:rPr lang="en-US" sz="1300" b="0" dirty="0" smtClean="0">
                  <a:solidFill>
                    <a:prstClr val="black"/>
                  </a:solidFill>
                  <a:latin typeface="Calibri" pitchFamily="34" charset="0"/>
                  <a:ea typeface="ＭＳ Ｐゴシック" pitchFamily="-12" charset="-128"/>
                  <a:cs typeface="Calibri" pitchFamily="34" charset="0"/>
                </a:rPr>
                <a:t>corporation</a:t>
              </a:r>
              <a:endParaRPr lang="en-US" sz="1300" dirty="0">
                <a:solidFill>
                  <a:prstClr val="black"/>
                </a:solidFill>
                <a:latin typeface="Calibri" pitchFamily="34" charset="0"/>
                <a:ea typeface="ＭＳ Ｐゴシック" pitchFamily="-12" charset="-128"/>
                <a:cs typeface="Calibri" pitchFamily="34" charset="0"/>
              </a:endParaRPr>
            </a:p>
          </p:txBody>
        </p:sp>
        <p:sp>
          <p:nvSpPr>
            <p:cNvPr id="21" name="Rectangle 20"/>
            <p:cNvSpPr/>
            <p:nvPr/>
          </p:nvSpPr>
          <p:spPr bwMode="auto">
            <a:xfrm>
              <a:off x="3059832" y="1894108"/>
              <a:ext cx="5832648" cy="7585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Craving is to </a:t>
              </a:r>
              <a:r>
                <a:rPr lang="en-US" sz="1300" b="0" dirty="0" smtClean="0">
                  <a:solidFill>
                    <a:prstClr val="black"/>
                  </a:solidFill>
                  <a:latin typeface="Calibri" pitchFamily="34" charset="0"/>
                  <a:ea typeface="ＭＳ Ｐゴシック" pitchFamily="-12" charset="-128"/>
                  <a:cs typeface="Calibri" pitchFamily="34" charset="0"/>
                </a:rPr>
                <a:t>create consumer </a:t>
              </a:r>
              <a:r>
                <a:rPr lang="en-US" sz="1300" b="0" dirty="0">
                  <a:solidFill>
                    <a:prstClr val="black"/>
                  </a:solidFill>
                  <a:latin typeface="Calibri" pitchFamily="34" charset="0"/>
                  <a:ea typeface="ＭＳ Ｐゴシック" pitchFamily="-12" charset="-128"/>
                  <a:cs typeface="Calibri" pitchFamily="34" charset="0"/>
                </a:rPr>
                <a:t>interest to participate and engage</a:t>
              </a: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Mobilize the supporters, to-be ambassadors, speakers to change</a:t>
              </a: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Speak up to the capability, care, road map, corporate alignment</a:t>
              </a:r>
            </a:p>
          </p:txBody>
        </p:sp>
        <p:sp>
          <p:nvSpPr>
            <p:cNvPr id="22" name="Rectangle 21"/>
            <p:cNvSpPr/>
            <p:nvPr/>
          </p:nvSpPr>
          <p:spPr bwMode="auto">
            <a:xfrm>
              <a:off x="3059832" y="2888849"/>
              <a:ext cx="5832648" cy="10801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hangingPunct="0">
                <a:buFont typeface="Wingdings" pitchFamily="2" charset="2"/>
                <a:buChar char="§"/>
              </a:pPr>
              <a:r>
                <a:rPr lang="en-US" sz="1300" b="0" dirty="0" smtClean="0">
                  <a:solidFill>
                    <a:prstClr val="black"/>
                  </a:solidFill>
                  <a:latin typeface="Calibri" pitchFamily="34" charset="0"/>
                  <a:ea typeface="ＭＳ Ｐゴシック" pitchFamily="-12" charset="-128"/>
                  <a:cs typeface="Calibri" pitchFamily="34" charset="0"/>
                </a:rPr>
                <a:t>Demonstrate </a:t>
              </a:r>
              <a:r>
                <a:rPr lang="en-US" sz="1300" b="0" dirty="0">
                  <a:solidFill>
                    <a:prstClr val="black"/>
                  </a:solidFill>
                  <a:latin typeface="Calibri" pitchFamily="34" charset="0"/>
                  <a:ea typeface="ＭＳ Ｐゴシック" pitchFamily="-12" charset="-128"/>
                  <a:cs typeface="Calibri" pitchFamily="34" charset="0"/>
                </a:rPr>
                <a:t>QlikView </a:t>
              </a:r>
              <a:r>
                <a:rPr lang="en-US" sz="1300" b="0" dirty="0" smtClean="0">
                  <a:solidFill>
                    <a:prstClr val="black"/>
                  </a:solidFill>
                  <a:latin typeface="Calibri" pitchFamily="34" charset="0"/>
                  <a:ea typeface="ＭＳ Ｐゴシック" pitchFamily="-12" charset="-128"/>
                  <a:cs typeface="Calibri" pitchFamily="34" charset="0"/>
                </a:rPr>
                <a:t>Analytics </a:t>
              </a:r>
              <a:r>
                <a:rPr lang="en-US" sz="1300" b="0" dirty="0">
                  <a:solidFill>
                    <a:prstClr val="black"/>
                  </a:solidFill>
                  <a:latin typeface="Calibri" pitchFamily="34" charset="0"/>
                  <a:ea typeface="ＭＳ Ｐゴシック" pitchFamily="-12" charset="-128"/>
                  <a:cs typeface="Calibri" pitchFamily="34" charset="0"/>
                </a:rPr>
                <a:t>capabilities to address </a:t>
              </a:r>
              <a:r>
                <a:rPr lang="en-US" sz="1300" b="0" dirty="0" smtClean="0">
                  <a:solidFill>
                    <a:prstClr val="black"/>
                  </a:solidFill>
                  <a:latin typeface="Calibri" pitchFamily="34" charset="0"/>
                  <a:ea typeface="ＭＳ Ｐゴシック" pitchFamily="-12" charset="-128"/>
                  <a:cs typeface="Calibri" pitchFamily="34" charset="0"/>
                </a:rPr>
                <a:t>business queries</a:t>
              </a:r>
              <a:endParaRPr lang="en-US" sz="1300" b="0" dirty="0">
                <a:solidFill>
                  <a:prstClr val="black"/>
                </a:solidFill>
                <a:latin typeface="Calibri" pitchFamily="34" charset="0"/>
                <a:ea typeface="ＭＳ Ｐゴシック" pitchFamily="-12" charset="-128"/>
                <a:cs typeface="Calibri" pitchFamily="34" charset="0"/>
              </a:endParaRP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Train the Trainers &amp; provide hands-on experience to </a:t>
              </a:r>
              <a:r>
                <a:rPr lang="en-US" sz="1300" b="0" dirty="0" smtClean="0">
                  <a:solidFill>
                    <a:prstClr val="black"/>
                  </a:solidFill>
                  <a:latin typeface="Calibri" pitchFamily="34" charset="0"/>
                  <a:ea typeface="ＭＳ Ｐゴシック" pitchFamily="-12" charset="-128"/>
                  <a:cs typeface="Calibri" pitchFamily="34" charset="0"/>
                </a:rPr>
                <a:t>volunteers</a:t>
              </a:r>
              <a:r>
                <a:rPr lang="en-US" sz="1300" b="0" dirty="0">
                  <a:solidFill>
                    <a:prstClr val="black"/>
                  </a:solidFill>
                  <a:latin typeface="Calibri" pitchFamily="34" charset="0"/>
                  <a:ea typeface="ＭＳ Ｐゴシック" pitchFamily="-12" charset="-128"/>
                  <a:cs typeface="Calibri" pitchFamily="34" charset="0"/>
                </a:rPr>
                <a:t>, BAs</a:t>
              </a: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Create example Dashboards that enhance any existing of BO/Spotfire </a:t>
              </a: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Act upon feedback, </a:t>
              </a:r>
              <a:r>
                <a:rPr lang="en-US" sz="1300" b="0" dirty="0" smtClean="0">
                  <a:solidFill>
                    <a:prstClr val="black"/>
                  </a:solidFill>
                  <a:latin typeface="Calibri" pitchFamily="34" charset="0"/>
                  <a:ea typeface="ＭＳ Ｐゴシック" pitchFamily="-12" charset="-128"/>
                  <a:cs typeface="Calibri" pitchFamily="34" charset="0"/>
                </a:rPr>
                <a:t>ask </a:t>
              </a:r>
              <a:r>
                <a:rPr lang="en-US" sz="1300" b="0" dirty="0">
                  <a:solidFill>
                    <a:prstClr val="black"/>
                  </a:solidFill>
                  <a:latin typeface="Calibri" pitchFamily="34" charset="0"/>
                  <a:ea typeface="ＭＳ Ｐゴシック" pitchFamily="-12" charset="-128"/>
                  <a:cs typeface="Calibri" pitchFamily="34" charset="0"/>
                </a:rPr>
                <a:t>support </a:t>
              </a:r>
              <a:r>
                <a:rPr lang="en-US" sz="1300" b="0" dirty="0" smtClean="0">
                  <a:solidFill>
                    <a:prstClr val="black"/>
                  </a:solidFill>
                  <a:latin typeface="Calibri" pitchFamily="34" charset="0"/>
                  <a:ea typeface="ＭＳ Ｐゴシック" pitchFamily="-12" charset="-128"/>
                  <a:cs typeface="Calibri" pitchFamily="34" charset="0"/>
                </a:rPr>
                <a:t>expectations and current issues</a:t>
              </a:r>
              <a:endParaRPr lang="en-US" sz="1300" dirty="0">
                <a:solidFill>
                  <a:prstClr val="black"/>
                </a:solidFill>
                <a:latin typeface="Calibri" pitchFamily="34" charset="0"/>
                <a:ea typeface="ＭＳ Ｐゴシック" pitchFamily="-12" charset="-128"/>
                <a:cs typeface="Calibri" pitchFamily="34" charset="0"/>
              </a:endParaRPr>
            </a:p>
          </p:txBody>
        </p:sp>
        <p:sp>
          <p:nvSpPr>
            <p:cNvPr id="23" name="TextBox 22"/>
            <p:cNvSpPr txBox="1"/>
            <p:nvPr/>
          </p:nvSpPr>
          <p:spPr bwMode="auto">
            <a:xfrm>
              <a:off x="21623" y="882151"/>
              <a:ext cx="1383460" cy="276999"/>
            </a:xfrm>
            <a:prstGeom prst="rect">
              <a:avLst/>
            </a:prstGeom>
            <a:noFill/>
            <a:effectLst/>
          </p:spPr>
          <p:txBody>
            <a:bodyPr wrap="square">
              <a:spAutoFit/>
            </a:bodyPr>
            <a:lstStyle/>
            <a:p>
              <a:pPr fontAlgn="auto">
                <a:spcBef>
                  <a:spcPts val="0"/>
                </a:spcBef>
                <a:spcAft>
                  <a:spcPts val="0"/>
                </a:spcAft>
                <a:defRPr/>
              </a:pPr>
              <a:r>
                <a:rPr lang="nb-NO" sz="1200" dirty="0">
                  <a:solidFill>
                    <a:srgbClr val="FF9933"/>
                  </a:solidFill>
                  <a:latin typeface="Calibri" pitchFamily="34" charset="0"/>
                  <a:cs typeface="Calibri" pitchFamily="34" charset="0"/>
                </a:rPr>
                <a:t>Posters, Pamplets</a:t>
              </a:r>
            </a:p>
          </p:txBody>
        </p:sp>
        <p:sp>
          <p:nvSpPr>
            <p:cNvPr id="24" name="TextBox 23"/>
            <p:cNvSpPr txBox="1"/>
            <p:nvPr/>
          </p:nvSpPr>
          <p:spPr bwMode="auto">
            <a:xfrm rot="14801">
              <a:off x="22213" y="1167734"/>
              <a:ext cx="1424997" cy="276999"/>
            </a:xfrm>
            <a:prstGeom prst="rect">
              <a:avLst/>
            </a:prstGeom>
            <a:noFill/>
            <a:effectLst/>
          </p:spPr>
          <p:txBody>
            <a:bodyPr wrap="square">
              <a:spAutoFit/>
            </a:bodyPr>
            <a:lstStyle/>
            <a:p>
              <a:pPr fontAlgn="auto">
                <a:spcBef>
                  <a:spcPts val="0"/>
                </a:spcBef>
                <a:spcAft>
                  <a:spcPts val="0"/>
                </a:spcAft>
                <a:defRPr/>
              </a:pPr>
              <a:r>
                <a:rPr lang="nb-NO" sz="1200" dirty="0">
                  <a:solidFill>
                    <a:srgbClr val="FF9933"/>
                  </a:solidFill>
                  <a:latin typeface="Calibri" pitchFamily="34" charset="0"/>
                  <a:cs typeface="Calibri" pitchFamily="34" charset="0"/>
                </a:rPr>
                <a:t>Banners, Brochures</a:t>
              </a:r>
            </a:p>
          </p:txBody>
        </p:sp>
        <p:sp>
          <p:nvSpPr>
            <p:cNvPr id="31" name="TextBox 30"/>
            <p:cNvSpPr txBox="1"/>
            <p:nvPr/>
          </p:nvSpPr>
          <p:spPr bwMode="auto">
            <a:xfrm>
              <a:off x="40192" y="1896726"/>
              <a:ext cx="939007" cy="322920"/>
            </a:xfrm>
            <a:prstGeom prst="rect">
              <a:avLst/>
            </a:prstGeom>
            <a:noFill/>
            <a:effectLst/>
          </p:spPr>
          <p:txBody>
            <a:bodyPr wrap="square">
              <a:spAutoFit/>
            </a:bodyPr>
            <a:lstStyle/>
            <a:p>
              <a:pPr fontAlgn="auto">
                <a:spcBef>
                  <a:spcPts val="0"/>
                </a:spcBef>
                <a:spcAft>
                  <a:spcPts val="0"/>
                </a:spcAft>
                <a:defRPr/>
              </a:pPr>
              <a:r>
                <a:rPr lang="nb-NO" sz="1200" dirty="0">
                  <a:solidFill>
                    <a:srgbClr val="0070C0"/>
                  </a:solidFill>
                  <a:cs typeface="Arial Narrow Bold"/>
                </a:rPr>
                <a:t>Forums</a:t>
              </a:r>
            </a:p>
          </p:txBody>
        </p:sp>
        <p:sp>
          <p:nvSpPr>
            <p:cNvPr id="32" name="TextBox 31"/>
            <p:cNvSpPr txBox="1"/>
            <p:nvPr/>
          </p:nvSpPr>
          <p:spPr bwMode="auto">
            <a:xfrm>
              <a:off x="40192" y="1648464"/>
              <a:ext cx="969455" cy="276999"/>
            </a:xfrm>
            <a:prstGeom prst="rect">
              <a:avLst/>
            </a:prstGeom>
            <a:noFill/>
            <a:effectLst/>
          </p:spPr>
          <p:txBody>
            <a:bodyPr wrap="square">
              <a:spAutoFit/>
            </a:bodyPr>
            <a:lstStyle/>
            <a:p>
              <a:pPr fontAlgn="auto">
                <a:spcBef>
                  <a:spcPts val="0"/>
                </a:spcBef>
                <a:spcAft>
                  <a:spcPts val="0"/>
                </a:spcAft>
                <a:defRPr/>
              </a:pPr>
              <a:r>
                <a:rPr lang="nb-NO" sz="1200" dirty="0">
                  <a:solidFill>
                    <a:srgbClr val="0070C0"/>
                  </a:solidFill>
                  <a:latin typeface="Calibri" pitchFamily="34" charset="0"/>
                  <a:cs typeface="Calibri" pitchFamily="34" charset="0"/>
                </a:rPr>
                <a:t>Workshops</a:t>
              </a:r>
            </a:p>
          </p:txBody>
        </p:sp>
        <p:sp>
          <p:nvSpPr>
            <p:cNvPr id="33" name="TextBox 32"/>
            <p:cNvSpPr txBox="1"/>
            <p:nvPr/>
          </p:nvSpPr>
          <p:spPr bwMode="auto">
            <a:xfrm rot="21577917">
              <a:off x="41666" y="2138842"/>
              <a:ext cx="904483" cy="461665"/>
            </a:xfrm>
            <a:prstGeom prst="rect">
              <a:avLst/>
            </a:prstGeom>
            <a:noFill/>
            <a:effectLst/>
          </p:spPr>
          <p:txBody>
            <a:bodyPr wrap="square">
              <a:spAutoFit/>
            </a:bodyPr>
            <a:lstStyle/>
            <a:p>
              <a:pPr fontAlgn="auto">
                <a:spcBef>
                  <a:spcPts val="0"/>
                </a:spcBef>
                <a:spcAft>
                  <a:spcPts val="0"/>
                </a:spcAft>
                <a:defRPr/>
              </a:pPr>
              <a:r>
                <a:rPr lang="nb-NO" sz="1200" dirty="0">
                  <a:solidFill>
                    <a:srgbClr val="0070C0"/>
                  </a:solidFill>
                  <a:latin typeface="Calibri" pitchFamily="34" charset="0"/>
                  <a:cs typeface="Calibri" pitchFamily="34" charset="0"/>
                </a:rPr>
                <a:t>Leadership </a:t>
              </a:r>
            </a:p>
            <a:p>
              <a:pPr fontAlgn="auto">
                <a:spcBef>
                  <a:spcPts val="0"/>
                </a:spcBef>
                <a:spcAft>
                  <a:spcPts val="0"/>
                </a:spcAft>
                <a:defRPr/>
              </a:pPr>
              <a:r>
                <a:rPr lang="nb-NO" sz="1200" dirty="0">
                  <a:solidFill>
                    <a:srgbClr val="0070C0"/>
                  </a:solidFill>
                  <a:latin typeface="Calibri" pitchFamily="34" charset="0"/>
                  <a:cs typeface="Calibri" pitchFamily="34" charset="0"/>
                </a:rPr>
                <a:t>Cascade</a:t>
              </a:r>
            </a:p>
          </p:txBody>
        </p:sp>
        <p:sp>
          <p:nvSpPr>
            <p:cNvPr id="34" name="TextBox 33"/>
            <p:cNvSpPr txBox="1"/>
            <p:nvPr/>
          </p:nvSpPr>
          <p:spPr bwMode="auto">
            <a:xfrm rot="21577917">
              <a:off x="41662" y="2658468"/>
              <a:ext cx="1267592" cy="461665"/>
            </a:xfrm>
            <a:prstGeom prst="rect">
              <a:avLst/>
            </a:prstGeom>
            <a:noFill/>
            <a:effectLst/>
          </p:spPr>
          <p:txBody>
            <a:bodyPr wrap="square">
              <a:spAutoFit/>
            </a:bodyPr>
            <a:lstStyle/>
            <a:p>
              <a:pPr fontAlgn="auto">
                <a:spcBef>
                  <a:spcPts val="0"/>
                </a:spcBef>
                <a:spcAft>
                  <a:spcPts val="0"/>
                </a:spcAft>
                <a:defRPr/>
              </a:pPr>
              <a:r>
                <a:rPr lang="nb-NO" sz="1200" dirty="0">
                  <a:solidFill>
                    <a:srgbClr val="0070C0"/>
                  </a:solidFill>
                  <a:latin typeface="Calibri" pitchFamily="34" charset="0"/>
                  <a:cs typeface="Calibri" pitchFamily="34" charset="0"/>
                </a:rPr>
                <a:t>Volunteer </a:t>
              </a:r>
            </a:p>
            <a:p>
              <a:pPr fontAlgn="auto">
                <a:spcBef>
                  <a:spcPts val="0"/>
                </a:spcBef>
                <a:spcAft>
                  <a:spcPts val="0"/>
                </a:spcAft>
                <a:defRPr/>
              </a:pPr>
              <a:r>
                <a:rPr lang="nb-NO" sz="1200" dirty="0">
                  <a:solidFill>
                    <a:srgbClr val="0070C0"/>
                  </a:solidFill>
                  <a:latin typeface="Calibri" pitchFamily="34" charset="0"/>
                  <a:cs typeface="Calibri" pitchFamily="34" charset="0"/>
                </a:rPr>
                <a:t>Opportunities</a:t>
              </a:r>
            </a:p>
          </p:txBody>
        </p:sp>
        <p:sp>
          <p:nvSpPr>
            <p:cNvPr id="35" name="Rectangle 34"/>
            <p:cNvSpPr/>
            <p:nvPr/>
          </p:nvSpPr>
          <p:spPr bwMode="auto">
            <a:xfrm>
              <a:off x="3059832" y="4029758"/>
              <a:ext cx="5832648" cy="10801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Care is about demonstrating </a:t>
              </a:r>
              <a:r>
                <a:rPr lang="en-US" sz="1300" b="0" dirty="0" smtClean="0">
                  <a:solidFill>
                    <a:prstClr val="black"/>
                  </a:solidFill>
                  <a:latin typeface="Calibri" pitchFamily="34" charset="0"/>
                  <a:ea typeface="ＭＳ Ｐゴシック" pitchFamily="-12" charset="-128"/>
                  <a:cs typeface="Calibri" pitchFamily="34" charset="0"/>
                </a:rPr>
                <a:t>consumer support </a:t>
              </a:r>
              <a:r>
                <a:rPr lang="en-US" sz="1300" b="0" dirty="0">
                  <a:solidFill>
                    <a:prstClr val="black"/>
                  </a:solidFill>
                  <a:latin typeface="Calibri" pitchFamily="34" charset="0"/>
                  <a:ea typeface="ＭＳ Ｐゴシック" pitchFamily="-12" charset="-128"/>
                  <a:cs typeface="Calibri" pitchFamily="34" charset="0"/>
                </a:rPr>
                <a:t>s</a:t>
              </a:r>
              <a:r>
                <a:rPr lang="en-US" sz="1300" b="0" dirty="0" smtClean="0">
                  <a:solidFill>
                    <a:prstClr val="black"/>
                  </a:solidFill>
                  <a:latin typeface="Calibri" pitchFamily="34" charset="0"/>
                  <a:ea typeface="ＭＳ Ｐゴシック" pitchFamily="-12" charset="-128"/>
                  <a:cs typeface="Calibri" pitchFamily="34" charset="0"/>
                </a:rPr>
                <a:t>tructure </a:t>
              </a:r>
              <a:r>
                <a:rPr lang="en-US" sz="1300" b="0" dirty="0">
                  <a:solidFill>
                    <a:prstClr val="black"/>
                  </a:solidFill>
                  <a:latin typeface="Calibri" pitchFamily="34" charset="0"/>
                  <a:ea typeface="ＭＳ Ｐゴシック" pitchFamily="-12" charset="-128"/>
                  <a:cs typeface="Calibri" pitchFamily="34" charset="0"/>
                </a:rPr>
                <a:t>in place </a:t>
              </a: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Ensure creation and existence of IT Support, Business </a:t>
              </a:r>
              <a:r>
                <a:rPr lang="en-US" sz="1300" b="0" dirty="0" smtClean="0">
                  <a:solidFill>
                    <a:prstClr val="black"/>
                  </a:solidFill>
                  <a:latin typeface="Calibri" pitchFamily="34" charset="0"/>
                  <a:ea typeface="ＭＳ Ｐゴシック" pitchFamily="-12" charset="-128"/>
                  <a:cs typeface="Calibri" pitchFamily="34" charset="0"/>
                </a:rPr>
                <a:t>Support, Governance </a:t>
              </a:r>
              <a:r>
                <a:rPr lang="en-US" sz="1300" b="0" dirty="0">
                  <a:solidFill>
                    <a:prstClr val="black"/>
                  </a:solidFill>
                  <a:latin typeface="Calibri" pitchFamily="34" charset="0"/>
                  <a:ea typeface="ＭＳ Ｐゴシック" pitchFamily="-12" charset="-128"/>
                  <a:cs typeface="Calibri" pitchFamily="34" charset="0"/>
                </a:rPr>
                <a:t>Support, Library, Collaborative Environment for Consumers</a:t>
              </a: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Show </a:t>
              </a:r>
              <a:r>
                <a:rPr lang="en-US" sz="1300" b="0" dirty="0" smtClean="0">
                  <a:solidFill>
                    <a:prstClr val="black"/>
                  </a:solidFill>
                  <a:latin typeface="Calibri" pitchFamily="34" charset="0"/>
                  <a:ea typeface="ＭＳ Ｐゴシック" pitchFamily="-12" charset="-128"/>
                  <a:cs typeface="Calibri" pitchFamily="34" charset="0"/>
                </a:rPr>
                <a:t>processes </a:t>
              </a:r>
              <a:r>
                <a:rPr lang="en-US" sz="1300" b="0" dirty="0">
                  <a:solidFill>
                    <a:prstClr val="black"/>
                  </a:solidFill>
                  <a:latin typeface="Calibri" pitchFamily="34" charset="0"/>
                  <a:ea typeface="ＭＳ Ｐゴシック" pitchFamily="-12" charset="-128"/>
                  <a:cs typeface="Calibri" pitchFamily="34" charset="0"/>
                </a:rPr>
                <a:t>and </a:t>
              </a:r>
              <a:r>
                <a:rPr lang="en-US" sz="1300" b="0" dirty="0" smtClean="0">
                  <a:solidFill>
                    <a:prstClr val="black"/>
                  </a:solidFill>
                  <a:latin typeface="Calibri" pitchFamily="34" charset="0"/>
                  <a:ea typeface="ＭＳ Ｐゴシック" pitchFamily="-12" charset="-128"/>
                  <a:cs typeface="Calibri" pitchFamily="34" charset="0"/>
                </a:rPr>
                <a:t>procedures </a:t>
              </a:r>
              <a:r>
                <a:rPr lang="en-US" sz="1300" b="0" dirty="0">
                  <a:solidFill>
                    <a:prstClr val="black"/>
                  </a:solidFill>
                  <a:latin typeface="Calibri" pitchFamily="34" charset="0"/>
                  <a:ea typeface="ＭＳ Ｐゴシック" pitchFamily="-12" charset="-128"/>
                  <a:cs typeface="Calibri" pitchFamily="34" charset="0"/>
                </a:rPr>
                <a:t>in place for all  </a:t>
              </a:r>
              <a:r>
                <a:rPr lang="en-US" sz="1300" b="0" dirty="0" smtClean="0">
                  <a:solidFill>
                    <a:prstClr val="black"/>
                  </a:solidFill>
                  <a:latin typeface="Calibri" pitchFamily="34" charset="0"/>
                  <a:ea typeface="ＭＳ Ｐゴシック" pitchFamily="-12" charset="-128"/>
                  <a:cs typeface="Calibri" pitchFamily="34" charset="0"/>
                </a:rPr>
                <a:t>consumer </a:t>
              </a:r>
              <a:r>
                <a:rPr lang="en-US" sz="1300" b="0" dirty="0">
                  <a:solidFill>
                    <a:prstClr val="black"/>
                  </a:solidFill>
                  <a:latin typeface="Calibri" pitchFamily="34" charset="0"/>
                  <a:ea typeface="ＭＳ Ｐゴシック" pitchFamily="-12" charset="-128"/>
                  <a:cs typeface="Calibri" pitchFamily="34" charset="0"/>
                </a:rPr>
                <a:t>requests</a:t>
              </a: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Win </a:t>
              </a:r>
              <a:r>
                <a:rPr lang="en-US" sz="1300" b="0" dirty="0" smtClean="0">
                  <a:solidFill>
                    <a:prstClr val="black"/>
                  </a:solidFill>
                  <a:latin typeface="Calibri" pitchFamily="34" charset="0"/>
                  <a:ea typeface="ＭＳ Ｐゴシック" pitchFamily="-12" charset="-128"/>
                  <a:cs typeface="Calibri" pitchFamily="34" charset="0"/>
                </a:rPr>
                <a:t>consumer confidence </a:t>
              </a:r>
              <a:r>
                <a:rPr lang="en-US" sz="1300" b="0" dirty="0">
                  <a:solidFill>
                    <a:prstClr val="black"/>
                  </a:solidFill>
                  <a:latin typeface="Calibri" pitchFamily="34" charset="0"/>
                  <a:ea typeface="ＭＳ Ｐゴシック" pitchFamily="-12" charset="-128"/>
                  <a:cs typeface="Calibri" pitchFamily="34" charset="0"/>
                </a:rPr>
                <a:t>on c</a:t>
              </a:r>
              <a:r>
                <a:rPr lang="en-US" sz="1300" b="0" dirty="0" smtClean="0">
                  <a:solidFill>
                    <a:prstClr val="black"/>
                  </a:solidFill>
                  <a:latin typeface="Calibri" pitchFamily="34" charset="0"/>
                  <a:ea typeface="ＭＳ Ｐゴシック" pitchFamily="-12" charset="-128"/>
                  <a:cs typeface="Calibri" pitchFamily="34" charset="0"/>
                </a:rPr>
                <a:t>are structure </a:t>
              </a:r>
              <a:r>
                <a:rPr lang="en-US" sz="1300" b="0" dirty="0">
                  <a:solidFill>
                    <a:prstClr val="black"/>
                  </a:solidFill>
                  <a:latin typeface="Calibri" pitchFamily="34" charset="0"/>
                  <a:ea typeface="ＭＳ Ｐゴシック" pitchFamily="-12" charset="-128"/>
                  <a:cs typeface="Calibri" pitchFamily="34" charset="0"/>
                </a:rPr>
                <a:t>&amp; willingness  to </a:t>
              </a:r>
              <a:r>
                <a:rPr lang="en-US" sz="1300" b="0" dirty="0" smtClean="0">
                  <a:solidFill>
                    <a:prstClr val="black"/>
                  </a:solidFill>
                  <a:latin typeface="Calibri" pitchFamily="34" charset="0"/>
                  <a:ea typeface="ＭＳ Ｐゴシック" pitchFamily="-12" charset="-128"/>
                  <a:cs typeface="Calibri" pitchFamily="34" charset="0"/>
                </a:rPr>
                <a:t>change</a:t>
              </a:r>
              <a:endParaRPr lang="en-US" sz="1300" dirty="0">
                <a:solidFill>
                  <a:prstClr val="black"/>
                </a:solidFill>
                <a:latin typeface="Calibri" pitchFamily="34" charset="0"/>
                <a:ea typeface="ＭＳ Ｐゴシック" pitchFamily="-12" charset="-128"/>
                <a:cs typeface="Calibri" pitchFamily="34" charset="0"/>
              </a:endParaRPr>
            </a:p>
          </p:txBody>
        </p:sp>
        <p:sp>
          <p:nvSpPr>
            <p:cNvPr id="36" name="Rectangle 35"/>
            <p:cNvSpPr/>
            <p:nvPr/>
          </p:nvSpPr>
          <p:spPr bwMode="auto">
            <a:xfrm>
              <a:off x="3073687" y="5373216"/>
              <a:ext cx="5855568" cy="10801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hangingPunct="0">
                <a:buFont typeface="Wingdings" pitchFamily="2" charset="2"/>
                <a:buChar char="§"/>
              </a:pPr>
              <a:r>
                <a:rPr lang="en-US" sz="1300" b="0" dirty="0" smtClean="0">
                  <a:solidFill>
                    <a:prstClr val="black"/>
                  </a:solidFill>
                  <a:latin typeface="Calibri" pitchFamily="34" charset="0"/>
                  <a:ea typeface="ＭＳ Ｐゴシック" pitchFamily="-12" charset="-128"/>
                  <a:cs typeface="Calibri" pitchFamily="34" charset="0"/>
                </a:rPr>
                <a:t>Rollout QlikView to various LOB’s as per </a:t>
              </a:r>
              <a:r>
                <a:rPr lang="en-US" sz="1300" b="0" dirty="0">
                  <a:solidFill>
                    <a:prstClr val="black"/>
                  </a:solidFill>
                  <a:latin typeface="Calibri" pitchFamily="34" charset="0"/>
                  <a:ea typeface="ＭＳ Ｐゴシック" pitchFamily="-12" charset="-128"/>
                  <a:cs typeface="Calibri" pitchFamily="34" charset="0"/>
                </a:rPr>
                <a:t>rollout plan </a:t>
              </a: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Ensure </a:t>
              </a:r>
              <a:r>
                <a:rPr lang="en-US" sz="1300" b="0" dirty="0" smtClean="0">
                  <a:solidFill>
                    <a:prstClr val="black"/>
                  </a:solidFill>
                  <a:latin typeface="Calibri" pitchFamily="34" charset="0"/>
                  <a:ea typeface="ＭＳ Ｐゴシック" pitchFamily="-12" charset="-128"/>
                  <a:cs typeface="Calibri" pitchFamily="34" charset="0"/>
                </a:rPr>
                <a:t>production support </a:t>
              </a:r>
              <a:r>
                <a:rPr lang="en-US" sz="1300" b="0" dirty="0">
                  <a:solidFill>
                    <a:prstClr val="black"/>
                  </a:solidFill>
                  <a:latin typeface="Calibri" pitchFamily="34" charset="0"/>
                  <a:ea typeface="ＭＳ Ｐゴシック" pitchFamily="-12" charset="-128"/>
                  <a:cs typeface="Calibri" pitchFamily="34" charset="0"/>
                </a:rPr>
                <a:t>and </a:t>
              </a:r>
              <a:r>
                <a:rPr lang="en-US" sz="1300" b="0" dirty="0" smtClean="0">
                  <a:solidFill>
                    <a:prstClr val="black"/>
                  </a:solidFill>
                  <a:latin typeface="Calibri" pitchFamily="34" charset="0"/>
                  <a:ea typeface="ＭＳ Ｐゴシック" pitchFamily="-12" charset="-128"/>
                  <a:cs typeface="Calibri" pitchFamily="34" charset="0"/>
                </a:rPr>
                <a:t>demonstrate support metrics to Lines of Business yet to adopt </a:t>
              </a:r>
              <a:r>
                <a:rPr lang="en-US" sz="1300" b="0" dirty="0">
                  <a:solidFill>
                    <a:prstClr val="black"/>
                  </a:solidFill>
                  <a:latin typeface="Calibri" pitchFamily="34" charset="0"/>
                  <a:ea typeface="ＭＳ Ｐゴシック" pitchFamily="-12" charset="-128"/>
                  <a:cs typeface="Calibri" pitchFamily="34" charset="0"/>
                </a:rPr>
                <a:t>QlikView</a:t>
              </a:r>
            </a:p>
            <a:p>
              <a:pPr marL="342900" indent="-342900" eaLnBrk="0" hangingPunct="0">
                <a:buFont typeface="Wingdings" pitchFamily="2" charset="2"/>
                <a:buChar char="§"/>
              </a:pPr>
              <a:r>
                <a:rPr lang="en-US" sz="1300" b="0" dirty="0">
                  <a:solidFill>
                    <a:prstClr val="black"/>
                  </a:solidFill>
                  <a:latin typeface="Calibri" pitchFamily="34" charset="0"/>
                  <a:ea typeface="ＭＳ Ｐゴシック" pitchFamily="-12" charset="-128"/>
                  <a:cs typeface="Calibri" pitchFamily="34" charset="0"/>
                </a:rPr>
                <a:t>Generate </a:t>
              </a:r>
              <a:r>
                <a:rPr lang="en-US" sz="1300" b="0" dirty="0" smtClean="0">
                  <a:solidFill>
                    <a:prstClr val="black"/>
                  </a:solidFill>
                  <a:latin typeface="Calibri" pitchFamily="34" charset="0"/>
                  <a:ea typeface="ＭＳ Ｐゴシック" pitchFamily="-12" charset="-128"/>
                  <a:cs typeface="Calibri" pitchFamily="34" charset="0"/>
                </a:rPr>
                <a:t>metrics </a:t>
              </a:r>
              <a:r>
                <a:rPr lang="en-US" sz="1300" b="0" dirty="0">
                  <a:solidFill>
                    <a:prstClr val="black"/>
                  </a:solidFill>
                  <a:latin typeface="Calibri" pitchFamily="34" charset="0"/>
                  <a:ea typeface="ＭＳ Ｐゴシック" pitchFamily="-12" charset="-128"/>
                  <a:cs typeface="Calibri" pitchFamily="34" charset="0"/>
                </a:rPr>
                <a:t>&amp; </a:t>
              </a:r>
              <a:r>
                <a:rPr lang="en-US" sz="1300" b="0" dirty="0" smtClean="0">
                  <a:solidFill>
                    <a:prstClr val="black"/>
                  </a:solidFill>
                  <a:latin typeface="Calibri" pitchFamily="34" charset="0"/>
                  <a:ea typeface="ＭＳ Ｐゴシック" pitchFamily="-12" charset="-128"/>
                  <a:cs typeface="Calibri" pitchFamily="34" charset="0"/>
                </a:rPr>
                <a:t>publish </a:t>
              </a:r>
              <a:r>
                <a:rPr lang="en-US" sz="1300" b="0" dirty="0">
                  <a:solidFill>
                    <a:prstClr val="black"/>
                  </a:solidFill>
                  <a:latin typeface="Calibri" pitchFamily="34" charset="0"/>
                  <a:ea typeface="ＭＳ Ｐゴシック" pitchFamily="-12" charset="-128"/>
                  <a:cs typeface="Calibri" pitchFamily="34" charset="0"/>
                </a:rPr>
                <a:t>to </a:t>
              </a:r>
              <a:r>
                <a:rPr lang="en-US" sz="1300" b="0" dirty="0" smtClean="0">
                  <a:solidFill>
                    <a:prstClr val="black"/>
                  </a:solidFill>
                  <a:latin typeface="Calibri" pitchFamily="34" charset="0"/>
                  <a:ea typeface="ＭＳ Ｐゴシック" pitchFamily="-12" charset="-128"/>
                  <a:cs typeface="Calibri" pitchFamily="34" charset="0"/>
                </a:rPr>
                <a:t>collaborative SharePoint sites &amp; Leadership</a:t>
              </a:r>
              <a:endParaRPr lang="en-US" sz="1300" dirty="0">
                <a:solidFill>
                  <a:prstClr val="black"/>
                </a:solidFill>
                <a:latin typeface="Calibri" pitchFamily="34" charset="0"/>
                <a:ea typeface="ＭＳ Ｐゴシック" pitchFamily="-12" charset="-128"/>
                <a:cs typeface="Calibri" pitchFamily="34" charset="0"/>
              </a:endParaRPr>
            </a:p>
          </p:txBody>
        </p:sp>
        <p:sp>
          <p:nvSpPr>
            <p:cNvPr id="37" name="TextBox 36"/>
            <p:cNvSpPr txBox="1"/>
            <p:nvPr/>
          </p:nvSpPr>
          <p:spPr bwMode="auto">
            <a:xfrm>
              <a:off x="40192" y="3706415"/>
              <a:ext cx="939007" cy="461665"/>
            </a:xfrm>
            <a:prstGeom prst="rect">
              <a:avLst/>
            </a:prstGeom>
            <a:noFill/>
            <a:effectLst/>
          </p:spPr>
          <p:txBody>
            <a:bodyPr wrap="square">
              <a:spAutoFit/>
            </a:bodyPr>
            <a:lstStyle/>
            <a:p>
              <a:pPr fontAlgn="auto">
                <a:spcBef>
                  <a:spcPts val="0"/>
                </a:spcBef>
                <a:spcAft>
                  <a:spcPts val="0"/>
                </a:spcAft>
                <a:defRPr/>
              </a:pPr>
              <a:r>
                <a:rPr lang="nb-NO" sz="1200" dirty="0">
                  <a:solidFill>
                    <a:srgbClr val="8064A2">
                      <a:lumMod val="75000"/>
                    </a:srgbClr>
                  </a:solidFill>
                  <a:latin typeface="Calibri" pitchFamily="34" charset="0"/>
                  <a:cs typeface="Calibri" pitchFamily="34" charset="0"/>
                </a:rPr>
                <a:t>Working Sessions</a:t>
              </a:r>
            </a:p>
          </p:txBody>
        </p:sp>
        <p:sp>
          <p:nvSpPr>
            <p:cNvPr id="38" name="TextBox 37"/>
            <p:cNvSpPr txBox="1"/>
            <p:nvPr/>
          </p:nvSpPr>
          <p:spPr bwMode="auto">
            <a:xfrm rot="66902">
              <a:off x="44729" y="3201651"/>
              <a:ext cx="991817" cy="475858"/>
            </a:xfrm>
            <a:prstGeom prst="rect">
              <a:avLst/>
            </a:prstGeom>
            <a:noFill/>
            <a:effectLst/>
          </p:spPr>
          <p:txBody>
            <a:bodyPr wrap="square">
              <a:spAutoFit/>
            </a:bodyPr>
            <a:lstStyle/>
            <a:p>
              <a:pPr fontAlgn="auto">
                <a:spcBef>
                  <a:spcPts val="0"/>
                </a:spcBef>
                <a:spcAft>
                  <a:spcPts val="0"/>
                </a:spcAft>
                <a:defRPr/>
              </a:pPr>
              <a:r>
                <a:rPr lang="nb-NO" sz="1200" dirty="0">
                  <a:solidFill>
                    <a:srgbClr val="8064A2">
                      <a:lumMod val="75000"/>
                    </a:srgbClr>
                  </a:solidFill>
                  <a:latin typeface="Calibri" pitchFamily="34" charset="0"/>
                  <a:cs typeface="Calibri" pitchFamily="34" charset="0"/>
                </a:rPr>
                <a:t>Training &amp;</a:t>
              </a:r>
            </a:p>
            <a:p>
              <a:pPr fontAlgn="auto">
                <a:spcBef>
                  <a:spcPts val="0"/>
                </a:spcBef>
                <a:spcAft>
                  <a:spcPts val="0"/>
                </a:spcAft>
                <a:defRPr/>
              </a:pPr>
              <a:r>
                <a:rPr lang="nb-NO" sz="1200" dirty="0">
                  <a:solidFill>
                    <a:srgbClr val="8064A2">
                      <a:lumMod val="75000"/>
                    </a:srgbClr>
                  </a:solidFill>
                  <a:latin typeface="Calibri" pitchFamily="34" charset="0"/>
                  <a:cs typeface="Calibri" pitchFamily="34" charset="0"/>
                </a:rPr>
                <a:t>Material</a:t>
              </a:r>
            </a:p>
          </p:txBody>
        </p:sp>
        <p:sp>
          <p:nvSpPr>
            <p:cNvPr id="39" name="TextBox 38"/>
            <p:cNvSpPr txBox="1"/>
            <p:nvPr/>
          </p:nvSpPr>
          <p:spPr bwMode="auto">
            <a:xfrm>
              <a:off x="40192" y="4562128"/>
              <a:ext cx="939007" cy="461665"/>
            </a:xfrm>
            <a:prstGeom prst="rect">
              <a:avLst/>
            </a:prstGeom>
            <a:noFill/>
            <a:effectLst/>
          </p:spPr>
          <p:txBody>
            <a:bodyPr wrap="square">
              <a:spAutoFit/>
            </a:bodyPr>
            <a:lstStyle/>
            <a:p>
              <a:pPr fontAlgn="auto">
                <a:spcBef>
                  <a:spcPts val="0"/>
                </a:spcBef>
                <a:spcAft>
                  <a:spcPts val="0"/>
                </a:spcAft>
                <a:defRPr/>
              </a:pPr>
              <a:r>
                <a:rPr lang="nb-NO" sz="1200" dirty="0">
                  <a:solidFill>
                    <a:srgbClr val="C0504D"/>
                  </a:solidFill>
                  <a:latin typeface="Calibri" pitchFamily="34" charset="0"/>
                  <a:cs typeface="Calibri" pitchFamily="34" charset="0"/>
                </a:rPr>
                <a:t>Business &amp; IT Support</a:t>
              </a:r>
            </a:p>
          </p:txBody>
        </p:sp>
        <p:sp>
          <p:nvSpPr>
            <p:cNvPr id="40" name="TextBox 39"/>
            <p:cNvSpPr txBox="1"/>
            <p:nvPr/>
          </p:nvSpPr>
          <p:spPr bwMode="auto">
            <a:xfrm rot="66902">
              <a:off x="42796" y="4274033"/>
              <a:ext cx="969455" cy="276999"/>
            </a:xfrm>
            <a:prstGeom prst="rect">
              <a:avLst/>
            </a:prstGeom>
            <a:noFill/>
            <a:effectLst/>
          </p:spPr>
          <p:txBody>
            <a:bodyPr wrap="square">
              <a:spAutoFit/>
            </a:bodyPr>
            <a:lstStyle/>
            <a:p>
              <a:pPr fontAlgn="auto">
                <a:spcBef>
                  <a:spcPts val="0"/>
                </a:spcBef>
                <a:spcAft>
                  <a:spcPts val="0"/>
                </a:spcAft>
                <a:defRPr/>
              </a:pPr>
              <a:r>
                <a:rPr lang="nb-NO" sz="1200" dirty="0">
                  <a:solidFill>
                    <a:srgbClr val="C0504D"/>
                  </a:solidFill>
                  <a:latin typeface="Calibri" pitchFamily="34" charset="0"/>
                  <a:cs typeface="Calibri" pitchFamily="34" charset="0"/>
                </a:rPr>
                <a:t>Governance</a:t>
              </a:r>
            </a:p>
          </p:txBody>
        </p:sp>
        <p:sp>
          <p:nvSpPr>
            <p:cNvPr id="41" name="TextBox 40"/>
            <p:cNvSpPr txBox="1"/>
            <p:nvPr/>
          </p:nvSpPr>
          <p:spPr bwMode="auto">
            <a:xfrm>
              <a:off x="40192" y="5790147"/>
              <a:ext cx="939007" cy="276999"/>
            </a:xfrm>
            <a:prstGeom prst="rect">
              <a:avLst/>
            </a:prstGeom>
            <a:noFill/>
            <a:effectLst/>
          </p:spPr>
          <p:txBody>
            <a:bodyPr wrap="square">
              <a:spAutoFit/>
            </a:bodyPr>
            <a:lstStyle/>
            <a:p>
              <a:pPr fontAlgn="auto">
                <a:spcBef>
                  <a:spcPts val="0"/>
                </a:spcBef>
                <a:spcAft>
                  <a:spcPts val="0"/>
                </a:spcAft>
                <a:defRPr/>
              </a:pPr>
              <a:r>
                <a:rPr lang="nb-NO" sz="1200" dirty="0">
                  <a:solidFill>
                    <a:srgbClr val="2D9F01"/>
                  </a:solidFill>
                  <a:latin typeface="Calibri" pitchFamily="34" charset="0"/>
                  <a:cs typeface="Calibri" pitchFamily="34" charset="0"/>
                </a:rPr>
                <a:t>Rollout</a:t>
              </a:r>
            </a:p>
          </p:txBody>
        </p:sp>
        <p:sp>
          <p:nvSpPr>
            <p:cNvPr id="42" name="TextBox 41"/>
            <p:cNvSpPr txBox="1"/>
            <p:nvPr/>
          </p:nvSpPr>
          <p:spPr bwMode="auto">
            <a:xfrm rot="66902">
              <a:off x="42796" y="5570177"/>
              <a:ext cx="969455" cy="276999"/>
            </a:xfrm>
            <a:prstGeom prst="rect">
              <a:avLst/>
            </a:prstGeom>
            <a:noFill/>
            <a:effectLst/>
          </p:spPr>
          <p:txBody>
            <a:bodyPr wrap="square">
              <a:spAutoFit/>
            </a:bodyPr>
            <a:lstStyle/>
            <a:p>
              <a:pPr fontAlgn="auto">
                <a:spcBef>
                  <a:spcPts val="0"/>
                </a:spcBef>
                <a:spcAft>
                  <a:spcPts val="0"/>
                </a:spcAft>
                <a:defRPr/>
              </a:pPr>
              <a:r>
                <a:rPr lang="nb-NO" sz="1200" dirty="0">
                  <a:solidFill>
                    <a:srgbClr val="2D9F01"/>
                  </a:solidFill>
                  <a:latin typeface="Calibri" pitchFamily="34" charset="0"/>
                  <a:cs typeface="Calibri" pitchFamily="34" charset="0"/>
                </a:rPr>
                <a:t>Implement</a:t>
              </a:r>
            </a:p>
          </p:txBody>
        </p:sp>
        <p:sp>
          <p:nvSpPr>
            <p:cNvPr id="43" name="TextBox 42"/>
            <p:cNvSpPr txBox="1"/>
            <p:nvPr/>
          </p:nvSpPr>
          <p:spPr bwMode="auto">
            <a:xfrm>
              <a:off x="40192" y="6006171"/>
              <a:ext cx="939007" cy="276999"/>
            </a:xfrm>
            <a:prstGeom prst="rect">
              <a:avLst/>
            </a:prstGeom>
            <a:noFill/>
            <a:effectLst/>
          </p:spPr>
          <p:txBody>
            <a:bodyPr wrap="square">
              <a:spAutoFit/>
            </a:bodyPr>
            <a:lstStyle/>
            <a:p>
              <a:pPr fontAlgn="auto">
                <a:spcBef>
                  <a:spcPts val="0"/>
                </a:spcBef>
                <a:spcAft>
                  <a:spcPts val="0"/>
                </a:spcAft>
                <a:defRPr/>
              </a:pPr>
              <a:r>
                <a:rPr lang="nb-NO" sz="1200" dirty="0">
                  <a:solidFill>
                    <a:srgbClr val="2D9F01"/>
                  </a:solidFill>
                  <a:latin typeface="Calibri" pitchFamily="34" charset="0"/>
                  <a:cs typeface="Calibri" pitchFamily="34" charset="0"/>
                </a:rPr>
                <a:t>Sustain </a:t>
              </a:r>
            </a:p>
          </p:txBody>
        </p:sp>
        <p:sp>
          <p:nvSpPr>
            <p:cNvPr id="44" name="TextBox 43"/>
            <p:cNvSpPr txBox="1"/>
            <p:nvPr/>
          </p:nvSpPr>
          <p:spPr bwMode="auto">
            <a:xfrm>
              <a:off x="40192" y="5004713"/>
              <a:ext cx="1012447" cy="461665"/>
            </a:xfrm>
            <a:prstGeom prst="rect">
              <a:avLst/>
            </a:prstGeom>
            <a:noFill/>
            <a:effectLst/>
          </p:spPr>
          <p:txBody>
            <a:bodyPr wrap="square">
              <a:spAutoFit/>
            </a:bodyPr>
            <a:lstStyle/>
            <a:p>
              <a:pPr fontAlgn="auto">
                <a:spcBef>
                  <a:spcPts val="0"/>
                </a:spcBef>
                <a:spcAft>
                  <a:spcPts val="0"/>
                </a:spcAft>
                <a:defRPr/>
              </a:pPr>
              <a:r>
                <a:rPr lang="nb-NO" sz="1200" dirty="0">
                  <a:solidFill>
                    <a:srgbClr val="C0504D"/>
                  </a:solidFill>
                  <a:latin typeface="Calibri" pitchFamily="34" charset="0"/>
                  <a:cs typeface="Calibri" pitchFamily="34" charset="0"/>
                </a:rPr>
                <a:t>CollaborativeSharepoint</a:t>
              </a:r>
            </a:p>
          </p:txBody>
        </p:sp>
        <p:cxnSp>
          <p:nvCxnSpPr>
            <p:cNvPr id="45" name="Straight Connector 44"/>
            <p:cNvCxnSpPr/>
            <p:nvPr/>
          </p:nvCxnSpPr>
          <p:spPr bwMode="auto">
            <a:xfrm>
              <a:off x="40192" y="1658965"/>
              <a:ext cx="136489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00180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152400" y="1371600"/>
            <a:ext cx="8839200" cy="4571999"/>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sp>
        <p:nvSpPr>
          <p:cNvPr id="44" name="Text Placeholder 1"/>
          <p:cNvSpPr>
            <a:spLocks noGrp="1"/>
          </p:cNvSpPr>
          <p:nvPr>
            <p:ph type="body" sz="quarter" idx="13"/>
          </p:nvPr>
        </p:nvSpPr>
        <p:spPr>
          <a:xfrm>
            <a:off x="0" y="0"/>
            <a:ext cx="9067800" cy="381000"/>
          </a:xfrm>
        </p:spPr>
        <p:txBody>
          <a:bodyPr/>
          <a:lstStyle/>
          <a:p>
            <a:pPr>
              <a:lnSpc>
                <a:spcPct val="100000"/>
              </a:lnSpc>
              <a:spcAft>
                <a:spcPts val="600"/>
              </a:spcAft>
            </a:pPr>
            <a:r>
              <a:rPr lang="en-US" dirty="0" smtClean="0"/>
              <a:t>SCOPE </a:t>
            </a:r>
            <a:r>
              <a:rPr lang="en-US" dirty="0"/>
              <a:t>OF </a:t>
            </a:r>
            <a:r>
              <a:rPr lang="en-US" dirty="0" smtClean="0"/>
              <a:t>GOVERNANCE</a:t>
            </a:r>
            <a:endParaRPr lang="en-US" sz="2000" dirty="0"/>
          </a:p>
        </p:txBody>
      </p:sp>
      <p:sp>
        <p:nvSpPr>
          <p:cNvPr id="49" name="Rectangle 48"/>
          <p:cNvSpPr/>
          <p:nvPr/>
        </p:nvSpPr>
        <p:spPr>
          <a:xfrm>
            <a:off x="1360107" y="950025"/>
            <a:ext cx="5878893" cy="2999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676400" y="961106"/>
            <a:ext cx="5548723" cy="276998"/>
          </a:xfrm>
          <a:prstGeom prst="rect">
            <a:avLst/>
          </a:prstGeom>
          <a:noFill/>
        </p:spPr>
        <p:txBody>
          <a:bodyPr wrap="square" rtlCol="0">
            <a:spAutoFit/>
          </a:bodyPr>
          <a:lstStyle/>
          <a:p>
            <a:pPr algn="ctr">
              <a:buClr>
                <a:srgbClr val="4F81BD"/>
              </a:buClr>
              <a:defRPr/>
            </a:pPr>
            <a:r>
              <a:rPr lang="en-US" sz="1200" b="1" kern="0" dirty="0">
                <a:solidFill>
                  <a:prstClr val="black">
                    <a:lumMod val="75000"/>
                    <a:lumOff val="25000"/>
                  </a:prstClr>
                </a:solidFill>
              </a:rPr>
              <a:t>Scope of Governance in the context of rolling out QlikView/BI Tool Enterprise wide</a:t>
            </a:r>
          </a:p>
        </p:txBody>
      </p:sp>
      <p:sp>
        <p:nvSpPr>
          <p:cNvPr id="53" name="Rectangle 52"/>
          <p:cNvSpPr/>
          <p:nvPr/>
        </p:nvSpPr>
        <p:spPr bwMode="auto">
          <a:xfrm flipV="1">
            <a:off x="5075221" y="3766096"/>
            <a:ext cx="3433814" cy="2177502"/>
          </a:xfrm>
          <a:prstGeom prst="rect">
            <a:avLst/>
          </a:prstGeom>
          <a:gradFill flip="none" rotWithShape="1">
            <a:gsLst>
              <a:gs pos="44000">
                <a:srgbClr val="FFFFFF"/>
              </a:gs>
              <a:gs pos="100000">
                <a:srgbClr val="D6C0D8">
                  <a:alpha val="53725"/>
                </a:srgbClr>
              </a:gs>
            </a:gsLst>
            <a:lin ang="5400000" scaled="1"/>
            <a:tileRect/>
          </a:gradFill>
          <a:ln w="9525" algn="ctr">
            <a:noFill/>
            <a:miter lim="800000"/>
            <a:headEnd/>
            <a:tailEnd/>
          </a:ln>
        </p:spPr>
        <p:txBody>
          <a:bodyPr tIns="91440"/>
          <a:lstStyle/>
          <a:p>
            <a:pPr marL="114300" indent="-114300" fontAlgn="auto">
              <a:spcBef>
                <a:spcPts val="0"/>
              </a:spcBef>
              <a:spcAft>
                <a:spcPct val="30000"/>
              </a:spcAft>
              <a:buClr>
                <a:srgbClr val="DF7A1C"/>
              </a:buClr>
              <a:buFont typeface="Wingdings" pitchFamily="2" charset="2"/>
              <a:buChar char="§"/>
              <a:defRPr/>
            </a:pPr>
            <a:endParaRPr lang="en-US" sz="700" b="0" kern="0" dirty="0">
              <a:solidFill>
                <a:sysClr val="windowText" lastClr="000000"/>
              </a:solidFill>
              <a:latin typeface="Humnst777 BT"/>
              <a:ea typeface="+mn-ea"/>
            </a:endParaRPr>
          </a:p>
        </p:txBody>
      </p:sp>
      <p:sp>
        <p:nvSpPr>
          <p:cNvPr id="54" name="Rectangle 53"/>
          <p:cNvSpPr/>
          <p:nvPr/>
        </p:nvSpPr>
        <p:spPr bwMode="auto">
          <a:xfrm flipV="1">
            <a:off x="718235" y="3894304"/>
            <a:ext cx="3433814" cy="2049294"/>
          </a:xfrm>
          <a:prstGeom prst="rect">
            <a:avLst/>
          </a:prstGeom>
          <a:gradFill flip="none" rotWithShape="1">
            <a:gsLst>
              <a:gs pos="44000">
                <a:srgbClr val="FFFFFF"/>
              </a:gs>
              <a:gs pos="100000">
                <a:srgbClr val="E5BAB3">
                  <a:alpha val="53333"/>
                </a:srgbClr>
              </a:gs>
            </a:gsLst>
            <a:lin ang="5400000" scaled="1"/>
            <a:tileRect/>
          </a:gradFill>
          <a:ln w="9525" algn="ctr">
            <a:noFill/>
            <a:miter lim="800000"/>
            <a:headEnd/>
            <a:tailEnd/>
          </a:ln>
        </p:spPr>
        <p:txBody>
          <a:bodyPr tIns="91440"/>
          <a:lstStyle/>
          <a:p>
            <a:pPr marL="114300" indent="-114300" fontAlgn="auto">
              <a:spcBef>
                <a:spcPts val="0"/>
              </a:spcBef>
              <a:spcAft>
                <a:spcPct val="30000"/>
              </a:spcAft>
              <a:buClr>
                <a:srgbClr val="DF7A1C"/>
              </a:buClr>
              <a:buFont typeface="Wingdings" pitchFamily="2" charset="2"/>
              <a:buChar char="§"/>
              <a:defRPr/>
            </a:pPr>
            <a:endParaRPr lang="en-US" sz="700" b="0" kern="0" dirty="0">
              <a:solidFill>
                <a:sysClr val="windowText" lastClr="000000"/>
              </a:solidFill>
              <a:latin typeface="Humnst777 BT"/>
              <a:ea typeface="+mn-ea"/>
            </a:endParaRPr>
          </a:p>
        </p:txBody>
      </p:sp>
      <p:sp>
        <p:nvSpPr>
          <p:cNvPr id="55" name="Rectangle 54"/>
          <p:cNvSpPr/>
          <p:nvPr/>
        </p:nvSpPr>
        <p:spPr bwMode="auto">
          <a:xfrm>
            <a:off x="5084846" y="1524000"/>
            <a:ext cx="3433814" cy="2051114"/>
          </a:xfrm>
          <a:prstGeom prst="rect">
            <a:avLst/>
          </a:prstGeom>
          <a:gradFill flip="none" rotWithShape="1">
            <a:gsLst>
              <a:gs pos="44000">
                <a:srgbClr val="FFFFFF"/>
              </a:gs>
              <a:gs pos="100000">
                <a:srgbClr val="C7E5B3">
                  <a:alpha val="53725"/>
                </a:srgbClr>
              </a:gs>
            </a:gsLst>
            <a:lin ang="5400000" scaled="1"/>
            <a:tileRect/>
          </a:gradFill>
          <a:ln w="9525" algn="ctr">
            <a:noFill/>
            <a:miter lim="800000"/>
            <a:headEnd/>
            <a:tailEnd/>
          </a:ln>
        </p:spPr>
        <p:txBody>
          <a:bodyPr tIns="91440"/>
          <a:lstStyle/>
          <a:p>
            <a:pPr marL="114300" indent="-114300" fontAlgn="auto">
              <a:spcBef>
                <a:spcPts val="0"/>
              </a:spcBef>
              <a:spcAft>
                <a:spcPct val="30000"/>
              </a:spcAft>
              <a:buClr>
                <a:srgbClr val="DF7A1C"/>
              </a:buClr>
              <a:buFont typeface="Wingdings" pitchFamily="2" charset="2"/>
              <a:buChar char="§"/>
              <a:defRPr/>
            </a:pPr>
            <a:endParaRPr lang="en-US" sz="700" b="0" kern="0" dirty="0">
              <a:solidFill>
                <a:sysClr val="windowText" lastClr="000000"/>
              </a:solidFill>
              <a:latin typeface="Humnst777 BT"/>
              <a:ea typeface="+mn-ea"/>
            </a:endParaRPr>
          </a:p>
        </p:txBody>
      </p:sp>
      <p:sp>
        <p:nvSpPr>
          <p:cNvPr id="56" name="Rectangle 55"/>
          <p:cNvSpPr/>
          <p:nvPr/>
        </p:nvSpPr>
        <p:spPr bwMode="auto">
          <a:xfrm>
            <a:off x="657225" y="1524000"/>
            <a:ext cx="3433814" cy="2051114"/>
          </a:xfrm>
          <a:prstGeom prst="rect">
            <a:avLst/>
          </a:prstGeom>
          <a:gradFill flip="none" rotWithShape="1">
            <a:gsLst>
              <a:gs pos="44000">
                <a:srgbClr val="FFFFFF"/>
              </a:gs>
              <a:gs pos="100000">
                <a:srgbClr val="99CCFF">
                  <a:alpha val="54000"/>
                </a:srgbClr>
              </a:gs>
            </a:gsLst>
            <a:lin ang="5400000" scaled="1"/>
            <a:tileRect/>
          </a:gradFill>
          <a:ln w="9525" algn="ctr">
            <a:noFill/>
            <a:miter lim="800000"/>
            <a:headEnd/>
            <a:tailEnd/>
          </a:ln>
        </p:spPr>
        <p:txBody>
          <a:bodyPr tIns="91440"/>
          <a:lstStyle/>
          <a:p>
            <a:pPr marL="114300" indent="-114300" fontAlgn="auto">
              <a:spcBef>
                <a:spcPts val="0"/>
              </a:spcBef>
              <a:spcAft>
                <a:spcPct val="30000"/>
              </a:spcAft>
              <a:buClr>
                <a:srgbClr val="DF7A1C"/>
              </a:buClr>
              <a:buFont typeface="Wingdings" pitchFamily="2" charset="2"/>
              <a:buChar char="§"/>
              <a:defRPr/>
            </a:pPr>
            <a:endParaRPr lang="en-US" sz="700" b="0" kern="0" dirty="0">
              <a:solidFill>
                <a:sysClr val="windowText" lastClr="000000"/>
              </a:solidFill>
              <a:latin typeface="Humnst777 BT"/>
              <a:ea typeface="+mn-ea"/>
            </a:endParaRPr>
          </a:p>
        </p:txBody>
      </p:sp>
      <p:sp>
        <p:nvSpPr>
          <p:cNvPr id="57" name="Rounded Rectangle 56"/>
          <p:cNvSpPr/>
          <p:nvPr/>
        </p:nvSpPr>
        <p:spPr bwMode="auto">
          <a:xfrm>
            <a:off x="4508000" y="4023360"/>
            <a:ext cx="963613" cy="501650"/>
          </a:xfrm>
          <a:prstGeom prst="roundRect">
            <a:avLst/>
          </a:prstGeom>
          <a:solidFill>
            <a:srgbClr val="8F6185"/>
          </a:solidFill>
          <a:ln w="19050"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kern="0" dirty="0">
              <a:solidFill>
                <a:srgbClr val="000000"/>
              </a:solidFill>
              <a:latin typeface="Arial" pitchFamily="-12" charset="0"/>
              <a:ea typeface="ＭＳ Ｐゴシック" pitchFamily="-12" charset="-128"/>
              <a:cs typeface="ＭＳ Ｐゴシック" pitchFamily="-12" charset="-128"/>
            </a:endParaRPr>
          </a:p>
        </p:txBody>
      </p:sp>
      <p:sp>
        <p:nvSpPr>
          <p:cNvPr id="58" name="Rounded Rectangle 57"/>
          <p:cNvSpPr/>
          <p:nvPr/>
        </p:nvSpPr>
        <p:spPr bwMode="auto">
          <a:xfrm>
            <a:off x="3485650" y="4023360"/>
            <a:ext cx="963613" cy="501650"/>
          </a:xfrm>
          <a:prstGeom prst="roundRect">
            <a:avLst/>
          </a:prstGeom>
          <a:solidFill>
            <a:srgbClr val="B56B6B"/>
          </a:solidFill>
          <a:ln w="19050"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kern="0" dirty="0">
              <a:solidFill>
                <a:srgbClr val="000000"/>
              </a:solidFill>
              <a:latin typeface="Arial" pitchFamily="-12" charset="0"/>
              <a:ea typeface="ＭＳ Ｐゴシック" pitchFamily="-12" charset="-128"/>
              <a:cs typeface="ＭＳ Ｐゴシック" pitchFamily="-12" charset="-128"/>
            </a:endParaRPr>
          </a:p>
        </p:txBody>
      </p:sp>
      <p:sp>
        <p:nvSpPr>
          <p:cNvPr id="59" name="Rounded Rectangle 58"/>
          <p:cNvSpPr/>
          <p:nvPr/>
        </p:nvSpPr>
        <p:spPr bwMode="auto">
          <a:xfrm>
            <a:off x="4508000" y="2933700"/>
            <a:ext cx="963613" cy="641350"/>
          </a:xfrm>
          <a:prstGeom prst="roundRect">
            <a:avLst/>
          </a:prstGeom>
          <a:solidFill>
            <a:srgbClr val="92D050"/>
          </a:solidFill>
          <a:ln w="19050"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kern="0" dirty="0">
              <a:solidFill>
                <a:srgbClr val="000000"/>
              </a:solidFill>
              <a:latin typeface="Arial" pitchFamily="-12" charset="0"/>
              <a:ea typeface="ＭＳ Ｐゴシック" pitchFamily="-12" charset="-128"/>
              <a:cs typeface="ＭＳ Ｐゴシック" pitchFamily="-12" charset="-128"/>
            </a:endParaRPr>
          </a:p>
        </p:txBody>
      </p:sp>
      <p:sp>
        <p:nvSpPr>
          <p:cNvPr id="60" name="Rounded Rectangle 59"/>
          <p:cNvSpPr/>
          <p:nvPr/>
        </p:nvSpPr>
        <p:spPr bwMode="auto">
          <a:xfrm>
            <a:off x="659900" y="3829050"/>
            <a:ext cx="3741738" cy="501650"/>
          </a:xfrm>
          <a:prstGeom prst="roundRect">
            <a:avLst/>
          </a:prstGeom>
          <a:solidFill>
            <a:srgbClr val="FFFFFF"/>
          </a:solidFill>
          <a:ln w="19050" cap="flat" cmpd="sng" algn="ctr">
            <a:solidFill>
              <a:srgbClr val="BA6836"/>
            </a:solidFill>
            <a:prstDash val="solid"/>
            <a:round/>
            <a:headEnd type="none" w="med" len="med"/>
            <a:tailEnd type="none" w="med" len="med"/>
          </a:ln>
          <a:effectLst>
            <a:outerShdw blurRad="50800" dist="38100" dir="10800000" algn="r" rotWithShape="0">
              <a:prstClr val="black">
                <a:alpha val="40000"/>
              </a:prstClr>
            </a:outerShdw>
          </a:effectLst>
        </p:spPr>
        <p:txBody>
          <a:bodyPr/>
          <a:lstStyle/>
          <a:p>
            <a:pPr eaLnBrk="0" fontAlgn="auto" hangingPunct="0">
              <a:spcBef>
                <a:spcPts val="0"/>
              </a:spcBef>
              <a:spcAft>
                <a:spcPts val="0"/>
              </a:spcAft>
              <a:defRPr/>
            </a:pPr>
            <a:endParaRPr lang="en-US" sz="1800" b="0" kern="0" dirty="0">
              <a:solidFill>
                <a:srgbClr val="000000"/>
              </a:solidFill>
              <a:latin typeface="Arial" pitchFamily="-12" charset="0"/>
              <a:ea typeface="ＭＳ Ｐゴシック" pitchFamily="-12" charset="-128"/>
              <a:cs typeface="ＭＳ Ｐゴシック" pitchFamily="-12" charset="-128"/>
            </a:endParaRPr>
          </a:p>
        </p:txBody>
      </p:sp>
      <p:sp>
        <p:nvSpPr>
          <p:cNvPr id="61" name="Rounded Rectangle 60"/>
          <p:cNvSpPr/>
          <p:nvPr/>
        </p:nvSpPr>
        <p:spPr bwMode="auto">
          <a:xfrm>
            <a:off x="4525463" y="3829050"/>
            <a:ext cx="3984625" cy="501650"/>
          </a:xfrm>
          <a:prstGeom prst="roundRect">
            <a:avLst/>
          </a:prstGeom>
          <a:solidFill>
            <a:srgbClr val="FFFFFF"/>
          </a:solidFill>
          <a:ln w="19050" cap="flat" cmpd="sng" algn="ctr">
            <a:solidFill>
              <a:srgbClr val="AE72A3"/>
            </a:solidFill>
            <a:prstDash val="solid"/>
            <a:round/>
            <a:headEnd type="none" w="med" len="med"/>
            <a:tailEnd type="none" w="med" len="med"/>
          </a:ln>
          <a:effectLst>
            <a:outerShdw blurRad="50800" dist="38100" algn="l" rotWithShape="0">
              <a:prstClr val="black">
                <a:alpha val="40000"/>
              </a:prstClr>
            </a:outerShdw>
          </a:effectLst>
        </p:spPr>
        <p:txBody>
          <a:bodyPr/>
          <a:lstStyle/>
          <a:p>
            <a:pPr eaLnBrk="0" fontAlgn="auto" hangingPunct="0">
              <a:spcBef>
                <a:spcPts val="0"/>
              </a:spcBef>
              <a:spcAft>
                <a:spcPts val="0"/>
              </a:spcAft>
              <a:defRPr/>
            </a:pPr>
            <a:endParaRPr lang="en-US" sz="1800" b="0" kern="0" dirty="0">
              <a:solidFill>
                <a:srgbClr val="000000"/>
              </a:solidFill>
              <a:latin typeface="Arial" pitchFamily="-12" charset="0"/>
              <a:ea typeface="ＭＳ Ｐゴシック" pitchFamily="-12" charset="-128"/>
              <a:cs typeface="ＭＳ Ｐゴシック" pitchFamily="-12" charset="-128"/>
            </a:endParaRPr>
          </a:p>
        </p:txBody>
      </p:sp>
      <p:sp>
        <p:nvSpPr>
          <p:cNvPr id="62" name="Rounded Rectangle 61"/>
          <p:cNvSpPr/>
          <p:nvPr/>
        </p:nvSpPr>
        <p:spPr bwMode="auto">
          <a:xfrm>
            <a:off x="3485650" y="2933700"/>
            <a:ext cx="963613" cy="641350"/>
          </a:xfrm>
          <a:prstGeom prst="roundRect">
            <a:avLst/>
          </a:prstGeom>
          <a:solidFill>
            <a:srgbClr val="00B0F0"/>
          </a:solidFill>
          <a:ln w="19050" cap="flat" cmpd="sng" algn="ctr">
            <a:noFill/>
            <a:prstDash val="solid"/>
            <a:round/>
            <a:headEnd type="none" w="med" len="med"/>
            <a:tailEnd type="none" w="med" len="med"/>
          </a:ln>
          <a:effectLst/>
        </p:spPr>
        <p:txBody>
          <a:bodyPr/>
          <a:lstStyle/>
          <a:p>
            <a:pPr eaLnBrk="0" fontAlgn="auto" hangingPunct="0">
              <a:spcBef>
                <a:spcPts val="0"/>
              </a:spcBef>
              <a:spcAft>
                <a:spcPts val="0"/>
              </a:spcAft>
              <a:defRPr/>
            </a:pPr>
            <a:endParaRPr lang="en-US" sz="1800" b="0" kern="0" dirty="0">
              <a:solidFill>
                <a:srgbClr val="000000"/>
              </a:solidFill>
              <a:latin typeface="Arial" pitchFamily="-12" charset="0"/>
              <a:ea typeface="ＭＳ Ｐゴシック" pitchFamily="-12" charset="-128"/>
              <a:cs typeface="ＭＳ Ｐゴシック" pitchFamily="-12" charset="-128"/>
            </a:endParaRPr>
          </a:p>
        </p:txBody>
      </p:sp>
      <p:sp>
        <p:nvSpPr>
          <p:cNvPr id="63" name="Rounded Rectangle 62"/>
          <p:cNvSpPr/>
          <p:nvPr/>
        </p:nvSpPr>
        <p:spPr bwMode="auto">
          <a:xfrm>
            <a:off x="659900" y="3141663"/>
            <a:ext cx="3741738" cy="501650"/>
          </a:xfrm>
          <a:prstGeom prst="roundRect">
            <a:avLst/>
          </a:prstGeom>
          <a:solidFill>
            <a:srgbClr val="FFFFFF"/>
          </a:solidFill>
          <a:ln w="19050" cap="flat" cmpd="sng" algn="ctr">
            <a:solidFill>
              <a:srgbClr val="00B0F0"/>
            </a:solidFill>
            <a:prstDash val="solid"/>
            <a:round/>
            <a:headEnd type="none" w="med" len="med"/>
            <a:tailEnd type="none" w="med" len="med"/>
          </a:ln>
          <a:effectLst>
            <a:outerShdw blurRad="50800" dist="38100" dir="10800000" algn="r" rotWithShape="0">
              <a:prstClr val="black">
                <a:alpha val="40000"/>
              </a:prstClr>
            </a:outerShdw>
          </a:effectLst>
        </p:spPr>
        <p:txBody>
          <a:bodyPr/>
          <a:lstStyle/>
          <a:p>
            <a:pPr eaLnBrk="0" fontAlgn="auto" hangingPunct="0">
              <a:spcBef>
                <a:spcPts val="0"/>
              </a:spcBef>
              <a:spcAft>
                <a:spcPts val="0"/>
              </a:spcAft>
              <a:defRPr/>
            </a:pPr>
            <a:endParaRPr lang="en-US" sz="1800" b="0" kern="0" dirty="0">
              <a:solidFill>
                <a:srgbClr val="000000"/>
              </a:solidFill>
              <a:latin typeface="Arial" pitchFamily="-12" charset="0"/>
              <a:ea typeface="ＭＳ Ｐゴシック" pitchFamily="-12" charset="-128"/>
              <a:cs typeface="ＭＳ Ｐゴシック" pitchFamily="-12" charset="-128"/>
            </a:endParaRPr>
          </a:p>
        </p:txBody>
      </p:sp>
      <p:sp>
        <p:nvSpPr>
          <p:cNvPr id="64" name="Rounded Rectangle 63"/>
          <p:cNvSpPr/>
          <p:nvPr/>
        </p:nvSpPr>
        <p:spPr bwMode="auto">
          <a:xfrm>
            <a:off x="4525463" y="3141663"/>
            <a:ext cx="3984625" cy="501650"/>
          </a:xfrm>
          <a:prstGeom prst="roundRect">
            <a:avLst/>
          </a:prstGeom>
          <a:solidFill>
            <a:srgbClr val="FFFFFF"/>
          </a:solidFill>
          <a:ln w="19050" cap="flat" cmpd="sng" algn="ctr">
            <a:solidFill>
              <a:srgbClr val="92D050"/>
            </a:solidFill>
            <a:prstDash val="solid"/>
            <a:round/>
            <a:headEnd type="none" w="med" len="med"/>
            <a:tailEnd type="none" w="med" len="med"/>
          </a:ln>
          <a:effectLst>
            <a:outerShdw blurRad="50800" dist="38100" algn="l" rotWithShape="0">
              <a:prstClr val="black">
                <a:alpha val="40000"/>
              </a:prstClr>
            </a:outerShdw>
          </a:effectLst>
        </p:spPr>
        <p:txBody>
          <a:bodyPr/>
          <a:lstStyle/>
          <a:p>
            <a:pPr eaLnBrk="0" fontAlgn="auto" hangingPunct="0">
              <a:spcBef>
                <a:spcPts val="0"/>
              </a:spcBef>
              <a:spcAft>
                <a:spcPts val="0"/>
              </a:spcAft>
              <a:defRPr/>
            </a:pPr>
            <a:endParaRPr lang="en-US" sz="1800" b="0" kern="0" dirty="0">
              <a:solidFill>
                <a:srgbClr val="000000"/>
              </a:solidFill>
              <a:latin typeface="Arial" pitchFamily="-12" charset="0"/>
              <a:ea typeface="ＭＳ Ｐゴシック" pitchFamily="-12" charset="-128"/>
              <a:cs typeface="ＭＳ Ｐゴシック" pitchFamily="-12" charset="-128"/>
            </a:endParaRPr>
          </a:p>
        </p:txBody>
      </p:sp>
      <p:sp>
        <p:nvSpPr>
          <p:cNvPr id="65" name="Oval 64"/>
          <p:cNvSpPr/>
          <p:nvPr/>
        </p:nvSpPr>
        <p:spPr bwMode="auto">
          <a:xfrm>
            <a:off x="3674563" y="2905125"/>
            <a:ext cx="1712912" cy="1712913"/>
          </a:xfrm>
          <a:prstGeom prst="ellipse">
            <a:avLst/>
          </a:prstGeom>
          <a:solidFill>
            <a:sysClr val="window" lastClr="FFFFFF"/>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a:lstStyle/>
          <a:p>
            <a:pPr eaLnBrk="0" fontAlgn="auto" hangingPunct="0">
              <a:spcAft>
                <a:spcPts val="0"/>
              </a:spcAft>
              <a:defRPr/>
            </a:pPr>
            <a:endParaRPr lang="en-US" b="0" kern="0" dirty="0">
              <a:solidFill>
                <a:sysClr val="windowText" lastClr="000000"/>
              </a:solidFill>
              <a:latin typeface="Arial" pitchFamily="-12" charset="0"/>
              <a:ea typeface="ＭＳ Ｐゴシック" pitchFamily="-12" charset="-128"/>
              <a:cs typeface="ＭＳ Ｐゴシック" pitchFamily="-12" charset="-128"/>
            </a:endParaRPr>
          </a:p>
        </p:txBody>
      </p:sp>
      <p:sp>
        <p:nvSpPr>
          <p:cNvPr id="66" name="TextBox 17"/>
          <p:cNvSpPr txBox="1">
            <a:spLocks noChangeArrowheads="1"/>
          </p:cNvSpPr>
          <p:nvPr/>
        </p:nvSpPr>
        <p:spPr bwMode="auto">
          <a:xfrm>
            <a:off x="680703" y="1371600"/>
            <a:ext cx="3386857" cy="152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marL="173038" indent="-173038">
              <a:lnSpc>
                <a:spcPts val="1600"/>
              </a:lnSpc>
              <a:buFont typeface="Wingdings" pitchFamily="2" charset="2"/>
              <a:buChar char="§"/>
            </a:pPr>
            <a:r>
              <a:rPr lang="en-GB" sz="1200" b="0" dirty="0" smtClean="0">
                <a:solidFill>
                  <a:prstClr val="black"/>
                </a:solidFill>
              </a:rPr>
              <a:t>BI Architecture (</a:t>
            </a:r>
            <a:r>
              <a:rPr lang="en-GB" sz="1200" b="0" i="1" dirty="0" smtClean="0">
                <a:solidFill>
                  <a:prstClr val="black"/>
                </a:solidFill>
              </a:rPr>
              <a:t>QlikView</a:t>
            </a:r>
            <a:r>
              <a:rPr lang="en-GB" sz="1200" b="0" dirty="0" smtClean="0">
                <a:solidFill>
                  <a:prstClr val="black"/>
                </a:solidFill>
              </a:rPr>
              <a:t>)</a:t>
            </a:r>
          </a:p>
          <a:p>
            <a:pPr marL="173038" indent="-173038">
              <a:lnSpc>
                <a:spcPts val="1600"/>
              </a:lnSpc>
              <a:buFont typeface="Wingdings" pitchFamily="2" charset="2"/>
              <a:buChar char="§"/>
            </a:pPr>
            <a:r>
              <a:rPr lang="en-GB" sz="1200" b="0" dirty="0" smtClean="0">
                <a:solidFill>
                  <a:prstClr val="black"/>
                </a:solidFill>
              </a:rPr>
              <a:t>BI Technology &amp; Tools supporting Architecture </a:t>
            </a:r>
          </a:p>
          <a:p>
            <a:pPr marL="173038" indent="-173038">
              <a:lnSpc>
                <a:spcPts val="1600"/>
              </a:lnSpc>
              <a:buFont typeface="Wingdings" pitchFamily="2" charset="2"/>
              <a:buChar char="§"/>
            </a:pPr>
            <a:r>
              <a:rPr lang="en-GB" sz="1200" b="0" dirty="0">
                <a:solidFill>
                  <a:prstClr val="black"/>
                </a:solidFill>
              </a:rPr>
              <a:t>BI </a:t>
            </a:r>
            <a:r>
              <a:rPr lang="en-GB" sz="1200" b="0" dirty="0" smtClean="0">
                <a:solidFill>
                  <a:prstClr val="black"/>
                </a:solidFill>
              </a:rPr>
              <a:t>Requirements &amp; supporting BI Data Assets</a:t>
            </a:r>
            <a:endParaRPr lang="en-GB" sz="1200" b="0" dirty="0">
              <a:solidFill>
                <a:prstClr val="black"/>
              </a:solidFill>
            </a:endParaRPr>
          </a:p>
          <a:p>
            <a:pPr marL="173038" indent="-173038">
              <a:lnSpc>
                <a:spcPts val="1600"/>
              </a:lnSpc>
              <a:buFont typeface="Wingdings" pitchFamily="2" charset="2"/>
              <a:buChar char="§"/>
            </a:pPr>
            <a:r>
              <a:rPr lang="en-GB" sz="1200" b="0" dirty="0" smtClean="0">
                <a:solidFill>
                  <a:prstClr val="black"/>
                </a:solidFill>
              </a:rPr>
              <a:t>BI Reports/Analytics/Dashboards</a:t>
            </a:r>
            <a:endParaRPr lang="en-GB" sz="1200" b="0" dirty="0">
              <a:solidFill>
                <a:prstClr val="black"/>
              </a:solidFill>
            </a:endParaRPr>
          </a:p>
          <a:p>
            <a:pPr marL="173038" indent="-173038">
              <a:lnSpc>
                <a:spcPts val="1600"/>
              </a:lnSpc>
              <a:buFont typeface="Wingdings" pitchFamily="2" charset="2"/>
              <a:buChar char="§"/>
            </a:pPr>
            <a:r>
              <a:rPr lang="en-GB" sz="1200" b="0" dirty="0" smtClean="0">
                <a:solidFill>
                  <a:prstClr val="black"/>
                </a:solidFill>
              </a:rPr>
              <a:t>BI Information Access/Usage/Support</a:t>
            </a:r>
          </a:p>
          <a:p>
            <a:pPr marL="173038" indent="-173038">
              <a:lnSpc>
                <a:spcPts val="1600"/>
              </a:lnSpc>
              <a:buFont typeface="Wingdings" pitchFamily="2" charset="2"/>
              <a:buChar char="§"/>
            </a:pPr>
            <a:r>
              <a:rPr lang="en-GB" sz="1200" b="0" dirty="0" smtClean="0">
                <a:solidFill>
                  <a:prstClr val="black"/>
                </a:solidFill>
              </a:rPr>
              <a:t>BI Metrics (</a:t>
            </a:r>
            <a:r>
              <a:rPr lang="en-GB" sz="1200" b="0" i="1" dirty="0" smtClean="0">
                <a:solidFill>
                  <a:prstClr val="black"/>
                </a:solidFill>
              </a:rPr>
              <a:t>Performance/Adoption</a:t>
            </a:r>
            <a:r>
              <a:rPr lang="en-GB" sz="1200" b="0" dirty="0" smtClean="0">
                <a:solidFill>
                  <a:prstClr val="black"/>
                </a:solidFill>
              </a:rPr>
              <a:t>)</a:t>
            </a:r>
          </a:p>
          <a:p>
            <a:pPr marL="173038" indent="-173038">
              <a:lnSpc>
                <a:spcPts val="1600"/>
              </a:lnSpc>
              <a:buFont typeface="Wingdings" pitchFamily="2" charset="2"/>
              <a:buChar char="§"/>
            </a:pPr>
            <a:r>
              <a:rPr lang="en-GB" sz="1200" b="0" dirty="0" smtClean="0">
                <a:solidFill>
                  <a:prstClr val="black"/>
                </a:solidFill>
              </a:rPr>
              <a:t>BI Communication</a:t>
            </a:r>
          </a:p>
        </p:txBody>
      </p:sp>
      <p:sp>
        <p:nvSpPr>
          <p:cNvPr id="67" name="TextBox 24"/>
          <p:cNvSpPr txBox="1">
            <a:spLocks noChangeArrowheads="1"/>
          </p:cNvSpPr>
          <p:nvPr/>
        </p:nvSpPr>
        <p:spPr bwMode="auto">
          <a:xfrm>
            <a:off x="1375157" y="3238599"/>
            <a:ext cx="15815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r>
              <a:rPr lang="en-GB" sz="1400" dirty="0" smtClean="0">
                <a:solidFill>
                  <a:srgbClr val="0070C0"/>
                </a:solidFill>
                <a:cs typeface="Calibri" pitchFamily="34" charset="0"/>
              </a:rPr>
              <a:t>WHAT TO GOVERN</a:t>
            </a:r>
            <a:endParaRPr lang="en-GB" sz="1200" dirty="0">
              <a:solidFill>
                <a:srgbClr val="0070C0"/>
              </a:solidFill>
              <a:cs typeface="Calibri" pitchFamily="34" charset="0"/>
            </a:endParaRPr>
          </a:p>
        </p:txBody>
      </p:sp>
      <p:sp>
        <p:nvSpPr>
          <p:cNvPr id="68" name="TextBox 19"/>
          <p:cNvSpPr txBox="1">
            <a:spLocks noChangeArrowheads="1"/>
          </p:cNvSpPr>
          <p:nvPr/>
        </p:nvSpPr>
        <p:spPr bwMode="auto">
          <a:xfrm>
            <a:off x="5192680" y="1371600"/>
            <a:ext cx="3205262" cy="1466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marL="173038" indent="-173038">
              <a:lnSpc>
                <a:spcPts val="1600"/>
              </a:lnSpc>
              <a:spcAft>
                <a:spcPts val="300"/>
              </a:spcAft>
              <a:buFont typeface="Wingdings" pitchFamily="2" charset="2"/>
              <a:buChar char="§"/>
            </a:pPr>
            <a:r>
              <a:rPr lang="en-GB" sz="1200" b="0" dirty="0">
                <a:solidFill>
                  <a:prstClr val="black"/>
                </a:solidFill>
              </a:rPr>
              <a:t>Line of Business Executives </a:t>
            </a:r>
          </a:p>
          <a:p>
            <a:pPr marL="173038" indent="-173038">
              <a:lnSpc>
                <a:spcPts val="1600"/>
              </a:lnSpc>
              <a:spcAft>
                <a:spcPts val="300"/>
              </a:spcAft>
              <a:buFont typeface="Wingdings" pitchFamily="2" charset="2"/>
              <a:buChar char="§"/>
            </a:pPr>
            <a:r>
              <a:rPr lang="en-GB" sz="1200" b="0" dirty="0">
                <a:solidFill>
                  <a:prstClr val="black"/>
                </a:solidFill>
              </a:rPr>
              <a:t>BI Process Owners</a:t>
            </a:r>
          </a:p>
          <a:p>
            <a:pPr marL="173038" indent="-173038">
              <a:lnSpc>
                <a:spcPts val="1600"/>
              </a:lnSpc>
              <a:spcAft>
                <a:spcPts val="300"/>
              </a:spcAft>
              <a:buFont typeface="Wingdings" pitchFamily="2" charset="2"/>
              <a:buChar char="§"/>
            </a:pPr>
            <a:r>
              <a:rPr lang="en-GB" sz="1200" b="0" dirty="0">
                <a:solidFill>
                  <a:prstClr val="black"/>
                </a:solidFill>
              </a:rPr>
              <a:t>BI Managers &amp; Business/Subject Stewards</a:t>
            </a:r>
          </a:p>
          <a:p>
            <a:pPr marL="173038" indent="-173038">
              <a:lnSpc>
                <a:spcPts val="1600"/>
              </a:lnSpc>
              <a:spcAft>
                <a:spcPts val="300"/>
              </a:spcAft>
              <a:buFont typeface="Wingdings" pitchFamily="2" charset="2"/>
              <a:buChar char="§"/>
            </a:pPr>
            <a:r>
              <a:rPr lang="en-GB" sz="1200" b="0" dirty="0">
                <a:solidFill>
                  <a:prstClr val="black"/>
                </a:solidFill>
              </a:rPr>
              <a:t>IT Management (owning Architecture, Technology, Tools)</a:t>
            </a:r>
          </a:p>
          <a:p>
            <a:pPr marL="173038" indent="-173038">
              <a:lnSpc>
                <a:spcPts val="1600"/>
              </a:lnSpc>
              <a:spcAft>
                <a:spcPts val="300"/>
              </a:spcAft>
              <a:buFont typeface="Wingdings" pitchFamily="2" charset="2"/>
              <a:buChar char="§"/>
            </a:pPr>
            <a:r>
              <a:rPr lang="en-GB" sz="1200" b="0" dirty="0">
                <a:solidFill>
                  <a:prstClr val="black"/>
                </a:solidFill>
              </a:rPr>
              <a:t>BI Data &amp; Security Administrators</a:t>
            </a:r>
          </a:p>
        </p:txBody>
      </p:sp>
      <p:sp>
        <p:nvSpPr>
          <p:cNvPr id="69" name="TextBox 24"/>
          <p:cNvSpPr txBox="1">
            <a:spLocks noChangeArrowheads="1"/>
          </p:cNvSpPr>
          <p:nvPr/>
        </p:nvSpPr>
        <p:spPr bwMode="auto">
          <a:xfrm>
            <a:off x="6051267" y="3238599"/>
            <a:ext cx="15815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r>
              <a:rPr lang="en-GB" sz="1400" dirty="0">
                <a:solidFill>
                  <a:srgbClr val="008A3E"/>
                </a:solidFill>
                <a:cs typeface="Calibri" pitchFamily="34" charset="0"/>
              </a:rPr>
              <a:t>WHO TO GOVERN</a:t>
            </a:r>
          </a:p>
        </p:txBody>
      </p:sp>
      <p:sp>
        <p:nvSpPr>
          <p:cNvPr id="70" name="TextBox 16"/>
          <p:cNvSpPr txBox="1">
            <a:spLocks noChangeArrowheads="1"/>
          </p:cNvSpPr>
          <p:nvPr/>
        </p:nvSpPr>
        <p:spPr bwMode="auto">
          <a:xfrm>
            <a:off x="718235" y="4520270"/>
            <a:ext cx="343381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marL="173038" indent="-173038">
              <a:lnSpc>
                <a:spcPts val="1600"/>
              </a:lnSpc>
              <a:buFont typeface="Wingdings" pitchFamily="2" charset="2"/>
              <a:buChar char="§"/>
            </a:pPr>
            <a:r>
              <a:rPr lang="en-GB" sz="1200" b="0" dirty="0" smtClean="0">
                <a:solidFill>
                  <a:prstClr val="black"/>
                </a:solidFill>
              </a:rPr>
              <a:t>Technology</a:t>
            </a:r>
            <a:r>
              <a:rPr lang="en-GB" sz="1200" b="0" dirty="0">
                <a:solidFill>
                  <a:prstClr val="black"/>
                </a:solidFill>
              </a:rPr>
              <a:t>, Tool Implementation Points</a:t>
            </a:r>
          </a:p>
          <a:p>
            <a:pPr marL="173038" indent="-173038">
              <a:lnSpc>
                <a:spcPts val="1600"/>
              </a:lnSpc>
              <a:buFont typeface="Wingdings" pitchFamily="2" charset="2"/>
              <a:buChar char="§"/>
            </a:pPr>
            <a:r>
              <a:rPr lang="en-GB" sz="1200" b="0" dirty="0">
                <a:solidFill>
                  <a:prstClr val="black"/>
                </a:solidFill>
              </a:rPr>
              <a:t>BI Requirements Capture, Change</a:t>
            </a:r>
          </a:p>
          <a:p>
            <a:pPr marL="173038" indent="-173038">
              <a:lnSpc>
                <a:spcPts val="1600"/>
              </a:lnSpc>
              <a:buFont typeface="Wingdings" pitchFamily="2" charset="2"/>
              <a:buChar char="§"/>
            </a:pPr>
            <a:r>
              <a:rPr lang="en-GB" sz="1200" b="0" dirty="0">
                <a:solidFill>
                  <a:prstClr val="black"/>
                </a:solidFill>
              </a:rPr>
              <a:t>BI Data Transformation/Migration</a:t>
            </a:r>
          </a:p>
          <a:p>
            <a:pPr marL="173038" indent="-173038">
              <a:lnSpc>
                <a:spcPts val="1600"/>
              </a:lnSpc>
              <a:buFont typeface="Wingdings" pitchFamily="2" charset="2"/>
              <a:buChar char="§"/>
            </a:pPr>
            <a:r>
              <a:rPr lang="en-GB" sz="1200" b="0" dirty="0">
                <a:solidFill>
                  <a:prstClr val="black"/>
                </a:solidFill>
              </a:rPr>
              <a:t>BI Reports Conversion/Implementation</a:t>
            </a:r>
          </a:p>
          <a:p>
            <a:pPr marL="173038" indent="-173038">
              <a:lnSpc>
                <a:spcPts val="1600"/>
              </a:lnSpc>
              <a:buFont typeface="Wingdings" pitchFamily="2" charset="2"/>
              <a:buChar char="§"/>
            </a:pPr>
            <a:r>
              <a:rPr lang="en-GB" sz="1200" b="0" dirty="0">
                <a:solidFill>
                  <a:prstClr val="black"/>
                </a:solidFill>
              </a:rPr>
              <a:t>BI Access/Usage Change</a:t>
            </a:r>
          </a:p>
          <a:p>
            <a:pPr marL="173038" indent="-173038">
              <a:lnSpc>
                <a:spcPts val="1600"/>
              </a:lnSpc>
              <a:buFont typeface="Wingdings" pitchFamily="2" charset="2"/>
              <a:buChar char="§"/>
            </a:pPr>
            <a:r>
              <a:rPr lang="en-GB" sz="1200" b="0" dirty="0">
                <a:solidFill>
                  <a:prstClr val="black"/>
                </a:solidFill>
              </a:rPr>
              <a:t>Deployment Methodology Phase Transitions</a:t>
            </a:r>
          </a:p>
        </p:txBody>
      </p:sp>
      <p:sp>
        <p:nvSpPr>
          <p:cNvPr id="71" name="TextBox 24"/>
          <p:cNvSpPr txBox="1">
            <a:spLocks noChangeArrowheads="1"/>
          </p:cNvSpPr>
          <p:nvPr/>
        </p:nvSpPr>
        <p:spPr bwMode="auto">
          <a:xfrm>
            <a:off x="1311342" y="3921993"/>
            <a:ext cx="17091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r>
              <a:rPr lang="en-GB" sz="1400" dirty="0">
                <a:solidFill>
                  <a:srgbClr val="F79646">
                    <a:lumMod val="50000"/>
                  </a:srgbClr>
                </a:solidFill>
                <a:cs typeface="Calibri" pitchFamily="34" charset="0"/>
              </a:rPr>
              <a:t>WHEN </a:t>
            </a:r>
            <a:r>
              <a:rPr lang="en-GB" sz="1400" dirty="0" smtClean="0">
                <a:solidFill>
                  <a:srgbClr val="F79646">
                    <a:lumMod val="50000"/>
                  </a:srgbClr>
                </a:solidFill>
                <a:cs typeface="Calibri" pitchFamily="34" charset="0"/>
              </a:rPr>
              <a:t>TO GOVERN</a:t>
            </a:r>
            <a:endParaRPr lang="en-GB" sz="1400" dirty="0">
              <a:solidFill>
                <a:srgbClr val="F79646">
                  <a:lumMod val="50000"/>
                </a:srgbClr>
              </a:solidFill>
              <a:cs typeface="Calibri" pitchFamily="34" charset="0"/>
            </a:endParaRPr>
          </a:p>
        </p:txBody>
      </p:sp>
      <p:sp>
        <p:nvSpPr>
          <p:cNvPr id="72" name="TextBox 18"/>
          <p:cNvSpPr txBox="1">
            <a:spLocks noChangeArrowheads="1"/>
          </p:cNvSpPr>
          <p:nvPr/>
        </p:nvSpPr>
        <p:spPr bwMode="auto">
          <a:xfrm>
            <a:off x="5187866" y="4520270"/>
            <a:ext cx="3210076" cy="131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marL="173038" indent="-173038">
              <a:lnSpc>
                <a:spcPts val="1600"/>
              </a:lnSpc>
              <a:buFont typeface="Wingdings" pitchFamily="2" charset="2"/>
              <a:buChar char="§"/>
            </a:pPr>
            <a:r>
              <a:rPr lang="en-GB" sz="1200" b="0" dirty="0">
                <a:solidFill>
                  <a:prstClr val="black"/>
                </a:solidFill>
              </a:rPr>
              <a:t>Alignment with BI Strategy/Business</a:t>
            </a:r>
          </a:p>
          <a:p>
            <a:pPr marL="173038" indent="-173038">
              <a:lnSpc>
                <a:spcPts val="1600"/>
              </a:lnSpc>
              <a:buFont typeface="Wingdings" pitchFamily="2" charset="2"/>
              <a:buChar char="§"/>
            </a:pPr>
            <a:r>
              <a:rPr lang="en-GB" sz="1200" b="0" dirty="0">
                <a:solidFill>
                  <a:prstClr val="black"/>
                </a:solidFill>
              </a:rPr>
              <a:t>Communication, Control</a:t>
            </a:r>
          </a:p>
          <a:p>
            <a:pPr marL="173038" indent="-173038">
              <a:lnSpc>
                <a:spcPts val="1600"/>
              </a:lnSpc>
              <a:buFont typeface="Wingdings" pitchFamily="2" charset="2"/>
              <a:buChar char="§"/>
            </a:pPr>
            <a:r>
              <a:rPr lang="en-GB" sz="1200" b="0" dirty="0">
                <a:solidFill>
                  <a:prstClr val="black"/>
                </a:solidFill>
              </a:rPr>
              <a:t>Clear Accountability, Conformity</a:t>
            </a:r>
          </a:p>
          <a:p>
            <a:pPr marL="173038" indent="-173038">
              <a:lnSpc>
                <a:spcPts val="1600"/>
              </a:lnSpc>
              <a:buFont typeface="Wingdings" pitchFamily="2" charset="2"/>
              <a:buChar char="§"/>
            </a:pPr>
            <a:r>
              <a:rPr lang="en-GB" sz="1200" b="0" dirty="0">
                <a:solidFill>
                  <a:prstClr val="black"/>
                </a:solidFill>
              </a:rPr>
              <a:t>Stakeholders/Consumers Confidence </a:t>
            </a:r>
          </a:p>
          <a:p>
            <a:pPr marL="173038" indent="-173038">
              <a:lnSpc>
                <a:spcPts val="1600"/>
              </a:lnSpc>
              <a:buFont typeface="Wingdings" pitchFamily="2" charset="2"/>
              <a:buChar char="§"/>
            </a:pPr>
            <a:r>
              <a:rPr lang="en-GB" sz="1200" b="0" dirty="0">
                <a:solidFill>
                  <a:prstClr val="black"/>
                </a:solidFill>
              </a:rPr>
              <a:t>Effective Adoption &amp; Usage</a:t>
            </a:r>
          </a:p>
          <a:p>
            <a:pPr marL="173038" indent="-173038">
              <a:lnSpc>
                <a:spcPts val="1600"/>
              </a:lnSpc>
              <a:buFont typeface="Wingdings" pitchFamily="2" charset="2"/>
              <a:buChar char="§"/>
            </a:pPr>
            <a:r>
              <a:rPr lang="en-GB" sz="1200" b="0" dirty="0">
                <a:solidFill>
                  <a:prstClr val="black"/>
                </a:solidFill>
              </a:rPr>
              <a:t>Ability to Monitor, Measure, Maintain</a:t>
            </a:r>
          </a:p>
        </p:txBody>
      </p:sp>
      <p:sp>
        <p:nvSpPr>
          <p:cNvPr id="73" name="TextBox 79"/>
          <p:cNvSpPr txBox="1">
            <a:spLocks noChangeArrowheads="1"/>
          </p:cNvSpPr>
          <p:nvPr/>
        </p:nvSpPr>
        <p:spPr bwMode="auto">
          <a:xfrm>
            <a:off x="6054854" y="3925986"/>
            <a:ext cx="15743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algn="ctr"/>
            <a:r>
              <a:rPr lang="en-GB" sz="1400" dirty="0">
                <a:solidFill>
                  <a:srgbClr val="8064A2">
                    <a:lumMod val="75000"/>
                  </a:srgbClr>
                </a:solidFill>
                <a:cs typeface="Calibri" pitchFamily="34" charset="0"/>
              </a:rPr>
              <a:t>WHY TO GOVERN</a:t>
            </a:r>
          </a:p>
        </p:txBody>
      </p:sp>
      <p:sp>
        <p:nvSpPr>
          <p:cNvPr id="74" name="TextBox 73"/>
          <p:cNvSpPr txBox="1">
            <a:spLocks noChangeArrowheads="1"/>
          </p:cNvSpPr>
          <p:nvPr/>
        </p:nvSpPr>
        <p:spPr bwMode="auto">
          <a:xfrm>
            <a:off x="3467802" y="2912368"/>
            <a:ext cx="628649"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algn="ctr"/>
            <a:r>
              <a:rPr lang="nb-NO" sz="1000" dirty="0" smtClean="0">
                <a:solidFill>
                  <a:prstClr val="white"/>
                </a:solidFill>
              </a:rPr>
              <a:t>WHAT</a:t>
            </a:r>
            <a:endParaRPr lang="nb-NO" sz="1000" dirty="0">
              <a:solidFill>
                <a:prstClr val="white"/>
              </a:solidFill>
            </a:endParaRPr>
          </a:p>
        </p:txBody>
      </p:sp>
      <p:sp>
        <p:nvSpPr>
          <p:cNvPr id="75" name="TextBox 74"/>
          <p:cNvSpPr txBox="1">
            <a:spLocks noChangeArrowheads="1"/>
          </p:cNvSpPr>
          <p:nvPr/>
        </p:nvSpPr>
        <p:spPr bwMode="auto">
          <a:xfrm>
            <a:off x="4997516" y="2926080"/>
            <a:ext cx="5334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algn="ctr"/>
            <a:r>
              <a:rPr lang="nb-NO" sz="1000" dirty="0">
                <a:solidFill>
                  <a:prstClr val="white"/>
                </a:solidFill>
              </a:rPr>
              <a:t>WHO</a:t>
            </a:r>
          </a:p>
        </p:txBody>
      </p:sp>
      <p:sp>
        <p:nvSpPr>
          <p:cNvPr id="76" name="TextBox 75"/>
          <p:cNvSpPr txBox="1">
            <a:spLocks noChangeArrowheads="1"/>
          </p:cNvSpPr>
          <p:nvPr/>
        </p:nvSpPr>
        <p:spPr bwMode="auto">
          <a:xfrm>
            <a:off x="3444942" y="4300466"/>
            <a:ext cx="578545"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algn="ctr"/>
            <a:r>
              <a:rPr lang="nb-NO" sz="1000" dirty="0">
                <a:solidFill>
                  <a:prstClr val="white"/>
                </a:solidFill>
              </a:rPr>
              <a:t>WHEN</a:t>
            </a:r>
          </a:p>
        </p:txBody>
      </p:sp>
      <p:sp>
        <p:nvSpPr>
          <p:cNvPr id="77" name="TextBox 74"/>
          <p:cNvSpPr txBox="1">
            <a:spLocks noChangeArrowheads="1"/>
          </p:cNvSpPr>
          <p:nvPr/>
        </p:nvSpPr>
        <p:spPr bwMode="auto">
          <a:xfrm>
            <a:off x="4997516" y="4300466"/>
            <a:ext cx="5334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algn="ctr"/>
            <a:r>
              <a:rPr lang="nb-NO" sz="1000" dirty="0">
                <a:solidFill>
                  <a:prstClr val="white"/>
                </a:solidFill>
              </a:rPr>
              <a:t>WHY</a:t>
            </a:r>
          </a:p>
        </p:txBody>
      </p:sp>
      <p:grpSp>
        <p:nvGrpSpPr>
          <p:cNvPr id="78" name="Group 5"/>
          <p:cNvGrpSpPr>
            <a:grpSpLocks/>
          </p:cNvGrpSpPr>
          <p:nvPr/>
        </p:nvGrpSpPr>
        <p:grpSpPr bwMode="auto">
          <a:xfrm>
            <a:off x="3834901" y="3065462"/>
            <a:ext cx="1392236" cy="1392238"/>
            <a:chOff x="4038569" y="2812119"/>
            <a:chExt cx="1137512" cy="1137512"/>
          </a:xfrm>
        </p:grpSpPr>
        <p:sp>
          <p:nvSpPr>
            <p:cNvPr id="79" name="Oval 78"/>
            <p:cNvSpPr/>
            <p:nvPr/>
          </p:nvSpPr>
          <p:spPr bwMode="auto">
            <a:xfrm>
              <a:off x="4038569" y="2812119"/>
              <a:ext cx="1137512" cy="1137512"/>
            </a:xfrm>
            <a:prstGeom prst="ellipse">
              <a:avLst/>
            </a:prstGeom>
            <a:gradFill>
              <a:gsLst>
                <a:gs pos="0">
                  <a:srgbClr val="002060"/>
                </a:gs>
                <a:gs pos="50000">
                  <a:srgbClr val="0070C0"/>
                </a:gs>
                <a:gs pos="100000">
                  <a:srgbClr val="00B0F0"/>
                </a:gs>
              </a:gsLst>
              <a:lin ang="16200000" scaled="0"/>
            </a:gradFill>
            <a:ln w="9525" cap="flat" cmpd="sng" algn="ctr">
              <a:noFill/>
              <a:prstDash val="solid"/>
              <a:round/>
              <a:headEnd type="none" w="med" len="med"/>
              <a:tailEnd type="none" w="med" len="med"/>
            </a:ln>
            <a:effectLst/>
          </p:spPr>
          <p:txBody>
            <a:bodyPr/>
            <a:lstStyle/>
            <a:p>
              <a:pPr eaLnBrk="0" fontAlgn="auto" hangingPunct="0">
                <a:spcAft>
                  <a:spcPts val="0"/>
                </a:spcAft>
                <a:defRPr/>
              </a:pPr>
              <a:endParaRPr lang="en-US" b="0" kern="0" dirty="0">
                <a:solidFill>
                  <a:sysClr val="windowText" lastClr="000000"/>
                </a:solidFill>
                <a:latin typeface="Arial" pitchFamily="-12" charset="0"/>
                <a:ea typeface="ＭＳ Ｐゴシック" pitchFamily="-12" charset="-128"/>
                <a:cs typeface="ＭＳ Ｐゴシック" pitchFamily="-12" charset="-128"/>
              </a:endParaRPr>
            </a:p>
          </p:txBody>
        </p:sp>
        <p:sp>
          <p:nvSpPr>
            <p:cNvPr id="80" name="Oval 79"/>
            <p:cNvSpPr/>
            <p:nvPr/>
          </p:nvSpPr>
          <p:spPr>
            <a:xfrm>
              <a:off x="4144763" y="2821315"/>
              <a:ext cx="875295" cy="783582"/>
            </a:xfrm>
            <a:prstGeom prst="ellipse">
              <a:avLst/>
            </a:prstGeom>
            <a:gradFill flip="none" rotWithShape="1">
              <a:gsLst>
                <a:gs pos="10000">
                  <a:sysClr val="window" lastClr="FFFFFF"/>
                </a:gs>
                <a:gs pos="54000">
                  <a:sysClr val="window" lastClr="FFFFFF">
                    <a:alpha val="0"/>
                  </a:sysClr>
                </a:gs>
                <a:gs pos="96000">
                  <a:sysClr val="window" lastClr="FFFFFF">
                    <a:alpha val="0"/>
                  </a:sysClr>
                </a:gs>
              </a:gsLst>
              <a:lin ang="4800000" scaled="0"/>
              <a:tileRect/>
            </a:gradFill>
            <a:ln w="25400" cap="flat" cmpd="sng" algn="ctr">
              <a:noFill/>
              <a:prstDash val="solid"/>
            </a:ln>
            <a:effectLst/>
          </p:spPr>
          <p:txBody>
            <a:bodyPr anchor="ctr"/>
            <a:lstStyle/>
            <a:p>
              <a:pPr algn="ctr" fontAlgn="auto">
                <a:spcBef>
                  <a:spcPts val="0"/>
                </a:spcBef>
                <a:spcAft>
                  <a:spcPts val="0"/>
                </a:spcAft>
                <a:defRPr/>
              </a:pPr>
              <a:endParaRPr lang="en-US" sz="1800" b="0" kern="0" dirty="0">
                <a:solidFill>
                  <a:sysClr val="window" lastClr="FFFFFF"/>
                </a:solidFill>
                <a:latin typeface="Calibri"/>
                <a:ea typeface="ＭＳ Ｐゴシック"/>
              </a:endParaRPr>
            </a:p>
          </p:txBody>
        </p:sp>
      </p:grpSp>
      <p:sp>
        <p:nvSpPr>
          <p:cNvPr id="81" name="TextBox 60"/>
          <p:cNvSpPr txBox="1">
            <a:spLocks noChangeArrowheads="1"/>
          </p:cNvSpPr>
          <p:nvPr/>
        </p:nvSpPr>
        <p:spPr bwMode="auto">
          <a:xfrm>
            <a:off x="3994830" y="3530749"/>
            <a:ext cx="107237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Calibri"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Calibri"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Calibri"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Calibri" pitchFamily="34" charset="0"/>
                <a:ea typeface="ＭＳ Ｐゴシック" pitchFamily="34" charset="-128"/>
              </a:defRPr>
            </a:lvl9pPr>
          </a:lstStyle>
          <a:p>
            <a:pPr algn="ctr"/>
            <a:r>
              <a:rPr lang="nb-NO" dirty="0" smtClean="0">
                <a:solidFill>
                  <a:prstClr val="white"/>
                </a:solidFill>
                <a:cs typeface="Calibri" pitchFamily="34" charset="0"/>
              </a:rPr>
              <a:t>SCOPE</a:t>
            </a:r>
            <a:endParaRPr lang="nb-NO" dirty="0">
              <a:solidFill>
                <a:prstClr val="white"/>
              </a:solidFill>
              <a:cs typeface="Calibri" pitchFamily="34" charset="0"/>
            </a:endParaRPr>
          </a:p>
        </p:txBody>
      </p:sp>
      <p:sp>
        <p:nvSpPr>
          <p:cNvPr id="82" name="Rectangle 81"/>
          <p:cNvSpPr/>
          <p:nvPr/>
        </p:nvSpPr>
        <p:spPr>
          <a:xfrm rot="16200000">
            <a:off x="-158713" y="2049009"/>
            <a:ext cx="1205394" cy="307777"/>
          </a:xfrm>
          <a:prstGeom prst="rect">
            <a:avLst/>
          </a:prstGeom>
        </p:spPr>
        <p:txBody>
          <a:bodyPr wrap="none">
            <a:spAutoFit/>
          </a:bodyPr>
          <a:lstStyle/>
          <a:p>
            <a:pPr algn="ctr" fontAlgn="auto">
              <a:spcBef>
                <a:spcPts val="0"/>
              </a:spcBef>
              <a:spcAft>
                <a:spcPts val="0"/>
              </a:spcAft>
              <a:defRPr/>
            </a:pPr>
            <a:r>
              <a:rPr lang="nb-NO" sz="1400" b="1" dirty="0">
                <a:solidFill>
                  <a:srgbClr val="F79646">
                    <a:lumMod val="50000"/>
                  </a:srgbClr>
                </a:solidFill>
                <a:latin typeface="Calibri" pitchFamily="34" charset="0"/>
                <a:cs typeface="Calibri" pitchFamily="34" charset="0"/>
              </a:rPr>
              <a:t>TECHNOLOGY</a:t>
            </a:r>
          </a:p>
        </p:txBody>
      </p:sp>
      <p:sp>
        <p:nvSpPr>
          <p:cNvPr id="83" name="Rectangle 82"/>
          <p:cNvSpPr/>
          <p:nvPr/>
        </p:nvSpPr>
        <p:spPr>
          <a:xfrm rot="16200000">
            <a:off x="-2485" y="4962243"/>
            <a:ext cx="892937" cy="307777"/>
          </a:xfrm>
          <a:prstGeom prst="rect">
            <a:avLst/>
          </a:prstGeom>
        </p:spPr>
        <p:txBody>
          <a:bodyPr wrap="none">
            <a:spAutoFit/>
          </a:bodyPr>
          <a:lstStyle/>
          <a:p>
            <a:pPr algn="ctr" fontAlgn="auto">
              <a:spcBef>
                <a:spcPts val="0"/>
              </a:spcBef>
              <a:spcAft>
                <a:spcPts val="0"/>
              </a:spcAft>
              <a:defRPr/>
            </a:pPr>
            <a:r>
              <a:rPr lang="nb-NO" sz="1400" b="1" dirty="0">
                <a:solidFill>
                  <a:srgbClr val="F79646">
                    <a:lumMod val="50000"/>
                  </a:srgbClr>
                </a:solidFill>
                <a:latin typeface="Calibri" pitchFamily="34" charset="0"/>
                <a:cs typeface="Calibri" pitchFamily="34" charset="0"/>
              </a:rPr>
              <a:t>PROCESS </a:t>
            </a:r>
          </a:p>
        </p:txBody>
      </p:sp>
      <p:sp>
        <p:nvSpPr>
          <p:cNvPr id="84" name="Rectangle 83"/>
          <p:cNvSpPr/>
          <p:nvPr/>
        </p:nvSpPr>
        <p:spPr>
          <a:xfrm rot="5400000" flipH="1">
            <a:off x="8255261" y="1950360"/>
            <a:ext cx="1008096" cy="307777"/>
          </a:xfrm>
          <a:prstGeom prst="rect">
            <a:avLst/>
          </a:prstGeom>
        </p:spPr>
        <p:txBody>
          <a:bodyPr wrap="none">
            <a:spAutoFit/>
          </a:bodyPr>
          <a:lstStyle/>
          <a:p>
            <a:pPr algn="ctr" fontAlgn="auto">
              <a:spcBef>
                <a:spcPts val="0"/>
              </a:spcBef>
              <a:spcAft>
                <a:spcPts val="0"/>
              </a:spcAft>
              <a:defRPr/>
            </a:pPr>
            <a:r>
              <a:rPr lang="nb-NO" sz="1400" b="1" dirty="0">
                <a:solidFill>
                  <a:srgbClr val="F79646">
                    <a:lumMod val="50000"/>
                  </a:srgbClr>
                </a:solidFill>
                <a:latin typeface="Calibri" pitchFamily="34" charset="0"/>
                <a:cs typeface="Calibri" pitchFamily="34" charset="0"/>
              </a:rPr>
              <a:t>STEWARDS</a:t>
            </a:r>
          </a:p>
        </p:txBody>
      </p:sp>
      <p:sp>
        <p:nvSpPr>
          <p:cNvPr id="85" name="Rectangle 84"/>
          <p:cNvSpPr/>
          <p:nvPr/>
        </p:nvSpPr>
        <p:spPr>
          <a:xfrm rot="5400000" flipH="1">
            <a:off x="7656058" y="4534060"/>
            <a:ext cx="2206502" cy="307777"/>
          </a:xfrm>
          <a:prstGeom prst="rect">
            <a:avLst/>
          </a:prstGeom>
        </p:spPr>
        <p:txBody>
          <a:bodyPr wrap="none">
            <a:spAutoFit/>
          </a:bodyPr>
          <a:lstStyle/>
          <a:p>
            <a:pPr algn="ctr" fontAlgn="auto">
              <a:spcBef>
                <a:spcPts val="0"/>
              </a:spcBef>
              <a:spcAft>
                <a:spcPts val="0"/>
              </a:spcAft>
              <a:defRPr/>
            </a:pPr>
            <a:r>
              <a:rPr lang="nb-NO" sz="1400" dirty="0">
                <a:solidFill>
                  <a:srgbClr val="F79646">
                    <a:lumMod val="50000"/>
                  </a:srgbClr>
                </a:solidFill>
                <a:latin typeface="Arial Narrow Bold"/>
                <a:cs typeface="Arial Narrow Bold"/>
              </a:rPr>
              <a:t>(PEOPLE)   STAKEHOLDERS</a:t>
            </a:r>
            <a:endParaRPr lang="nb-NO" sz="1400" dirty="0">
              <a:solidFill>
                <a:srgbClr val="F79646">
                  <a:lumMod val="50000"/>
                </a:srgbClr>
              </a:solidFill>
              <a:latin typeface="Calibri" pitchFamily="34" charset="0"/>
              <a:cs typeface="Calibri" pitchFamily="34" charset="0"/>
            </a:endParaRPr>
          </a:p>
        </p:txBody>
      </p:sp>
    </p:spTree>
    <p:extLst>
      <p:ext uri="{BB962C8B-B14F-4D97-AF65-F5344CB8AC3E}">
        <p14:creationId xmlns:p14="http://schemas.microsoft.com/office/powerpoint/2010/main" val="95176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ounded Rectangle 165"/>
          <p:cNvSpPr/>
          <p:nvPr/>
        </p:nvSpPr>
        <p:spPr>
          <a:xfrm>
            <a:off x="1840610" y="6087898"/>
            <a:ext cx="4702883" cy="717865"/>
          </a:xfrm>
          <a:prstGeom prst="roundRect">
            <a:avLst>
              <a:gd name="adj" fmla="val 0"/>
            </a:avLst>
          </a:prstGeom>
          <a:gradFill flip="none" rotWithShape="1">
            <a:gsLst>
              <a:gs pos="89000">
                <a:srgbClr val="CDDEFF">
                  <a:lumMod val="95000"/>
                </a:srgbClr>
              </a:gs>
              <a:gs pos="18000">
                <a:srgbClr val="EFF4FF">
                  <a:lumMod val="84000"/>
                  <a:lumOff val="16000"/>
                </a:srgbClr>
              </a:gs>
            </a:gsLst>
            <a:path path="circle">
              <a:fillToRect r="100000" b="100000"/>
            </a:path>
            <a:tileRect l="-100000" t="-100000"/>
          </a:gradFill>
          <a:ln>
            <a:solidFill>
              <a:schemeClr val="tx2">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t"/>
          <a:lstStyle/>
          <a:p>
            <a:pPr marL="55562" lvl="1">
              <a:lnSpc>
                <a:spcPct val="120000"/>
              </a:lnSpc>
              <a:spcAft>
                <a:spcPts val="300"/>
              </a:spcAft>
              <a:defRPr/>
            </a:pPr>
            <a:endParaRPr lang="en-US" sz="1100" kern="0" dirty="0">
              <a:solidFill>
                <a:srgbClr val="000000"/>
              </a:solidFill>
              <a:latin typeface="Calibri" pitchFamily="34" charset="0"/>
              <a:ea typeface="Verdana" pitchFamily="34" charset="0"/>
              <a:cs typeface="Verdana" pitchFamily="34" charset="0"/>
            </a:endParaRPr>
          </a:p>
        </p:txBody>
      </p:sp>
      <p:sp>
        <p:nvSpPr>
          <p:cNvPr id="25" name="Rounded Rectangle 24"/>
          <p:cNvSpPr/>
          <p:nvPr/>
        </p:nvSpPr>
        <p:spPr>
          <a:xfrm>
            <a:off x="176150" y="897961"/>
            <a:ext cx="8839200" cy="5045639"/>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sp>
        <p:nvSpPr>
          <p:cNvPr id="47" name="Text Placeholder 1"/>
          <p:cNvSpPr>
            <a:spLocks noGrp="1"/>
          </p:cNvSpPr>
          <p:nvPr>
            <p:ph type="body" sz="quarter" idx="13"/>
          </p:nvPr>
        </p:nvSpPr>
        <p:spPr>
          <a:xfrm>
            <a:off x="0" y="0"/>
            <a:ext cx="9067800" cy="381000"/>
          </a:xfrm>
        </p:spPr>
        <p:txBody>
          <a:bodyPr/>
          <a:lstStyle/>
          <a:p>
            <a:pPr>
              <a:lnSpc>
                <a:spcPct val="100000"/>
              </a:lnSpc>
              <a:spcAft>
                <a:spcPts val="600"/>
              </a:spcAft>
            </a:pPr>
            <a:r>
              <a:rPr lang="en-US" dirty="0" smtClean="0"/>
              <a:t>WHAT IS REQUIRED TO GOVERN QLIKVIEW?</a:t>
            </a:r>
          </a:p>
          <a:p>
            <a:pPr>
              <a:lnSpc>
                <a:spcPct val="100000"/>
              </a:lnSpc>
              <a:spcAft>
                <a:spcPts val="600"/>
              </a:spcAft>
            </a:pPr>
            <a:r>
              <a:rPr lang="en-US" dirty="0" smtClean="0"/>
              <a:t>A STRUCTURE TO ROLE/PERSON/RACI</a:t>
            </a:r>
            <a:endParaRPr lang="en-US" sz="2000" dirty="0"/>
          </a:p>
        </p:txBody>
      </p:sp>
      <p:sp>
        <p:nvSpPr>
          <p:cNvPr id="108" name="Rectangle 107"/>
          <p:cNvSpPr/>
          <p:nvPr/>
        </p:nvSpPr>
        <p:spPr bwMode="auto">
          <a:xfrm>
            <a:off x="366172" y="1240414"/>
            <a:ext cx="1617172" cy="4615112"/>
          </a:xfrm>
          <a:prstGeom prst="rect">
            <a:avLst/>
          </a:prstGeom>
          <a:solidFill>
            <a:schemeClr val="accent5">
              <a:lumMod val="20000"/>
              <a:lumOff val="80000"/>
            </a:schemeClr>
          </a:solidFill>
          <a:ln w="3175">
            <a:solidFill>
              <a:schemeClr val="accent5">
                <a:lumMod val="7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algn="ctr" eaLnBrk="0" hangingPunct="0">
              <a:defRPr/>
            </a:pPr>
            <a:endParaRPr lang="en-US" sz="1100" u="sng" cap="small" dirty="0">
              <a:solidFill>
                <a:srgbClr val="C00000"/>
              </a:solidFill>
              <a:latin typeface="Calibri" pitchFamily="34" charset="0"/>
              <a:cs typeface="Calibri" pitchFamily="34" charset="0"/>
            </a:endParaRPr>
          </a:p>
        </p:txBody>
      </p:sp>
      <p:grpSp>
        <p:nvGrpSpPr>
          <p:cNvPr id="109" name="Group 17"/>
          <p:cNvGrpSpPr/>
          <p:nvPr/>
        </p:nvGrpSpPr>
        <p:grpSpPr>
          <a:xfrm>
            <a:off x="629728" y="1282949"/>
            <a:ext cx="1102616" cy="678879"/>
            <a:chOff x="678078" y="1143000"/>
            <a:chExt cx="1135566" cy="614144"/>
          </a:xfrm>
          <a:effectLst>
            <a:outerShdw blurRad="50800" dist="38100" dir="18900000" algn="bl" rotWithShape="0">
              <a:prstClr val="black">
                <a:alpha val="40000"/>
              </a:prstClr>
            </a:outerShdw>
          </a:effectLst>
        </p:grpSpPr>
        <p:sp>
          <p:nvSpPr>
            <p:cNvPr id="156" name="Freeform 32"/>
            <p:cNvSpPr>
              <a:spLocks/>
            </p:cNvSpPr>
            <p:nvPr/>
          </p:nvSpPr>
          <p:spPr bwMode="gray">
            <a:xfrm>
              <a:off x="1225530" y="1143000"/>
              <a:ext cx="436225" cy="614144"/>
            </a:xfrm>
            <a:custGeom>
              <a:avLst/>
              <a:gdLst>
                <a:gd name="T0" fmla="*/ 201 w 477"/>
                <a:gd name="T1" fmla="*/ 323 h 625"/>
                <a:gd name="T2" fmla="*/ 247 w 477"/>
                <a:gd name="T3" fmla="*/ 273 h 625"/>
                <a:gd name="T4" fmla="*/ 0 w 477"/>
                <a:gd name="T5" fmla="*/ 0 h 625"/>
                <a:gd name="T6" fmla="*/ 201 w 477"/>
                <a:gd name="T7" fmla="*/ 323 h 625"/>
                <a:gd name="T8" fmla="*/ 0 60000 65536"/>
                <a:gd name="T9" fmla="*/ 0 60000 65536"/>
                <a:gd name="T10" fmla="*/ 0 60000 65536"/>
                <a:gd name="T11" fmla="*/ 0 60000 65536"/>
                <a:gd name="T12" fmla="*/ 0 w 477"/>
                <a:gd name="T13" fmla="*/ 0 h 625"/>
                <a:gd name="T14" fmla="*/ 477 w 477"/>
                <a:gd name="T15" fmla="*/ 625 h 625"/>
              </a:gdLst>
              <a:ahLst/>
              <a:cxnLst>
                <a:cxn ang="T8">
                  <a:pos x="T0" y="T1"/>
                </a:cxn>
                <a:cxn ang="T9">
                  <a:pos x="T2" y="T3"/>
                </a:cxn>
                <a:cxn ang="T10">
                  <a:pos x="T4" y="T5"/>
                </a:cxn>
                <a:cxn ang="T11">
                  <a:pos x="T6" y="T7"/>
                </a:cxn>
              </a:cxnLst>
              <a:rect l="T12" t="T13" r="T14" b="T15"/>
              <a:pathLst>
                <a:path w="477" h="625">
                  <a:moveTo>
                    <a:pt x="387" y="624"/>
                  </a:moveTo>
                  <a:lnTo>
                    <a:pt x="476" y="527"/>
                  </a:lnTo>
                  <a:lnTo>
                    <a:pt x="0" y="0"/>
                  </a:lnTo>
                  <a:lnTo>
                    <a:pt x="387" y="624"/>
                  </a:lnTo>
                </a:path>
              </a:pathLst>
            </a:custGeom>
            <a:gradFill rotWithShape="0">
              <a:gsLst>
                <a:gs pos="0">
                  <a:srgbClr val="285179"/>
                </a:gs>
                <a:gs pos="100000">
                  <a:srgbClr val="33669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57" name="Freeform 33"/>
            <p:cNvSpPr>
              <a:spLocks/>
            </p:cNvSpPr>
            <p:nvPr/>
          </p:nvSpPr>
          <p:spPr bwMode="gray">
            <a:xfrm>
              <a:off x="872450" y="1143000"/>
              <a:ext cx="707299" cy="614144"/>
            </a:xfrm>
            <a:custGeom>
              <a:avLst/>
              <a:gdLst>
                <a:gd name="T0" fmla="*/ 0 w 773"/>
                <a:gd name="T1" fmla="*/ 323 h 625"/>
                <a:gd name="T2" fmla="*/ 400 w 773"/>
                <a:gd name="T3" fmla="*/ 323 h 625"/>
                <a:gd name="T4" fmla="*/ 201 w 773"/>
                <a:gd name="T5" fmla="*/ 0 h 625"/>
                <a:gd name="T6" fmla="*/ 0 w 773"/>
                <a:gd name="T7" fmla="*/ 323 h 625"/>
                <a:gd name="T8" fmla="*/ 0 60000 65536"/>
                <a:gd name="T9" fmla="*/ 0 60000 65536"/>
                <a:gd name="T10" fmla="*/ 0 60000 65536"/>
                <a:gd name="T11" fmla="*/ 0 60000 65536"/>
                <a:gd name="T12" fmla="*/ 0 w 773"/>
                <a:gd name="T13" fmla="*/ 0 h 625"/>
                <a:gd name="T14" fmla="*/ 773 w 773"/>
                <a:gd name="T15" fmla="*/ 625 h 625"/>
              </a:gdLst>
              <a:ahLst/>
              <a:cxnLst>
                <a:cxn ang="T8">
                  <a:pos x="T0" y="T1"/>
                </a:cxn>
                <a:cxn ang="T9">
                  <a:pos x="T2" y="T3"/>
                </a:cxn>
                <a:cxn ang="T10">
                  <a:pos x="T4" y="T5"/>
                </a:cxn>
                <a:cxn ang="T11">
                  <a:pos x="T6" y="T7"/>
                </a:cxn>
              </a:cxnLst>
              <a:rect l="T12" t="T13" r="T14" b="T15"/>
              <a:pathLst>
                <a:path w="773" h="625">
                  <a:moveTo>
                    <a:pt x="0" y="624"/>
                  </a:moveTo>
                  <a:lnTo>
                    <a:pt x="772" y="624"/>
                  </a:lnTo>
                  <a:lnTo>
                    <a:pt x="387" y="0"/>
                  </a:lnTo>
                  <a:lnTo>
                    <a:pt x="0" y="624"/>
                  </a:lnTo>
                </a:path>
              </a:pathLst>
            </a:custGeom>
            <a:gradFill rotWithShape="0">
              <a:gsLst>
                <a:gs pos="0">
                  <a:srgbClr val="B1C5EC"/>
                </a:gs>
                <a:gs pos="100000">
                  <a:srgbClr val="3366CC"/>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58" name="Text Box 34"/>
            <p:cNvSpPr txBox="1">
              <a:spLocks noChangeArrowheads="1"/>
            </p:cNvSpPr>
            <p:nvPr/>
          </p:nvSpPr>
          <p:spPr bwMode="gray">
            <a:xfrm>
              <a:off x="678078" y="1303793"/>
              <a:ext cx="1135566" cy="414852"/>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r>
                <a:rPr lang="en-US" sz="900" dirty="0">
                  <a:solidFill>
                    <a:prstClr val="black"/>
                  </a:solidFill>
                  <a:latin typeface="Calibri" pitchFamily="34" charset="0"/>
                  <a:cs typeface="Calibri" pitchFamily="34" charset="0"/>
                </a:rPr>
                <a:t>BI </a:t>
              </a:r>
            </a:p>
            <a:p>
              <a:pPr algn="ctr" fontAlgn="auto">
                <a:spcBef>
                  <a:spcPts val="0"/>
                </a:spcBef>
                <a:spcAft>
                  <a:spcPts val="0"/>
                </a:spcAft>
                <a:defRPr/>
              </a:pPr>
              <a:r>
                <a:rPr lang="en-US" sz="900" dirty="0">
                  <a:solidFill>
                    <a:prstClr val="black"/>
                  </a:solidFill>
                  <a:latin typeface="Calibri" pitchFamily="34" charset="0"/>
                  <a:cs typeface="Calibri" pitchFamily="34" charset="0"/>
                </a:rPr>
                <a:t>Governance </a:t>
              </a:r>
            </a:p>
            <a:p>
              <a:pPr algn="ctr" fontAlgn="auto">
                <a:spcBef>
                  <a:spcPts val="0"/>
                </a:spcBef>
                <a:spcAft>
                  <a:spcPts val="0"/>
                </a:spcAft>
                <a:defRPr/>
              </a:pPr>
              <a:r>
                <a:rPr lang="en-US" sz="900" dirty="0">
                  <a:solidFill>
                    <a:prstClr val="black"/>
                  </a:solidFill>
                  <a:latin typeface="Calibri" pitchFamily="34" charset="0"/>
                  <a:cs typeface="Calibri" pitchFamily="34" charset="0"/>
                </a:rPr>
                <a:t>Council</a:t>
              </a:r>
            </a:p>
          </p:txBody>
        </p:sp>
      </p:grpSp>
      <p:grpSp>
        <p:nvGrpSpPr>
          <p:cNvPr id="110" name="Group 36"/>
          <p:cNvGrpSpPr/>
          <p:nvPr/>
        </p:nvGrpSpPr>
        <p:grpSpPr>
          <a:xfrm>
            <a:off x="527211" y="2717049"/>
            <a:ext cx="1180310" cy="607849"/>
            <a:chOff x="238377" y="3420087"/>
            <a:chExt cx="1686813" cy="725473"/>
          </a:xfrm>
          <a:effectLst>
            <a:outerShdw blurRad="50800" dist="38100" algn="l" rotWithShape="0">
              <a:prstClr val="black">
                <a:alpha val="40000"/>
              </a:prstClr>
            </a:outerShdw>
          </a:effectLst>
        </p:grpSpPr>
        <p:sp>
          <p:nvSpPr>
            <p:cNvPr id="152" name="Freeform 29"/>
            <p:cNvSpPr>
              <a:spLocks/>
            </p:cNvSpPr>
            <p:nvPr/>
          </p:nvSpPr>
          <p:spPr bwMode="gray">
            <a:xfrm>
              <a:off x="1409237" y="3420087"/>
              <a:ext cx="515953" cy="725473"/>
            </a:xfrm>
            <a:custGeom>
              <a:avLst/>
              <a:gdLst>
                <a:gd name="T0" fmla="*/ 199 w 564"/>
                <a:gd name="T1" fmla="*/ 382 h 738"/>
                <a:gd name="T2" fmla="*/ 292 w 564"/>
                <a:gd name="T3" fmla="*/ 273 h 738"/>
                <a:gd name="T4" fmla="*/ 51 w 564"/>
                <a:gd name="T5" fmla="*/ 0 h 738"/>
                <a:gd name="T6" fmla="*/ 0 w 564"/>
                <a:gd name="T7" fmla="*/ 58 h 738"/>
                <a:gd name="T8" fmla="*/ 199 w 564"/>
                <a:gd name="T9" fmla="*/ 382 h 738"/>
                <a:gd name="T10" fmla="*/ 0 60000 65536"/>
                <a:gd name="T11" fmla="*/ 0 60000 65536"/>
                <a:gd name="T12" fmla="*/ 0 60000 65536"/>
                <a:gd name="T13" fmla="*/ 0 60000 65536"/>
                <a:gd name="T14" fmla="*/ 0 60000 65536"/>
                <a:gd name="T15" fmla="*/ 0 w 564"/>
                <a:gd name="T16" fmla="*/ 0 h 738"/>
                <a:gd name="T17" fmla="*/ 564 w 564"/>
                <a:gd name="T18" fmla="*/ 738 h 738"/>
              </a:gdLst>
              <a:ahLst/>
              <a:cxnLst>
                <a:cxn ang="T10">
                  <a:pos x="T0" y="T1"/>
                </a:cxn>
                <a:cxn ang="T11">
                  <a:pos x="T2" y="T3"/>
                </a:cxn>
                <a:cxn ang="T12">
                  <a:pos x="T4" y="T5"/>
                </a:cxn>
                <a:cxn ang="T13">
                  <a:pos x="T6" y="T7"/>
                </a:cxn>
                <a:cxn ang="T14">
                  <a:pos x="T8" y="T9"/>
                </a:cxn>
              </a:cxnLst>
              <a:rect l="T15" t="T16" r="T17" b="T18"/>
              <a:pathLst>
                <a:path w="564" h="738">
                  <a:moveTo>
                    <a:pt x="385" y="737"/>
                  </a:moveTo>
                  <a:lnTo>
                    <a:pt x="563" y="527"/>
                  </a:lnTo>
                  <a:lnTo>
                    <a:pt x="97" y="0"/>
                  </a:lnTo>
                  <a:lnTo>
                    <a:pt x="0" y="111"/>
                  </a:lnTo>
                  <a:lnTo>
                    <a:pt x="385" y="737"/>
                  </a:lnTo>
                </a:path>
              </a:pathLst>
            </a:custGeom>
            <a:gradFill rotWithShape="0">
              <a:gsLst>
                <a:gs pos="0">
                  <a:srgbClr val="866A1C"/>
                </a:gs>
                <a:gs pos="100000">
                  <a:srgbClr val="B48018"/>
                </a:gs>
              </a:gsLst>
              <a:lin ang="2700000" scaled="1"/>
            </a:gradFill>
            <a:ln w="12700" cap="rnd" cmpd="sng">
              <a:noFill/>
              <a:prstDash val="solid"/>
              <a:round/>
              <a:headEnd/>
              <a:tailEnd/>
            </a:ln>
          </p:spPr>
          <p:txBody>
            <a:bodyPr/>
            <a:lstStyle/>
            <a:p>
              <a:pPr>
                <a:defRPr/>
              </a:pPr>
              <a:endParaRPr lang="en-US" sz="1600" dirty="0">
                <a:solidFill>
                  <a:prstClr val="black"/>
                </a:solidFill>
                <a:latin typeface="Calibri" pitchFamily="34" charset="0"/>
                <a:cs typeface="Calibri" pitchFamily="34" charset="0"/>
              </a:endParaRPr>
            </a:p>
          </p:txBody>
        </p:sp>
        <p:sp>
          <p:nvSpPr>
            <p:cNvPr id="153" name="Freeform 30"/>
            <p:cNvSpPr>
              <a:spLocks/>
            </p:cNvSpPr>
            <p:nvPr/>
          </p:nvSpPr>
          <p:spPr bwMode="gray">
            <a:xfrm>
              <a:off x="593735" y="3420087"/>
              <a:ext cx="903202" cy="108882"/>
            </a:xfrm>
            <a:custGeom>
              <a:avLst/>
              <a:gdLst>
                <a:gd name="T0" fmla="*/ 0 w 987"/>
                <a:gd name="T1" fmla="*/ 57 h 110"/>
                <a:gd name="T2" fmla="*/ 461 w 987"/>
                <a:gd name="T3" fmla="*/ 57 h 110"/>
                <a:gd name="T4" fmla="*/ 511 w 987"/>
                <a:gd name="T5" fmla="*/ 0 h 110"/>
                <a:gd name="T6" fmla="*/ 159 w 987"/>
                <a:gd name="T7" fmla="*/ 0 h 110"/>
                <a:gd name="T8" fmla="*/ 0 w 987"/>
                <a:gd name="T9" fmla="*/ 57 h 110"/>
                <a:gd name="T10" fmla="*/ 0 60000 65536"/>
                <a:gd name="T11" fmla="*/ 0 60000 65536"/>
                <a:gd name="T12" fmla="*/ 0 60000 65536"/>
                <a:gd name="T13" fmla="*/ 0 60000 65536"/>
                <a:gd name="T14" fmla="*/ 0 60000 65536"/>
                <a:gd name="T15" fmla="*/ 0 w 987"/>
                <a:gd name="T16" fmla="*/ 0 h 110"/>
                <a:gd name="T17" fmla="*/ 987 w 987"/>
                <a:gd name="T18" fmla="*/ 110 h 110"/>
              </a:gdLst>
              <a:ahLst/>
              <a:cxnLst>
                <a:cxn ang="T10">
                  <a:pos x="T0" y="T1"/>
                </a:cxn>
                <a:cxn ang="T11">
                  <a:pos x="T2" y="T3"/>
                </a:cxn>
                <a:cxn ang="T12">
                  <a:pos x="T4" y="T5"/>
                </a:cxn>
                <a:cxn ang="T13">
                  <a:pos x="T6" y="T7"/>
                </a:cxn>
                <a:cxn ang="T14">
                  <a:pos x="T8" y="T9"/>
                </a:cxn>
              </a:cxnLst>
              <a:rect l="T15" t="T16" r="T17" b="T18"/>
              <a:pathLst>
                <a:path w="987" h="110">
                  <a:moveTo>
                    <a:pt x="0" y="109"/>
                  </a:moveTo>
                  <a:lnTo>
                    <a:pt x="889" y="109"/>
                  </a:lnTo>
                  <a:lnTo>
                    <a:pt x="986" y="0"/>
                  </a:lnTo>
                  <a:lnTo>
                    <a:pt x="308" y="0"/>
                  </a:lnTo>
                  <a:lnTo>
                    <a:pt x="0" y="109"/>
                  </a:lnTo>
                </a:path>
              </a:pathLst>
            </a:custGeom>
            <a:gradFill rotWithShape="0">
              <a:gsLst>
                <a:gs pos="0">
                  <a:srgbClr val="B7A415"/>
                </a:gs>
                <a:gs pos="100000">
                  <a:srgbClr val="5E4C0A"/>
                </a:gs>
              </a:gsLst>
              <a:lin ang="2700000" scaled="1"/>
            </a:gradFill>
            <a:ln w="12700" cap="rnd" cmpd="sng">
              <a:noFill/>
              <a:prstDash val="solid"/>
              <a:round/>
              <a:headEnd/>
              <a:tailEnd/>
            </a:ln>
          </p:spPr>
          <p:txBody>
            <a:bodyPr/>
            <a:lstStyle/>
            <a:p>
              <a:pPr>
                <a:defRPr/>
              </a:pPr>
              <a:endParaRPr lang="en-US" sz="1600" dirty="0">
                <a:solidFill>
                  <a:prstClr val="black"/>
                </a:solidFill>
                <a:latin typeface="Calibri" pitchFamily="34" charset="0"/>
                <a:cs typeface="Calibri" pitchFamily="34" charset="0"/>
              </a:endParaRPr>
            </a:p>
          </p:txBody>
        </p:sp>
        <p:sp>
          <p:nvSpPr>
            <p:cNvPr id="154" name="Freeform 31"/>
            <p:cNvSpPr>
              <a:spLocks/>
            </p:cNvSpPr>
            <p:nvPr/>
          </p:nvSpPr>
          <p:spPr bwMode="gray">
            <a:xfrm>
              <a:off x="238377" y="3527745"/>
              <a:ext cx="1525079" cy="617814"/>
            </a:xfrm>
            <a:custGeom>
              <a:avLst/>
              <a:gdLst>
                <a:gd name="T0" fmla="*/ 0 w 1669"/>
                <a:gd name="T1" fmla="*/ 325 h 629"/>
                <a:gd name="T2" fmla="*/ 861 w 1669"/>
                <a:gd name="T3" fmla="*/ 325 h 629"/>
                <a:gd name="T4" fmla="*/ 662 w 1669"/>
                <a:gd name="T5" fmla="*/ 0 h 629"/>
                <a:gd name="T6" fmla="*/ 201 w 1669"/>
                <a:gd name="T7" fmla="*/ 0 h 629"/>
                <a:gd name="T8" fmla="*/ 0 w 1669"/>
                <a:gd name="T9" fmla="*/ 325 h 629"/>
                <a:gd name="T10" fmla="*/ 0 60000 65536"/>
                <a:gd name="T11" fmla="*/ 0 60000 65536"/>
                <a:gd name="T12" fmla="*/ 0 60000 65536"/>
                <a:gd name="T13" fmla="*/ 0 60000 65536"/>
                <a:gd name="T14" fmla="*/ 0 60000 65536"/>
                <a:gd name="T15" fmla="*/ 0 w 1669"/>
                <a:gd name="T16" fmla="*/ 0 h 629"/>
                <a:gd name="T17" fmla="*/ 1669 w 1669"/>
                <a:gd name="T18" fmla="*/ 629 h 629"/>
              </a:gdLst>
              <a:ahLst/>
              <a:cxnLst>
                <a:cxn ang="T10">
                  <a:pos x="T0" y="T1"/>
                </a:cxn>
                <a:cxn ang="T11">
                  <a:pos x="T2" y="T3"/>
                </a:cxn>
                <a:cxn ang="T12">
                  <a:pos x="T4" y="T5"/>
                </a:cxn>
                <a:cxn ang="T13">
                  <a:pos x="T6" y="T7"/>
                </a:cxn>
                <a:cxn ang="T14">
                  <a:pos x="T8" y="T9"/>
                </a:cxn>
              </a:cxnLst>
              <a:rect l="T15" t="T16" r="T17" b="T18"/>
              <a:pathLst>
                <a:path w="1669" h="629">
                  <a:moveTo>
                    <a:pt x="0" y="628"/>
                  </a:moveTo>
                  <a:lnTo>
                    <a:pt x="1668" y="628"/>
                  </a:lnTo>
                  <a:lnTo>
                    <a:pt x="1281" y="0"/>
                  </a:lnTo>
                  <a:lnTo>
                    <a:pt x="388" y="0"/>
                  </a:lnTo>
                  <a:lnTo>
                    <a:pt x="0" y="628"/>
                  </a:lnTo>
                </a:path>
              </a:pathLst>
            </a:custGeom>
            <a:gradFill rotWithShape="0">
              <a:gsLst>
                <a:gs pos="0">
                  <a:srgbClr val="E2D082"/>
                </a:gs>
                <a:gs pos="100000">
                  <a:srgbClr val="AC9120"/>
                </a:gs>
              </a:gsLst>
              <a:lin ang="2700000" scaled="1"/>
            </a:gradFill>
            <a:ln w="12700" cap="rnd" cmpd="sng">
              <a:noFill/>
              <a:prstDash val="solid"/>
              <a:round/>
              <a:headEnd/>
              <a:tailEnd/>
            </a:ln>
          </p:spPr>
          <p:txBody>
            <a:bodyPr/>
            <a:lstStyle/>
            <a:p>
              <a:pPr>
                <a:defRPr/>
              </a:pPr>
              <a:endParaRPr lang="en-US" sz="1600" dirty="0">
                <a:solidFill>
                  <a:prstClr val="black"/>
                </a:solidFill>
                <a:latin typeface="Calibri" pitchFamily="34" charset="0"/>
                <a:cs typeface="Calibri" pitchFamily="34" charset="0"/>
              </a:endParaRPr>
            </a:p>
          </p:txBody>
        </p:sp>
        <p:sp>
          <p:nvSpPr>
            <p:cNvPr id="155" name="Text Box 35"/>
            <p:cNvSpPr txBox="1">
              <a:spLocks noChangeArrowheads="1"/>
            </p:cNvSpPr>
            <p:nvPr/>
          </p:nvSpPr>
          <p:spPr bwMode="gray">
            <a:xfrm>
              <a:off x="356560" y="3731140"/>
              <a:ext cx="1357408" cy="265367"/>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r>
                <a:rPr lang="en-US" sz="1000" dirty="0">
                  <a:solidFill>
                    <a:prstClr val="black"/>
                  </a:solidFill>
                  <a:latin typeface="Calibri" pitchFamily="34" charset="0"/>
                  <a:cs typeface="Calibri" pitchFamily="34" charset="0"/>
                </a:rPr>
                <a:t>QlikView COE </a:t>
              </a:r>
            </a:p>
          </p:txBody>
        </p:sp>
      </p:grpSp>
      <p:cxnSp>
        <p:nvCxnSpPr>
          <p:cNvPr id="111" name="Straight Connector 110"/>
          <p:cNvCxnSpPr/>
          <p:nvPr/>
        </p:nvCxnSpPr>
        <p:spPr bwMode="auto">
          <a:xfrm flipV="1">
            <a:off x="5737003" y="1222106"/>
            <a:ext cx="0" cy="4633419"/>
          </a:xfrm>
          <a:prstGeom prst="line">
            <a:avLst/>
          </a:prstGeom>
          <a:solidFill>
            <a:schemeClr val="accent1"/>
          </a:solidFill>
          <a:ln w="9525" cap="flat" cmpd="sng" algn="ctr">
            <a:solidFill>
              <a:schemeClr val="bg1">
                <a:lumMod val="65000"/>
              </a:schemeClr>
            </a:solidFill>
            <a:prstDash val="dash"/>
            <a:round/>
            <a:headEnd type="none" w="med" len="med"/>
            <a:tailEnd type="none" w="med" len="med"/>
          </a:ln>
          <a:effectLst/>
        </p:spPr>
      </p:cxnSp>
      <p:cxnSp>
        <p:nvCxnSpPr>
          <p:cNvPr id="112" name="Straight Connector 111"/>
          <p:cNvCxnSpPr/>
          <p:nvPr/>
        </p:nvCxnSpPr>
        <p:spPr bwMode="auto">
          <a:xfrm flipV="1">
            <a:off x="2031666" y="1239490"/>
            <a:ext cx="0" cy="4616035"/>
          </a:xfrm>
          <a:prstGeom prst="line">
            <a:avLst/>
          </a:prstGeom>
          <a:solidFill>
            <a:schemeClr val="accent1"/>
          </a:solidFill>
          <a:ln w="9525" cap="flat" cmpd="sng" algn="ctr">
            <a:solidFill>
              <a:schemeClr val="bg1">
                <a:lumMod val="65000"/>
              </a:schemeClr>
            </a:solidFill>
            <a:prstDash val="dash"/>
            <a:round/>
            <a:headEnd type="none" w="med" len="med"/>
            <a:tailEnd type="none" w="med" len="med"/>
          </a:ln>
          <a:effectLst/>
        </p:spPr>
      </p:cxnSp>
      <p:sp>
        <p:nvSpPr>
          <p:cNvPr id="113" name="Rectangle 112"/>
          <p:cNvSpPr/>
          <p:nvPr/>
        </p:nvSpPr>
        <p:spPr>
          <a:xfrm>
            <a:off x="580117" y="3340024"/>
            <a:ext cx="1201837" cy="500269"/>
          </a:xfrm>
          <a:prstGeom prst="rect">
            <a:avLst/>
          </a:prstGeom>
        </p:spPr>
        <p:txBody>
          <a:bodyPr wrap="none">
            <a:spAutoFit/>
          </a:bodyPr>
          <a:lstStyle/>
          <a:p>
            <a:pPr algn="ctr" fontAlgn="ctr">
              <a:spcBef>
                <a:spcPts val="0"/>
              </a:spcBef>
              <a:spcAft>
                <a:spcPts val="0"/>
              </a:spcAft>
              <a:defRPr/>
            </a:pPr>
            <a:r>
              <a:rPr lang="en-US" sz="1000" i="1" dirty="0">
                <a:solidFill>
                  <a:srgbClr val="705B26"/>
                </a:solidFill>
                <a:latin typeface="Calibri" pitchFamily="34" charset="0"/>
                <a:cs typeface="Calibri" pitchFamily="34" charset="0"/>
              </a:rPr>
              <a:t>QlikView </a:t>
            </a:r>
          </a:p>
          <a:p>
            <a:pPr algn="ctr" fontAlgn="ctr">
              <a:spcBef>
                <a:spcPts val="0"/>
              </a:spcBef>
              <a:spcAft>
                <a:spcPts val="0"/>
              </a:spcAft>
              <a:defRPr/>
            </a:pPr>
            <a:r>
              <a:rPr lang="en-US" sz="1000" i="1" dirty="0">
                <a:solidFill>
                  <a:srgbClr val="705B26"/>
                </a:solidFill>
                <a:latin typeface="Calibri" pitchFamily="34" charset="0"/>
                <a:cs typeface="Calibri" pitchFamily="34" charset="0"/>
              </a:rPr>
              <a:t>Program Liaisons</a:t>
            </a:r>
          </a:p>
          <a:p>
            <a:pPr algn="ctr" fontAlgn="ctr">
              <a:spcBef>
                <a:spcPts val="0"/>
              </a:spcBef>
              <a:spcAft>
                <a:spcPts val="0"/>
              </a:spcAft>
              <a:defRPr/>
            </a:pPr>
            <a:r>
              <a:rPr lang="en-US" sz="1000" i="1" dirty="0">
                <a:solidFill>
                  <a:srgbClr val="705B26"/>
                </a:solidFill>
                <a:latin typeface="Calibri" pitchFamily="34" charset="0"/>
                <a:cs typeface="Calibri" pitchFamily="34" charset="0"/>
              </a:rPr>
              <a:t>Technology Liaisons</a:t>
            </a:r>
          </a:p>
        </p:txBody>
      </p:sp>
      <p:grpSp>
        <p:nvGrpSpPr>
          <p:cNvPr id="114" name="Group 37"/>
          <p:cNvGrpSpPr/>
          <p:nvPr/>
        </p:nvGrpSpPr>
        <p:grpSpPr>
          <a:xfrm>
            <a:off x="468032" y="4381925"/>
            <a:ext cx="1269275" cy="598443"/>
            <a:chOff x="-43745" y="4783997"/>
            <a:chExt cx="2710745" cy="931003"/>
          </a:xfrm>
          <a:effectLst>
            <a:outerShdw blurRad="50800" dist="38100" algn="l" rotWithShape="0">
              <a:prstClr val="black">
                <a:alpha val="40000"/>
              </a:prstClr>
            </a:outerShdw>
          </a:effectLst>
        </p:grpSpPr>
        <p:sp>
          <p:nvSpPr>
            <p:cNvPr id="147" name="Freeform 146"/>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00CC99"/>
                </a:gs>
                <a:gs pos="100000">
                  <a:srgbClr val="005A44"/>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48"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4B6C2A"/>
                </a:gs>
                <a:gs pos="100000">
                  <a:srgbClr val="3E8E5E"/>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49"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3D8F3F"/>
                </a:gs>
                <a:gs pos="100000">
                  <a:srgbClr val="234121"/>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50"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A9DDA9"/>
                </a:gs>
                <a:gs pos="100000">
                  <a:srgbClr val="60AD53"/>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51" name="Text Box 36"/>
            <p:cNvSpPr txBox="1">
              <a:spLocks noChangeArrowheads="1"/>
            </p:cNvSpPr>
            <p:nvPr/>
          </p:nvSpPr>
          <p:spPr bwMode="gray">
            <a:xfrm>
              <a:off x="139107" y="5053661"/>
              <a:ext cx="2076769" cy="475611"/>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r>
                <a:rPr lang="en-US" sz="800" dirty="0">
                  <a:solidFill>
                    <a:prstClr val="black"/>
                  </a:solidFill>
                  <a:latin typeface="Calibri" pitchFamily="34" charset="0"/>
                  <a:cs typeface="Calibri" pitchFamily="34" charset="0"/>
                </a:rPr>
                <a:t>QlikView/Report</a:t>
              </a:r>
            </a:p>
            <a:p>
              <a:pPr algn="ctr" fontAlgn="auto">
                <a:spcBef>
                  <a:spcPts val="0"/>
                </a:spcBef>
                <a:spcAft>
                  <a:spcPts val="0"/>
                </a:spcAft>
                <a:defRPr/>
              </a:pPr>
              <a:r>
                <a:rPr lang="en-US" sz="800" dirty="0">
                  <a:solidFill>
                    <a:prstClr val="black"/>
                  </a:solidFill>
                  <a:latin typeface="Calibri" pitchFamily="34" charset="0"/>
                  <a:cs typeface="Calibri" pitchFamily="34" charset="0"/>
                </a:rPr>
                <a:t>Stewardship Team</a:t>
              </a:r>
            </a:p>
          </p:txBody>
        </p:sp>
      </p:grpSp>
      <p:sp>
        <p:nvSpPr>
          <p:cNvPr id="115" name="Rectangle 114"/>
          <p:cNvSpPr/>
          <p:nvPr/>
        </p:nvSpPr>
        <p:spPr>
          <a:xfrm>
            <a:off x="726249" y="4939876"/>
            <a:ext cx="909574" cy="222342"/>
          </a:xfrm>
          <a:prstGeom prst="rect">
            <a:avLst/>
          </a:prstGeom>
        </p:spPr>
        <p:txBody>
          <a:bodyPr wrap="none">
            <a:spAutoFit/>
          </a:bodyPr>
          <a:lstStyle/>
          <a:p>
            <a:pPr algn="ctr" fontAlgn="ctr">
              <a:spcBef>
                <a:spcPts val="0"/>
              </a:spcBef>
              <a:spcAft>
                <a:spcPts val="0"/>
              </a:spcAft>
              <a:defRPr/>
            </a:pPr>
            <a:r>
              <a:rPr lang="en-US" sz="1000" i="1" dirty="0">
                <a:solidFill>
                  <a:prstClr val="black"/>
                </a:solidFill>
                <a:latin typeface="Calibri" pitchFamily="34" charset="0"/>
                <a:cs typeface="Calibri" pitchFamily="34" charset="0"/>
              </a:rPr>
              <a:t>QlikView Lead</a:t>
            </a:r>
          </a:p>
        </p:txBody>
      </p:sp>
      <p:sp>
        <p:nvSpPr>
          <p:cNvPr id="116" name="Rectangle 115"/>
          <p:cNvSpPr/>
          <p:nvPr/>
        </p:nvSpPr>
        <p:spPr>
          <a:xfrm>
            <a:off x="442614" y="5069925"/>
            <a:ext cx="1347196" cy="222342"/>
          </a:xfrm>
          <a:prstGeom prst="rect">
            <a:avLst/>
          </a:prstGeom>
        </p:spPr>
        <p:txBody>
          <a:bodyPr wrap="none">
            <a:spAutoFit/>
          </a:bodyPr>
          <a:lstStyle/>
          <a:p>
            <a:pPr algn="ctr" fontAlgn="ctr">
              <a:spcBef>
                <a:spcPts val="0"/>
              </a:spcBef>
              <a:spcAft>
                <a:spcPts val="0"/>
              </a:spcAft>
              <a:defRPr/>
            </a:pPr>
            <a:r>
              <a:rPr lang="en-US" sz="1000" i="1" dirty="0" smtClean="0">
                <a:solidFill>
                  <a:srgbClr val="9BBB59">
                    <a:lumMod val="50000"/>
                  </a:srgbClr>
                </a:solidFill>
                <a:latin typeface="Calibri" pitchFamily="34" charset="0"/>
                <a:cs typeface="Calibri" pitchFamily="34" charset="0"/>
              </a:rPr>
              <a:t>QV Technical </a:t>
            </a:r>
            <a:r>
              <a:rPr lang="en-US" sz="1000" i="1" dirty="0">
                <a:solidFill>
                  <a:srgbClr val="9BBB59">
                    <a:lumMod val="50000"/>
                  </a:srgbClr>
                </a:solidFill>
                <a:latin typeface="Calibri" pitchFamily="34" charset="0"/>
                <a:cs typeface="Calibri" pitchFamily="34" charset="0"/>
              </a:rPr>
              <a:t>Stewards</a:t>
            </a:r>
          </a:p>
        </p:txBody>
      </p:sp>
      <p:grpSp>
        <p:nvGrpSpPr>
          <p:cNvPr id="117" name="Group 116"/>
          <p:cNvGrpSpPr/>
          <p:nvPr/>
        </p:nvGrpSpPr>
        <p:grpSpPr>
          <a:xfrm>
            <a:off x="1492432" y="1212420"/>
            <a:ext cx="4175107" cy="1284349"/>
            <a:chOff x="-494741" y="330169"/>
            <a:chExt cx="4328020" cy="1167877"/>
          </a:xfrm>
        </p:grpSpPr>
        <p:sp>
          <p:nvSpPr>
            <p:cNvPr id="145" name="Rectangle 144"/>
            <p:cNvSpPr/>
            <p:nvPr/>
          </p:nvSpPr>
          <p:spPr>
            <a:xfrm>
              <a:off x="153331" y="348062"/>
              <a:ext cx="3679948" cy="1149984"/>
            </a:xfrm>
            <a:prstGeom prst="rect">
              <a:avLst/>
            </a:prstGeom>
            <a:gradFill>
              <a:gsLst>
                <a:gs pos="0">
                  <a:srgbClr val="B8E5EA"/>
                </a:gs>
                <a:gs pos="35000">
                  <a:srgbClr val="CDF1F0"/>
                </a:gs>
                <a:gs pos="100000">
                  <a:srgbClr val="EAF6FA"/>
                </a:gs>
              </a:gsLst>
            </a:gradFill>
          </p:spPr>
          <p:style>
            <a:lnRef idx="1">
              <a:schemeClr val="accent1"/>
            </a:lnRef>
            <a:fillRef idx="2">
              <a:schemeClr val="accent1"/>
            </a:fillRef>
            <a:effectRef idx="1">
              <a:schemeClr val="accent1"/>
            </a:effectRef>
            <a:fontRef idx="minor">
              <a:schemeClr val="dk1">
                <a:hueOff val="0"/>
                <a:satOff val="0"/>
                <a:lumOff val="0"/>
                <a:alphaOff val="0"/>
              </a:schemeClr>
            </a:fontRef>
          </p:style>
        </p:sp>
        <p:sp>
          <p:nvSpPr>
            <p:cNvPr id="146" name="Rectangle 145"/>
            <p:cNvSpPr/>
            <p:nvPr/>
          </p:nvSpPr>
          <p:spPr>
            <a:xfrm>
              <a:off x="-494741" y="330169"/>
              <a:ext cx="4302776" cy="11678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78922" tIns="30480" rIns="30480" bIns="30480" numCol="1" spcCol="1270" anchor="ctr" anchorCtr="0">
              <a:noAutofit/>
            </a:bodyPr>
            <a:lstStyle/>
            <a:p>
              <a:pPr defTabSz="355600">
                <a:lnSpc>
                  <a:spcPct val="90000"/>
                </a:lnSpc>
                <a:spcAft>
                  <a:spcPct val="35000"/>
                </a:spcAft>
              </a:pPr>
              <a:r>
                <a:rPr lang="en-US" sz="1200" dirty="0">
                  <a:solidFill>
                    <a:prstClr val="black">
                      <a:hueOff val="0"/>
                      <a:satOff val="0"/>
                      <a:lumOff val="0"/>
                      <a:alphaOff val="0"/>
                    </a:prstClr>
                  </a:solidFill>
                  <a:latin typeface="Calibri" pitchFamily="34" charset="0"/>
                  <a:cs typeface="Calibri" pitchFamily="34" charset="0"/>
                </a:rPr>
                <a:t>BI Governance Council </a:t>
              </a:r>
            </a:p>
            <a:p>
              <a:pPr marL="171450" indent="-171450" defTabSz="355600">
                <a:lnSpc>
                  <a:spcPct val="90000"/>
                </a:lnSpc>
                <a:spcAft>
                  <a:spcPct val="3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Governance Direction, Strategy setting</a:t>
              </a:r>
            </a:p>
            <a:p>
              <a:pPr marL="171450" indent="-171450" defTabSz="355600">
                <a:lnSpc>
                  <a:spcPct val="90000"/>
                </a:lnSpc>
                <a:spcAft>
                  <a:spcPct val="3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Champion CoE Mission &amp; Objectives</a:t>
              </a:r>
            </a:p>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Conflict resolution, Prioritization</a:t>
              </a:r>
            </a:p>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Operational liaisons</a:t>
              </a:r>
            </a:p>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Review &amp; Approve policies</a:t>
              </a:r>
            </a:p>
          </p:txBody>
        </p:sp>
      </p:grpSp>
      <p:grpSp>
        <p:nvGrpSpPr>
          <p:cNvPr id="118" name="Group 117"/>
          <p:cNvGrpSpPr/>
          <p:nvPr/>
        </p:nvGrpSpPr>
        <p:grpSpPr>
          <a:xfrm>
            <a:off x="1521356" y="2629563"/>
            <a:ext cx="4121831" cy="1583048"/>
            <a:chOff x="-439514" y="513464"/>
            <a:chExt cx="4272793" cy="1166535"/>
          </a:xfrm>
        </p:grpSpPr>
        <p:sp>
          <p:nvSpPr>
            <p:cNvPr id="143" name="Rectangle 142"/>
            <p:cNvSpPr/>
            <p:nvPr/>
          </p:nvSpPr>
          <p:spPr>
            <a:xfrm>
              <a:off x="153331" y="530015"/>
              <a:ext cx="3679948" cy="1149984"/>
            </a:xfrm>
            <a:prstGeom prst="rect">
              <a:avLst/>
            </a:prstGeom>
            <a:gradFill>
              <a:gsLst>
                <a:gs pos="0">
                  <a:srgbClr val="E9E7B5"/>
                </a:gs>
                <a:gs pos="35000">
                  <a:srgbClr val="EEECCC"/>
                </a:gs>
                <a:gs pos="100000">
                  <a:srgbClr val="FAF8EA"/>
                </a:gs>
              </a:gsLst>
            </a:gradFill>
            <a:ln>
              <a:solidFill>
                <a:srgbClr val="BF9B41"/>
              </a:solidFill>
            </a:ln>
          </p:spPr>
          <p:style>
            <a:lnRef idx="1">
              <a:schemeClr val="accent4"/>
            </a:lnRef>
            <a:fillRef idx="2">
              <a:schemeClr val="accent4"/>
            </a:fillRef>
            <a:effectRef idx="1">
              <a:schemeClr val="accent4"/>
            </a:effectRef>
            <a:fontRef idx="minor">
              <a:schemeClr val="dk1">
                <a:hueOff val="0"/>
                <a:satOff val="0"/>
                <a:lumOff val="0"/>
                <a:alphaOff val="0"/>
              </a:schemeClr>
            </a:fontRef>
          </p:style>
        </p:sp>
        <p:sp>
          <p:nvSpPr>
            <p:cNvPr id="144" name="Rectangle 143"/>
            <p:cNvSpPr/>
            <p:nvPr/>
          </p:nvSpPr>
          <p:spPr>
            <a:xfrm>
              <a:off x="-439514" y="513464"/>
              <a:ext cx="4272793" cy="116653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78922" tIns="38100" rIns="38100" bIns="38100" numCol="1" spcCol="1270" anchor="t" anchorCtr="0">
              <a:noAutofit/>
            </a:bodyPr>
            <a:lstStyle/>
            <a:p>
              <a:pPr defTabSz="444500">
                <a:lnSpc>
                  <a:spcPct val="90000"/>
                </a:lnSpc>
                <a:spcAft>
                  <a:spcPct val="35000"/>
                </a:spcAft>
              </a:pPr>
              <a:r>
                <a:rPr lang="en-US" sz="1200" dirty="0">
                  <a:solidFill>
                    <a:prstClr val="black">
                      <a:hueOff val="0"/>
                      <a:satOff val="0"/>
                      <a:lumOff val="0"/>
                      <a:alphaOff val="0"/>
                    </a:prstClr>
                  </a:solidFill>
                  <a:latin typeface="Calibri" pitchFamily="34" charset="0"/>
                  <a:cs typeface="Calibri" pitchFamily="34" charset="0"/>
                </a:rPr>
                <a:t>QlikView CoE</a:t>
              </a:r>
            </a:p>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QlikView Consulting Services</a:t>
              </a:r>
            </a:p>
            <a:p>
              <a:pPr marL="171450" lvl="1" indent="-171450" defTabSz="266700">
                <a:lnSpc>
                  <a:spcPct val="90000"/>
                </a:lnSpc>
                <a:spcAft>
                  <a:spcPct val="15000"/>
                </a:spcAft>
                <a:buSzPct val="85000"/>
                <a:buFont typeface="Arial" pitchFamily="34" charset="0"/>
                <a:buChar char="•"/>
                <a:defRPr/>
              </a:pPr>
              <a:r>
                <a:rPr lang="en-US" sz="1100" b="0" dirty="0">
                  <a:solidFill>
                    <a:prstClr val="black">
                      <a:hueOff val="0"/>
                      <a:satOff val="0"/>
                      <a:lumOff val="0"/>
                      <a:alphaOff val="0"/>
                    </a:prstClr>
                  </a:solidFill>
                  <a:latin typeface="Calibri" pitchFamily="34" charset="0"/>
                  <a:cs typeface="Calibri" pitchFamily="34" charset="0"/>
                </a:rPr>
                <a:t>Assessment and Architecture  Services</a:t>
              </a:r>
            </a:p>
            <a:p>
              <a:pPr marL="171450" lvl="1" indent="-171450" defTabSz="266700">
                <a:lnSpc>
                  <a:spcPct val="90000"/>
                </a:lnSpc>
                <a:spcAft>
                  <a:spcPct val="15000"/>
                </a:spcAft>
                <a:buSzPct val="85000"/>
                <a:buFont typeface="Arial" pitchFamily="34" charset="0"/>
                <a:buChar char="•"/>
                <a:defRPr/>
              </a:pPr>
              <a:r>
                <a:rPr lang="en-US" sz="1100" b="0" dirty="0">
                  <a:solidFill>
                    <a:prstClr val="black">
                      <a:hueOff val="0"/>
                      <a:satOff val="0"/>
                      <a:lumOff val="0"/>
                      <a:alphaOff val="0"/>
                    </a:prstClr>
                  </a:solidFill>
                  <a:latin typeface="Calibri" pitchFamily="34" charset="0"/>
                  <a:cs typeface="Calibri" pitchFamily="34" charset="0"/>
                </a:rPr>
                <a:t>Delivery and Execution Services</a:t>
              </a:r>
            </a:p>
            <a:p>
              <a:pPr marL="171450" lvl="1" indent="-171450" defTabSz="266700">
                <a:lnSpc>
                  <a:spcPct val="90000"/>
                </a:lnSpc>
                <a:spcAft>
                  <a:spcPct val="15000"/>
                </a:spcAft>
                <a:buSzPct val="85000"/>
                <a:buFont typeface="Arial" pitchFamily="34" charset="0"/>
                <a:buChar char="•"/>
                <a:defRPr/>
              </a:pPr>
              <a:r>
                <a:rPr lang="en-US" sz="1100" b="0" dirty="0">
                  <a:solidFill>
                    <a:prstClr val="black">
                      <a:hueOff val="0"/>
                      <a:satOff val="0"/>
                      <a:lumOff val="0"/>
                      <a:alphaOff val="0"/>
                    </a:prstClr>
                  </a:solidFill>
                  <a:latin typeface="Calibri" pitchFamily="34" charset="0"/>
                  <a:cs typeface="Calibri" pitchFamily="34" charset="0"/>
                </a:rPr>
                <a:t>Upgrade and Rollout/Implementation Services</a:t>
              </a:r>
            </a:p>
            <a:p>
              <a:pPr marL="171450" lvl="1" indent="-171450" defTabSz="266700">
                <a:lnSpc>
                  <a:spcPct val="90000"/>
                </a:lnSpc>
                <a:spcAft>
                  <a:spcPct val="15000"/>
                </a:spcAft>
                <a:buSzPct val="85000"/>
                <a:buFont typeface="Arial" pitchFamily="34" charset="0"/>
                <a:buChar char="•"/>
                <a:defRPr/>
              </a:pPr>
              <a:r>
                <a:rPr lang="en-US" sz="1100" b="0" dirty="0">
                  <a:solidFill>
                    <a:prstClr val="black">
                      <a:hueOff val="0"/>
                      <a:satOff val="0"/>
                      <a:lumOff val="0"/>
                      <a:alphaOff val="0"/>
                    </a:prstClr>
                  </a:solidFill>
                  <a:latin typeface="Calibri" pitchFamily="34" charset="0"/>
                  <a:cs typeface="Calibri" pitchFamily="34" charset="0"/>
                </a:rPr>
                <a:t>Production Support and Maintenance Services</a:t>
              </a:r>
            </a:p>
            <a:p>
              <a:pPr marL="171450" lvl="1" indent="-171450" defTabSz="266700">
                <a:lnSpc>
                  <a:spcPct val="90000"/>
                </a:lnSpc>
                <a:spcAft>
                  <a:spcPct val="15000"/>
                </a:spcAft>
                <a:buSzPct val="85000"/>
                <a:buFont typeface="Arial" pitchFamily="34" charset="0"/>
                <a:buChar char="•"/>
                <a:defRPr/>
              </a:pPr>
              <a:r>
                <a:rPr lang="en-US" sz="1100" b="0" dirty="0">
                  <a:solidFill>
                    <a:prstClr val="black">
                      <a:hueOff val="0"/>
                      <a:satOff val="0"/>
                      <a:lumOff val="0"/>
                      <a:alphaOff val="0"/>
                    </a:prstClr>
                  </a:solidFill>
                  <a:latin typeface="Calibri" pitchFamily="34" charset="0"/>
                  <a:cs typeface="Calibri" pitchFamily="34" charset="0"/>
                </a:rPr>
                <a:t>Training and Certification</a:t>
              </a:r>
            </a:p>
            <a:p>
              <a:pPr marL="171450" lvl="1" indent="-171450" defTabSz="266700">
                <a:lnSpc>
                  <a:spcPct val="90000"/>
                </a:lnSpc>
                <a:spcAft>
                  <a:spcPct val="15000"/>
                </a:spcAft>
                <a:buSzPct val="85000"/>
                <a:buFont typeface="Arial" pitchFamily="34" charset="0"/>
                <a:buChar char="•"/>
                <a:defRPr/>
              </a:pPr>
              <a:r>
                <a:rPr lang="en-US" sz="1100" b="0" dirty="0">
                  <a:solidFill>
                    <a:prstClr val="black">
                      <a:hueOff val="0"/>
                      <a:satOff val="0"/>
                      <a:lumOff val="0"/>
                      <a:alphaOff val="0"/>
                    </a:prstClr>
                  </a:solidFill>
                  <a:latin typeface="Calibri" pitchFamily="34" charset="0"/>
                  <a:cs typeface="Calibri" pitchFamily="34" charset="0"/>
                </a:rPr>
                <a:t>Research Services</a:t>
              </a:r>
            </a:p>
            <a:p>
              <a:pPr marL="114300" indent="-114300" fontAlgn="auto">
                <a:lnSpc>
                  <a:spcPct val="120000"/>
                </a:lnSpc>
                <a:spcBef>
                  <a:spcPts val="0"/>
                </a:spcBef>
                <a:spcAft>
                  <a:spcPts val="0"/>
                </a:spcAft>
                <a:buSzPct val="85000"/>
                <a:buFont typeface="Wingdings" pitchFamily="2" charset="2"/>
                <a:buChar char="§"/>
                <a:defRPr/>
              </a:pPr>
              <a:endParaRPr lang="en-US" sz="900" b="0" dirty="0">
                <a:solidFill>
                  <a:prstClr val="black">
                    <a:hueOff val="0"/>
                    <a:satOff val="0"/>
                    <a:lumOff val="0"/>
                    <a:alphaOff val="0"/>
                  </a:prstClr>
                </a:solidFill>
                <a:latin typeface="Calibri" pitchFamily="34" charset="0"/>
                <a:cs typeface="Calibri" pitchFamily="34" charset="0"/>
              </a:endParaRPr>
            </a:p>
          </p:txBody>
        </p:sp>
      </p:grpSp>
      <p:grpSp>
        <p:nvGrpSpPr>
          <p:cNvPr id="119" name="Group 118"/>
          <p:cNvGrpSpPr/>
          <p:nvPr/>
        </p:nvGrpSpPr>
        <p:grpSpPr>
          <a:xfrm>
            <a:off x="1527008" y="4360668"/>
            <a:ext cx="4116179" cy="1494860"/>
            <a:chOff x="-433655" y="317064"/>
            <a:chExt cx="4266934" cy="1273032"/>
          </a:xfrm>
        </p:grpSpPr>
        <p:sp>
          <p:nvSpPr>
            <p:cNvPr id="141" name="Rectangle 140"/>
            <p:cNvSpPr/>
            <p:nvPr/>
          </p:nvSpPr>
          <p:spPr>
            <a:xfrm>
              <a:off x="153331" y="317064"/>
              <a:ext cx="3679948" cy="1273032"/>
            </a:xfrm>
            <a:prstGeom prst="rect">
              <a:avLst/>
            </a:prstGeom>
            <a:gradFill>
              <a:gsLst>
                <a:gs pos="0">
                  <a:srgbClr val="CDECB8"/>
                </a:gs>
                <a:gs pos="35000">
                  <a:srgbClr val="D4EED2"/>
                </a:gs>
                <a:gs pos="100000">
                  <a:srgbClr val="F1F9ED"/>
                </a:gs>
              </a:gsLst>
            </a:gradFill>
          </p:spPr>
          <p:style>
            <a:lnRef idx="1">
              <a:schemeClr val="accent3"/>
            </a:lnRef>
            <a:fillRef idx="2">
              <a:schemeClr val="accent3"/>
            </a:fillRef>
            <a:effectRef idx="1">
              <a:schemeClr val="accent3"/>
            </a:effectRef>
            <a:fontRef idx="minor">
              <a:schemeClr val="dk1">
                <a:hueOff val="0"/>
                <a:satOff val="0"/>
                <a:lumOff val="0"/>
                <a:alphaOff val="0"/>
              </a:schemeClr>
            </a:fontRef>
          </p:style>
        </p:sp>
        <p:sp>
          <p:nvSpPr>
            <p:cNvPr id="142" name="Rectangle 141"/>
            <p:cNvSpPr/>
            <p:nvPr/>
          </p:nvSpPr>
          <p:spPr>
            <a:xfrm>
              <a:off x="-433655" y="348062"/>
              <a:ext cx="4266934" cy="11499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78922" tIns="34290" rIns="34290" bIns="34290" numCol="1" spcCol="1270" anchor="t" anchorCtr="0">
              <a:noAutofit/>
            </a:bodyPr>
            <a:lstStyle/>
            <a:p>
              <a:pPr defTabSz="444500">
                <a:lnSpc>
                  <a:spcPct val="90000"/>
                </a:lnSpc>
                <a:spcAft>
                  <a:spcPct val="35000"/>
                </a:spcAft>
              </a:pPr>
              <a:r>
                <a:rPr lang="en-US" sz="1200" dirty="0" smtClean="0">
                  <a:solidFill>
                    <a:prstClr val="black">
                      <a:hueOff val="0"/>
                      <a:satOff val="0"/>
                      <a:lumOff val="0"/>
                      <a:alphaOff val="0"/>
                    </a:prstClr>
                  </a:solidFill>
                  <a:latin typeface="Calibri" pitchFamily="34" charset="0"/>
                  <a:cs typeface="Calibri" pitchFamily="34" charset="0"/>
                </a:rPr>
                <a:t>QlikView Stewardship </a:t>
              </a:r>
              <a:r>
                <a:rPr lang="en-US" sz="1200" dirty="0">
                  <a:solidFill>
                    <a:prstClr val="black">
                      <a:hueOff val="0"/>
                      <a:satOff val="0"/>
                      <a:lumOff val="0"/>
                      <a:alphaOff val="0"/>
                    </a:prstClr>
                  </a:solidFill>
                  <a:latin typeface="Calibri" pitchFamily="34" charset="0"/>
                  <a:cs typeface="Calibri" pitchFamily="34" charset="0"/>
                </a:rPr>
                <a:t>Team</a:t>
              </a:r>
            </a:p>
            <a:p>
              <a:pPr marL="171450" lvl="1" indent="-171450" defTabSz="266700" eaLnBrk="0" hangingPunct="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Perform Analysis, Deployment &amp; Delivery</a:t>
              </a:r>
            </a:p>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Implement polices, Business rules</a:t>
              </a:r>
            </a:p>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Perform operational activities - quality analysis, performance analysis, sizing</a:t>
              </a:r>
            </a:p>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Review QlikView New Application/Report CRs</a:t>
              </a:r>
            </a:p>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Review BI Self Service Creations</a:t>
              </a:r>
            </a:p>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Review QlikView Report/Applcs CRs with CoE</a:t>
              </a:r>
            </a:p>
          </p:txBody>
        </p:sp>
      </p:grpSp>
      <p:sp>
        <p:nvSpPr>
          <p:cNvPr id="120" name="Rectangle 119"/>
          <p:cNvSpPr/>
          <p:nvPr/>
        </p:nvSpPr>
        <p:spPr bwMode="auto">
          <a:xfrm>
            <a:off x="5806468" y="1212446"/>
            <a:ext cx="1464707" cy="1284324"/>
          </a:xfrm>
          <a:prstGeom prst="rect">
            <a:avLst/>
          </a:prstGeom>
          <a:gradFill>
            <a:gsLst>
              <a:gs pos="0">
                <a:srgbClr val="B8E5EA"/>
              </a:gs>
              <a:gs pos="35000">
                <a:srgbClr val="CDF1F0"/>
              </a:gs>
              <a:gs pos="100000">
                <a:srgbClr val="EAF6FA"/>
              </a:gs>
            </a:gsLst>
          </a:gradFill>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vert="horz" wrap="square" lIns="91440" tIns="45720" rIns="91440" bIns="45720" numCol="1" rtlCol="0" anchor="ctr" anchorCtr="0" compatLnSpc="1">
            <a:prstTxWarp prst="textNoShape">
              <a:avLst/>
            </a:prstTxWarp>
          </a:bodyPr>
          <a:lstStyle/>
          <a:p>
            <a:pPr marL="171450" indent="-171450">
              <a:lnSpc>
                <a:spcPct val="90000"/>
              </a:lnSpc>
              <a:spcAft>
                <a:spcPts val="400"/>
              </a:spcAft>
              <a:buFont typeface="Wingdings" pitchFamily="2" charset="2"/>
              <a:buChar char="§"/>
            </a:pPr>
            <a:r>
              <a:rPr lang="en-US" sz="1100" b="0" dirty="0">
                <a:solidFill>
                  <a:prstClr val="black">
                    <a:hueOff val="0"/>
                    <a:satOff val="0"/>
                    <a:lumOff val="0"/>
                    <a:alphaOff val="0"/>
                  </a:prstClr>
                </a:solidFill>
                <a:latin typeface="Calibri" pitchFamily="34" charset="0"/>
                <a:cs typeface="Calibri" pitchFamily="34" charset="0"/>
              </a:rPr>
              <a:t>Governance Polices </a:t>
            </a:r>
          </a:p>
          <a:p>
            <a:pPr marL="171450" indent="-171450">
              <a:lnSpc>
                <a:spcPct val="90000"/>
              </a:lnSpc>
              <a:spcAft>
                <a:spcPts val="400"/>
              </a:spcAft>
              <a:buFont typeface="Wingdings" pitchFamily="2" charset="2"/>
              <a:buChar char="§"/>
            </a:pPr>
            <a:r>
              <a:rPr lang="en-US" sz="1100" b="0" dirty="0">
                <a:solidFill>
                  <a:prstClr val="black">
                    <a:hueOff val="0"/>
                    <a:satOff val="0"/>
                    <a:lumOff val="0"/>
                    <a:alphaOff val="0"/>
                  </a:prstClr>
                </a:solidFill>
                <a:latin typeface="Calibri" pitchFamily="34" charset="0"/>
                <a:cs typeface="Calibri" pitchFamily="34" charset="0"/>
              </a:rPr>
              <a:t>Conflict Resolution</a:t>
            </a:r>
          </a:p>
          <a:p>
            <a:pPr marL="171450" indent="-171450">
              <a:lnSpc>
                <a:spcPct val="90000"/>
              </a:lnSpc>
              <a:spcAft>
                <a:spcPts val="400"/>
              </a:spcAft>
              <a:buFont typeface="Wingdings" pitchFamily="2" charset="2"/>
              <a:buChar char="§"/>
            </a:pPr>
            <a:r>
              <a:rPr lang="en-US" sz="1100" b="0" dirty="0">
                <a:solidFill>
                  <a:prstClr val="black">
                    <a:hueOff val="0"/>
                    <a:satOff val="0"/>
                    <a:lumOff val="0"/>
                    <a:alphaOff val="0"/>
                  </a:prstClr>
                </a:solidFill>
                <a:latin typeface="Calibri" pitchFamily="34" charset="0"/>
                <a:cs typeface="Calibri" pitchFamily="34" charset="0"/>
              </a:rPr>
              <a:t>Program Priorities</a:t>
            </a:r>
          </a:p>
          <a:p>
            <a:pPr marL="171450" indent="-171450">
              <a:lnSpc>
                <a:spcPct val="90000"/>
              </a:lnSpc>
              <a:spcAft>
                <a:spcPts val="400"/>
              </a:spcAft>
              <a:buFont typeface="Wingdings" pitchFamily="2" charset="2"/>
              <a:buChar char="§"/>
            </a:pPr>
            <a:r>
              <a:rPr lang="en-US" sz="1100" b="0" dirty="0">
                <a:solidFill>
                  <a:prstClr val="black">
                    <a:hueOff val="0"/>
                    <a:satOff val="0"/>
                    <a:lumOff val="0"/>
                    <a:alphaOff val="0"/>
                  </a:prstClr>
                </a:solidFill>
                <a:latin typeface="Calibri" pitchFamily="34" charset="0"/>
                <a:cs typeface="Calibri" pitchFamily="34" charset="0"/>
              </a:rPr>
              <a:t>Enterprise </a:t>
            </a:r>
            <a:r>
              <a:rPr lang="en-US" sz="1100" b="0" dirty="0" smtClean="0">
                <a:solidFill>
                  <a:prstClr val="black">
                    <a:hueOff val="0"/>
                    <a:satOff val="0"/>
                    <a:lumOff val="0"/>
                    <a:alphaOff val="0"/>
                  </a:prstClr>
                </a:solidFill>
                <a:latin typeface="Calibri" pitchFamily="34" charset="0"/>
                <a:cs typeface="Calibri" pitchFamily="34" charset="0"/>
              </a:rPr>
              <a:t>Governance</a:t>
            </a:r>
            <a:endParaRPr lang="en-US" sz="800" b="0" dirty="0">
              <a:solidFill>
                <a:prstClr val="black"/>
              </a:solidFill>
              <a:latin typeface="Calibri" pitchFamily="34" charset="0"/>
              <a:cs typeface="Calibri" pitchFamily="34" charset="0"/>
            </a:endParaRPr>
          </a:p>
        </p:txBody>
      </p:sp>
      <p:sp>
        <p:nvSpPr>
          <p:cNvPr id="121" name="Rectangle 120"/>
          <p:cNvSpPr/>
          <p:nvPr/>
        </p:nvSpPr>
        <p:spPr bwMode="auto">
          <a:xfrm>
            <a:off x="7404136" y="1212446"/>
            <a:ext cx="1396648" cy="1284324"/>
          </a:xfrm>
          <a:prstGeom prst="rect">
            <a:avLst/>
          </a:prstGeom>
          <a:gradFill>
            <a:gsLst>
              <a:gs pos="0">
                <a:srgbClr val="B8E5EA"/>
              </a:gs>
              <a:gs pos="35000">
                <a:srgbClr val="CDF1F0"/>
              </a:gs>
              <a:gs pos="100000">
                <a:srgbClr val="EAF6FA"/>
              </a:gs>
            </a:gsLst>
          </a:gradFill>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vert="horz" wrap="square" lIns="91440" tIns="45720" rIns="91440" bIns="45720" numCol="1" rtlCol="0" anchor="ctr" anchorCtr="0" compatLnSpc="1">
            <a:prstTxWarp prst="textNoShape">
              <a:avLst/>
            </a:prstTxWarp>
          </a:bodyPr>
          <a:lstStyle/>
          <a:p>
            <a:pPr marL="171450" indent="-171450">
              <a:lnSpc>
                <a:spcPct val="90000"/>
              </a:lnSpc>
              <a:spcAft>
                <a:spcPts val="400"/>
              </a:spcAft>
              <a:buFont typeface="Wingdings" pitchFamily="2" charset="2"/>
              <a:buChar char="§"/>
            </a:pPr>
            <a:r>
              <a:rPr lang="en-US" sz="1100" b="0" dirty="0">
                <a:solidFill>
                  <a:prstClr val="black">
                    <a:hueOff val="0"/>
                    <a:satOff val="0"/>
                    <a:lumOff val="0"/>
                    <a:alphaOff val="0"/>
                  </a:prstClr>
                </a:solidFill>
                <a:latin typeface="Calibri" pitchFamily="34" charset="0"/>
                <a:cs typeface="Calibri" pitchFamily="34" charset="0"/>
              </a:rPr>
              <a:t>Policies</a:t>
            </a:r>
          </a:p>
          <a:p>
            <a:pPr marL="171450" indent="-171450">
              <a:lnSpc>
                <a:spcPct val="90000"/>
              </a:lnSpc>
              <a:spcAft>
                <a:spcPts val="400"/>
              </a:spcAft>
              <a:buFont typeface="Wingdings" pitchFamily="2" charset="2"/>
              <a:buChar char="§"/>
            </a:pPr>
            <a:r>
              <a:rPr lang="en-US" sz="1100" b="0" dirty="0">
                <a:solidFill>
                  <a:prstClr val="black">
                    <a:hueOff val="0"/>
                    <a:satOff val="0"/>
                    <a:lumOff val="0"/>
                    <a:alphaOff val="0"/>
                  </a:prstClr>
                </a:solidFill>
                <a:latin typeface="Calibri" pitchFamily="34" charset="0"/>
                <a:cs typeface="Calibri" pitchFamily="34" charset="0"/>
              </a:rPr>
              <a:t>Standards and Benchmarks</a:t>
            </a:r>
          </a:p>
        </p:txBody>
      </p:sp>
      <p:sp>
        <p:nvSpPr>
          <p:cNvPr id="122" name="Rectangle 121"/>
          <p:cNvSpPr/>
          <p:nvPr/>
        </p:nvSpPr>
        <p:spPr bwMode="auto">
          <a:xfrm>
            <a:off x="5806468" y="2629561"/>
            <a:ext cx="1464707" cy="1583049"/>
          </a:xfrm>
          <a:prstGeom prst="rect">
            <a:avLst/>
          </a:prstGeom>
          <a:gradFill>
            <a:gsLst>
              <a:gs pos="0">
                <a:srgbClr val="E9E7B5"/>
              </a:gs>
              <a:gs pos="35000">
                <a:srgbClr val="EEECCC"/>
              </a:gs>
              <a:gs pos="100000">
                <a:srgbClr val="FAF8EA"/>
              </a:gs>
            </a:gsLst>
          </a:gradFill>
          <a:ln>
            <a:solidFill>
              <a:srgbClr val="BF9B41"/>
            </a:solidFill>
          </a:ln>
        </p:spPr>
        <p:style>
          <a:lnRef idx="1">
            <a:schemeClr val="accent4"/>
          </a:lnRef>
          <a:fillRef idx="2">
            <a:schemeClr val="accent4"/>
          </a:fillRef>
          <a:effectRef idx="1">
            <a:schemeClr val="accent4"/>
          </a:effectRef>
          <a:fontRef idx="minor">
            <a:schemeClr val="dk1">
              <a:hueOff val="0"/>
              <a:satOff val="0"/>
              <a:lumOff val="0"/>
              <a:alphaOff val="0"/>
            </a:schemeClr>
          </a:fontRef>
        </p:style>
        <p:txBody>
          <a:bodyPr vert="horz" wrap="square" lIns="91440" tIns="45720" rIns="91440" bIns="45720" numCol="1" rtlCol="0" anchor="ctr" anchorCtr="0" compatLnSpc="1">
            <a:prstTxWarp prst="textNoShape">
              <a:avLst/>
            </a:prstTxWarp>
          </a:bodyPr>
          <a:lstStyle/>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Architecture </a:t>
            </a:r>
          </a:p>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Infrastructure </a:t>
            </a:r>
          </a:p>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SOPs</a:t>
            </a:r>
          </a:p>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QlikView Policies and Standards</a:t>
            </a:r>
          </a:p>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QlikView COB</a:t>
            </a:r>
          </a:p>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QlikView Adoption</a:t>
            </a:r>
          </a:p>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QlikView </a:t>
            </a:r>
            <a:r>
              <a:rPr lang="en-US" sz="1100" b="0" dirty="0" smtClean="0">
                <a:solidFill>
                  <a:prstClr val="black">
                    <a:hueOff val="0"/>
                    <a:satOff val="0"/>
                    <a:lumOff val="0"/>
                    <a:alphaOff val="0"/>
                  </a:prstClr>
                </a:solidFill>
                <a:latin typeface="Calibri" pitchFamily="34" charset="0"/>
                <a:cs typeface="Calibri" pitchFamily="34" charset="0"/>
              </a:rPr>
              <a:t>Assets</a:t>
            </a:r>
            <a:endParaRPr lang="en-US" sz="900" b="0" dirty="0">
              <a:solidFill>
                <a:prstClr val="black">
                  <a:hueOff val="0"/>
                  <a:satOff val="0"/>
                  <a:lumOff val="0"/>
                  <a:alphaOff val="0"/>
                </a:prstClr>
              </a:solidFill>
              <a:latin typeface="Calibri" pitchFamily="34" charset="0"/>
              <a:cs typeface="Calibri" pitchFamily="34" charset="0"/>
            </a:endParaRPr>
          </a:p>
        </p:txBody>
      </p:sp>
      <p:sp>
        <p:nvSpPr>
          <p:cNvPr id="123" name="Rectangle 122"/>
          <p:cNvSpPr/>
          <p:nvPr/>
        </p:nvSpPr>
        <p:spPr bwMode="auto">
          <a:xfrm>
            <a:off x="7404136" y="2629562"/>
            <a:ext cx="1396648" cy="1583048"/>
          </a:xfrm>
          <a:prstGeom prst="rect">
            <a:avLst/>
          </a:prstGeom>
          <a:gradFill>
            <a:gsLst>
              <a:gs pos="0">
                <a:srgbClr val="E9E7B5"/>
              </a:gs>
              <a:gs pos="35000">
                <a:srgbClr val="EEECCC"/>
              </a:gs>
              <a:gs pos="100000">
                <a:srgbClr val="FAF8EA"/>
              </a:gs>
            </a:gsLst>
          </a:gradFill>
          <a:ln>
            <a:solidFill>
              <a:srgbClr val="BF9B41"/>
            </a:solidFill>
          </a:ln>
        </p:spPr>
        <p:style>
          <a:lnRef idx="1">
            <a:schemeClr val="accent4"/>
          </a:lnRef>
          <a:fillRef idx="2">
            <a:schemeClr val="accent4"/>
          </a:fillRef>
          <a:effectRef idx="1">
            <a:schemeClr val="accent4"/>
          </a:effectRef>
          <a:fontRef idx="minor">
            <a:schemeClr val="dk1">
              <a:hueOff val="0"/>
              <a:satOff val="0"/>
              <a:lumOff val="0"/>
              <a:alphaOff val="0"/>
            </a:schemeClr>
          </a:fontRef>
        </p:style>
        <p:txBody>
          <a:bodyPr vert="horz" wrap="square" lIns="91440" tIns="45720" rIns="91440" bIns="45720" numCol="1" rtlCol="0" anchor="ctr" anchorCtr="0" compatLnSpc="1">
            <a:prstTxWarp prst="textNoShape">
              <a:avLst/>
            </a:prstTxWarp>
          </a:bodyPr>
          <a:lstStyle/>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Strategy changes</a:t>
            </a:r>
          </a:p>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Policy/Process changes</a:t>
            </a:r>
          </a:p>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IT Architectural considerations</a:t>
            </a:r>
          </a:p>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Prioritization of </a:t>
            </a:r>
            <a:r>
              <a:rPr lang="en-US" sz="1100" b="0" dirty="0" smtClean="0">
                <a:solidFill>
                  <a:prstClr val="black">
                    <a:hueOff val="0"/>
                    <a:satOff val="0"/>
                    <a:lumOff val="0"/>
                    <a:alphaOff val="0"/>
                  </a:prstClr>
                </a:solidFill>
                <a:latin typeface="Calibri" pitchFamily="34" charset="0"/>
                <a:cs typeface="Calibri" pitchFamily="34" charset="0"/>
              </a:rPr>
              <a:t>activities</a:t>
            </a:r>
            <a:endParaRPr lang="en-US" sz="900" b="0" dirty="0">
              <a:solidFill>
                <a:prstClr val="black">
                  <a:hueOff val="0"/>
                  <a:satOff val="0"/>
                  <a:lumOff val="0"/>
                  <a:alphaOff val="0"/>
                </a:prstClr>
              </a:solidFill>
              <a:latin typeface="Calibri" pitchFamily="34" charset="0"/>
              <a:cs typeface="Calibri" pitchFamily="34" charset="0"/>
            </a:endParaRPr>
          </a:p>
        </p:txBody>
      </p:sp>
      <p:sp>
        <p:nvSpPr>
          <p:cNvPr id="124" name="Rectangle 123"/>
          <p:cNvSpPr/>
          <p:nvPr/>
        </p:nvSpPr>
        <p:spPr bwMode="auto">
          <a:xfrm>
            <a:off x="5806467" y="4368158"/>
            <a:ext cx="1464708" cy="1487367"/>
          </a:xfrm>
          <a:prstGeom prst="rect">
            <a:avLst/>
          </a:prstGeom>
          <a:gradFill>
            <a:gsLst>
              <a:gs pos="0">
                <a:srgbClr val="CDECB8"/>
              </a:gs>
              <a:gs pos="35000">
                <a:srgbClr val="D4EED2"/>
              </a:gs>
              <a:gs pos="100000">
                <a:srgbClr val="F1F9ED"/>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Quality, Sizing, Performance, Metrics  </a:t>
            </a:r>
          </a:p>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System Availability</a:t>
            </a:r>
          </a:p>
          <a:p>
            <a:pPr marL="171450" lvl="1" indent="-171450">
              <a:lnSpc>
                <a:spcPct val="90000"/>
              </a:lnSpc>
              <a:spcAft>
                <a:spcPts val="400"/>
              </a:spcAft>
              <a:buSzPct val="85000"/>
              <a:buFont typeface="Wingdings" pitchFamily="2" charset="2"/>
              <a:buChar char="§"/>
              <a:defRPr/>
            </a:pPr>
            <a:r>
              <a:rPr lang="en-US" sz="1100" b="0" dirty="0">
                <a:solidFill>
                  <a:prstClr val="black">
                    <a:hueOff val="0"/>
                    <a:satOff val="0"/>
                    <a:lumOff val="0"/>
                    <a:alphaOff val="0"/>
                  </a:prstClr>
                </a:solidFill>
                <a:latin typeface="Calibri" pitchFamily="34" charset="0"/>
                <a:cs typeface="Calibri" pitchFamily="34" charset="0"/>
              </a:rPr>
              <a:t>Controlling  QVD Files &amp; Reports </a:t>
            </a:r>
            <a:r>
              <a:rPr lang="en-US" sz="1100" b="0" dirty="0" smtClean="0">
                <a:solidFill>
                  <a:prstClr val="black">
                    <a:hueOff val="0"/>
                    <a:satOff val="0"/>
                    <a:lumOff val="0"/>
                    <a:alphaOff val="0"/>
                  </a:prstClr>
                </a:solidFill>
                <a:latin typeface="Calibri" pitchFamily="34" charset="0"/>
                <a:cs typeface="Calibri" pitchFamily="34" charset="0"/>
              </a:rPr>
              <a:t>Proliferation</a:t>
            </a:r>
            <a:endParaRPr lang="en-US" sz="1100" b="0" dirty="0">
              <a:solidFill>
                <a:prstClr val="black">
                  <a:hueOff val="0"/>
                  <a:satOff val="0"/>
                  <a:lumOff val="0"/>
                  <a:alphaOff val="0"/>
                </a:prstClr>
              </a:solidFill>
              <a:latin typeface="Calibri" pitchFamily="34" charset="0"/>
              <a:cs typeface="Calibri" pitchFamily="34" charset="0"/>
            </a:endParaRPr>
          </a:p>
        </p:txBody>
      </p:sp>
      <p:sp>
        <p:nvSpPr>
          <p:cNvPr id="125" name="Rectangle 124"/>
          <p:cNvSpPr/>
          <p:nvPr/>
        </p:nvSpPr>
        <p:spPr bwMode="auto">
          <a:xfrm>
            <a:off x="7411830" y="4360666"/>
            <a:ext cx="1396648" cy="1494860"/>
          </a:xfrm>
          <a:prstGeom prst="rect">
            <a:avLst/>
          </a:prstGeom>
          <a:gradFill>
            <a:gsLst>
              <a:gs pos="0">
                <a:srgbClr val="CDECB8"/>
              </a:gs>
              <a:gs pos="35000">
                <a:srgbClr val="D4EED2"/>
              </a:gs>
              <a:gs pos="100000">
                <a:srgbClr val="F1F9ED"/>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QV/Tool Architecture considerations</a:t>
            </a:r>
          </a:p>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Business Rule changes</a:t>
            </a:r>
          </a:p>
          <a:p>
            <a:pPr marL="171450" lvl="1" indent="-171450" defTabSz="266700">
              <a:lnSpc>
                <a:spcPct val="90000"/>
              </a:lnSpc>
              <a:spcAft>
                <a:spcPct val="15000"/>
              </a:spcAft>
              <a:buFont typeface="Arial" pitchFamily="34" charset="0"/>
              <a:buChar char="•"/>
            </a:pPr>
            <a:r>
              <a:rPr lang="en-US" sz="1100" b="0" dirty="0">
                <a:solidFill>
                  <a:prstClr val="black">
                    <a:hueOff val="0"/>
                    <a:satOff val="0"/>
                    <a:lumOff val="0"/>
                    <a:alphaOff val="0"/>
                  </a:prstClr>
                </a:solidFill>
                <a:latin typeface="Calibri" pitchFamily="34" charset="0"/>
                <a:cs typeface="Calibri" pitchFamily="34" charset="0"/>
              </a:rPr>
              <a:t>Templates, Tool, Applic, Technolo</a:t>
            </a:r>
            <a:r>
              <a:rPr lang="en-US" sz="900" b="0" dirty="0">
                <a:solidFill>
                  <a:prstClr val="black">
                    <a:hueOff val="0"/>
                    <a:satOff val="0"/>
                    <a:lumOff val="0"/>
                    <a:alphaOff val="0"/>
                  </a:prstClr>
                </a:solidFill>
                <a:latin typeface="Calibri" pitchFamily="34" charset="0"/>
                <a:cs typeface="Calibri" pitchFamily="34" charset="0"/>
              </a:rPr>
              <a:t>gy</a:t>
            </a:r>
          </a:p>
        </p:txBody>
      </p:sp>
      <p:sp>
        <p:nvSpPr>
          <p:cNvPr id="126" name="Rectangle 125"/>
          <p:cNvSpPr/>
          <p:nvPr/>
        </p:nvSpPr>
        <p:spPr>
          <a:xfrm>
            <a:off x="370641" y="2296048"/>
            <a:ext cx="1620789" cy="333513"/>
          </a:xfrm>
          <a:prstGeom prst="rect">
            <a:avLst/>
          </a:prstGeom>
        </p:spPr>
        <p:txBody>
          <a:bodyPr wrap="square">
            <a:spAutoFit/>
          </a:bodyPr>
          <a:lstStyle/>
          <a:p>
            <a:pPr algn="ctr" fontAlgn="ctr">
              <a:spcBef>
                <a:spcPts val="0"/>
              </a:spcBef>
              <a:spcAft>
                <a:spcPts val="0"/>
              </a:spcAft>
              <a:defRPr/>
            </a:pPr>
            <a:r>
              <a:rPr lang="en-US" sz="900" dirty="0">
                <a:solidFill>
                  <a:prstClr val="black"/>
                </a:solidFill>
                <a:latin typeface="Calibri" pitchFamily="34" charset="0"/>
                <a:cs typeface="Calibri" pitchFamily="34" charset="0"/>
              </a:rPr>
              <a:t>Applicable Roles:  VP/AVP, </a:t>
            </a:r>
          </a:p>
          <a:p>
            <a:pPr algn="ctr" fontAlgn="ctr">
              <a:spcBef>
                <a:spcPts val="0"/>
              </a:spcBef>
              <a:spcAft>
                <a:spcPts val="0"/>
              </a:spcAft>
              <a:defRPr/>
            </a:pPr>
            <a:r>
              <a:rPr lang="en-US" sz="900" dirty="0">
                <a:solidFill>
                  <a:prstClr val="black"/>
                </a:solidFill>
                <a:latin typeface="Calibri" pitchFamily="34" charset="0"/>
                <a:cs typeface="Calibri" pitchFamily="34" charset="0"/>
              </a:rPr>
              <a:t>Sr./Director, IT Architect</a:t>
            </a:r>
          </a:p>
        </p:txBody>
      </p:sp>
      <p:sp>
        <p:nvSpPr>
          <p:cNvPr id="127" name="Rectangle 126"/>
          <p:cNvSpPr/>
          <p:nvPr/>
        </p:nvSpPr>
        <p:spPr>
          <a:xfrm>
            <a:off x="328550" y="3819054"/>
            <a:ext cx="1704971" cy="458580"/>
          </a:xfrm>
          <a:prstGeom prst="rect">
            <a:avLst/>
          </a:prstGeom>
        </p:spPr>
        <p:txBody>
          <a:bodyPr wrap="square">
            <a:spAutoFit/>
          </a:bodyPr>
          <a:lstStyle/>
          <a:p>
            <a:pPr algn="ctr" fontAlgn="ctr">
              <a:spcBef>
                <a:spcPts val="0"/>
              </a:spcBef>
              <a:spcAft>
                <a:spcPts val="0"/>
              </a:spcAft>
              <a:defRPr/>
            </a:pPr>
            <a:r>
              <a:rPr lang="en-US" sz="900" dirty="0">
                <a:solidFill>
                  <a:prstClr val="black"/>
                </a:solidFill>
                <a:latin typeface="Calibri" pitchFamily="34" charset="0"/>
                <a:cs typeface="Calibri" pitchFamily="34" charset="0"/>
              </a:rPr>
              <a:t>Applicable Roles:</a:t>
            </a:r>
          </a:p>
          <a:p>
            <a:pPr algn="ctr" fontAlgn="ctr">
              <a:spcBef>
                <a:spcPts val="0"/>
              </a:spcBef>
              <a:spcAft>
                <a:spcPts val="0"/>
              </a:spcAft>
              <a:defRPr/>
            </a:pPr>
            <a:r>
              <a:rPr lang="en-US" sz="900" dirty="0">
                <a:solidFill>
                  <a:prstClr val="black"/>
                </a:solidFill>
                <a:latin typeface="Calibri" pitchFamily="34" charset="0"/>
                <a:cs typeface="Calibri" pitchFamily="34" charset="0"/>
              </a:rPr>
              <a:t>Program Manager, BI Manager, Technical/Solution/QV-Architect</a:t>
            </a:r>
          </a:p>
        </p:txBody>
      </p:sp>
      <p:sp>
        <p:nvSpPr>
          <p:cNvPr id="128" name="Rectangle 127"/>
          <p:cNvSpPr/>
          <p:nvPr/>
        </p:nvSpPr>
        <p:spPr>
          <a:xfrm>
            <a:off x="328550" y="5246120"/>
            <a:ext cx="1704971" cy="583647"/>
          </a:xfrm>
          <a:prstGeom prst="rect">
            <a:avLst/>
          </a:prstGeom>
        </p:spPr>
        <p:txBody>
          <a:bodyPr wrap="square">
            <a:spAutoFit/>
          </a:bodyPr>
          <a:lstStyle/>
          <a:p>
            <a:pPr algn="ctr" fontAlgn="ctr">
              <a:spcBef>
                <a:spcPts val="0"/>
              </a:spcBef>
              <a:spcAft>
                <a:spcPts val="0"/>
              </a:spcAft>
              <a:defRPr/>
            </a:pPr>
            <a:r>
              <a:rPr lang="en-US" sz="900" dirty="0">
                <a:solidFill>
                  <a:prstClr val="black"/>
                </a:solidFill>
                <a:latin typeface="Calibri" pitchFamily="34" charset="0"/>
                <a:cs typeface="Calibri" pitchFamily="34" charset="0"/>
              </a:rPr>
              <a:t>Applicable Roles:</a:t>
            </a:r>
          </a:p>
          <a:p>
            <a:pPr algn="ctr" fontAlgn="ctr">
              <a:spcBef>
                <a:spcPts val="0"/>
              </a:spcBef>
              <a:spcAft>
                <a:spcPts val="0"/>
              </a:spcAft>
              <a:defRPr/>
            </a:pPr>
            <a:r>
              <a:rPr lang="en-US" sz="900" dirty="0">
                <a:solidFill>
                  <a:prstClr val="black"/>
                </a:solidFill>
                <a:latin typeface="Calibri" pitchFamily="34" charset="0"/>
                <a:cs typeface="Calibri" pitchFamily="34" charset="0"/>
              </a:rPr>
              <a:t>QlikView Leads, QV Mart Administrator, Project Manager, Performance Analyst, BA, DBA</a:t>
            </a:r>
          </a:p>
        </p:txBody>
      </p:sp>
      <p:cxnSp>
        <p:nvCxnSpPr>
          <p:cNvPr id="129" name="Straight Connector 128"/>
          <p:cNvCxnSpPr/>
          <p:nvPr/>
        </p:nvCxnSpPr>
        <p:spPr bwMode="auto">
          <a:xfrm flipV="1">
            <a:off x="7334671" y="1222106"/>
            <a:ext cx="0" cy="4633420"/>
          </a:xfrm>
          <a:prstGeom prst="line">
            <a:avLst/>
          </a:prstGeom>
          <a:solidFill>
            <a:schemeClr val="accent1"/>
          </a:solidFill>
          <a:ln w="9525" cap="flat" cmpd="sng" algn="ctr">
            <a:solidFill>
              <a:schemeClr val="bg1">
                <a:lumMod val="65000"/>
              </a:schemeClr>
            </a:solidFill>
            <a:prstDash val="dash"/>
            <a:round/>
            <a:headEnd type="none" w="med" len="med"/>
            <a:tailEnd type="none" w="med" len="med"/>
          </a:ln>
          <a:effectLst/>
        </p:spPr>
      </p:cxnSp>
      <p:sp>
        <p:nvSpPr>
          <p:cNvPr id="131" name="Rectangle 130"/>
          <p:cNvSpPr/>
          <p:nvPr/>
        </p:nvSpPr>
        <p:spPr>
          <a:xfrm>
            <a:off x="515170" y="1979316"/>
            <a:ext cx="1331731" cy="361306"/>
          </a:xfrm>
          <a:prstGeom prst="rect">
            <a:avLst/>
          </a:prstGeom>
        </p:spPr>
        <p:txBody>
          <a:bodyPr wrap="none">
            <a:spAutoFit/>
          </a:bodyPr>
          <a:lstStyle/>
          <a:p>
            <a:pPr algn="ctr" fontAlgn="ctr">
              <a:spcBef>
                <a:spcPts val="0"/>
              </a:spcBef>
              <a:spcAft>
                <a:spcPts val="0"/>
              </a:spcAft>
              <a:defRPr/>
            </a:pPr>
            <a:r>
              <a:rPr lang="en-US" sz="1000" i="1" dirty="0">
                <a:solidFill>
                  <a:srgbClr val="0070C0"/>
                </a:solidFill>
                <a:latin typeface="Calibri" pitchFamily="34" charset="0"/>
                <a:cs typeface="Calibri" pitchFamily="34" charset="0"/>
              </a:rPr>
              <a:t>BI Governors,</a:t>
            </a:r>
          </a:p>
          <a:p>
            <a:pPr algn="ctr" fontAlgn="ctr">
              <a:spcBef>
                <a:spcPts val="0"/>
              </a:spcBef>
              <a:spcAft>
                <a:spcPts val="0"/>
              </a:spcAft>
              <a:defRPr/>
            </a:pPr>
            <a:r>
              <a:rPr lang="en-US" sz="1000" i="1" dirty="0">
                <a:solidFill>
                  <a:srgbClr val="0070C0"/>
                </a:solidFill>
                <a:latin typeface="Calibri" pitchFamily="34" charset="0"/>
                <a:cs typeface="Calibri" pitchFamily="34" charset="0"/>
              </a:rPr>
              <a:t>LOB, Process Stewards</a:t>
            </a:r>
          </a:p>
        </p:txBody>
      </p:sp>
      <p:sp>
        <p:nvSpPr>
          <p:cNvPr id="133" name="Round Same Side Corner Rectangle 132"/>
          <p:cNvSpPr/>
          <p:nvPr/>
        </p:nvSpPr>
        <p:spPr bwMode="auto">
          <a:xfrm>
            <a:off x="474127" y="964025"/>
            <a:ext cx="1458063" cy="384188"/>
          </a:xfrm>
          <a:prstGeom prst="round2SameRect">
            <a:avLst>
              <a:gd name="adj1" fmla="val 33085"/>
              <a:gd name="adj2" fmla="val 0"/>
            </a:avLst>
          </a:prstGeom>
          <a:gradFill flip="none" rotWithShape="1">
            <a:gsLst>
              <a:gs pos="0">
                <a:srgbClr val="C7C7C7"/>
              </a:gs>
              <a:gs pos="100000">
                <a:srgbClr val="E8E8E8">
                  <a:alpha val="0"/>
                </a:srgbClr>
              </a:gs>
              <a:gs pos="100000">
                <a:srgbClr val="F8EDD8">
                  <a:alpha val="0"/>
                </a:srgbClr>
              </a:gs>
            </a:gsLst>
            <a:lin ang="5400000" scaled="1"/>
            <a:tileRect/>
          </a:gradFill>
          <a:ln w="19050" cap="flat" cmpd="sng" algn="ctr">
            <a:gradFill>
              <a:gsLst>
                <a:gs pos="0">
                  <a:srgbClr val="9F9F9F"/>
                </a:gs>
                <a:gs pos="50000">
                  <a:sysClr val="window" lastClr="FFFFFF">
                    <a:lumMod val="65000"/>
                  </a:sysClr>
                </a:gs>
                <a:gs pos="100000">
                  <a:srgbClr val="F8EDD8">
                    <a:alpha val="0"/>
                  </a:srgbClr>
                </a:gs>
              </a:gsLst>
              <a:lin ang="54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kern="0" dirty="0">
              <a:solidFill>
                <a:sysClr val="windowText" lastClr="000000"/>
              </a:solidFill>
              <a:latin typeface="Verdana"/>
              <a:ea typeface="ＭＳ Ｐゴシック" pitchFamily="-12" charset="-128"/>
              <a:cs typeface="Calibri" pitchFamily="34" charset="0"/>
            </a:endParaRPr>
          </a:p>
        </p:txBody>
      </p:sp>
      <p:sp>
        <p:nvSpPr>
          <p:cNvPr id="134" name="Round Same Side Corner Rectangle 133"/>
          <p:cNvSpPr/>
          <p:nvPr/>
        </p:nvSpPr>
        <p:spPr bwMode="auto">
          <a:xfrm>
            <a:off x="2207656" y="964025"/>
            <a:ext cx="3379118" cy="384188"/>
          </a:xfrm>
          <a:prstGeom prst="round2SameRect">
            <a:avLst>
              <a:gd name="adj1" fmla="val 33085"/>
              <a:gd name="adj2" fmla="val 0"/>
            </a:avLst>
          </a:prstGeom>
          <a:gradFill flip="none" rotWithShape="1">
            <a:gsLst>
              <a:gs pos="0">
                <a:srgbClr val="C7C7C7"/>
              </a:gs>
              <a:gs pos="100000">
                <a:srgbClr val="E8E8E8">
                  <a:alpha val="0"/>
                </a:srgbClr>
              </a:gs>
              <a:gs pos="100000">
                <a:srgbClr val="F8EDD8">
                  <a:alpha val="0"/>
                </a:srgbClr>
              </a:gs>
            </a:gsLst>
            <a:lin ang="5400000" scaled="1"/>
            <a:tileRect/>
          </a:gradFill>
          <a:ln w="19050" cap="flat" cmpd="sng" algn="ctr">
            <a:gradFill>
              <a:gsLst>
                <a:gs pos="0">
                  <a:srgbClr val="9F9F9F"/>
                </a:gs>
                <a:gs pos="50000">
                  <a:sysClr val="window" lastClr="FFFFFF">
                    <a:lumMod val="65000"/>
                  </a:sysClr>
                </a:gs>
                <a:gs pos="100000">
                  <a:srgbClr val="F8EDD8">
                    <a:alpha val="0"/>
                  </a:srgbClr>
                </a:gs>
              </a:gsLst>
              <a:lin ang="54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kern="0" dirty="0">
              <a:solidFill>
                <a:sysClr val="windowText" lastClr="000000"/>
              </a:solidFill>
              <a:latin typeface="Verdana"/>
              <a:ea typeface="ＭＳ Ｐゴシック" pitchFamily="-12" charset="-128"/>
              <a:cs typeface="Calibri" pitchFamily="34" charset="0"/>
            </a:endParaRPr>
          </a:p>
        </p:txBody>
      </p:sp>
      <p:sp>
        <p:nvSpPr>
          <p:cNvPr id="135" name="Round Same Side Corner Rectangle 134"/>
          <p:cNvSpPr/>
          <p:nvPr/>
        </p:nvSpPr>
        <p:spPr bwMode="auto">
          <a:xfrm>
            <a:off x="5872607" y="964025"/>
            <a:ext cx="1339074" cy="384188"/>
          </a:xfrm>
          <a:prstGeom prst="round2SameRect">
            <a:avLst>
              <a:gd name="adj1" fmla="val 33085"/>
              <a:gd name="adj2" fmla="val 0"/>
            </a:avLst>
          </a:prstGeom>
          <a:gradFill flip="none" rotWithShape="1">
            <a:gsLst>
              <a:gs pos="0">
                <a:srgbClr val="C7C7C7"/>
              </a:gs>
              <a:gs pos="100000">
                <a:srgbClr val="E8E8E8">
                  <a:alpha val="0"/>
                </a:srgbClr>
              </a:gs>
              <a:gs pos="100000">
                <a:srgbClr val="F8EDD8">
                  <a:alpha val="0"/>
                </a:srgbClr>
              </a:gs>
            </a:gsLst>
            <a:lin ang="5400000" scaled="1"/>
            <a:tileRect/>
          </a:gradFill>
          <a:ln w="19050" cap="flat" cmpd="sng" algn="ctr">
            <a:gradFill>
              <a:gsLst>
                <a:gs pos="0">
                  <a:srgbClr val="9F9F9F"/>
                </a:gs>
                <a:gs pos="50000">
                  <a:sysClr val="window" lastClr="FFFFFF">
                    <a:lumMod val="65000"/>
                  </a:sysClr>
                </a:gs>
                <a:gs pos="100000">
                  <a:srgbClr val="F8EDD8">
                    <a:alpha val="0"/>
                  </a:srgbClr>
                </a:gs>
              </a:gsLst>
              <a:lin ang="54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kern="0" dirty="0">
              <a:solidFill>
                <a:sysClr val="windowText" lastClr="000000"/>
              </a:solidFill>
              <a:latin typeface="Verdana"/>
              <a:ea typeface="ＭＳ Ｐゴシック" pitchFamily="-12" charset="-128"/>
              <a:cs typeface="Calibri" pitchFamily="34" charset="0"/>
            </a:endParaRPr>
          </a:p>
        </p:txBody>
      </p:sp>
      <p:sp>
        <p:nvSpPr>
          <p:cNvPr id="136" name="Round Same Side Corner Rectangle 135"/>
          <p:cNvSpPr/>
          <p:nvPr/>
        </p:nvSpPr>
        <p:spPr bwMode="auto">
          <a:xfrm>
            <a:off x="7530873" y="964025"/>
            <a:ext cx="1157155" cy="384188"/>
          </a:xfrm>
          <a:prstGeom prst="round2SameRect">
            <a:avLst>
              <a:gd name="adj1" fmla="val 33085"/>
              <a:gd name="adj2" fmla="val 0"/>
            </a:avLst>
          </a:prstGeom>
          <a:gradFill flip="none" rotWithShape="1">
            <a:gsLst>
              <a:gs pos="0">
                <a:srgbClr val="C7C7C7"/>
              </a:gs>
              <a:gs pos="100000">
                <a:srgbClr val="E8E8E8">
                  <a:alpha val="0"/>
                </a:srgbClr>
              </a:gs>
              <a:gs pos="100000">
                <a:srgbClr val="F8EDD8">
                  <a:alpha val="0"/>
                </a:srgbClr>
              </a:gs>
            </a:gsLst>
            <a:lin ang="5400000" scaled="1"/>
            <a:tileRect/>
          </a:gradFill>
          <a:ln w="19050" cap="flat" cmpd="sng" algn="ctr">
            <a:gradFill>
              <a:gsLst>
                <a:gs pos="0">
                  <a:srgbClr val="9F9F9F"/>
                </a:gs>
                <a:gs pos="50000">
                  <a:sysClr val="window" lastClr="FFFFFF">
                    <a:lumMod val="65000"/>
                  </a:sysClr>
                </a:gs>
                <a:gs pos="100000">
                  <a:srgbClr val="F8EDD8">
                    <a:alpha val="0"/>
                  </a:srgbClr>
                </a:gs>
              </a:gsLst>
              <a:lin ang="5400000" scaled="0"/>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defRPr/>
            </a:pPr>
            <a:endParaRPr lang="en-US" kern="0" dirty="0">
              <a:solidFill>
                <a:sysClr val="windowText" lastClr="000000"/>
              </a:solidFill>
              <a:latin typeface="Verdana"/>
              <a:ea typeface="ＭＳ Ｐゴシック" pitchFamily="-12" charset="-128"/>
              <a:cs typeface="Calibri" pitchFamily="34" charset="0"/>
            </a:endParaRPr>
          </a:p>
        </p:txBody>
      </p:sp>
      <p:sp>
        <p:nvSpPr>
          <p:cNvPr id="137" name="Rectangle 136"/>
          <p:cNvSpPr/>
          <p:nvPr/>
        </p:nvSpPr>
        <p:spPr>
          <a:xfrm>
            <a:off x="3325985" y="962286"/>
            <a:ext cx="1142457" cy="250135"/>
          </a:xfrm>
          <a:prstGeom prst="rect">
            <a:avLst/>
          </a:prstGeom>
        </p:spPr>
        <p:txBody>
          <a:bodyPr wrap="none">
            <a:spAutoFit/>
          </a:bodyPr>
          <a:lstStyle/>
          <a:p>
            <a:pPr algn="ctr">
              <a:defRPr/>
            </a:pPr>
            <a:r>
              <a:rPr lang="en-US" sz="1200" dirty="0">
                <a:solidFill>
                  <a:srgbClr val="000000"/>
                </a:solidFill>
                <a:latin typeface="Calibri"/>
              </a:rPr>
              <a:t>Responsibilities</a:t>
            </a:r>
            <a:endParaRPr lang="en-US" sz="1200" dirty="0">
              <a:solidFill>
                <a:prstClr val="black"/>
              </a:solidFill>
            </a:endParaRPr>
          </a:p>
        </p:txBody>
      </p:sp>
      <p:sp>
        <p:nvSpPr>
          <p:cNvPr id="138" name="Rectangle 137"/>
          <p:cNvSpPr/>
          <p:nvPr/>
        </p:nvSpPr>
        <p:spPr>
          <a:xfrm>
            <a:off x="6071140" y="962286"/>
            <a:ext cx="944706" cy="250135"/>
          </a:xfrm>
          <a:prstGeom prst="rect">
            <a:avLst/>
          </a:prstGeom>
        </p:spPr>
        <p:txBody>
          <a:bodyPr wrap="none">
            <a:spAutoFit/>
          </a:bodyPr>
          <a:lstStyle/>
          <a:p>
            <a:pPr algn="ctr">
              <a:defRPr/>
            </a:pPr>
            <a:r>
              <a:rPr lang="en-US" sz="1200" dirty="0">
                <a:solidFill>
                  <a:srgbClr val="000000"/>
                </a:solidFill>
                <a:latin typeface="Calibri"/>
              </a:rPr>
              <a:t>Accountable</a:t>
            </a:r>
          </a:p>
        </p:txBody>
      </p:sp>
      <p:sp>
        <p:nvSpPr>
          <p:cNvPr id="139" name="Rectangle 138"/>
          <p:cNvSpPr/>
          <p:nvPr/>
        </p:nvSpPr>
        <p:spPr>
          <a:xfrm>
            <a:off x="7704412" y="962286"/>
            <a:ext cx="797987" cy="250135"/>
          </a:xfrm>
          <a:prstGeom prst="rect">
            <a:avLst/>
          </a:prstGeom>
        </p:spPr>
        <p:txBody>
          <a:bodyPr wrap="none">
            <a:spAutoFit/>
          </a:bodyPr>
          <a:lstStyle/>
          <a:p>
            <a:pPr algn="ctr">
              <a:defRPr/>
            </a:pPr>
            <a:r>
              <a:rPr lang="en-US" sz="1200" dirty="0">
                <a:solidFill>
                  <a:srgbClr val="000000"/>
                </a:solidFill>
                <a:latin typeface="Calibri"/>
              </a:rPr>
              <a:t>Consulted</a:t>
            </a:r>
          </a:p>
        </p:txBody>
      </p:sp>
      <p:sp>
        <p:nvSpPr>
          <p:cNvPr id="140" name="Rectangle 139"/>
          <p:cNvSpPr/>
          <p:nvPr/>
        </p:nvSpPr>
        <p:spPr>
          <a:xfrm>
            <a:off x="820135" y="970978"/>
            <a:ext cx="750174" cy="250135"/>
          </a:xfrm>
          <a:prstGeom prst="rect">
            <a:avLst/>
          </a:prstGeom>
        </p:spPr>
        <p:txBody>
          <a:bodyPr wrap="none">
            <a:spAutoFit/>
          </a:bodyPr>
          <a:lstStyle/>
          <a:p>
            <a:pPr algn="ctr">
              <a:defRPr/>
            </a:pPr>
            <a:r>
              <a:rPr lang="en-US" sz="1200" dirty="0">
                <a:solidFill>
                  <a:srgbClr val="000000"/>
                </a:solidFill>
                <a:latin typeface="Calibri"/>
              </a:rPr>
              <a:t>Structure</a:t>
            </a:r>
          </a:p>
        </p:txBody>
      </p:sp>
      <p:sp>
        <p:nvSpPr>
          <p:cNvPr id="159" name="Rectangle 158"/>
          <p:cNvSpPr/>
          <p:nvPr/>
        </p:nvSpPr>
        <p:spPr>
          <a:xfrm>
            <a:off x="3697052" y="6084448"/>
            <a:ext cx="2841769" cy="761747"/>
          </a:xfrm>
          <a:prstGeom prst="rect">
            <a:avLst/>
          </a:prstGeom>
        </p:spPr>
        <p:txBody>
          <a:bodyPr wrap="square">
            <a:spAutoFit/>
          </a:bodyPr>
          <a:lstStyle/>
          <a:p>
            <a:pPr marL="171450" lvl="1" indent="-171450">
              <a:spcAft>
                <a:spcPts val="300"/>
              </a:spcAft>
              <a:buSzPct val="85000"/>
              <a:buFont typeface="Wingdings" pitchFamily="2" charset="2"/>
              <a:buChar char="§"/>
              <a:defRPr/>
            </a:pPr>
            <a:r>
              <a:rPr lang="en-US" sz="900" b="0" dirty="0">
                <a:solidFill>
                  <a:prstClr val="black">
                    <a:hueOff val="0"/>
                    <a:satOff val="0"/>
                    <a:lumOff val="0"/>
                    <a:alphaOff val="0"/>
                  </a:prstClr>
                </a:solidFill>
                <a:latin typeface="Calibri" pitchFamily="34" charset="0"/>
                <a:cs typeface="Calibri" pitchFamily="34" charset="0"/>
              </a:rPr>
              <a:t>Adopt and Practice QlikView/BI Policies, Standards</a:t>
            </a:r>
          </a:p>
          <a:p>
            <a:pPr marL="171450" lvl="1" indent="-171450">
              <a:spcAft>
                <a:spcPts val="300"/>
              </a:spcAft>
              <a:buSzPct val="85000"/>
              <a:buFont typeface="Wingdings" pitchFamily="2" charset="2"/>
              <a:buChar char="§"/>
              <a:defRPr/>
            </a:pPr>
            <a:r>
              <a:rPr lang="en-US" sz="900" b="0" dirty="0">
                <a:solidFill>
                  <a:prstClr val="black">
                    <a:hueOff val="0"/>
                    <a:satOff val="0"/>
                    <a:lumOff val="0"/>
                    <a:alphaOff val="0"/>
                  </a:prstClr>
                </a:solidFill>
                <a:latin typeface="Calibri" pitchFamily="34" charset="0"/>
                <a:cs typeface="Calibri" pitchFamily="34" charset="0"/>
              </a:rPr>
              <a:t>Imbibe Governance as a way of work</a:t>
            </a:r>
          </a:p>
          <a:p>
            <a:pPr marL="171450" lvl="1" indent="-171450">
              <a:spcAft>
                <a:spcPts val="300"/>
              </a:spcAft>
              <a:buSzPct val="85000"/>
              <a:buFont typeface="Wingdings" pitchFamily="2" charset="2"/>
              <a:buChar char="§"/>
              <a:defRPr/>
            </a:pPr>
            <a:r>
              <a:rPr lang="en-US" sz="900" b="0" dirty="0">
                <a:solidFill>
                  <a:prstClr val="black">
                    <a:hueOff val="0"/>
                    <a:satOff val="0"/>
                    <a:lumOff val="0"/>
                    <a:alphaOff val="0"/>
                  </a:prstClr>
                </a:solidFill>
                <a:latin typeface="Calibri" pitchFamily="34" charset="0"/>
                <a:cs typeface="Calibri" pitchFamily="34" charset="0"/>
              </a:rPr>
              <a:t>Raise flag and take necessary </a:t>
            </a:r>
            <a:r>
              <a:rPr lang="en-US" sz="900" b="0" dirty="0" smtClean="0">
                <a:solidFill>
                  <a:prstClr val="black">
                    <a:hueOff val="0"/>
                    <a:satOff val="0"/>
                    <a:lumOff val="0"/>
                    <a:alphaOff val="0"/>
                  </a:prstClr>
                </a:solidFill>
                <a:latin typeface="Calibri" pitchFamily="34" charset="0"/>
                <a:cs typeface="Calibri" pitchFamily="34" charset="0"/>
              </a:rPr>
              <a:t>action</a:t>
            </a:r>
          </a:p>
          <a:p>
            <a:pPr marL="171450" lvl="1" indent="-171450">
              <a:spcAft>
                <a:spcPts val="300"/>
              </a:spcAft>
              <a:buSzPct val="85000"/>
              <a:buFont typeface="Wingdings" pitchFamily="2" charset="2"/>
              <a:buChar char="§"/>
              <a:defRPr/>
            </a:pPr>
            <a:r>
              <a:rPr lang="en-US" sz="900" dirty="0" smtClean="0">
                <a:latin typeface="Calibri" pitchFamily="34" charset="0"/>
                <a:cs typeface="Calibri" pitchFamily="34" charset="0"/>
              </a:rPr>
              <a:t>Applicable </a:t>
            </a:r>
            <a:r>
              <a:rPr lang="en-US" sz="900" dirty="0">
                <a:latin typeface="Calibri" pitchFamily="34" charset="0"/>
                <a:cs typeface="Calibri" pitchFamily="34" charset="0"/>
              </a:rPr>
              <a:t>Roles :  Analysts, Developers, Testers</a:t>
            </a:r>
          </a:p>
        </p:txBody>
      </p:sp>
      <p:grpSp>
        <p:nvGrpSpPr>
          <p:cNvPr id="160" name="Group 37"/>
          <p:cNvGrpSpPr/>
          <p:nvPr/>
        </p:nvGrpSpPr>
        <p:grpSpPr>
          <a:xfrm>
            <a:off x="1854558" y="6128959"/>
            <a:ext cx="1874178" cy="662715"/>
            <a:chOff x="-43745" y="4783997"/>
            <a:chExt cx="2710745" cy="931003"/>
          </a:xfrm>
          <a:effectLst>
            <a:outerShdw blurRad="50800" dist="38100" algn="l" rotWithShape="0">
              <a:prstClr val="black">
                <a:alpha val="40000"/>
              </a:prstClr>
            </a:outerShdw>
          </a:effectLst>
        </p:grpSpPr>
        <p:sp>
          <p:nvSpPr>
            <p:cNvPr id="161" name="Freeform 160"/>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884470"/>
                </a:gs>
                <a:gs pos="100000">
                  <a:srgbClr val="3B1F3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62"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61353C"/>
                </a:gs>
                <a:gs pos="100000">
                  <a:srgbClr val="83496C"/>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63"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814B6B"/>
                </a:gs>
                <a:gs pos="100000">
                  <a:srgbClr val="3F2331"/>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64"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D4B2B2"/>
                </a:gs>
                <a:gs pos="100000">
                  <a:srgbClr val="9E628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65" name="Text Box 36"/>
            <p:cNvSpPr txBox="1">
              <a:spLocks noChangeArrowheads="1"/>
            </p:cNvSpPr>
            <p:nvPr/>
          </p:nvSpPr>
          <p:spPr bwMode="gray">
            <a:xfrm>
              <a:off x="139107" y="5053661"/>
              <a:ext cx="2076769" cy="583705"/>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r>
                <a:rPr lang="en-US" sz="1050" dirty="0">
                  <a:solidFill>
                    <a:prstClr val="black"/>
                  </a:solidFill>
                  <a:latin typeface="Calibri" pitchFamily="34" charset="0"/>
                  <a:cs typeface="Calibri" pitchFamily="34" charset="0"/>
                </a:rPr>
                <a:t>Consumers</a:t>
              </a:r>
            </a:p>
            <a:p>
              <a:pPr algn="ctr" fontAlgn="auto">
                <a:spcBef>
                  <a:spcPts val="0"/>
                </a:spcBef>
                <a:spcAft>
                  <a:spcPts val="0"/>
                </a:spcAft>
                <a:defRPr/>
              </a:pPr>
              <a:r>
                <a:rPr lang="en-US" sz="1050" dirty="0">
                  <a:solidFill>
                    <a:prstClr val="black"/>
                  </a:solidFill>
                  <a:latin typeface="Calibri" pitchFamily="34" charset="0"/>
                  <a:cs typeface="Calibri" pitchFamily="34" charset="0"/>
                </a:rPr>
                <a:t>Practitioners</a:t>
              </a:r>
            </a:p>
          </p:txBody>
        </p:sp>
      </p:grpSp>
    </p:spTree>
    <p:extLst>
      <p:ext uri="{BB962C8B-B14F-4D97-AF65-F5344CB8AC3E}">
        <p14:creationId xmlns:p14="http://schemas.microsoft.com/office/powerpoint/2010/main" val="83079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176150" y="897961"/>
            <a:ext cx="8839200" cy="5045639"/>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sp>
        <p:nvSpPr>
          <p:cNvPr id="47" name="Text Placeholder 1"/>
          <p:cNvSpPr>
            <a:spLocks noGrp="1"/>
          </p:cNvSpPr>
          <p:nvPr>
            <p:ph type="body" sz="quarter" idx="13"/>
          </p:nvPr>
        </p:nvSpPr>
        <p:spPr>
          <a:xfrm>
            <a:off x="0" y="0"/>
            <a:ext cx="9067800" cy="381000"/>
          </a:xfrm>
        </p:spPr>
        <p:txBody>
          <a:bodyPr/>
          <a:lstStyle/>
          <a:p>
            <a:pPr>
              <a:lnSpc>
                <a:spcPct val="100000"/>
              </a:lnSpc>
              <a:spcAft>
                <a:spcPts val="600"/>
              </a:spcAft>
            </a:pPr>
            <a:r>
              <a:rPr lang="en-US" dirty="0" smtClean="0"/>
              <a:t>QLIKVIEW APPLICATION CHANGE REQUEST GOVERNANCE &amp; APPLICATION FLOW</a:t>
            </a:r>
            <a:endParaRPr lang="en-US" sz="2000" dirty="0"/>
          </a:p>
        </p:txBody>
      </p:sp>
      <p:grpSp>
        <p:nvGrpSpPr>
          <p:cNvPr id="171" name="Group 37"/>
          <p:cNvGrpSpPr/>
          <p:nvPr/>
        </p:nvGrpSpPr>
        <p:grpSpPr>
          <a:xfrm>
            <a:off x="1572536" y="919008"/>
            <a:ext cx="637264" cy="223992"/>
            <a:chOff x="-43745" y="4783997"/>
            <a:chExt cx="2710745" cy="931003"/>
          </a:xfrm>
          <a:effectLst>
            <a:outerShdw blurRad="50800" dist="38100" algn="l" rotWithShape="0">
              <a:prstClr val="black">
                <a:alpha val="40000"/>
              </a:prstClr>
            </a:outerShdw>
          </a:effectLst>
        </p:grpSpPr>
        <p:sp>
          <p:nvSpPr>
            <p:cNvPr id="172" name="Freeform 171"/>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884470"/>
                </a:gs>
                <a:gs pos="100000">
                  <a:srgbClr val="3B1F3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73"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61353C"/>
                </a:gs>
                <a:gs pos="100000">
                  <a:srgbClr val="83496C"/>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74"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814B6B"/>
                </a:gs>
                <a:gs pos="100000">
                  <a:srgbClr val="3F2331"/>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75"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D4B2B2"/>
                </a:gs>
                <a:gs pos="100000">
                  <a:srgbClr val="9E628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76" name="Text Box 36"/>
            <p:cNvSpPr txBox="1">
              <a:spLocks noChangeArrowheads="1"/>
            </p:cNvSpPr>
            <p:nvPr/>
          </p:nvSpPr>
          <p:spPr bwMode="gray">
            <a:xfrm>
              <a:off x="139107" y="5053661"/>
              <a:ext cx="2076769" cy="356709"/>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endParaRPr lang="en-US" sz="1050" dirty="0">
                <a:solidFill>
                  <a:prstClr val="black"/>
                </a:solidFill>
                <a:latin typeface="Calibri" pitchFamily="34" charset="0"/>
                <a:cs typeface="Calibri" pitchFamily="34" charset="0"/>
              </a:endParaRPr>
            </a:p>
          </p:txBody>
        </p:sp>
      </p:grpSp>
      <p:grpSp>
        <p:nvGrpSpPr>
          <p:cNvPr id="177" name="Group 37"/>
          <p:cNvGrpSpPr/>
          <p:nvPr/>
        </p:nvGrpSpPr>
        <p:grpSpPr>
          <a:xfrm>
            <a:off x="4870616" y="901728"/>
            <a:ext cx="615784" cy="241272"/>
            <a:chOff x="-43745" y="4783997"/>
            <a:chExt cx="2710745" cy="931003"/>
          </a:xfrm>
          <a:effectLst>
            <a:outerShdw blurRad="50800" dist="38100" algn="l" rotWithShape="0">
              <a:prstClr val="black">
                <a:alpha val="40000"/>
              </a:prstClr>
            </a:outerShdw>
          </a:effectLst>
        </p:grpSpPr>
        <p:sp>
          <p:nvSpPr>
            <p:cNvPr id="178" name="Freeform 177"/>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00CC99"/>
                </a:gs>
                <a:gs pos="100000">
                  <a:srgbClr val="005A44"/>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79"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4B6C2A"/>
                </a:gs>
                <a:gs pos="100000">
                  <a:srgbClr val="3E8E5E"/>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80"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3D8F3F"/>
                </a:gs>
                <a:gs pos="100000">
                  <a:srgbClr val="234121"/>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81"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A9DDA9"/>
                </a:gs>
                <a:gs pos="100000">
                  <a:srgbClr val="60AD53"/>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grpSp>
      <p:grpSp>
        <p:nvGrpSpPr>
          <p:cNvPr id="2" name="Group 1"/>
          <p:cNvGrpSpPr/>
          <p:nvPr/>
        </p:nvGrpSpPr>
        <p:grpSpPr>
          <a:xfrm>
            <a:off x="304800" y="919009"/>
            <a:ext cx="8610600" cy="5045711"/>
            <a:chOff x="457200" y="692696"/>
            <a:chExt cx="8170232" cy="5645568"/>
          </a:xfrm>
        </p:grpSpPr>
        <p:pic>
          <p:nvPicPr>
            <p:cNvPr id="61"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21926" y="868657"/>
              <a:ext cx="8016978" cy="5469607"/>
            </a:xfrm>
            <a:prstGeom prst="rect">
              <a:avLst/>
            </a:prstGeom>
            <a:noFill/>
            <a:ln w="9525">
              <a:noFill/>
              <a:miter lim="800000"/>
              <a:headEnd/>
              <a:tailEnd/>
            </a:ln>
          </p:spPr>
        </p:pic>
        <p:sp>
          <p:nvSpPr>
            <p:cNvPr id="62" name="Flowchart: Decision 61"/>
            <p:cNvSpPr/>
            <p:nvPr/>
          </p:nvSpPr>
          <p:spPr>
            <a:xfrm>
              <a:off x="1999542" y="1794889"/>
              <a:ext cx="1443314" cy="532155"/>
            </a:xfrm>
            <a:prstGeom prst="flowChartDecision">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fontAlgn="auto">
                <a:spcBef>
                  <a:spcPts val="0"/>
                </a:spcBef>
                <a:spcAft>
                  <a:spcPts val="0"/>
                </a:spcAft>
                <a:defRPr/>
              </a:pPr>
              <a:r>
                <a:rPr lang="en-US" sz="1000" dirty="0">
                  <a:solidFill>
                    <a:prstClr val="black"/>
                  </a:solidFill>
                  <a:latin typeface="Calibri" pitchFamily="34" charset="0"/>
                  <a:cs typeface="Calibri" pitchFamily="34" charset="0"/>
                </a:rPr>
                <a:t>Approved CR?</a:t>
              </a:r>
            </a:p>
          </p:txBody>
        </p:sp>
        <p:sp>
          <p:nvSpPr>
            <p:cNvPr id="63" name="TextBox 62"/>
            <p:cNvSpPr txBox="1"/>
            <p:nvPr/>
          </p:nvSpPr>
          <p:spPr>
            <a:xfrm>
              <a:off x="2866792" y="1404652"/>
              <a:ext cx="308693" cy="246221"/>
            </a:xfrm>
            <a:prstGeom prst="rect">
              <a:avLst/>
            </a:prstGeom>
            <a:noFill/>
          </p:spPr>
          <p:txBody>
            <a:bodyPr wrap="square" rtlCol="0">
              <a:spAutoFit/>
            </a:bodyPr>
            <a:lstStyle/>
            <a:p>
              <a:pPr algn="ctr" fontAlgn="auto">
                <a:spcBef>
                  <a:spcPts val="0"/>
                </a:spcBef>
                <a:spcAft>
                  <a:spcPts val="0"/>
                </a:spcAft>
                <a:defRPr/>
              </a:pPr>
              <a:r>
                <a:rPr lang="en-US" sz="1000" kern="0" dirty="0">
                  <a:solidFill>
                    <a:sysClr val="windowText" lastClr="000000"/>
                  </a:solidFill>
                  <a:latin typeface="Calibri" pitchFamily="34" charset="0"/>
                  <a:cs typeface="Calibri" pitchFamily="34" charset="0"/>
                </a:rPr>
                <a:t>Y</a:t>
              </a:r>
            </a:p>
          </p:txBody>
        </p:sp>
        <p:pic>
          <p:nvPicPr>
            <p:cNvPr id="64" name="Picture 8" descr="D:\My New Ds Top\Crystel Iconss\Users\User Wid System.png"/>
            <p:cNvPicPr>
              <a:picLocks noChangeAspect="1" noChangeArrowheads="1"/>
            </p:cNvPicPr>
            <p:nvPr/>
          </p:nvPicPr>
          <p:blipFill>
            <a:blip r:embed="rId3" cstate="print"/>
            <a:srcRect/>
            <a:stretch>
              <a:fillRect/>
            </a:stretch>
          </p:blipFill>
          <p:spPr bwMode="auto">
            <a:xfrm>
              <a:off x="863351" y="2504238"/>
              <a:ext cx="491274" cy="514787"/>
            </a:xfrm>
            <a:prstGeom prst="rect">
              <a:avLst/>
            </a:prstGeom>
            <a:noFill/>
          </p:spPr>
        </p:pic>
        <p:grpSp>
          <p:nvGrpSpPr>
            <p:cNvPr id="65" name="Group 37"/>
            <p:cNvGrpSpPr/>
            <p:nvPr/>
          </p:nvGrpSpPr>
          <p:grpSpPr>
            <a:xfrm>
              <a:off x="862816" y="3019025"/>
              <a:ext cx="552349" cy="205293"/>
              <a:chOff x="-43745" y="4783997"/>
              <a:chExt cx="2710745" cy="931003"/>
            </a:xfrm>
            <a:effectLst>
              <a:outerShdw blurRad="50800" dist="38100" algn="l" rotWithShape="0">
                <a:prstClr val="black">
                  <a:alpha val="40000"/>
                </a:prstClr>
              </a:outerShdw>
            </a:effectLst>
          </p:grpSpPr>
          <p:sp>
            <p:nvSpPr>
              <p:cNvPr id="66" name="Freeform 65"/>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00CC99"/>
                  </a:gs>
                  <a:gs pos="100000">
                    <a:srgbClr val="005A44"/>
                  </a:gs>
                </a:gsLst>
                <a:lin ang="2700000" scaled="1"/>
              </a:gradFill>
              <a:ln w="12700" cap="rnd" cmpd="sng">
                <a:noFill/>
                <a:prstDash val="solid"/>
                <a:round/>
                <a:headEnd/>
                <a:tailEnd/>
              </a:ln>
            </p:spPr>
            <p:txBody>
              <a:bodyPr/>
              <a:lstStyle/>
              <a:p>
                <a:pPr>
                  <a:defRPr/>
                </a:pPr>
                <a:endParaRPr lang="en-US" sz="1400" dirty="0">
                  <a:solidFill>
                    <a:prstClr val="black"/>
                  </a:solidFill>
                  <a:latin typeface="Calibri" pitchFamily="34" charset="0"/>
                  <a:cs typeface="Calibri" pitchFamily="34" charset="0"/>
                </a:endParaRPr>
              </a:p>
            </p:txBody>
          </p:sp>
          <p:sp>
            <p:nvSpPr>
              <p:cNvPr id="67"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254A70"/>
                  </a:gs>
                  <a:gs pos="100000">
                    <a:srgbClr val="336699"/>
                  </a:gs>
                </a:gsLst>
                <a:lin ang="2700000" scaled="1"/>
              </a:gradFill>
              <a:ln w="12700" cap="rnd" cmpd="sng">
                <a:noFill/>
                <a:prstDash val="solid"/>
                <a:round/>
                <a:headEnd/>
                <a:tailEnd/>
              </a:ln>
            </p:spPr>
            <p:txBody>
              <a:bodyPr/>
              <a:lstStyle/>
              <a:p>
                <a:pPr>
                  <a:defRPr/>
                </a:pPr>
                <a:endParaRPr lang="en-US" sz="1400" dirty="0">
                  <a:solidFill>
                    <a:prstClr val="black"/>
                  </a:solidFill>
                  <a:latin typeface="Calibri" pitchFamily="34" charset="0"/>
                  <a:cs typeface="Calibri" pitchFamily="34" charset="0"/>
                </a:endParaRPr>
              </a:p>
            </p:txBody>
          </p:sp>
          <p:sp>
            <p:nvSpPr>
              <p:cNvPr id="68"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336699"/>
                  </a:gs>
                  <a:gs pos="100000">
                    <a:srgbClr val="183049"/>
                  </a:gs>
                </a:gsLst>
                <a:lin ang="2700000" scaled="1"/>
              </a:gradFill>
              <a:ln w="12700" cap="rnd" cmpd="sng">
                <a:noFill/>
                <a:prstDash val="solid"/>
                <a:round/>
                <a:headEnd/>
                <a:tailEnd/>
              </a:ln>
            </p:spPr>
            <p:txBody>
              <a:bodyPr/>
              <a:lstStyle/>
              <a:p>
                <a:pPr>
                  <a:defRPr/>
                </a:pPr>
                <a:endParaRPr lang="en-US" sz="1400" dirty="0">
                  <a:solidFill>
                    <a:prstClr val="black"/>
                  </a:solidFill>
                  <a:latin typeface="Calibri" pitchFamily="34" charset="0"/>
                  <a:cs typeface="Calibri" pitchFamily="34" charset="0"/>
                </a:endParaRPr>
              </a:p>
            </p:txBody>
          </p:sp>
          <p:sp>
            <p:nvSpPr>
              <p:cNvPr id="69"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9EB6E7"/>
                  </a:gs>
                  <a:gs pos="100000">
                    <a:srgbClr val="3366CC"/>
                  </a:gs>
                </a:gsLst>
                <a:lin ang="2700000" scaled="1"/>
              </a:gradFill>
              <a:ln w="12700" cap="rnd" cmpd="sng">
                <a:noFill/>
                <a:prstDash val="solid"/>
                <a:round/>
                <a:headEnd/>
                <a:tailEnd/>
              </a:ln>
            </p:spPr>
            <p:txBody>
              <a:bodyPr/>
              <a:lstStyle/>
              <a:p>
                <a:pPr>
                  <a:defRPr/>
                </a:pPr>
                <a:endParaRPr lang="en-US" sz="1400" dirty="0">
                  <a:solidFill>
                    <a:prstClr val="black"/>
                  </a:solidFill>
                  <a:latin typeface="Calibri" pitchFamily="34" charset="0"/>
                  <a:cs typeface="Calibri" pitchFamily="34" charset="0"/>
                </a:endParaRPr>
              </a:p>
            </p:txBody>
          </p:sp>
          <p:sp>
            <p:nvSpPr>
              <p:cNvPr id="70" name="Text Box 36"/>
              <p:cNvSpPr txBox="1">
                <a:spLocks noChangeArrowheads="1"/>
              </p:cNvSpPr>
              <p:nvPr/>
            </p:nvSpPr>
            <p:spPr bwMode="gray">
              <a:xfrm>
                <a:off x="315029" y="4971647"/>
                <a:ext cx="1854238" cy="288737"/>
              </a:xfrm>
              <a:prstGeom prst="rect">
                <a:avLst/>
              </a:prstGeom>
              <a:noFill/>
              <a:ln w="9525" algn="ctr">
                <a:noFill/>
                <a:miter lim="800000"/>
                <a:headEnd/>
                <a:tailEnd/>
              </a:ln>
              <a:effectLst/>
            </p:spPr>
            <p:txBody>
              <a:bodyPr>
                <a:spAutoFit/>
              </a:bodyPr>
              <a:lstStyle/>
              <a:p>
                <a:pPr algn="ctr" fontAlgn="auto">
                  <a:spcBef>
                    <a:spcPts val="0"/>
                  </a:spcBef>
                  <a:spcAft>
                    <a:spcPts val="0"/>
                  </a:spcAft>
                  <a:defRPr/>
                </a:pPr>
                <a:endParaRPr lang="en-US" sz="800" dirty="0">
                  <a:solidFill>
                    <a:srgbClr val="FFFFFF"/>
                  </a:solidFill>
                  <a:effectLst>
                    <a:outerShdw blurRad="38100" dist="38100" dir="2700000" algn="tl">
                      <a:srgbClr val="C0C0C0"/>
                    </a:outerShdw>
                  </a:effectLst>
                  <a:latin typeface="Calibri" pitchFamily="34" charset="0"/>
                  <a:cs typeface="Calibri" pitchFamily="34" charset="0"/>
                </a:endParaRPr>
              </a:p>
            </p:txBody>
          </p:sp>
        </p:grpSp>
        <p:pic>
          <p:nvPicPr>
            <p:cNvPr id="71" name="Picture 18" descr="http://t2.gstatic.com/images?q=tbn:ANd9GcSv3fn1metfbmCz-Ta3uTKcGwW1U5Kfei5uAAmFh55V05Mq9CfMjA"/>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backgroundMark x1="6667" y1="71815" x2="6667" y2="71815"/>
                          <a14:backgroundMark x1="6667" y1="91892" x2="6667" y2="91892"/>
                        </a14:backgroundRemoval>
                      </a14:imgEffect>
                    </a14:imgLayer>
                  </a14:imgProps>
                </a:ext>
                <a:ext uri="{28A0092B-C50C-407E-A947-70E740481C1C}">
                  <a14:useLocalDpi xmlns:a14="http://schemas.microsoft.com/office/drawing/2010/main" val="0"/>
                </a:ext>
              </a:extLst>
            </a:blip>
            <a:srcRect/>
            <a:stretch>
              <a:fillRect/>
            </a:stretch>
          </p:blipFill>
          <p:spPr bwMode="auto">
            <a:xfrm>
              <a:off x="1063427" y="1108635"/>
              <a:ext cx="346548" cy="473858"/>
            </a:xfrm>
            <a:prstGeom prst="rect">
              <a:avLst/>
            </a:prstGeom>
            <a:solidFill>
              <a:schemeClr val="bg1">
                <a:lumMod val="65000"/>
              </a:schemeClr>
            </a:solidFill>
            <a:extLst/>
          </p:spPr>
        </p:pic>
        <p:sp>
          <p:nvSpPr>
            <p:cNvPr id="72" name="Text Box 4"/>
            <p:cNvSpPr txBox="1">
              <a:spLocks noChangeArrowheads="1"/>
            </p:cNvSpPr>
            <p:nvPr/>
          </p:nvSpPr>
          <p:spPr bwMode="auto">
            <a:xfrm>
              <a:off x="2964131" y="2298945"/>
              <a:ext cx="2671332" cy="1172027"/>
            </a:xfrm>
            <a:prstGeom prst="rect">
              <a:avLst/>
            </a:prstGeom>
            <a:noFill/>
            <a:ln w="19050">
              <a:solidFill>
                <a:srgbClr val="2D9F0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800" dirty="0">
                  <a:solidFill>
                    <a:prstClr val="white"/>
                  </a:solidFill>
                  <a:latin typeface="Calibri" pitchFamily="34" charset="0"/>
                  <a:cs typeface="Calibri" pitchFamily="34" charset="0"/>
                </a:rPr>
                <a:t>Report Rationalization Artifacts</a:t>
              </a:r>
            </a:p>
          </p:txBody>
        </p:sp>
        <p:sp>
          <p:nvSpPr>
            <p:cNvPr id="73" name="Text Box 4"/>
            <p:cNvSpPr txBox="1">
              <a:spLocks noChangeArrowheads="1"/>
            </p:cNvSpPr>
            <p:nvPr/>
          </p:nvSpPr>
          <p:spPr bwMode="auto">
            <a:xfrm>
              <a:off x="4237923" y="2382205"/>
              <a:ext cx="1345351" cy="502753"/>
            </a:xfrm>
            <a:prstGeom prst="rect">
              <a:avLst/>
            </a:prstGeom>
            <a:solidFill>
              <a:schemeClr val="accent3">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100" dirty="0">
                  <a:solidFill>
                    <a:srgbClr val="9BBB59">
                      <a:lumMod val="50000"/>
                    </a:srgbClr>
                  </a:solidFill>
                  <a:latin typeface="Calibri" pitchFamily="34" charset="0"/>
                  <a:ea typeface="ＭＳ Ｐゴシック" pitchFamily="34" charset="-128"/>
                  <a:cs typeface="Calibri" pitchFamily="34" charset="0"/>
                </a:rPr>
                <a:t>Report </a:t>
              </a:r>
            </a:p>
            <a:p>
              <a:pPr algn="ctr"/>
              <a:r>
                <a:rPr lang="en-US" sz="1100" dirty="0">
                  <a:solidFill>
                    <a:srgbClr val="9BBB59">
                      <a:lumMod val="50000"/>
                    </a:srgbClr>
                  </a:solidFill>
                  <a:latin typeface="Calibri" pitchFamily="34" charset="0"/>
                  <a:ea typeface="ＭＳ Ｐゴシック" pitchFamily="34" charset="-128"/>
                  <a:cs typeface="Calibri" pitchFamily="34" charset="0"/>
                </a:rPr>
                <a:t>Rationalization </a:t>
              </a:r>
            </a:p>
            <a:p>
              <a:pPr algn="ctr"/>
              <a:r>
                <a:rPr lang="en-US" sz="1100" dirty="0">
                  <a:solidFill>
                    <a:srgbClr val="9BBB59">
                      <a:lumMod val="50000"/>
                    </a:srgbClr>
                  </a:solidFill>
                  <a:latin typeface="Calibri" pitchFamily="34" charset="0"/>
                  <a:ea typeface="ＭＳ Ｐゴシック" pitchFamily="34" charset="-128"/>
                  <a:cs typeface="Calibri" pitchFamily="34" charset="0"/>
                </a:rPr>
                <a:t>Artifacts</a:t>
              </a:r>
            </a:p>
          </p:txBody>
        </p:sp>
        <p:sp>
          <p:nvSpPr>
            <p:cNvPr id="74" name="Text Box 4"/>
            <p:cNvSpPr txBox="1">
              <a:spLocks noChangeArrowheads="1"/>
            </p:cNvSpPr>
            <p:nvPr/>
          </p:nvSpPr>
          <p:spPr bwMode="auto">
            <a:xfrm>
              <a:off x="1498640" y="930792"/>
              <a:ext cx="968471" cy="829543"/>
            </a:xfrm>
            <a:prstGeom prst="rect">
              <a:avLst/>
            </a:prstGeom>
            <a:solidFill>
              <a:schemeClr val="accent6">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z="1100" dirty="0">
                  <a:solidFill>
                    <a:srgbClr val="F79646">
                      <a:lumMod val="50000"/>
                    </a:srgbClr>
                  </a:solidFill>
                  <a:latin typeface="Calibri" pitchFamily="34" charset="0"/>
                  <a:ea typeface="ＭＳ Ｐゴシック" pitchFamily="34" charset="-128"/>
                  <a:cs typeface="Calibri" pitchFamily="34" charset="0"/>
                </a:rPr>
                <a:t>Users raises  </a:t>
              </a:r>
            </a:p>
            <a:p>
              <a:pPr algn="ctr"/>
              <a:r>
                <a:rPr lang="en-US" sz="1100" dirty="0">
                  <a:solidFill>
                    <a:srgbClr val="F79646">
                      <a:lumMod val="50000"/>
                    </a:srgbClr>
                  </a:solidFill>
                  <a:latin typeface="Calibri" pitchFamily="34" charset="0"/>
                  <a:ea typeface="ＭＳ Ｐゴシック" pitchFamily="34" charset="-128"/>
                  <a:cs typeface="Calibri" pitchFamily="34" charset="0"/>
                </a:rPr>
                <a:t>New </a:t>
              </a:r>
              <a:r>
                <a:rPr lang="en-US" sz="1100" dirty="0" smtClean="0">
                  <a:solidFill>
                    <a:srgbClr val="F79646">
                      <a:lumMod val="50000"/>
                    </a:srgbClr>
                  </a:solidFill>
                  <a:latin typeface="Calibri" pitchFamily="34" charset="0"/>
                  <a:ea typeface="ＭＳ Ｐゴシック" pitchFamily="34" charset="-128"/>
                  <a:cs typeface="Calibri" pitchFamily="34" charset="0"/>
                </a:rPr>
                <a:t>App </a:t>
              </a:r>
              <a:r>
                <a:rPr lang="en-US" sz="1100" dirty="0">
                  <a:solidFill>
                    <a:srgbClr val="F79646">
                      <a:lumMod val="50000"/>
                    </a:srgbClr>
                  </a:solidFill>
                  <a:latin typeface="Calibri" pitchFamily="34" charset="0"/>
                  <a:ea typeface="ＭＳ Ｐゴシック" pitchFamily="34" charset="-128"/>
                  <a:cs typeface="Calibri" pitchFamily="34" charset="0"/>
                </a:rPr>
                <a:t>CR</a:t>
              </a:r>
            </a:p>
            <a:p>
              <a:pPr algn="ctr"/>
              <a:r>
                <a:rPr lang="en-US" sz="1100" dirty="0">
                  <a:solidFill>
                    <a:srgbClr val="F79646">
                      <a:lumMod val="50000"/>
                    </a:srgbClr>
                  </a:solidFill>
                  <a:latin typeface="Calibri" pitchFamily="34" charset="0"/>
                  <a:ea typeface="ＭＳ Ｐゴシック" pitchFamily="34" charset="-128"/>
                  <a:cs typeface="Calibri" pitchFamily="34" charset="0"/>
                </a:rPr>
                <a:t>Upon </a:t>
              </a:r>
            </a:p>
            <a:p>
              <a:pPr algn="ctr"/>
              <a:r>
                <a:rPr lang="en-US" sz="1100" dirty="0">
                  <a:solidFill>
                    <a:srgbClr val="F79646">
                      <a:lumMod val="50000"/>
                    </a:srgbClr>
                  </a:solidFill>
                  <a:latin typeface="Calibri" pitchFamily="34" charset="0"/>
                  <a:ea typeface="ＭＳ Ｐゴシック" pitchFamily="34" charset="-128"/>
                  <a:cs typeface="Calibri" pitchFamily="34" charset="0"/>
                </a:rPr>
                <a:t>NOT finding</a:t>
              </a:r>
            </a:p>
          </p:txBody>
        </p:sp>
        <p:sp>
          <p:nvSpPr>
            <p:cNvPr id="75" name="Text Box 4"/>
            <p:cNvSpPr txBox="1">
              <a:spLocks noChangeArrowheads="1"/>
            </p:cNvSpPr>
            <p:nvPr/>
          </p:nvSpPr>
          <p:spPr bwMode="auto">
            <a:xfrm>
              <a:off x="1498640" y="2442961"/>
              <a:ext cx="968471" cy="829543"/>
            </a:xfrm>
            <a:prstGeom prst="rect">
              <a:avLst/>
            </a:prstGeom>
            <a:solidFill>
              <a:schemeClr val="accent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100" dirty="0">
                  <a:solidFill>
                    <a:srgbClr val="1F497D">
                      <a:lumMod val="75000"/>
                    </a:srgbClr>
                  </a:solidFill>
                  <a:latin typeface="Calibri" pitchFamily="34" charset="0"/>
                  <a:ea typeface="ＭＳ Ｐゴシック" pitchFamily="34" charset="-128"/>
                  <a:cs typeface="Calibri" pitchFamily="34" charset="0"/>
                </a:rPr>
                <a:t>QV Steward </a:t>
              </a:r>
            </a:p>
            <a:p>
              <a:pPr algn="ctr"/>
              <a:r>
                <a:rPr lang="en-US" sz="1100" dirty="0">
                  <a:solidFill>
                    <a:srgbClr val="1F497D">
                      <a:lumMod val="75000"/>
                    </a:srgbClr>
                  </a:solidFill>
                  <a:latin typeface="Calibri" pitchFamily="34" charset="0"/>
                  <a:ea typeface="ＭＳ Ｐゴシック" pitchFamily="34" charset="-128"/>
                  <a:cs typeface="Calibri" pitchFamily="34" charset="0"/>
                </a:rPr>
                <a:t>verifies </a:t>
              </a:r>
              <a:r>
                <a:rPr lang="en-US" sz="1100" dirty="0" smtClean="0">
                  <a:solidFill>
                    <a:srgbClr val="1F497D">
                      <a:lumMod val="75000"/>
                    </a:srgbClr>
                  </a:solidFill>
                  <a:latin typeface="Calibri" pitchFamily="34" charset="0"/>
                  <a:ea typeface="ＭＳ Ｐゴシック" pitchFamily="34" charset="-128"/>
                  <a:cs typeface="Calibri" pitchFamily="34" charset="0"/>
                </a:rPr>
                <a:t>App </a:t>
              </a:r>
              <a:endParaRPr lang="en-US" sz="1100" dirty="0">
                <a:solidFill>
                  <a:srgbClr val="1F497D">
                    <a:lumMod val="75000"/>
                  </a:srgbClr>
                </a:solidFill>
                <a:latin typeface="Calibri" pitchFamily="34" charset="0"/>
                <a:ea typeface="ＭＳ Ｐゴシック" pitchFamily="34" charset="-128"/>
                <a:cs typeface="Calibri" pitchFamily="34" charset="0"/>
              </a:endParaRPr>
            </a:p>
            <a:p>
              <a:pPr algn="ctr"/>
              <a:r>
                <a:rPr lang="en-US" sz="1100" dirty="0">
                  <a:solidFill>
                    <a:srgbClr val="1F497D">
                      <a:lumMod val="75000"/>
                    </a:srgbClr>
                  </a:solidFill>
                  <a:latin typeface="Calibri" pitchFamily="34" charset="0"/>
                  <a:ea typeface="ＭＳ Ｐゴシック" pitchFamily="34" charset="-128"/>
                  <a:cs typeface="Calibri" pitchFamily="34" charset="0"/>
                </a:rPr>
                <a:t>in Enterprise</a:t>
              </a:r>
            </a:p>
            <a:p>
              <a:pPr algn="ctr"/>
              <a:r>
                <a:rPr lang="en-US" sz="1100" dirty="0">
                  <a:solidFill>
                    <a:srgbClr val="1F497D">
                      <a:lumMod val="75000"/>
                    </a:srgbClr>
                  </a:solidFill>
                  <a:latin typeface="Calibri" pitchFamily="34" charset="0"/>
                  <a:ea typeface="ＭＳ Ｐゴシック" pitchFamily="34" charset="-128"/>
                  <a:cs typeface="Calibri" pitchFamily="34" charset="0"/>
                </a:rPr>
                <a:t>Library</a:t>
              </a:r>
            </a:p>
          </p:txBody>
        </p:sp>
        <p:sp>
          <p:nvSpPr>
            <p:cNvPr id="76" name="Text Box 4"/>
            <p:cNvSpPr txBox="1">
              <a:spLocks noChangeArrowheads="1"/>
            </p:cNvSpPr>
            <p:nvPr/>
          </p:nvSpPr>
          <p:spPr bwMode="auto">
            <a:xfrm>
              <a:off x="3154824" y="930793"/>
              <a:ext cx="968471" cy="829543"/>
            </a:xfrm>
            <a:prstGeom prst="rect">
              <a:avLst/>
            </a:prstGeom>
            <a:solidFill>
              <a:schemeClr val="accent6">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z="1100" dirty="0">
                  <a:solidFill>
                    <a:srgbClr val="F79646">
                      <a:lumMod val="50000"/>
                    </a:srgbClr>
                  </a:solidFill>
                  <a:latin typeface="Calibri" pitchFamily="34" charset="0"/>
                  <a:ea typeface="ＭＳ Ｐゴシック" pitchFamily="34" charset="-128"/>
                  <a:cs typeface="Calibri" pitchFamily="34" charset="0"/>
                </a:rPr>
                <a:t>Queues  into</a:t>
              </a:r>
            </a:p>
            <a:p>
              <a:pPr algn="ctr"/>
              <a:r>
                <a:rPr lang="en-US" sz="1100" dirty="0">
                  <a:solidFill>
                    <a:srgbClr val="F79646">
                      <a:lumMod val="50000"/>
                    </a:srgbClr>
                  </a:solidFill>
                  <a:latin typeface="Calibri" pitchFamily="34" charset="0"/>
                  <a:ea typeface="ＭＳ Ｐゴシック" pitchFamily="34" charset="-128"/>
                  <a:cs typeface="Calibri" pitchFamily="34" charset="0"/>
                </a:rPr>
                <a:t>QV Team &amp;</a:t>
              </a:r>
            </a:p>
            <a:p>
              <a:pPr algn="ctr"/>
              <a:r>
                <a:rPr lang="en-US" sz="1100" dirty="0">
                  <a:solidFill>
                    <a:srgbClr val="F79646">
                      <a:lumMod val="50000"/>
                    </a:srgbClr>
                  </a:solidFill>
                  <a:latin typeface="Calibri" pitchFamily="34" charset="0"/>
                  <a:ea typeface="ＭＳ Ｐゴシック" pitchFamily="34" charset="-128"/>
                  <a:cs typeface="Calibri" pitchFamily="34" charset="0"/>
                </a:rPr>
                <a:t>User </a:t>
              </a:r>
            </a:p>
            <a:p>
              <a:pPr algn="ctr"/>
              <a:r>
                <a:rPr lang="en-US" sz="1100" dirty="0">
                  <a:solidFill>
                    <a:srgbClr val="F79646">
                      <a:lumMod val="50000"/>
                    </a:srgbClr>
                  </a:solidFill>
                  <a:latin typeface="Calibri" pitchFamily="34" charset="0"/>
                  <a:ea typeface="ＭＳ Ｐゴシック" pitchFamily="34" charset="-128"/>
                  <a:cs typeface="Calibri" pitchFamily="34" charset="0"/>
                </a:rPr>
                <a:t>Notified</a:t>
              </a:r>
            </a:p>
          </p:txBody>
        </p:sp>
        <p:sp>
          <p:nvSpPr>
            <p:cNvPr id="77" name="TextBox 76"/>
            <p:cNvSpPr txBox="1"/>
            <p:nvPr/>
          </p:nvSpPr>
          <p:spPr>
            <a:xfrm>
              <a:off x="2366951" y="2629368"/>
              <a:ext cx="696815" cy="461665"/>
            </a:xfrm>
            <a:prstGeom prst="rect">
              <a:avLst/>
            </a:prstGeom>
            <a:noFill/>
          </p:spPr>
          <p:txBody>
            <a:bodyPr wrap="square" rtlCol="0">
              <a:spAutoFit/>
            </a:bodyPr>
            <a:lstStyle/>
            <a:p>
              <a:pPr algn="ctr" fontAlgn="auto">
                <a:spcBef>
                  <a:spcPts val="0"/>
                </a:spcBef>
                <a:spcAft>
                  <a:spcPts val="0"/>
                </a:spcAft>
                <a:defRPr/>
              </a:pPr>
              <a:r>
                <a:rPr lang="en-US" sz="1200" kern="0" dirty="0">
                  <a:solidFill>
                    <a:sysClr val="windowText" lastClr="000000"/>
                  </a:solidFill>
                  <a:latin typeface="Calibri" pitchFamily="34" charset="0"/>
                  <a:cs typeface="Calibri" pitchFamily="34" charset="0"/>
                </a:rPr>
                <a:t>Looks</a:t>
              </a:r>
            </a:p>
            <a:p>
              <a:pPr algn="ctr" fontAlgn="auto">
                <a:spcBef>
                  <a:spcPts val="0"/>
                </a:spcBef>
                <a:spcAft>
                  <a:spcPts val="0"/>
                </a:spcAft>
                <a:defRPr/>
              </a:pPr>
              <a:r>
                <a:rPr lang="en-US" sz="1200" kern="0" dirty="0">
                  <a:solidFill>
                    <a:sysClr val="windowText" lastClr="000000"/>
                  </a:solidFill>
                  <a:latin typeface="Calibri" pitchFamily="34" charset="0"/>
                  <a:cs typeface="Calibri" pitchFamily="34" charset="0"/>
                </a:rPr>
                <a:t>up</a:t>
              </a:r>
            </a:p>
          </p:txBody>
        </p:sp>
        <p:sp>
          <p:nvSpPr>
            <p:cNvPr id="78" name="Rectangle 77"/>
            <p:cNvSpPr/>
            <p:nvPr/>
          </p:nvSpPr>
          <p:spPr bwMode="auto">
            <a:xfrm>
              <a:off x="457200" y="3560536"/>
              <a:ext cx="1761520" cy="233880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79" name="Text Box 4"/>
            <p:cNvSpPr txBox="1">
              <a:spLocks noChangeArrowheads="1"/>
            </p:cNvSpPr>
            <p:nvPr/>
          </p:nvSpPr>
          <p:spPr bwMode="auto">
            <a:xfrm>
              <a:off x="664281" y="3912505"/>
              <a:ext cx="1134982" cy="747985"/>
            </a:xfrm>
            <a:prstGeom prst="rect">
              <a:avLst/>
            </a:prstGeom>
            <a:solidFill>
              <a:schemeClr val="accent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100" dirty="0">
                  <a:solidFill>
                    <a:srgbClr val="1F497D">
                      <a:lumMod val="75000"/>
                    </a:srgbClr>
                  </a:solidFill>
                  <a:latin typeface="Calibri" pitchFamily="34" charset="0"/>
                  <a:ea typeface="ＭＳ Ｐゴシック" pitchFamily="34" charset="-128"/>
                  <a:cs typeface="Calibri" pitchFamily="34" charset="0"/>
                </a:rPr>
                <a:t>Seeks </a:t>
              </a:r>
              <a:r>
                <a:rPr lang="en-US" sz="1100" dirty="0" smtClean="0">
                  <a:solidFill>
                    <a:srgbClr val="1F497D">
                      <a:lumMod val="75000"/>
                    </a:srgbClr>
                  </a:solidFill>
                  <a:latin typeface="Calibri" pitchFamily="34" charset="0"/>
                  <a:ea typeface="ＭＳ Ｐゴシック" pitchFamily="34" charset="-128"/>
                  <a:cs typeface="Calibri" pitchFamily="34" charset="0"/>
                </a:rPr>
                <a:t>QV COE or</a:t>
              </a:r>
              <a:endParaRPr lang="en-US" sz="1100" dirty="0">
                <a:solidFill>
                  <a:srgbClr val="1F497D">
                    <a:lumMod val="75000"/>
                  </a:srgbClr>
                </a:solidFill>
                <a:latin typeface="Calibri" pitchFamily="34" charset="0"/>
                <a:ea typeface="ＭＳ Ｐゴシック" pitchFamily="34" charset="-128"/>
                <a:cs typeface="Calibri" pitchFamily="34" charset="0"/>
              </a:endParaRPr>
            </a:p>
            <a:p>
              <a:pPr algn="ctr"/>
              <a:r>
                <a:rPr lang="en-US" sz="1100" dirty="0" smtClean="0">
                  <a:solidFill>
                    <a:srgbClr val="1F497D">
                      <a:lumMod val="75000"/>
                    </a:srgbClr>
                  </a:solidFill>
                  <a:latin typeface="Calibri" pitchFamily="34" charset="0"/>
                  <a:ea typeface="ＭＳ Ｐゴシック" pitchFamily="34" charset="-128"/>
                  <a:cs typeface="Calibri" pitchFamily="34" charset="0"/>
                </a:rPr>
                <a:t>Stewardship </a:t>
              </a:r>
            </a:p>
            <a:p>
              <a:pPr algn="ctr"/>
              <a:r>
                <a:rPr lang="en-US" sz="1100" dirty="0" smtClean="0">
                  <a:solidFill>
                    <a:srgbClr val="1F497D">
                      <a:lumMod val="75000"/>
                    </a:srgbClr>
                  </a:solidFill>
                  <a:latin typeface="Calibri" pitchFamily="34" charset="0"/>
                  <a:ea typeface="ＭＳ Ｐゴシック" pitchFamily="34" charset="-128"/>
                  <a:cs typeface="Calibri" pitchFamily="34" charset="0"/>
                </a:rPr>
                <a:t>Group Approval </a:t>
              </a:r>
              <a:endParaRPr lang="en-US" sz="1100" dirty="0">
                <a:solidFill>
                  <a:srgbClr val="1F497D">
                    <a:lumMod val="75000"/>
                  </a:srgbClr>
                </a:solidFill>
                <a:latin typeface="Calibri" pitchFamily="34" charset="0"/>
                <a:ea typeface="ＭＳ Ｐゴシック" pitchFamily="34" charset="-128"/>
                <a:cs typeface="Calibri" pitchFamily="34" charset="0"/>
              </a:endParaRPr>
            </a:p>
            <a:p>
              <a:pPr algn="ctr"/>
              <a:r>
                <a:rPr lang="en-US" sz="1100" dirty="0">
                  <a:solidFill>
                    <a:srgbClr val="1F497D">
                      <a:lumMod val="75000"/>
                    </a:srgbClr>
                  </a:solidFill>
                  <a:latin typeface="Calibri" pitchFamily="34" charset="0"/>
                  <a:ea typeface="ＭＳ Ｐゴシック" pitchFamily="34" charset="-128"/>
                  <a:cs typeface="Calibri" pitchFamily="34" charset="0"/>
                </a:rPr>
                <a:t>if required</a:t>
              </a:r>
            </a:p>
          </p:txBody>
        </p:sp>
        <p:sp>
          <p:nvSpPr>
            <p:cNvPr id="80" name="Text Box 4"/>
            <p:cNvSpPr txBox="1">
              <a:spLocks noChangeArrowheads="1"/>
            </p:cNvSpPr>
            <p:nvPr/>
          </p:nvSpPr>
          <p:spPr bwMode="auto">
            <a:xfrm>
              <a:off x="611561" y="3480458"/>
              <a:ext cx="1224136" cy="1244686"/>
            </a:xfrm>
            <a:prstGeom prst="rect">
              <a:avLst/>
            </a:prstGeom>
            <a:noFill/>
            <a:ln w="19050">
              <a:solidFill>
                <a:srgbClr val="2D9F0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a:endParaRPr lang="en-US" sz="800" dirty="0">
                <a:solidFill>
                  <a:prstClr val="white"/>
                </a:solidFill>
                <a:latin typeface="Calibri" pitchFamily="34" charset="0"/>
                <a:cs typeface="Calibri" pitchFamily="34" charset="0"/>
              </a:endParaRPr>
            </a:p>
          </p:txBody>
        </p:sp>
        <p:sp>
          <p:nvSpPr>
            <p:cNvPr id="81" name="Text Box 4"/>
            <p:cNvSpPr txBox="1">
              <a:spLocks noChangeArrowheads="1"/>
            </p:cNvSpPr>
            <p:nvPr/>
          </p:nvSpPr>
          <p:spPr bwMode="auto">
            <a:xfrm>
              <a:off x="4666992" y="930793"/>
              <a:ext cx="968471" cy="829543"/>
            </a:xfrm>
            <a:prstGeom prst="rect">
              <a:avLst/>
            </a:prstGeom>
            <a:solidFill>
              <a:schemeClr val="accent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100" dirty="0">
                  <a:solidFill>
                    <a:srgbClr val="1F497D">
                      <a:lumMod val="75000"/>
                    </a:srgbClr>
                  </a:solidFill>
                  <a:latin typeface="Calibri" pitchFamily="34" charset="0"/>
                  <a:ea typeface="ＭＳ Ｐゴシック" pitchFamily="34" charset="-128"/>
                  <a:cs typeface="Calibri" pitchFamily="34" charset="0"/>
                </a:rPr>
                <a:t>QV Mart </a:t>
              </a:r>
            </a:p>
            <a:p>
              <a:pPr algn="ctr"/>
              <a:r>
                <a:rPr lang="en-US" sz="1100" dirty="0">
                  <a:solidFill>
                    <a:srgbClr val="1F497D">
                      <a:lumMod val="75000"/>
                    </a:srgbClr>
                  </a:solidFill>
                  <a:latin typeface="Calibri" pitchFamily="34" charset="0"/>
                  <a:ea typeface="ＭＳ Ｐゴシック" pitchFamily="34" charset="-128"/>
                  <a:cs typeface="Calibri" pitchFamily="34" charset="0"/>
                </a:rPr>
                <a:t>Admin</a:t>
              </a:r>
            </a:p>
            <a:p>
              <a:pPr algn="ctr"/>
              <a:r>
                <a:rPr lang="en-US" sz="1100" dirty="0">
                  <a:solidFill>
                    <a:srgbClr val="1F497D">
                      <a:lumMod val="75000"/>
                    </a:srgbClr>
                  </a:solidFill>
                  <a:latin typeface="Calibri" pitchFamily="34" charset="0"/>
                  <a:ea typeface="ＭＳ Ｐゴシック" pitchFamily="34" charset="-128"/>
                  <a:cs typeface="Calibri" pitchFamily="34" charset="0"/>
                </a:rPr>
                <a:t>Adds </a:t>
              </a:r>
            </a:p>
            <a:p>
              <a:pPr algn="ctr"/>
              <a:r>
                <a:rPr lang="en-US" sz="1100" dirty="0">
                  <a:solidFill>
                    <a:srgbClr val="1F497D">
                      <a:lumMod val="75000"/>
                    </a:srgbClr>
                  </a:solidFill>
                  <a:latin typeface="Calibri" pitchFamily="34" charset="0"/>
                  <a:ea typeface="ＭＳ Ｐゴシック" pitchFamily="34" charset="-128"/>
                  <a:cs typeface="Calibri" pitchFamily="34" charset="0"/>
                </a:rPr>
                <a:t>QVD(s)</a:t>
              </a:r>
            </a:p>
          </p:txBody>
        </p:sp>
        <p:sp>
          <p:nvSpPr>
            <p:cNvPr id="82" name="Text Box 4"/>
            <p:cNvSpPr txBox="1">
              <a:spLocks noChangeArrowheads="1"/>
            </p:cNvSpPr>
            <p:nvPr/>
          </p:nvSpPr>
          <p:spPr bwMode="auto">
            <a:xfrm>
              <a:off x="2690409" y="3692050"/>
              <a:ext cx="968471" cy="408595"/>
            </a:xfrm>
            <a:prstGeom prst="rect">
              <a:avLst/>
            </a:prstGeom>
            <a:solidFill>
              <a:schemeClr val="accent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100" dirty="0">
                  <a:solidFill>
                    <a:srgbClr val="1F497D">
                      <a:lumMod val="75000"/>
                    </a:srgbClr>
                  </a:solidFill>
                  <a:latin typeface="Calibri" pitchFamily="34" charset="0"/>
                  <a:ea typeface="ＭＳ Ｐゴシック" pitchFamily="34" charset="-128"/>
                  <a:cs typeface="Calibri" pitchFamily="34" charset="0"/>
                </a:rPr>
                <a:t>PROD QV Team</a:t>
              </a:r>
            </a:p>
            <a:p>
              <a:pPr algn="ctr"/>
              <a:r>
                <a:rPr lang="en-US" sz="1100" dirty="0">
                  <a:solidFill>
                    <a:srgbClr val="1F497D">
                      <a:lumMod val="75000"/>
                    </a:srgbClr>
                  </a:solidFill>
                  <a:latin typeface="Calibri" pitchFamily="34" charset="0"/>
                  <a:ea typeface="ＭＳ Ｐゴシック" pitchFamily="34" charset="-128"/>
                  <a:cs typeface="Calibri" pitchFamily="34" charset="0"/>
                </a:rPr>
                <a:t>Implements</a:t>
              </a:r>
            </a:p>
          </p:txBody>
        </p:sp>
        <p:sp>
          <p:nvSpPr>
            <p:cNvPr id="83" name="Text Box 4"/>
            <p:cNvSpPr txBox="1">
              <a:spLocks noChangeArrowheads="1"/>
            </p:cNvSpPr>
            <p:nvPr/>
          </p:nvSpPr>
          <p:spPr bwMode="auto">
            <a:xfrm>
              <a:off x="2690409" y="4100646"/>
              <a:ext cx="968471" cy="430548"/>
            </a:xfrm>
            <a:prstGeom prst="rect">
              <a:avLst/>
            </a:prstGeom>
            <a:solidFill>
              <a:schemeClr val="accent6">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z="1100" dirty="0">
                  <a:solidFill>
                    <a:srgbClr val="F79646">
                      <a:lumMod val="50000"/>
                    </a:srgbClr>
                  </a:solidFill>
                  <a:latin typeface="Calibri" pitchFamily="34" charset="0"/>
                  <a:ea typeface="ＭＳ Ｐゴシック" pitchFamily="34" charset="-128"/>
                  <a:cs typeface="Calibri" pitchFamily="34" charset="0"/>
                </a:rPr>
                <a:t>Business UAT</a:t>
              </a:r>
            </a:p>
          </p:txBody>
        </p:sp>
        <p:sp>
          <p:nvSpPr>
            <p:cNvPr id="84" name="Text Box 4"/>
            <p:cNvSpPr txBox="1">
              <a:spLocks noChangeArrowheads="1"/>
            </p:cNvSpPr>
            <p:nvPr/>
          </p:nvSpPr>
          <p:spPr bwMode="auto">
            <a:xfrm>
              <a:off x="3914545" y="4891233"/>
              <a:ext cx="968471" cy="792088"/>
            </a:xfrm>
            <a:prstGeom prst="rect">
              <a:avLst/>
            </a:prstGeom>
            <a:solidFill>
              <a:schemeClr val="accent6">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z="1100" dirty="0">
                  <a:solidFill>
                    <a:srgbClr val="F79646">
                      <a:lumMod val="50000"/>
                    </a:srgbClr>
                  </a:solidFill>
                  <a:latin typeface="Calibri" pitchFamily="34" charset="0"/>
                  <a:ea typeface="ＭＳ Ｐゴシック" pitchFamily="34" charset="-128"/>
                  <a:cs typeface="Calibri" pitchFamily="34" charset="0"/>
                </a:rPr>
                <a:t>Users</a:t>
              </a:r>
            </a:p>
            <a:p>
              <a:pPr algn="ctr"/>
              <a:r>
                <a:rPr lang="en-US" sz="1100" dirty="0">
                  <a:solidFill>
                    <a:srgbClr val="F79646">
                      <a:lumMod val="50000"/>
                    </a:srgbClr>
                  </a:solidFill>
                  <a:latin typeface="Calibri" pitchFamily="34" charset="0"/>
                  <a:ea typeface="ＭＳ Ｐゴシック" pitchFamily="34" charset="-128"/>
                  <a:cs typeface="Calibri" pitchFamily="34" charset="0"/>
                </a:rPr>
                <a:t>Designs </a:t>
              </a:r>
            </a:p>
            <a:p>
              <a:pPr algn="ctr"/>
              <a:r>
                <a:rPr lang="en-US" sz="1100" dirty="0">
                  <a:solidFill>
                    <a:srgbClr val="F79646">
                      <a:lumMod val="50000"/>
                    </a:srgbClr>
                  </a:solidFill>
                  <a:latin typeface="Calibri" pitchFamily="34" charset="0"/>
                  <a:ea typeface="ＭＳ Ｐゴシック" pitchFamily="34" charset="-128"/>
                  <a:cs typeface="Calibri" pitchFamily="34" charset="0"/>
                </a:rPr>
                <a:t>New Applc</a:t>
              </a:r>
            </a:p>
          </p:txBody>
        </p:sp>
        <p:sp>
          <p:nvSpPr>
            <p:cNvPr id="85" name="Text Box 4"/>
            <p:cNvSpPr txBox="1">
              <a:spLocks noChangeArrowheads="1"/>
            </p:cNvSpPr>
            <p:nvPr/>
          </p:nvSpPr>
          <p:spPr bwMode="auto">
            <a:xfrm>
              <a:off x="5027032" y="4891233"/>
              <a:ext cx="968471" cy="792088"/>
            </a:xfrm>
            <a:prstGeom prst="rect">
              <a:avLst/>
            </a:prstGeom>
            <a:solidFill>
              <a:schemeClr val="accent6">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z="1100" dirty="0">
                  <a:solidFill>
                    <a:srgbClr val="F79646">
                      <a:lumMod val="50000"/>
                    </a:srgbClr>
                  </a:solidFill>
                  <a:latin typeface="Calibri" pitchFamily="34" charset="0"/>
                  <a:ea typeface="ＭＳ Ｐゴシック" pitchFamily="34" charset="-128"/>
                  <a:cs typeface="Calibri" pitchFamily="34" charset="0"/>
                </a:rPr>
                <a:t>Users</a:t>
              </a:r>
            </a:p>
            <a:p>
              <a:pPr algn="ctr"/>
              <a:r>
                <a:rPr lang="en-US" sz="1100" dirty="0">
                  <a:solidFill>
                    <a:srgbClr val="F79646">
                      <a:lumMod val="50000"/>
                    </a:srgbClr>
                  </a:solidFill>
                  <a:latin typeface="Calibri" pitchFamily="34" charset="0"/>
                  <a:ea typeface="ＭＳ Ｐゴシック" pitchFamily="34" charset="-128"/>
                  <a:cs typeface="Calibri" pitchFamily="34" charset="0"/>
                </a:rPr>
                <a:t>Chooses </a:t>
              </a:r>
            </a:p>
            <a:p>
              <a:pPr algn="ctr"/>
              <a:r>
                <a:rPr lang="en-US" sz="1100" dirty="0">
                  <a:solidFill>
                    <a:srgbClr val="F79646">
                      <a:lumMod val="50000"/>
                    </a:srgbClr>
                  </a:solidFill>
                  <a:latin typeface="Calibri" pitchFamily="34" charset="0"/>
                  <a:ea typeface="ＭＳ Ｐゴシック" pitchFamily="34" charset="-128"/>
                  <a:cs typeface="Calibri" pitchFamily="34" charset="0"/>
                </a:rPr>
                <a:t>Template</a:t>
              </a:r>
            </a:p>
            <a:p>
              <a:pPr algn="ctr"/>
              <a:r>
                <a:rPr lang="en-US" sz="1100" dirty="0">
                  <a:solidFill>
                    <a:srgbClr val="F79646">
                      <a:lumMod val="50000"/>
                    </a:srgbClr>
                  </a:solidFill>
                  <a:latin typeface="Calibri" pitchFamily="34" charset="0"/>
                  <a:ea typeface="ＭＳ Ｐゴシック" pitchFamily="34" charset="-128"/>
                  <a:cs typeface="Calibri" pitchFamily="34" charset="0"/>
                </a:rPr>
                <a:t>QlikMart</a:t>
              </a:r>
            </a:p>
          </p:txBody>
        </p:sp>
        <p:sp>
          <p:nvSpPr>
            <p:cNvPr id="86" name="Text Box 4"/>
            <p:cNvSpPr txBox="1">
              <a:spLocks noChangeArrowheads="1"/>
            </p:cNvSpPr>
            <p:nvPr/>
          </p:nvSpPr>
          <p:spPr bwMode="auto">
            <a:xfrm>
              <a:off x="5099040" y="3883121"/>
              <a:ext cx="968471" cy="792088"/>
            </a:xfrm>
            <a:prstGeom prst="rect">
              <a:avLst/>
            </a:prstGeom>
            <a:solidFill>
              <a:schemeClr val="accent6">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z="1100" dirty="0" smtClean="0">
                  <a:solidFill>
                    <a:srgbClr val="F79646">
                      <a:lumMod val="50000"/>
                    </a:srgbClr>
                  </a:solidFill>
                  <a:latin typeface="Calibri" pitchFamily="34" charset="0"/>
                  <a:ea typeface="ＭＳ Ｐゴシック" pitchFamily="34" charset="-128"/>
                  <a:cs typeface="Calibri" pitchFamily="34" charset="0"/>
                </a:rPr>
                <a:t>Users</a:t>
              </a:r>
              <a:endParaRPr lang="en-US" sz="1100" dirty="0">
                <a:solidFill>
                  <a:srgbClr val="F79646">
                    <a:lumMod val="50000"/>
                  </a:srgbClr>
                </a:solidFill>
                <a:latin typeface="Calibri" pitchFamily="34" charset="0"/>
                <a:ea typeface="ＭＳ Ｐゴシック" pitchFamily="34" charset="-128"/>
                <a:cs typeface="Calibri" pitchFamily="34" charset="0"/>
              </a:endParaRPr>
            </a:p>
            <a:p>
              <a:pPr algn="ctr"/>
              <a:r>
                <a:rPr lang="en-US" sz="1100" dirty="0">
                  <a:solidFill>
                    <a:srgbClr val="F79646">
                      <a:lumMod val="50000"/>
                    </a:srgbClr>
                  </a:solidFill>
                  <a:latin typeface="Calibri" pitchFamily="34" charset="0"/>
                  <a:ea typeface="ＭＳ Ｐゴシック" pitchFamily="34" charset="-128"/>
                  <a:cs typeface="Calibri" pitchFamily="34" charset="0"/>
                </a:rPr>
                <a:t>Chooses </a:t>
              </a:r>
            </a:p>
            <a:p>
              <a:pPr algn="ctr"/>
              <a:r>
                <a:rPr lang="en-US" sz="1100" dirty="0">
                  <a:solidFill>
                    <a:srgbClr val="F79646">
                      <a:lumMod val="50000"/>
                    </a:srgbClr>
                  </a:solidFill>
                  <a:latin typeface="Calibri" pitchFamily="34" charset="0"/>
                  <a:ea typeface="ＭＳ Ｐゴシック" pitchFamily="34" charset="-128"/>
                  <a:cs typeface="Calibri" pitchFamily="34" charset="0"/>
                </a:rPr>
                <a:t>Template</a:t>
              </a:r>
            </a:p>
            <a:p>
              <a:pPr algn="ctr"/>
              <a:r>
                <a:rPr lang="en-US" sz="1100" dirty="0">
                  <a:solidFill>
                    <a:srgbClr val="F79646">
                      <a:lumMod val="50000"/>
                    </a:srgbClr>
                  </a:solidFill>
                  <a:latin typeface="Calibri" pitchFamily="34" charset="0"/>
                  <a:ea typeface="ＭＳ Ｐゴシック" pitchFamily="34" charset="-128"/>
                  <a:cs typeface="Calibri" pitchFamily="34" charset="0"/>
                </a:rPr>
                <a:t>QVD Files</a:t>
              </a:r>
            </a:p>
          </p:txBody>
        </p:sp>
        <p:sp>
          <p:nvSpPr>
            <p:cNvPr id="87" name="Text Box 4"/>
            <p:cNvSpPr txBox="1">
              <a:spLocks noChangeArrowheads="1"/>
            </p:cNvSpPr>
            <p:nvPr/>
          </p:nvSpPr>
          <p:spPr bwMode="auto">
            <a:xfrm>
              <a:off x="6611208" y="2730993"/>
              <a:ext cx="968471" cy="829543"/>
            </a:xfrm>
            <a:prstGeom prst="rect">
              <a:avLst/>
            </a:prstGeom>
            <a:solidFill>
              <a:schemeClr val="accent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100" dirty="0">
                  <a:solidFill>
                    <a:srgbClr val="1F497D">
                      <a:lumMod val="75000"/>
                    </a:srgbClr>
                  </a:solidFill>
                  <a:latin typeface="Calibri" pitchFamily="34" charset="0"/>
                  <a:ea typeface="ＭＳ Ｐゴシック" pitchFamily="34" charset="-128"/>
                  <a:cs typeface="Calibri" pitchFamily="34" charset="0"/>
                </a:rPr>
                <a:t>Adds to existing</a:t>
              </a:r>
            </a:p>
            <a:p>
              <a:pPr algn="ctr"/>
              <a:r>
                <a:rPr lang="en-US" sz="1100" dirty="0">
                  <a:solidFill>
                    <a:srgbClr val="1F497D">
                      <a:lumMod val="75000"/>
                    </a:srgbClr>
                  </a:solidFill>
                  <a:latin typeface="Calibri" pitchFamily="34" charset="0"/>
                  <a:ea typeface="ＭＳ Ｐゴシック" pitchFamily="34" charset="-128"/>
                  <a:cs typeface="Calibri" pitchFamily="34" charset="0"/>
                </a:rPr>
                <a:t>QlikMart</a:t>
              </a:r>
            </a:p>
          </p:txBody>
        </p:sp>
        <p:sp>
          <p:nvSpPr>
            <p:cNvPr id="88" name="Text Box 4"/>
            <p:cNvSpPr txBox="1">
              <a:spLocks noChangeArrowheads="1"/>
            </p:cNvSpPr>
            <p:nvPr/>
          </p:nvSpPr>
          <p:spPr bwMode="auto">
            <a:xfrm>
              <a:off x="7658961" y="2730993"/>
              <a:ext cx="968471" cy="829543"/>
            </a:xfrm>
            <a:prstGeom prst="rect">
              <a:avLst/>
            </a:prstGeom>
            <a:solidFill>
              <a:schemeClr val="accent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100" dirty="0">
                  <a:solidFill>
                    <a:srgbClr val="1F497D">
                      <a:lumMod val="75000"/>
                    </a:srgbClr>
                  </a:solidFill>
                  <a:latin typeface="Calibri" pitchFamily="34" charset="0"/>
                  <a:ea typeface="ＭＳ Ｐゴシック" pitchFamily="34" charset="-128"/>
                  <a:cs typeface="Calibri" pitchFamily="34" charset="0"/>
                </a:rPr>
                <a:t>Builds New</a:t>
              </a:r>
            </a:p>
            <a:p>
              <a:pPr algn="ctr"/>
              <a:r>
                <a:rPr lang="en-US" sz="1100" dirty="0">
                  <a:solidFill>
                    <a:srgbClr val="1F497D">
                      <a:lumMod val="75000"/>
                    </a:srgbClr>
                  </a:solidFill>
                  <a:latin typeface="Calibri" pitchFamily="34" charset="0"/>
                  <a:ea typeface="ＭＳ Ｐゴシック" pitchFamily="34" charset="-128"/>
                  <a:cs typeface="Calibri" pitchFamily="34" charset="0"/>
                </a:rPr>
                <a:t>QlikMart</a:t>
              </a:r>
            </a:p>
          </p:txBody>
        </p:sp>
        <p:cxnSp>
          <p:nvCxnSpPr>
            <p:cNvPr id="89" name="Straight Connector 88"/>
            <p:cNvCxnSpPr/>
            <p:nvPr/>
          </p:nvCxnSpPr>
          <p:spPr bwMode="auto">
            <a:xfrm>
              <a:off x="1763688" y="3294683"/>
              <a:ext cx="8209" cy="196228"/>
            </a:xfrm>
            <a:prstGeom prst="line">
              <a:avLst/>
            </a:prstGeom>
            <a:solidFill>
              <a:schemeClr val="accent1"/>
            </a:solidFill>
            <a:ln w="9525" cap="flat" cmpd="sng" algn="ctr">
              <a:solidFill>
                <a:schemeClr val="tx1"/>
              </a:solidFill>
              <a:prstDash val="dash"/>
              <a:round/>
              <a:headEnd type="none" w="med" len="med"/>
              <a:tailEnd type="triangle" w="med" len="med"/>
            </a:ln>
            <a:effectLst/>
          </p:spPr>
        </p:cxnSp>
        <p:sp>
          <p:nvSpPr>
            <p:cNvPr id="90" name="TextBox 89"/>
            <p:cNvSpPr txBox="1"/>
            <p:nvPr/>
          </p:nvSpPr>
          <p:spPr bwMode="auto">
            <a:xfrm>
              <a:off x="7308304" y="692696"/>
              <a:ext cx="1213060" cy="923330"/>
            </a:xfrm>
            <a:prstGeom prst="rect">
              <a:avLst/>
            </a:prstGeom>
            <a:noFill/>
            <a:ln w="9525">
              <a:noFill/>
              <a:miter lim="800000"/>
              <a:headEnd/>
              <a:tailEnd/>
            </a:ln>
          </p:spPr>
          <p:txBody>
            <a:bodyPr wrap="square" rtlCol="0">
              <a:prstTxWarp prst="textNoShape">
                <a:avLst/>
              </a:prstTxWarp>
              <a:spAutoFit/>
            </a:bodyPr>
            <a:lstStyle/>
            <a:p>
              <a:pPr eaLnBrk="0" hangingPunct="0"/>
              <a:r>
                <a:rPr lang="en-US" sz="900" dirty="0" smtClean="0">
                  <a:latin typeface="Calibri" pitchFamily="34" charset="0"/>
                  <a:cs typeface="Calibri" pitchFamily="34" charset="0"/>
                </a:rPr>
                <a:t>Key Consideration</a:t>
              </a:r>
            </a:p>
            <a:p>
              <a:pPr marL="171450" lvl="0" indent="-171450">
                <a:buFont typeface="Wingdings" pitchFamily="2" charset="2"/>
                <a:buChar char="ü"/>
              </a:pPr>
              <a:r>
                <a:rPr lang="en-US" sz="900" b="0" dirty="0">
                  <a:latin typeface="Calibri" pitchFamily="34" charset="0"/>
                  <a:cs typeface="Calibri" pitchFamily="34" charset="0"/>
                </a:rPr>
                <a:t>Duplication</a:t>
              </a:r>
            </a:p>
            <a:p>
              <a:pPr marL="171450" lvl="0" indent="-171450">
                <a:buFont typeface="Wingdings" pitchFamily="2" charset="2"/>
                <a:buChar char="ü"/>
              </a:pPr>
              <a:r>
                <a:rPr lang="en-US" sz="900" b="0" dirty="0">
                  <a:latin typeface="Calibri" pitchFamily="34" charset="0"/>
                  <a:cs typeface="Calibri" pitchFamily="34" charset="0"/>
                </a:rPr>
                <a:t>Performance</a:t>
              </a:r>
            </a:p>
            <a:p>
              <a:pPr marL="171450" lvl="0" indent="-171450">
                <a:buFont typeface="Wingdings" pitchFamily="2" charset="2"/>
                <a:buChar char="ü"/>
              </a:pPr>
              <a:r>
                <a:rPr lang="en-US" sz="900" b="0" dirty="0">
                  <a:latin typeface="Calibri" pitchFamily="34" charset="0"/>
                  <a:cs typeface="Calibri" pitchFamily="34" charset="0"/>
                </a:rPr>
                <a:t># of Users</a:t>
              </a:r>
            </a:p>
            <a:p>
              <a:pPr marL="171450" lvl="0" indent="-171450">
                <a:buFont typeface="Wingdings" pitchFamily="2" charset="2"/>
                <a:buChar char="ü"/>
              </a:pPr>
              <a:r>
                <a:rPr lang="en-US" sz="900" b="0" dirty="0">
                  <a:latin typeface="Calibri" pitchFamily="34" charset="0"/>
                  <a:cs typeface="Calibri" pitchFamily="34" charset="0"/>
                </a:rPr>
                <a:t>Volumes</a:t>
              </a:r>
            </a:p>
            <a:p>
              <a:pPr marL="171450" lvl="0" indent="-171450">
                <a:buFont typeface="Wingdings" pitchFamily="2" charset="2"/>
                <a:buChar char="ü"/>
              </a:pPr>
              <a:r>
                <a:rPr lang="en-US" sz="900" b="0" dirty="0">
                  <a:latin typeface="Calibri" pitchFamily="34" charset="0"/>
                  <a:cs typeface="Calibri" pitchFamily="34" charset="0"/>
                </a:rPr>
                <a:t>User </a:t>
              </a:r>
              <a:r>
                <a:rPr lang="en-US" sz="900" b="0" dirty="0" smtClean="0">
                  <a:latin typeface="Calibri" pitchFamily="34" charset="0"/>
                  <a:cs typeface="Calibri" pitchFamily="34" charset="0"/>
                </a:rPr>
                <a:t>Group</a:t>
              </a:r>
              <a:endParaRPr lang="en-US" sz="900" b="0" dirty="0">
                <a:latin typeface="Calibri" pitchFamily="34" charset="0"/>
                <a:cs typeface="Calibri" pitchFamily="34" charset="0"/>
              </a:endParaRPr>
            </a:p>
          </p:txBody>
        </p:sp>
        <p:grpSp>
          <p:nvGrpSpPr>
            <p:cNvPr id="91" name="Group 36"/>
            <p:cNvGrpSpPr/>
            <p:nvPr/>
          </p:nvGrpSpPr>
          <p:grpSpPr>
            <a:xfrm>
              <a:off x="971600" y="3573867"/>
              <a:ext cx="539631" cy="283393"/>
              <a:chOff x="238377" y="3420087"/>
              <a:chExt cx="1686813" cy="725473"/>
            </a:xfrm>
            <a:effectLst>
              <a:outerShdw blurRad="50800" dist="38100" algn="l" rotWithShape="0">
                <a:prstClr val="black">
                  <a:alpha val="40000"/>
                </a:prstClr>
              </a:outerShdw>
            </a:effectLst>
          </p:grpSpPr>
          <p:sp>
            <p:nvSpPr>
              <p:cNvPr id="92" name="Freeform 29"/>
              <p:cNvSpPr>
                <a:spLocks/>
              </p:cNvSpPr>
              <p:nvPr/>
            </p:nvSpPr>
            <p:spPr bwMode="gray">
              <a:xfrm>
                <a:off x="1409237" y="3420087"/>
                <a:ext cx="515953" cy="725473"/>
              </a:xfrm>
              <a:custGeom>
                <a:avLst/>
                <a:gdLst>
                  <a:gd name="T0" fmla="*/ 199 w 564"/>
                  <a:gd name="T1" fmla="*/ 382 h 738"/>
                  <a:gd name="T2" fmla="*/ 292 w 564"/>
                  <a:gd name="T3" fmla="*/ 273 h 738"/>
                  <a:gd name="T4" fmla="*/ 51 w 564"/>
                  <a:gd name="T5" fmla="*/ 0 h 738"/>
                  <a:gd name="T6" fmla="*/ 0 w 564"/>
                  <a:gd name="T7" fmla="*/ 58 h 738"/>
                  <a:gd name="T8" fmla="*/ 199 w 564"/>
                  <a:gd name="T9" fmla="*/ 382 h 738"/>
                  <a:gd name="T10" fmla="*/ 0 60000 65536"/>
                  <a:gd name="T11" fmla="*/ 0 60000 65536"/>
                  <a:gd name="T12" fmla="*/ 0 60000 65536"/>
                  <a:gd name="T13" fmla="*/ 0 60000 65536"/>
                  <a:gd name="T14" fmla="*/ 0 60000 65536"/>
                  <a:gd name="T15" fmla="*/ 0 w 564"/>
                  <a:gd name="T16" fmla="*/ 0 h 738"/>
                  <a:gd name="T17" fmla="*/ 564 w 564"/>
                  <a:gd name="T18" fmla="*/ 738 h 738"/>
                </a:gdLst>
                <a:ahLst/>
                <a:cxnLst>
                  <a:cxn ang="T10">
                    <a:pos x="T0" y="T1"/>
                  </a:cxn>
                  <a:cxn ang="T11">
                    <a:pos x="T2" y="T3"/>
                  </a:cxn>
                  <a:cxn ang="T12">
                    <a:pos x="T4" y="T5"/>
                  </a:cxn>
                  <a:cxn ang="T13">
                    <a:pos x="T6" y="T7"/>
                  </a:cxn>
                  <a:cxn ang="T14">
                    <a:pos x="T8" y="T9"/>
                  </a:cxn>
                </a:cxnLst>
                <a:rect l="T15" t="T16" r="T17" b="T18"/>
                <a:pathLst>
                  <a:path w="564" h="738">
                    <a:moveTo>
                      <a:pt x="385" y="737"/>
                    </a:moveTo>
                    <a:lnTo>
                      <a:pt x="563" y="527"/>
                    </a:lnTo>
                    <a:lnTo>
                      <a:pt x="97" y="0"/>
                    </a:lnTo>
                    <a:lnTo>
                      <a:pt x="0" y="111"/>
                    </a:lnTo>
                    <a:lnTo>
                      <a:pt x="385" y="737"/>
                    </a:lnTo>
                  </a:path>
                </a:pathLst>
              </a:custGeom>
              <a:gradFill rotWithShape="0">
                <a:gsLst>
                  <a:gs pos="0">
                    <a:srgbClr val="866A1C"/>
                  </a:gs>
                  <a:gs pos="100000">
                    <a:srgbClr val="B48018"/>
                  </a:gs>
                </a:gsLst>
                <a:lin ang="2700000" scaled="1"/>
              </a:gradFill>
              <a:ln w="12700" cap="rnd" cmpd="sng">
                <a:noFill/>
                <a:prstDash val="solid"/>
                <a:round/>
                <a:headEnd/>
                <a:tailEnd/>
              </a:ln>
            </p:spPr>
            <p:txBody>
              <a:bodyPr/>
              <a:lstStyle/>
              <a:p>
                <a:pPr>
                  <a:defRPr/>
                </a:pPr>
                <a:endParaRPr lang="en-US" sz="1600" dirty="0">
                  <a:solidFill>
                    <a:prstClr val="black"/>
                  </a:solidFill>
                  <a:latin typeface="Calibri" pitchFamily="34" charset="0"/>
                  <a:cs typeface="Calibri" pitchFamily="34" charset="0"/>
                </a:endParaRPr>
              </a:p>
            </p:txBody>
          </p:sp>
          <p:sp>
            <p:nvSpPr>
              <p:cNvPr id="93" name="Freeform 30"/>
              <p:cNvSpPr>
                <a:spLocks/>
              </p:cNvSpPr>
              <p:nvPr/>
            </p:nvSpPr>
            <p:spPr bwMode="gray">
              <a:xfrm>
                <a:off x="593735" y="3420087"/>
                <a:ext cx="903202" cy="108882"/>
              </a:xfrm>
              <a:custGeom>
                <a:avLst/>
                <a:gdLst>
                  <a:gd name="T0" fmla="*/ 0 w 987"/>
                  <a:gd name="T1" fmla="*/ 57 h 110"/>
                  <a:gd name="T2" fmla="*/ 461 w 987"/>
                  <a:gd name="T3" fmla="*/ 57 h 110"/>
                  <a:gd name="T4" fmla="*/ 511 w 987"/>
                  <a:gd name="T5" fmla="*/ 0 h 110"/>
                  <a:gd name="T6" fmla="*/ 159 w 987"/>
                  <a:gd name="T7" fmla="*/ 0 h 110"/>
                  <a:gd name="T8" fmla="*/ 0 w 987"/>
                  <a:gd name="T9" fmla="*/ 57 h 110"/>
                  <a:gd name="T10" fmla="*/ 0 60000 65536"/>
                  <a:gd name="T11" fmla="*/ 0 60000 65536"/>
                  <a:gd name="T12" fmla="*/ 0 60000 65536"/>
                  <a:gd name="T13" fmla="*/ 0 60000 65536"/>
                  <a:gd name="T14" fmla="*/ 0 60000 65536"/>
                  <a:gd name="T15" fmla="*/ 0 w 987"/>
                  <a:gd name="T16" fmla="*/ 0 h 110"/>
                  <a:gd name="T17" fmla="*/ 987 w 987"/>
                  <a:gd name="T18" fmla="*/ 110 h 110"/>
                </a:gdLst>
                <a:ahLst/>
                <a:cxnLst>
                  <a:cxn ang="T10">
                    <a:pos x="T0" y="T1"/>
                  </a:cxn>
                  <a:cxn ang="T11">
                    <a:pos x="T2" y="T3"/>
                  </a:cxn>
                  <a:cxn ang="T12">
                    <a:pos x="T4" y="T5"/>
                  </a:cxn>
                  <a:cxn ang="T13">
                    <a:pos x="T6" y="T7"/>
                  </a:cxn>
                  <a:cxn ang="T14">
                    <a:pos x="T8" y="T9"/>
                  </a:cxn>
                </a:cxnLst>
                <a:rect l="T15" t="T16" r="T17" b="T18"/>
                <a:pathLst>
                  <a:path w="987" h="110">
                    <a:moveTo>
                      <a:pt x="0" y="109"/>
                    </a:moveTo>
                    <a:lnTo>
                      <a:pt x="889" y="109"/>
                    </a:lnTo>
                    <a:lnTo>
                      <a:pt x="986" y="0"/>
                    </a:lnTo>
                    <a:lnTo>
                      <a:pt x="308" y="0"/>
                    </a:lnTo>
                    <a:lnTo>
                      <a:pt x="0" y="109"/>
                    </a:lnTo>
                  </a:path>
                </a:pathLst>
              </a:custGeom>
              <a:gradFill rotWithShape="0">
                <a:gsLst>
                  <a:gs pos="0">
                    <a:srgbClr val="B7A415"/>
                  </a:gs>
                  <a:gs pos="100000">
                    <a:srgbClr val="5E4C0A"/>
                  </a:gs>
                </a:gsLst>
                <a:lin ang="2700000" scaled="1"/>
              </a:gradFill>
              <a:ln w="12700" cap="rnd" cmpd="sng">
                <a:noFill/>
                <a:prstDash val="solid"/>
                <a:round/>
                <a:headEnd/>
                <a:tailEnd/>
              </a:ln>
            </p:spPr>
            <p:txBody>
              <a:bodyPr/>
              <a:lstStyle/>
              <a:p>
                <a:pPr>
                  <a:defRPr/>
                </a:pPr>
                <a:endParaRPr lang="en-US" sz="1600" dirty="0">
                  <a:solidFill>
                    <a:prstClr val="black"/>
                  </a:solidFill>
                  <a:latin typeface="Calibri" pitchFamily="34" charset="0"/>
                  <a:cs typeface="Calibri" pitchFamily="34" charset="0"/>
                </a:endParaRPr>
              </a:p>
            </p:txBody>
          </p:sp>
          <p:sp>
            <p:nvSpPr>
              <p:cNvPr id="94" name="Freeform 31"/>
              <p:cNvSpPr>
                <a:spLocks/>
              </p:cNvSpPr>
              <p:nvPr/>
            </p:nvSpPr>
            <p:spPr bwMode="gray">
              <a:xfrm>
                <a:off x="238377" y="3527745"/>
                <a:ext cx="1525079" cy="617814"/>
              </a:xfrm>
              <a:custGeom>
                <a:avLst/>
                <a:gdLst>
                  <a:gd name="T0" fmla="*/ 0 w 1669"/>
                  <a:gd name="T1" fmla="*/ 325 h 629"/>
                  <a:gd name="T2" fmla="*/ 861 w 1669"/>
                  <a:gd name="T3" fmla="*/ 325 h 629"/>
                  <a:gd name="T4" fmla="*/ 662 w 1669"/>
                  <a:gd name="T5" fmla="*/ 0 h 629"/>
                  <a:gd name="T6" fmla="*/ 201 w 1669"/>
                  <a:gd name="T7" fmla="*/ 0 h 629"/>
                  <a:gd name="T8" fmla="*/ 0 w 1669"/>
                  <a:gd name="T9" fmla="*/ 325 h 629"/>
                  <a:gd name="T10" fmla="*/ 0 60000 65536"/>
                  <a:gd name="T11" fmla="*/ 0 60000 65536"/>
                  <a:gd name="T12" fmla="*/ 0 60000 65536"/>
                  <a:gd name="T13" fmla="*/ 0 60000 65536"/>
                  <a:gd name="T14" fmla="*/ 0 60000 65536"/>
                  <a:gd name="T15" fmla="*/ 0 w 1669"/>
                  <a:gd name="T16" fmla="*/ 0 h 629"/>
                  <a:gd name="T17" fmla="*/ 1669 w 1669"/>
                  <a:gd name="T18" fmla="*/ 629 h 629"/>
                </a:gdLst>
                <a:ahLst/>
                <a:cxnLst>
                  <a:cxn ang="T10">
                    <a:pos x="T0" y="T1"/>
                  </a:cxn>
                  <a:cxn ang="T11">
                    <a:pos x="T2" y="T3"/>
                  </a:cxn>
                  <a:cxn ang="T12">
                    <a:pos x="T4" y="T5"/>
                  </a:cxn>
                  <a:cxn ang="T13">
                    <a:pos x="T6" y="T7"/>
                  </a:cxn>
                  <a:cxn ang="T14">
                    <a:pos x="T8" y="T9"/>
                  </a:cxn>
                </a:cxnLst>
                <a:rect l="T15" t="T16" r="T17" b="T18"/>
                <a:pathLst>
                  <a:path w="1669" h="629">
                    <a:moveTo>
                      <a:pt x="0" y="628"/>
                    </a:moveTo>
                    <a:lnTo>
                      <a:pt x="1668" y="628"/>
                    </a:lnTo>
                    <a:lnTo>
                      <a:pt x="1281" y="0"/>
                    </a:lnTo>
                    <a:lnTo>
                      <a:pt x="388" y="0"/>
                    </a:lnTo>
                    <a:lnTo>
                      <a:pt x="0" y="628"/>
                    </a:lnTo>
                  </a:path>
                </a:pathLst>
              </a:custGeom>
              <a:gradFill rotWithShape="0">
                <a:gsLst>
                  <a:gs pos="0">
                    <a:srgbClr val="E2D082"/>
                  </a:gs>
                  <a:gs pos="100000">
                    <a:srgbClr val="AC9120"/>
                  </a:gs>
                </a:gsLst>
                <a:lin ang="2700000" scaled="1"/>
              </a:gradFill>
              <a:ln w="12700" cap="rnd" cmpd="sng">
                <a:noFill/>
                <a:prstDash val="solid"/>
                <a:round/>
                <a:headEnd/>
                <a:tailEnd/>
              </a:ln>
            </p:spPr>
            <p:txBody>
              <a:bodyPr/>
              <a:lstStyle/>
              <a:p>
                <a:pPr>
                  <a:defRPr/>
                </a:pPr>
                <a:endParaRPr lang="en-US" sz="1600" dirty="0">
                  <a:solidFill>
                    <a:prstClr val="black"/>
                  </a:solidFill>
                  <a:latin typeface="Calibri" pitchFamily="34" charset="0"/>
                  <a:cs typeface="Calibri" pitchFamily="34" charset="0"/>
                </a:endParaRPr>
              </a:p>
            </p:txBody>
          </p:sp>
          <p:sp>
            <p:nvSpPr>
              <p:cNvPr id="95" name="Text Box 35"/>
              <p:cNvSpPr txBox="1">
                <a:spLocks noChangeArrowheads="1"/>
              </p:cNvSpPr>
              <p:nvPr/>
            </p:nvSpPr>
            <p:spPr bwMode="gray">
              <a:xfrm>
                <a:off x="356560" y="3731140"/>
                <a:ext cx="1357408" cy="265367"/>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endParaRPr lang="en-US" sz="1000" dirty="0">
                  <a:solidFill>
                    <a:prstClr val="black"/>
                  </a:solidFill>
                  <a:latin typeface="Calibri" pitchFamily="34" charset="0"/>
                  <a:cs typeface="Calibri" pitchFamily="34" charset="0"/>
                </a:endParaRPr>
              </a:p>
            </p:txBody>
          </p:sp>
        </p:grpSp>
        <p:grpSp>
          <p:nvGrpSpPr>
            <p:cNvPr id="96" name="Group 37"/>
            <p:cNvGrpSpPr/>
            <p:nvPr/>
          </p:nvGrpSpPr>
          <p:grpSpPr>
            <a:xfrm>
              <a:off x="4044225" y="4561740"/>
              <a:ext cx="533289" cy="312660"/>
              <a:chOff x="-43745" y="4783997"/>
              <a:chExt cx="2710745" cy="931003"/>
            </a:xfrm>
            <a:effectLst>
              <a:outerShdw blurRad="50800" dist="38100" algn="l" rotWithShape="0">
                <a:prstClr val="black">
                  <a:alpha val="40000"/>
                </a:prstClr>
              </a:outerShdw>
            </a:effectLst>
          </p:grpSpPr>
          <p:sp>
            <p:nvSpPr>
              <p:cNvPr id="97" name="Freeform 96"/>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884470"/>
                  </a:gs>
                  <a:gs pos="100000">
                    <a:srgbClr val="3B1F3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98"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61353C"/>
                  </a:gs>
                  <a:gs pos="100000">
                    <a:srgbClr val="83496C"/>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99"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814B6B"/>
                  </a:gs>
                  <a:gs pos="100000">
                    <a:srgbClr val="3F2331"/>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00"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D4B2B2"/>
                  </a:gs>
                  <a:gs pos="100000">
                    <a:srgbClr val="9E628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01" name="Text Box 36"/>
              <p:cNvSpPr txBox="1">
                <a:spLocks noChangeArrowheads="1"/>
              </p:cNvSpPr>
              <p:nvPr/>
            </p:nvSpPr>
            <p:spPr bwMode="gray">
              <a:xfrm>
                <a:off x="139107" y="5053661"/>
                <a:ext cx="2076769" cy="356709"/>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endParaRPr lang="en-US" sz="1050" dirty="0">
                  <a:solidFill>
                    <a:prstClr val="black"/>
                  </a:solidFill>
                  <a:latin typeface="Calibri" pitchFamily="34" charset="0"/>
                  <a:cs typeface="Calibri" pitchFamily="34" charset="0"/>
                </a:endParaRPr>
              </a:p>
            </p:txBody>
          </p:sp>
        </p:grpSp>
        <p:grpSp>
          <p:nvGrpSpPr>
            <p:cNvPr id="102" name="Group 37"/>
            <p:cNvGrpSpPr/>
            <p:nvPr/>
          </p:nvGrpSpPr>
          <p:grpSpPr>
            <a:xfrm>
              <a:off x="5724128" y="4628508"/>
              <a:ext cx="533289" cy="312660"/>
              <a:chOff x="-43745" y="4783997"/>
              <a:chExt cx="2710745" cy="931003"/>
            </a:xfrm>
            <a:effectLst>
              <a:outerShdw blurRad="50800" dist="38100" algn="l" rotWithShape="0">
                <a:prstClr val="black">
                  <a:alpha val="40000"/>
                </a:prstClr>
              </a:outerShdw>
            </a:effectLst>
          </p:grpSpPr>
          <p:sp>
            <p:nvSpPr>
              <p:cNvPr id="103" name="Freeform 102"/>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884470"/>
                  </a:gs>
                  <a:gs pos="100000">
                    <a:srgbClr val="3B1F3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04"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61353C"/>
                  </a:gs>
                  <a:gs pos="100000">
                    <a:srgbClr val="83496C"/>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05"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814B6B"/>
                  </a:gs>
                  <a:gs pos="100000">
                    <a:srgbClr val="3F2331"/>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06"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D4B2B2"/>
                  </a:gs>
                  <a:gs pos="100000">
                    <a:srgbClr val="9E628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07" name="Text Box 36"/>
              <p:cNvSpPr txBox="1">
                <a:spLocks noChangeArrowheads="1"/>
              </p:cNvSpPr>
              <p:nvPr/>
            </p:nvSpPr>
            <p:spPr bwMode="gray">
              <a:xfrm>
                <a:off x="139107" y="5053661"/>
                <a:ext cx="2076769" cy="356709"/>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endParaRPr lang="en-US" sz="1050" dirty="0">
                  <a:solidFill>
                    <a:prstClr val="black"/>
                  </a:solidFill>
                  <a:latin typeface="Calibri" pitchFamily="34" charset="0"/>
                  <a:cs typeface="Calibri" pitchFamily="34" charset="0"/>
                </a:endParaRPr>
              </a:p>
            </p:txBody>
          </p:sp>
        </p:grpSp>
        <p:grpSp>
          <p:nvGrpSpPr>
            <p:cNvPr id="130" name="Group 37"/>
            <p:cNvGrpSpPr/>
            <p:nvPr/>
          </p:nvGrpSpPr>
          <p:grpSpPr>
            <a:xfrm>
              <a:off x="2123728" y="4196460"/>
              <a:ext cx="533289" cy="312660"/>
              <a:chOff x="-43745" y="4783997"/>
              <a:chExt cx="2710745" cy="931003"/>
            </a:xfrm>
            <a:effectLst>
              <a:outerShdw blurRad="50800" dist="38100" algn="l" rotWithShape="0">
                <a:prstClr val="black">
                  <a:alpha val="40000"/>
                </a:prstClr>
              </a:outerShdw>
            </a:effectLst>
          </p:grpSpPr>
          <p:sp>
            <p:nvSpPr>
              <p:cNvPr id="132" name="Freeform 131"/>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884470"/>
                  </a:gs>
                  <a:gs pos="100000">
                    <a:srgbClr val="3B1F3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67"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61353C"/>
                  </a:gs>
                  <a:gs pos="100000">
                    <a:srgbClr val="83496C"/>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68"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814B6B"/>
                  </a:gs>
                  <a:gs pos="100000">
                    <a:srgbClr val="3F2331"/>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69"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D4B2B2"/>
                  </a:gs>
                  <a:gs pos="100000">
                    <a:srgbClr val="9E628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70" name="Text Box 36"/>
              <p:cNvSpPr txBox="1">
                <a:spLocks noChangeArrowheads="1"/>
              </p:cNvSpPr>
              <p:nvPr/>
            </p:nvSpPr>
            <p:spPr bwMode="gray">
              <a:xfrm>
                <a:off x="139107" y="5053661"/>
                <a:ext cx="2076769" cy="356709"/>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endParaRPr lang="en-US" sz="1050" dirty="0">
                  <a:solidFill>
                    <a:prstClr val="black"/>
                  </a:solidFill>
                  <a:latin typeface="Calibri" pitchFamily="34" charset="0"/>
                  <a:cs typeface="Calibri" pitchFamily="34" charset="0"/>
                </a:endParaRPr>
              </a:p>
            </p:txBody>
          </p:sp>
        </p:grpSp>
        <p:grpSp>
          <p:nvGrpSpPr>
            <p:cNvPr id="182" name="Group 37"/>
            <p:cNvGrpSpPr/>
            <p:nvPr/>
          </p:nvGrpSpPr>
          <p:grpSpPr>
            <a:xfrm>
              <a:off x="3707904" y="3784507"/>
              <a:ext cx="615784" cy="292565"/>
              <a:chOff x="-43745" y="4783997"/>
              <a:chExt cx="2710745" cy="931003"/>
            </a:xfrm>
            <a:effectLst>
              <a:outerShdw blurRad="50800" dist="38100" algn="l" rotWithShape="0">
                <a:prstClr val="black">
                  <a:alpha val="40000"/>
                </a:prstClr>
              </a:outerShdw>
            </a:effectLst>
          </p:grpSpPr>
          <p:sp>
            <p:nvSpPr>
              <p:cNvPr id="183" name="Freeform 182"/>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00CC99"/>
                  </a:gs>
                  <a:gs pos="100000">
                    <a:srgbClr val="005A44"/>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84"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4B6C2A"/>
                  </a:gs>
                  <a:gs pos="100000">
                    <a:srgbClr val="3E8E5E"/>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85"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3D8F3F"/>
                  </a:gs>
                  <a:gs pos="100000">
                    <a:srgbClr val="234121"/>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86"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A9DDA9"/>
                  </a:gs>
                  <a:gs pos="100000">
                    <a:srgbClr val="60AD53"/>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grpSp>
        <p:grpSp>
          <p:nvGrpSpPr>
            <p:cNvPr id="187" name="Group 37"/>
            <p:cNvGrpSpPr/>
            <p:nvPr/>
          </p:nvGrpSpPr>
          <p:grpSpPr>
            <a:xfrm>
              <a:off x="7299050" y="2180761"/>
              <a:ext cx="615784" cy="292565"/>
              <a:chOff x="-43745" y="4783997"/>
              <a:chExt cx="2710745" cy="931003"/>
            </a:xfrm>
            <a:effectLst>
              <a:outerShdw blurRad="50800" dist="38100" algn="l" rotWithShape="0">
                <a:prstClr val="black">
                  <a:alpha val="40000"/>
                </a:prstClr>
              </a:outerShdw>
            </a:effectLst>
          </p:grpSpPr>
          <p:sp>
            <p:nvSpPr>
              <p:cNvPr id="188" name="Freeform 187"/>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00CC99"/>
                  </a:gs>
                  <a:gs pos="100000">
                    <a:srgbClr val="005A44"/>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89"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4B6C2A"/>
                  </a:gs>
                  <a:gs pos="100000">
                    <a:srgbClr val="3E8E5E"/>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90"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3D8F3F"/>
                  </a:gs>
                  <a:gs pos="100000">
                    <a:srgbClr val="234121"/>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191"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A9DDA9"/>
                  </a:gs>
                  <a:gs pos="100000">
                    <a:srgbClr val="60AD53"/>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grpSp>
        <p:sp>
          <p:nvSpPr>
            <p:cNvPr id="209" name="Text Box 4"/>
            <p:cNvSpPr txBox="1">
              <a:spLocks noChangeArrowheads="1"/>
            </p:cNvSpPr>
            <p:nvPr/>
          </p:nvSpPr>
          <p:spPr bwMode="auto">
            <a:xfrm>
              <a:off x="4234761" y="2926247"/>
              <a:ext cx="1345351" cy="502753"/>
            </a:xfrm>
            <a:prstGeom prst="rect">
              <a:avLst/>
            </a:prstGeom>
            <a:solidFill>
              <a:schemeClr val="accent3">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100" b="0" dirty="0">
                  <a:solidFill>
                    <a:prstClr val="black">
                      <a:hueOff val="0"/>
                      <a:satOff val="0"/>
                      <a:lumOff val="0"/>
                      <a:alphaOff val="0"/>
                    </a:prstClr>
                  </a:solidFill>
                  <a:latin typeface="Calibri" pitchFamily="34" charset="0"/>
                  <a:cs typeface="Calibri" pitchFamily="34" charset="0"/>
                </a:rPr>
                <a:t>Tool Functionality </a:t>
              </a:r>
              <a:endParaRPr lang="en-US" sz="1100" b="0" dirty="0" smtClean="0">
                <a:solidFill>
                  <a:prstClr val="black">
                    <a:hueOff val="0"/>
                    <a:satOff val="0"/>
                    <a:lumOff val="0"/>
                    <a:alphaOff val="0"/>
                  </a:prstClr>
                </a:solidFill>
                <a:latin typeface="Calibri" pitchFamily="34" charset="0"/>
                <a:cs typeface="Calibri" pitchFamily="34" charset="0"/>
              </a:endParaRPr>
            </a:p>
            <a:p>
              <a:pPr algn="ctr"/>
              <a:r>
                <a:rPr lang="en-US" sz="1100" b="0" dirty="0" smtClean="0">
                  <a:solidFill>
                    <a:prstClr val="black">
                      <a:hueOff val="0"/>
                      <a:satOff val="0"/>
                      <a:lumOff val="0"/>
                      <a:alphaOff val="0"/>
                    </a:prstClr>
                  </a:solidFill>
                  <a:latin typeface="Calibri" pitchFamily="34" charset="0"/>
                  <a:cs typeface="Calibri" pitchFamily="34" charset="0"/>
                </a:rPr>
                <a:t>User Capability </a:t>
              </a:r>
            </a:p>
            <a:p>
              <a:pPr algn="ctr"/>
              <a:r>
                <a:rPr lang="en-US" sz="1100" b="0" dirty="0" smtClean="0">
                  <a:solidFill>
                    <a:prstClr val="black">
                      <a:hueOff val="0"/>
                      <a:satOff val="0"/>
                      <a:lumOff val="0"/>
                      <a:alphaOff val="0"/>
                    </a:prstClr>
                  </a:solidFill>
                  <a:latin typeface="Calibri" pitchFamily="34" charset="0"/>
                  <a:cs typeface="Calibri" pitchFamily="34" charset="0"/>
                </a:rPr>
                <a:t>Mapping matrices</a:t>
              </a:r>
              <a:endParaRPr lang="en-US" sz="1100" b="0" dirty="0">
                <a:solidFill>
                  <a:srgbClr val="9BBB59">
                    <a:lumMod val="50000"/>
                  </a:srgbClr>
                </a:solidFill>
                <a:latin typeface="Calibri" pitchFamily="34" charset="0"/>
                <a:ea typeface="ＭＳ Ｐゴシック" pitchFamily="34" charset="-128"/>
                <a:cs typeface="Calibri" pitchFamily="34" charset="0"/>
              </a:endParaRPr>
            </a:p>
          </p:txBody>
        </p:sp>
        <p:sp>
          <p:nvSpPr>
            <p:cNvPr id="210" name="Text Box 4"/>
            <p:cNvSpPr txBox="1">
              <a:spLocks noChangeArrowheads="1"/>
            </p:cNvSpPr>
            <p:nvPr/>
          </p:nvSpPr>
          <p:spPr bwMode="auto">
            <a:xfrm>
              <a:off x="664281" y="5445224"/>
              <a:ext cx="1134982" cy="747985"/>
            </a:xfrm>
            <a:prstGeom prst="rect">
              <a:avLst/>
            </a:prstGeom>
            <a:solidFill>
              <a:schemeClr val="accent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100" dirty="0">
                  <a:solidFill>
                    <a:srgbClr val="1F497D">
                      <a:lumMod val="75000"/>
                    </a:srgbClr>
                  </a:solidFill>
                  <a:latin typeface="Calibri" pitchFamily="34" charset="0"/>
                  <a:ea typeface="ＭＳ Ｐゴシック" pitchFamily="34" charset="-128"/>
                  <a:cs typeface="Calibri" pitchFamily="34" charset="0"/>
                </a:rPr>
                <a:t>Seeks </a:t>
              </a:r>
              <a:r>
                <a:rPr lang="en-US" sz="1100" dirty="0" smtClean="0">
                  <a:solidFill>
                    <a:srgbClr val="1F497D">
                      <a:lumMod val="75000"/>
                    </a:srgbClr>
                  </a:solidFill>
                  <a:latin typeface="Calibri" pitchFamily="34" charset="0"/>
                  <a:ea typeface="ＭＳ Ｐゴシック" pitchFamily="34" charset="-128"/>
                  <a:cs typeface="Calibri" pitchFamily="34" charset="0"/>
                </a:rPr>
                <a:t>CoE Leads </a:t>
              </a:r>
            </a:p>
            <a:p>
              <a:pPr algn="ctr"/>
              <a:r>
                <a:rPr lang="en-US" sz="1100" dirty="0" smtClean="0">
                  <a:solidFill>
                    <a:srgbClr val="1F497D">
                      <a:lumMod val="75000"/>
                    </a:srgbClr>
                  </a:solidFill>
                  <a:latin typeface="Calibri" pitchFamily="34" charset="0"/>
                  <a:ea typeface="ＭＳ Ｐゴシック" pitchFamily="34" charset="-128"/>
                  <a:cs typeface="Calibri" pitchFamily="34" charset="0"/>
                </a:rPr>
                <a:t>or BI Councils</a:t>
              </a:r>
              <a:endParaRPr lang="en-US" sz="1100" dirty="0">
                <a:solidFill>
                  <a:srgbClr val="1F497D">
                    <a:lumMod val="75000"/>
                  </a:srgbClr>
                </a:solidFill>
                <a:latin typeface="Calibri" pitchFamily="34" charset="0"/>
                <a:ea typeface="ＭＳ Ｐゴシック" pitchFamily="34" charset="-128"/>
                <a:cs typeface="Calibri" pitchFamily="34" charset="0"/>
              </a:endParaRPr>
            </a:p>
            <a:p>
              <a:pPr algn="ctr"/>
              <a:r>
                <a:rPr lang="en-US" sz="1100" dirty="0">
                  <a:solidFill>
                    <a:srgbClr val="1F497D">
                      <a:lumMod val="75000"/>
                    </a:srgbClr>
                  </a:solidFill>
                  <a:latin typeface="Calibri" pitchFamily="34" charset="0"/>
                  <a:ea typeface="ＭＳ Ｐゴシック" pitchFamily="34" charset="-128"/>
                  <a:cs typeface="Calibri" pitchFamily="34" charset="0"/>
                </a:rPr>
                <a:t>Approval </a:t>
              </a:r>
            </a:p>
            <a:p>
              <a:pPr algn="ctr"/>
              <a:r>
                <a:rPr lang="en-US" sz="1100" dirty="0">
                  <a:solidFill>
                    <a:srgbClr val="1F497D">
                      <a:lumMod val="75000"/>
                    </a:srgbClr>
                  </a:solidFill>
                  <a:latin typeface="Calibri" pitchFamily="34" charset="0"/>
                  <a:ea typeface="ＭＳ Ｐゴシック" pitchFamily="34" charset="-128"/>
                  <a:cs typeface="Calibri" pitchFamily="34" charset="0"/>
                </a:rPr>
                <a:t>if required</a:t>
              </a:r>
            </a:p>
          </p:txBody>
        </p:sp>
        <p:sp>
          <p:nvSpPr>
            <p:cNvPr id="211" name="Text Box 4"/>
            <p:cNvSpPr txBox="1">
              <a:spLocks noChangeArrowheads="1"/>
            </p:cNvSpPr>
            <p:nvPr/>
          </p:nvSpPr>
          <p:spPr bwMode="auto">
            <a:xfrm>
              <a:off x="611560" y="4941168"/>
              <a:ext cx="1249971" cy="1352047"/>
            </a:xfrm>
            <a:prstGeom prst="rect">
              <a:avLst/>
            </a:prstGeom>
            <a:noFill/>
            <a:ln w="19050">
              <a:solidFill>
                <a:srgbClr val="2D9F0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a:endParaRPr lang="en-US" sz="800" dirty="0">
                <a:solidFill>
                  <a:prstClr val="white"/>
                </a:solidFill>
                <a:latin typeface="Calibri" pitchFamily="34" charset="0"/>
                <a:cs typeface="Calibri" pitchFamily="34" charset="0"/>
              </a:endParaRPr>
            </a:p>
          </p:txBody>
        </p:sp>
        <p:grpSp>
          <p:nvGrpSpPr>
            <p:cNvPr id="212" name="Group 17"/>
            <p:cNvGrpSpPr/>
            <p:nvPr/>
          </p:nvGrpSpPr>
          <p:grpSpPr>
            <a:xfrm>
              <a:off x="978101" y="5001817"/>
              <a:ext cx="319339" cy="326934"/>
              <a:chOff x="678078" y="1143000"/>
              <a:chExt cx="1135566" cy="614144"/>
            </a:xfrm>
            <a:effectLst>
              <a:outerShdw blurRad="50800" dist="38100" dir="18900000" algn="bl" rotWithShape="0">
                <a:prstClr val="black">
                  <a:alpha val="40000"/>
                </a:prstClr>
              </a:outerShdw>
            </a:effectLst>
          </p:grpSpPr>
          <p:sp>
            <p:nvSpPr>
              <p:cNvPr id="213" name="Freeform 32"/>
              <p:cNvSpPr>
                <a:spLocks/>
              </p:cNvSpPr>
              <p:nvPr/>
            </p:nvSpPr>
            <p:spPr bwMode="gray">
              <a:xfrm>
                <a:off x="1225530" y="1143000"/>
                <a:ext cx="436225" cy="614144"/>
              </a:xfrm>
              <a:custGeom>
                <a:avLst/>
                <a:gdLst>
                  <a:gd name="T0" fmla="*/ 201 w 477"/>
                  <a:gd name="T1" fmla="*/ 323 h 625"/>
                  <a:gd name="T2" fmla="*/ 247 w 477"/>
                  <a:gd name="T3" fmla="*/ 273 h 625"/>
                  <a:gd name="T4" fmla="*/ 0 w 477"/>
                  <a:gd name="T5" fmla="*/ 0 h 625"/>
                  <a:gd name="T6" fmla="*/ 201 w 477"/>
                  <a:gd name="T7" fmla="*/ 323 h 625"/>
                  <a:gd name="T8" fmla="*/ 0 60000 65536"/>
                  <a:gd name="T9" fmla="*/ 0 60000 65536"/>
                  <a:gd name="T10" fmla="*/ 0 60000 65536"/>
                  <a:gd name="T11" fmla="*/ 0 60000 65536"/>
                  <a:gd name="T12" fmla="*/ 0 w 477"/>
                  <a:gd name="T13" fmla="*/ 0 h 625"/>
                  <a:gd name="T14" fmla="*/ 477 w 477"/>
                  <a:gd name="T15" fmla="*/ 625 h 625"/>
                </a:gdLst>
                <a:ahLst/>
                <a:cxnLst>
                  <a:cxn ang="T8">
                    <a:pos x="T0" y="T1"/>
                  </a:cxn>
                  <a:cxn ang="T9">
                    <a:pos x="T2" y="T3"/>
                  </a:cxn>
                  <a:cxn ang="T10">
                    <a:pos x="T4" y="T5"/>
                  </a:cxn>
                  <a:cxn ang="T11">
                    <a:pos x="T6" y="T7"/>
                  </a:cxn>
                </a:cxnLst>
                <a:rect l="T12" t="T13" r="T14" b="T15"/>
                <a:pathLst>
                  <a:path w="477" h="625">
                    <a:moveTo>
                      <a:pt x="387" y="624"/>
                    </a:moveTo>
                    <a:lnTo>
                      <a:pt x="476" y="527"/>
                    </a:lnTo>
                    <a:lnTo>
                      <a:pt x="0" y="0"/>
                    </a:lnTo>
                    <a:lnTo>
                      <a:pt x="387" y="624"/>
                    </a:lnTo>
                  </a:path>
                </a:pathLst>
              </a:custGeom>
              <a:gradFill rotWithShape="0">
                <a:gsLst>
                  <a:gs pos="0">
                    <a:srgbClr val="285179"/>
                  </a:gs>
                  <a:gs pos="100000">
                    <a:srgbClr val="336699"/>
                  </a:gs>
                </a:gsLst>
                <a:lin ang="2700000" scaled="1"/>
              </a:gradFill>
              <a:ln w="12700" cap="rnd" cmpd="sng">
                <a:noFill/>
                <a:prstDash val="solid"/>
                <a:round/>
                <a:headEnd/>
                <a:tailEnd/>
              </a:ln>
            </p:spPr>
            <p:txBody>
              <a:bodyPr/>
              <a:lstStyle/>
              <a:p>
                <a:pPr>
                  <a:defRPr/>
                </a:pPr>
                <a:endParaRPr lang="en-US" dirty="0">
                  <a:solidFill>
                    <a:prstClr val="black"/>
                  </a:solidFill>
                </a:endParaRPr>
              </a:p>
            </p:txBody>
          </p:sp>
          <p:sp>
            <p:nvSpPr>
              <p:cNvPr id="214" name="Freeform 33"/>
              <p:cNvSpPr>
                <a:spLocks/>
              </p:cNvSpPr>
              <p:nvPr/>
            </p:nvSpPr>
            <p:spPr bwMode="gray">
              <a:xfrm>
                <a:off x="872450" y="1143000"/>
                <a:ext cx="707299" cy="614144"/>
              </a:xfrm>
              <a:custGeom>
                <a:avLst/>
                <a:gdLst>
                  <a:gd name="T0" fmla="*/ 0 w 773"/>
                  <a:gd name="T1" fmla="*/ 323 h 625"/>
                  <a:gd name="T2" fmla="*/ 400 w 773"/>
                  <a:gd name="T3" fmla="*/ 323 h 625"/>
                  <a:gd name="T4" fmla="*/ 201 w 773"/>
                  <a:gd name="T5" fmla="*/ 0 h 625"/>
                  <a:gd name="T6" fmla="*/ 0 w 773"/>
                  <a:gd name="T7" fmla="*/ 323 h 625"/>
                  <a:gd name="T8" fmla="*/ 0 60000 65536"/>
                  <a:gd name="T9" fmla="*/ 0 60000 65536"/>
                  <a:gd name="T10" fmla="*/ 0 60000 65536"/>
                  <a:gd name="T11" fmla="*/ 0 60000 65536"/>
                  <a:gd name="T12" fmla="*/ 0 w 773"/>
                  <a:gd name="T13" fmla="*/ 0 h 625"/>
                  <a:gd name="T14" fmla="*/ 773 w 773"/>
                  <a:gd name="T15" fmla="*/ 625 h 625"/>
                </a:gdLst>
                <a:ahLst/>
                <a:cxnLst>
                  <a:cxn ang="T8">
                    <a:pos x="T0" y="T1"/>
                  </a:cxn>
                  <a:cxn ang="T9">
                    <a:pos x="T2" y="T3"/>
                  </a:cxn>
                  <a:cxn ang="T10">
                    <a:pos x="T4" y="T5"/>
                  </a:cxn>
                  <a:cxn ang="T11">
                    <a:pos x="T6" y="T7"/>
                  </a:cxn>
                </a:cxnLst>
                <a:rect l="T12" t="T13" r="T14" b="T15"/>
                <a:pathLst>
                  <a:path w="773" h="625">
                    <a:moveTo>
                      <a:pt x="0" y="624"/>
                    </a:moveTo>
                    <a:lnTo>
                      <a:pt x="772" y="624"/>
                    </a:lnTo>
                    <a:lnTo>
                      <a:pt x="387" y="0"/>
                    </a:lnTo>
                    <a:lnTo>
                      <a:pt x="0" y="624"/>
                    </a:lnTo>
                  </a:path>
                </a:pathLst>
              </a:custGeom>
              <a:gradFill rotWithShape="0">
                <a:gsLst>
                  <a:gs pos="0">
                    <a:srgbClr val="B1C5EC"/>
                  </a:gs>
                  <a:gs pos="100000">
                    <a:srgbClr val="3366CC"/>
                  </a:gs>
                </a:gsLst>
                <a:lin ang="2700000" scaled="1"/>
              </a:gradFill>
              <a:ln w="12700" cap="rnd" cmpd="sng">
                <a:noFill/>
                <a:prstDash val="solid"/>
                <a:round/>
                <a:headEnd/>
                <a:tailEnd/>
              </a:ln>
            </p:spPr>
            <p:txBody>
              <a:bodyPr/>
              <a:lstStyle/>
              <a:p>
                <a:pPr>
                  <a:defRPr/>
                </a:pPr>
                <a:endParaRPr lang="en-US" dirty="0">
                  <a:solidFill>
                    <a:prstClr val="black"/>
                  </a:solidFill>
                </a:endParaRPr>
              </a:p>
            </p:txBody>
          </p:sp>
          <p:sp>
            <p:nvSpPr>
              <p:cNvPr id="215" name="Text Box 34"/>
              <p:cNvSpPr txBox="1">
                <a:spLocks noChangeArrowheads="1"/>
              </p:cNvSpPr>
              <p:nvPr/>
            </p:nvSpPr>
            <p:spPr bwMode="gray">
              <a:xfrm>
                <a:off x="678078" y="1403583"/>
                <a:ext cx="1135566" cy="188569"/>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endParaRPr lang="en-US" sz="900" dirty="0">
                  <a:solidFill>
                    <a:srgbClr val="FFFFFF"/>
                  </a:solidFill>
                  <a:effectLst>
                    <a:outerShdw blurRad="38100" dist="38100" dir="2700000" algn="tl">
                      <a:srgbClr val="C0C0C0"/>
                    </a:outerShdw>
                  </a:effectLst>
                  <a:latin typeface="Calibri" pitchFamily="34" charset="0"/>
                </a:endParaRPr>
              </a:p>
            </p:txBody>
          </p:sp>
        </p:grpSp>
        <p:cxnSp>
          <p:nvCxnSpPr>
            <p:cNvPr id="217" name="Straight Connector 216"/>
            <p:cNvCxnSpPr/>
            <p:nvPr/>
          </p:nvCxnSpPr>
          <p:spPr bwMode="auto">
            <a:xfrm>
              <a:off x="1763688" y="4712199"/>
              <a:ext cx="0" cy="228969"/>
            </a:xfrm>
            <a:prstGeom prst="line">
              <a:avLst/>
            </a:prstGeom>
            <a:solidFill>
              <a:schemeClr val="accent1"/>
            </a:solidFill>
            <a:ln w="9525" cap="flat" cmpd="sng" algn="ctr">
              <a:solidFill>
                <a:schemeClr val="tx1"/>
              </a:solidFill>
              <a:prstDash val="dash"/>
              <a:round/>
              <a:headEnd type="none" w="med" len="med"/>
              <a:tailEnd type="triangle" w="med" len="med"/>
            </a:ln>
            <a:effectLst/>
          </p:spPr>
        </p:cxnSp>
      </p:grpSp>
      <p:sp>
        <p:nvSpPr>
          <p:cNvPr id="225" name="Rounded Rectangle 224"/>
          <p:cNvSpPr/>
          <p:nvPr/>
        </p:nvSpPr>
        <p:spPr>
          <a:xfrm>
            <a:off x="1615522" y="6237311"/>
            <a:ext cx="5013878" cy="400111"/>
          </a:xfrm>
          <a:prstGeom prst="roundRect">
            <a:avLst>
              <a:gd name="adj" fmla="val 0"/>
            </a:avLst>
          </a:prstGeom>
          <a:gradFill flip="none" rotWithShape="1">
            <a:gsLst>
              <a:gs pos="89000">
                <a:srgbClr val="CDDEFF">
                  <a:lumMod val="95000"/>
                </a:srgbClr>
              </a:gs>
              <a:gs pos="18000">
                <a:srgbClr val="EFF4FF">
                  <a:lumMod val="84000"/>
                  <a:lumOff val="16000"/>
                </a:srgbClr>
              </a:gs>
            </a:gsLst>
            <a:path path="circle">
              <a:fillToRect r="100000" b="100000"/>
            </a:path>
            <a:tileRect l="-100000" t="-100000"/>
          </a:gradFill>
          <a:ln>
            <a:solidFill>
              <a:schemeClr val="tx2">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t"/>
          <a:lstStyle/>
          <a:p>
            <a:pPr marL="55562" lvl="1">
              <a:lnSpc>
                <a:spcPct val="120000"/>
              </a:lnSpc>
              <a:spcAft>
                <a:spcPts val="300"/>
              </a:spcAft>
              <a:defRPr/>
            </a:pPr>
            <a:endParaRPr lang="en-US" sz="1100" kern="0" dirty="0">
              <a:solidFill>
                <a:srgbClr val="000000"/>
              </a:solidFill>
              <a:latin typeface="Calibri" pitchFamily="34" charset="0"/>
              <a:ea typeface="Verdana" pitchFamily="34" charset="0"/>
              <a:cs typeface="Verdana" pitchFamily="34" charset="0"/>
            </a:endParaRPr>
          </a:p>
        </p:txBody>
      </p:sp>
      <p:sp>
        <p:nvSpPr>
          <p:cNvPr id="226" name="Text Box 34"/>
          <p:cNvSpPr txBox="1">
            <a:spLocks noChangeArrowheads="1"/>
          </p:cNvSpPr>
          <p:nvPr/>
        </p:nvSpPr>
        <p:spPr bwMode="gray">
          <a:xfrm>
            <a:off x="1672208" y="6237312"/>
            <a:ext cx="1238207" cy="400110"/>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r>
              <a:rPr lang="en-US" sz="1000" dirty="0">
                <a:solidFill>
                  <a:prstClr val="black"/>
                </a:solidFill>
                <a:latin typeface="Calibri" pitchFamily="34" charset="0"/>
                <a:cs typeface="Calibri" pitchFamily="34" charset="0"/>
              </a:rPr>
              <a:t>BI Governance Council</a:t>
            </a:r>
          </a:p>
        </p:txBody>
      </p:sp>
      <p:sp>
        <p:nvSpPr>
          <p:cNvPr id="227" name="Text Box 35"/>
          <p:cNvSpPr txBox="1">
            <a:spLocks noChangeArrowheads="1"/>
          </p:cNvSpPr>
          <p:nvPr/>
        </p:nvSpPr>
        <p:spPr bwMode="gray">
          <a:xfrm>
            <a:off x="4494591" y="6237312"/>
            <a:ext cx="997229" cy="400110"/>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r>
              <a:rPr lang="en-US" sz="1000" dirty="0">
                <a:solidFill>
                  <a:prstClr val="black"/>
                </a:solidFill>
                <a:latin typeface="Calibri" pitchFamily="34" charset="0"/>
                <a:cs typeface="Calibri" pitchFamily="34" charset="0"/>
              </a:rPr>
              <a:t>QlikView </a:t>
            </a:r>
            <a:endParaRPr lang="en-US" sz="1000" dirty="0" smtClean="0">
              <a:solidFill>
                <a:prstClr val="black"/>
              </a:solidFill>
              <a:latin typeface="Calibri" pitchFamily="34" charset="0"/>
              <a:cs typeface="Calibri" pitchFamily="34" charset="0"/>
            </a:endParaRPr>
          </a:p>
          <a:p>
            <a:pPr algn="ctr" fontAlgn="auto">
              <a:spcBef>
                <a:spcPts val="0"/>
              </a:spcBef>
              <a:spcAft>
                <a:spcPts val="0"/>
              </a:spcAft>
              <a:defRPr/>
            </a:pPr>
            <a:r>
              <a:rPr lang="en-US" sz="1000" dirty="0" smtClean="0">
                <a:solidFill>
                  <a:prstClr val="black"/>
                </a:solidFill>
                <a:latin typeface="Calibri" pitchFamily="34" charset="0"/>
                <a:cs typeface="Calibri" pitchFamily="34" charset="0"/>
              </a:rPr>
              <a:t>COE </a:t>
            </a:r>
            <a:endParaRPr lang="en-US" sz="1000" dirty="0">
              <a:solidFill>
                <a:prstClr val="black"/>
              </a:solidFill>
              <a:latin typeface="Calibri" pitchFamily="34" charset="0"/>
              <a:cs typeface="Calibri" pitchFamily="34" charset="0"/>
            </a:endParaRPr>
          </a:p>
        </p:txBody>
      </p:sp>
      <p:sp>
        <p:nvSpPr>
          <p:cNvPr id="228" name="Text Box 36"/>
          <p:cNvSpPr txBox="1">
            <a:spLocks noChangeArrowheads="1"/>
          </p:cNvSpPr>
          <p:nvPr/>
        </p:nvSpPr>
        <p:spPr bwMode="gray">
          <a:xfrm>
            <a:off x="5778851" y="6237312"/>
            <a:ext cx="981573" cy="400110"/>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r>
              <a:rPr lang="en-US" sz="1000" dirty="0" smtClean="0">
                <a:solidFill>
                  <a:prstClr val="black"/>
                </a:solidFill>
                <a:latin typeface="Calibri" pitchFamily="34" charset="0"/>
                <a:cs typeface="Calibri" pitchFamily="34" charset="0"/>
              </a:rPr>
              <a:t>QlikView</a:t>
            </a:r>
            <a:endParaRPr lang="en-US" sz="1000" dirty="0">
              <a:solidFill>
                <a:prstClr val="black"/>
              </a:solidFill>
              <a:latin typeface="Calibri" pitchFamily="34" charset="0"/>
              <a:cs typeface="Calibri" pitchFamily="34" charset="0"/>
            </a:endParaRPr>
          </a:p>
          <a:p>
            <a:pPr algn="ctr" fontAlgn="auto">
              <a:spcBef>
                <a:spcPts val="0"/>
              </a:spcBef>
              <a:spcAft>
                <a:spcPts val="0"/>
              </a:spcAft>
              <a:defRPr/>
            </a:pPr>
            <a:r>
              <a:rPr lang="en-US" sz="1000" dirty="0">
                <a:solidFill>
                  <a:prstClr val="black"/>
                </a:solidFill>
                <a:latin typeface="Calibri" pitchFamily="34" charset="0"/>
                <a:cs typeface="Calibri" pitchFamily="34" charset="0"/>
              </a:rPr>
              <a:t>Stewardship</a:t>
            </a:r>
          </a:p>
        </p:txBody>
      </p:sp>
      <p:grpSp>
        <p:nvGrpSpPr>
          <p:cNvPr id="229" name="Group 36"/>
          <p:cNvGrpSpPr/>
          <p:nvPr/>
        </p:nvGrpSpPr>
        <p:grpSpPr>
          <a:xfrm>
            <a:off x="4134551" y="6298476"/>
            <a:ext cx="587142" cy="298876"/>
            <a:chOff x="238377" y="3420087"/>
            <a:chExt cx="1686813" cy="725473"/>
          </a:xfrm>
          <a:effectLst>
            <a:outerShdw blurRad="50800" dist="38100" algn="l" rotWithShape="0">
              <a:prstClr val="black">
                <a:alpha val="40000"/>
              </a:prstClr>
            </a:outerShdw>
          </a:effectLst>
        </p:grpSpPr>
        <p:sp>
          <p:nvSpPr>
            <p:cNvPr id="230" name="Freeform 29"/>
            <p:cNvSpPr>
              <a:spLocks/>
            </p:cNvSpPr>
            <p:nvPr/>
          </p:nvSpPr>
          <p:spPr bwMode="gray">
            <a:xfrm>
              <a:off x="1409237" y="3420087"/>
              <a:ext cx="515953" cy="725473"/>
            </a:xfrm>
            <a:custGeom>
              <a:avLst/>
              <a:gdLst>
                <a:gd name="T0" fmla="*/ 199 w 564"/>
                <a:gd name="T1" fmla="*/ 382 h 738"/>
                <a:gd name="T2" fmla="*/ 292 w 564"/>
                <a:gd name="T3" fmla="*/ 273 h 738"/>
                <a:gd name="T4" fmla="*/ 51 w 564"/>
                <a:gd name="T5" fmla="*/ 0 h 738"/>
                <a:gd name="T6" fmla="*/ 0 w 564"/>
                <a:gd name="T7" fmla="*/ 58 h 738"/>
                <a:gd name="T8" fmla="*/ 199 w 564"/>
                <a:gd name="T9" fmla="*/ 382 h 738"/>
                <a:gd name="T10" fmla="*/ 0 60000 65536"/>
                <a:gd name="T11" fmla="*/ 0 60000 65536"/>
                <a:gd name="T12" fmla="*/ 0 60000 65536"/>
                <a:gd name="T13" fmla="*/ 0 60000 65536"/>
                <a:gd name="T14" fmla="*/ 0 60000 65536"/>
                <a:gd name="T15" fmla="*/ 0 w 564"/>
                <a:gd name="T16" fmla="*/ 0 h 738"/>
                <a:gd name="T17" fmla="*/ 564 w 564"/>
                <a:gd name="T18" fmla="*/ 738 h 738"/>
              </a:gdLst>
              <a:ahLst/>
              <a:cxnLst>
                <a:cxn ang="T10">
                  <a:pos x="T0" y="T1"/>
                </a:cxn>
                <a:cxn ang="T11">
                  <a:pos x="T2" y="T3"/>
                </a:cxn>
                <a:cxn ang="T12">
                  <a:pos x="T4" y="T5"/>
                </a:cxn>
                <a:cxn ang="T13">
                  <a:pos x="T6" y="T7"/>
                </a:cxn>
                <a:cxn ang="T14">
                  <a:pos x="T8" y="T9"/>
                </a:cxn>
              </a:cxnLst>
              <a:rect l="T15" t="T16" r="T17" b="T18"/>
              <a:pathLst>
                <a:path w="564" h="738">
                  <a:moveTo>
                    <a:pt x="385" y="737"/>
                  </a:moveTo>
                  <a:lnTo>
                    <a:pt x="563" y="527"/>
                  </a:lnTo>
                  <a:lnTo>
                    <a:pt x="97" y="0"/>
                  </a:lnTo>
                  <a:lnTo>
                    <a:pt x="0" y="111"/>
                  </a:lnTo>
                  <a:lnTo>
                    <a:pt x="385" y="737"/>
                  </a:lnTo>
                </a:path>
              </a:pathLst>
            </a:custGeom>
            <a:gradFill rotWithShape="0">
              <a:gsLst>
                <a:gs pos="0">
                  <a:srgbClr val="866A1C"/>
                </a:gs>
                <a:gs pos="100000">
                  <a:srgbClr val="B48018"/>
                </a:gs>
              </a:gsLst>
              <a:lin ang="2700000" scaled="1"/>
            </a:gradFill>
            <a:ln w="12700" cap="rnd" cmpd="sng">
              <a:noFill/>
              <a:prstDash val="solid"/>
              <a:round/>
              <a:headEnd/>
              <a:tailEnd/>
            </a:ln>
          </p:spPr>
          <p:txBody>
            <a:bodyPr/>
            <a:lstStyle/>
            <a:p>
              <a:pPr>
                <a:defRPr/>
              </a:pPr>
              <a:endParaRPr lang="en-US" sz="1600" dirty="0">
                <a:solidFill>
                  <a:prstClr val="black"/>
                </a:solidFill>
                <a:latin typeface="Calibri" pitchFamily="34" charset="0"/>
                <a:cs typeface="Calibri" pitchFamily="34" charset="0"/>
              </a:endParaRPr>
            </a:p>
          </p:txBody>
        </p:sp>
        <p:sp>
          <p:nvSpPr>
            <p:cNvPr id="231" name="Freeform 30"/>
            <p:cNvSpPr>
              <a:spLocks/>
            </p:cNvSpPr>
            <p:nvPr/>
          </p:nvSpPr>
          <p:spPr bwMode="gray">
            <a:xfrm>
              <a:off x="593735" y="3420087"/>
              <a:ext cx="903202" cy="108882"/>
            </a:xfrm>
            <a:custGeom>
              <a:avLst/>
              <a:gdLst>
                <a:gd name="T0" fmla="*/ 0 w 987"/>
                <a:gd name="T1" fmla="*/ 57 h 110"/>
                <a:gd name="T2" fmla="*/ 461 w 987"/>
                <a:gd name="T3" fmla="*/ 57 h 110"/>
                <a:gd name="T4" fmla="*/ 511 w 987"/>
                <a:gd name="T5" fmla="*/ 0 h 110"/>
                <a:gd name="T6" fmla="*/ 159 w 987"/>
                <a:gd name="T7" fmla="*/ 0 h 110"/>
                <a:gd name="T8" fmla="*/ 0 w 987"/>
                <a:gd name="T9" fmla="*/ 57 h 110"/>
                <a:gd name="T10" fmla="*/ 0 60000 65536"/>
                <a:gd name="T11" fmla="*/ 0 60000 65536"/>
                <a:gd name="T12" fmla="*/ 0 60000 65536"/>
                <a:gd name="T13" fmla="*/ 0 60000 65536"/>
                <a:gd name="T14" fmla="*/ 0 60000 65536"/>
                <a:gd name="T15" fmla="*/ 0 w 987"/>
                <a:gd name="T16" fmla="*/ 0 h 110"/>
                <a:gd name="T17" fmla="*/ 987 w 987"/>
                <a:gd name="T18" fmla="*/ 110 h 110"/>
              </a:gdLst>
              <a:ahLst/>
              <a:cxnLst>
                <a:cxn ang="T10">
                  <a:pos x="T0" y="T1"/>
                </a:cxn>
                <a:cxn ang="T11">
                  <a:pos x="T2" y="T3"/>
                </a:cxn>
                <a:cxn ang="T12">
                  <a:pos x="T4" y="T5"/>
                </a:cxn>
                <a:cxn ang="T13">
                  <a:pos x="T6" y="T7"/>
                </a:cxn>
                <a:cxn ang="T14">
                  <a:pos x="T8" y="T9"/>
                </a:cxn>
              </a:cxnLst>
              <a:rect l="T15" t="T16" r="T17" b="T18"/>
              <a:pathLst>
                <a:path w="987" h="110">
                  <a:moveTo>
                    <a:pt x="0" y="109"/>
                  </a:moveTo>
                  <a:lnTo>
                    <a:pt x="889" y="109"/>
                  </a:lnTo>
                  <a:lnTo>
                    <a:pt x="986" y="0"/>
                  </a:lnTo>
                  <a:lnTo>
                    <a:pt x="308" y="0"/>
                  </a:lnTo>
                  <a:lnTo>
                    <a:pt x="0" y="109"/>
                  </a:lnTo>
                </a:path>
              </a:pathLst>
            </a:custGeom>
            <a:gradFill rotWithShape="0">
              <a:gsLst>
                <a:gs pos="0">
                  <a:srgbClr val="B7A415"/>
                </a:gs>
                <a:gs pos="100000">
                  <a:srgbClr val="5E4C0A"/>
                </a:gs>
              </a:gsLst>
              <a:lin ang="2700000" scaled="1"/>
            </a:gradFill>
            <a:ln w="12700" cap="rnd" cmpd="sng">
              <a:noFill/>
              <a:prstDash val="solid"/>
              <a:round/>
              <a:headEnd/>
              <a:tailEnd/>
            </a:ln>
          </p:spPr>
          <p:txBody>
            <a:bodyPr/>
            <a:lstStyle/>
            <a:p>
              <a:pPr>
                <a:defRPr/>
              </a:pPr>
              <a:endParaRPr lang="en-US" sz="1600" dirty="0">
                <a:solidFill>
                  <a:prstClr val="black"/>
                </a:solidFill>
                <a:latin typeface="Calibri" pitchFamily="34" charset="0"/>
                <a:cs typeface="Calibri" pitchFamily="34" charset="0"/>
              </a:endParaRPr>
            </a:p>
          </p:txBody>
        </p:sp>
        <p:sp>
          <p:nvSpPr>
            <p:cNvPr id="232" name="Freeform 31"/>
            <p:cNvSpPr>
              <a:spLocks/>
            </p:cNvSpPr>
            <p:nvPr/>
          </p:nvSpPr>
          <p:spPr bwMode="gray">
            <a:xfrm>
              <a:off x="238377" y="3527745"/>
              <a:ext cx="1525079" cy="617814"/>
            </a:xfrm>
            <a:custGeom>
              <a:avLst/>
              <a:gdLst>
                <a:gd name="T0" fmla="*/ 0 w 1669"/>
                <a:gd name="T1" fmla="*/ 325 h 629"/>
                <a:gd name="T2" fmla="*/ 861 w 1669"/>
                <a:gd name="T3" fmla="*/ 325 h 629"/>
                <a:gd name="T4" fmla="*/ 662 w 1669"/>
                <a:gd name="T5" fmla="*/ 0 h 629"/>
                <a:gd name="T6" fmla="*/ 201 w 1669"/>
                <a:gd name="T7" fmla="*/ 0 h 629"/>
                <a:gd name="T8" fmla="*/ 0 w 1669"/>
                <a:gd name="T9" fmla="*/ 325 h 629"/>
                <a:gd name="T10" fmla="*/ 0 60000 65536"/>
                <a:gd name="T11" fmla="*/ 0 60000 65536"/>
                <a:gd name="T12" fmla="*/ 0 60000 65536"/>
                <a:gd name="T13" fmla="*/ 0 60000 65536"/>
                <a:gd name="T14" fmla="*/ 0 60000 65536"/>
                <a:gd name="T15" fmla="*/ 0 w 1669"/>
                <a:gd name="T16" fmla="*/ 0 h 629"/>
                <a:gd name="T17" fmla="*/ 1669 w 1669"/>
                <a:gd name="T18" fmla="*/ 629 h 629"/>
              </a:gdLst>
              <a:ahLst/>
              <a:cxnLst>
                <a:cxn ang="T10">
                  <a:pos x="T0" y="T1"/>
                </a:cxn>
                <a:cxn ang="T11">
                  <a:pos x="T2" y="T3"/>
                </a:cxn>
                <a:cxn ang="T12">
                  <a:pos x="T4" y="T5"/>
                </a:cxn>
                <a:cxn ang="T13">
                  <a:pos x="T6" y="T7"/>
                </a:cxn>
                <a:cxn ang="T14">
                  <a:pos x="T8" y="T9"/>
                </a:cxn>
              </a:cxnLst>
              <a:rect l="T15" t="T16" r="T17" b="T18"/>
              <a:pathLst>
                <a:path w="1669" h="629">
                  <a:moveTo>
                    <a:pt x="0" y="628"/>
                  </a:moveTo>
                  <a:lnTo>
                    <a:pt x="1668" y="628"/>
                  </a:lnTo>
                  <a:lnTo>
                    <a:pt x="1281" y="0"/>
                  </a:lnTo>
                  <a:lnTo>
                    <a:pt x="388" y="0"/>
                  </a:lnTo>
                  <a:lnTo>
                    <a:pt x="0" y="628"/>
                  </a:lnTo>
                </a:path>
              </a:pathLst>
            </a:custGeom>
            <a:gradFill rotWithShape="0">
              <a:gsLst>
                <a:gs pos="0">
                  <a:srgbClr val="E2D082"/>
                </a:gs>
                <a:gs pos="100000">
                  <a:srgbClr val="AC9120"/>
                </a:gs>
              </a:gsLst>
              <a:lin ang="2700000" scaled="1"/>
            </a:gradFill>
            <a:ln w="12700" cap="rnd" cmpd="sng">
              <a:noFill/>
              <a:prstDash val="solid"/>
              <a:round/>
              <a:headEnd/>
              <a:tailEnd/>
            </a:ln>
          </p:spPr>
          <p:txBody>
            <a:bodyPr/>
            <a:lstStyle/>
            <a:p>
              <a:pPr>
                <a:defRPr/>
              </a:pPr>
              <a:endParaRPr lang="en-US" sz="1600" dirty="0">
                <a:solidFill>
                  <a:prstClr val="black"/>
                </a:solidFill>
                <a:latin typeface="Calibri" pitchFamily="34" charset="0"/>
                <a:cs typeface="Calibri" pitchFamily="34" charset="0"/>
              </a:endParaRPr>
            </a:p>
          </p:txBody>
        </p:sp>
        <p:sp>
          <p:nvSpPr>
            <p:cNvPr id="233" name="Text Box 35"/>
            <p:cNvSpPr txBox="1">
              <a:spLocks noChangeArrowheads="1"/>
            </p:cNvSpPr>
            <p:nvPr/>
          </p:nvSpPr>
          <p:spPr bwMode="gray">
            <a:xfrm>
              <a:off x="356560" y="3731140"/>
              <a:ext cx="1357408" cy="265367"/>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endParaRPr lang="en-US" sz="1000" dirty="0">
                <a:solidFill>
                  <a:prstClr val="black"/>
                </a:solidFill>
                <a:latin typeface="Calibri" pitchFamily="34" charset="0"/>
                <a:cs typeface="Calibri" pitchFamily="34" charset="0"/>
              </a:endParaRPr>
            </a:p>
          </p:txBody>
        </p:sp>
      </p:grpSp>
      <p:grpSp>
        <p:nvGrpSpPr>
          <p:cNvPr id="234" name="Group 37"/>
          <p:cNvGrpSpPr/>
          <p:nvPr/>
        </p:nvGrpSpPr>
        <p:grpSpPr>
          <a:xfrm>
            <a:off x="5286679" y="6299242"/>
            <a:ext cx="523158" cy="298110"/>
            <a:chOff x="-43745" y="4783997"/>
            <a:chExt cx="2710745" cy="931003"/>
          </a:xfrm>
          <a:effectLst>
            <a:outerShdw blurRad="50800" dist="38100" algn="l" rotWithShape="0">
              <a:prstClr val="black">
                <a:alpha val="40000"/>
              </a:prstClr>
            </a:outerShdw>
          </a:effectLst>
        </p:grpSpPr>
        <p:sp>
          <p:nvSpPr>
            <p:cNvPr id="235" name="Freeform 234"/>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00CC99"/>
                </a:gs>
                <a:gs pos="100000">
                  <a:srgbClr val="005A44"/>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236"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4B6C2A"/>
                </a:gs>
                <a:gs pos="100000">
                  <a:srgbClr val="3E8E5E"/>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237"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3D8F3F"/>
                </a:gs>
                <a:gs pos="100000">
                  <a:srgbClr val="234121"/>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238"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A9DDA9"/>
                </a:gs>
                <a:gs pos="100000">
                  <a:srgbClr val="60AD53"/>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grpSp>
      <p:grpSp>
        <p:nvGrpSpPr>
          <p:cNvPr id="239" name="Group 17"/>
          <p:cNvGrpSpPr/>
          <p:nvPr/>
        </p:nvGrpSpPr>
        <p:grpSpPr>
          <a:xfrm>
            <a:off x="1600200" y="6270418"/>
            <a:ext cx="319339" cy="326934"/>
            <a:chOff x="678078" y="1143000"/>
            <a:chExt cx="1135566" cy="614144"/>
          </a:xfrm>
          <a:effectLst>
            <a:outerShdw blurRad="50800" dist="38100" dir="18900000" algn="bl" rotWithShape="0">
              <a:prstClr val="black">
                <a:alpha val="40000"/>
              </a:prstClr>
            </a:outerShdw>
          </a:effectLst>
        </p:grpSpPr>
        <p:sp>
          <p:nvSpPr>
            <p:cNvPr id="240" name="Freeform 32"/>
            <p:cNvSpPr>
              <a:spLocks/>
            </p:cNvSpPr>
            <p:nvPr/>
          </p:nvSpPr>
          <p:spPr bwMode="gray">
            <a:xfrm>
              <a:off x="1225530" y="1143000"/>
              <a:ext cx="436225" cy="614144"/>
            </a:xfrm>
            <a:custGeom>
              <a:avLst/>
              <a:gdLst>
                <a:gd name="T0" fmla="*/ 201 w 477"/>
                <a:gd name="T1" fmla="*/ 323 h 625"/>
                <a:gd name="T2" fmla="*/ 247 w 477"/>
                <a:gd name="T3" fmla="*/ 273 h 625"/>
                <a:gd name="T4" fmla="*/ 0 w 477"/>
                <a:gd name="T5" fmla="*/ 0 h 625"/>
                <a:gd name="T6" fmla="*/ 201 w 477"/>
                <a:gd name="T7" fmla="*/ 323 h 625"/>
                <a:gd name="T8" fmla="*/ 0 60000 65536"/>
                <a:gd name="T9" fmla="*/ 0 60000 65536"/>
                <a:gd name="T10" fmla="*/ 0 60000 65536"/>
                <a:gd name="T11" fmla="*/ 0 60000 65536"/>
                <a:gd name="T12" fmla="*/ 0 w 477"/>
                <a:gd name="T13" fmla="*/ 0 h 625"/>
                <a:gd name="T14" fmla="*/ 477 w 477"/>
                <a:gd name="T15" fmla="*/ 625 h 625"/>
              </a:gdLst>
              <a:ahLst/>
              <a:cxnLst>
                <a:cxn ang="T8">
                  <a:pos x="T0" y="T1"/>
                </a:cxn>
                <a:cxn ang="T9">
                  <a:pos x="T2" y="T3"/>
                </a:cxn>
                <a:cxn ang="T10">
                  <a:pos x="T4" y="T5"/>
                </a:cxn>
                <a:cxn ang="T11">
                  <a:pos x="T6" y="T7"/>
                </a:cxn>
              </a:cxnLst>
              <a:rect l="T12" t="T13" r="T14" b="T15"/>
              <a:pathLst>
                <a:path w="477" h="625">
                  <a:moveTo>
                    <a:pt x="387" y="624"/>
                  </a:moveTo>
                  <a:lnTo>
                    <a:pt x="476" y="527"/>
                  </a:lnTo>
                  <a:lnTo>
                    <a:pt x="0" y="0"/>
                  </a:lnTo>
                  <a:lnTo>
                    <a:pt x="387" y="624"/>
                  </a:lnTo>
                </a:path>
              </a:pathLst>
            </a:custGeom>
            <a:gradFill rotWithShape="0">
              <a:gsLst>
                <a:gs pos="0">
                  <a:srgbClr val="285179"/>
                </a:gs>
                <a:gs pos="100000">
                  <a:srgbClr val="336699"/>
                </a:gs>
              </a:gsLst>
              <a:lin ang="2700000" scaled="1"/>
            </a:gradFill>
            <a:ln w="12700" cap="rnd" cmpd="sng">
              <a:noFill/>
              <a:prstDash val="solid"/>
              <a:round/>
              <a:headEnd/>
              <a:tailEnd/>
            </a:ln>
          </p:spPr>
          <p:txBody>
            <a:bodyPr/>
            <a:lstStyle/>
            <a:p>
              <a:pPr>
                <a:defRPr/>
              </a:pPr>
              <a:endParaRPr lang="en-US" dirty="0">
                <a:solidFill>
                  <a:prstClr val="black"/>
                </a:solidFill>
              </a:endParaRPr>
            </a:p>
          </p:txBody>
        </p:sp>
        <p:sp>
          <p:nvSpPr>
            <p:cNvPr id="241" name="Freeform 33"/>
            <p:cNvSpPr>
              <a:spLocks/>
            </p:cNvSpPr>
            <p:nvPr/>
          </p:nvSpPr>
          <p:spPr bwMode="gray">
            <a:xfrm>
              <a:off x="872450" y="1143000"/>
              <a:ext cx="707299" cy="614144"/>
            </a:xfrm>
            <a:custGeom>
              <a:avLst/>
              <a:gdLst>
                <a:gd name="T0" fmla="*/ 0 w 773"/>
                <a:gd name="T1" fmla="*/ 323 h 625"/>
                <a:gd name="T2" fmla="*/ 400 w 773"/>
                <a:gd name="T3" fmla="*/ 323 h 625"/>
                <a:gd name="T4" fmla="*/ 201 w 773"/>
                <a:gd name="T5" fmla="*/ 0 h 625"/>
                <a:gd name="T6" fmla="*/ 0 w 773"/>
                <a:gd name="T7" fmla="*/ 323 h 625"/>
                <a:gd name="T8" fmla="*/ 0 60000 65536"/>
                <a:gd name="T9" fmla="*/ 0 60000 65536"/>
                <a:gd name="T10" fmla="*/ 0 60000 65536"/>
                <a:gd name="T11" fmla="*/ 0 60000 65536"/>
                <a:gd name="T12" fmla="*/ 0 w 773"/>
                <a:gd name="T13" fmla="*/ 0 h 625"/>
                <a:gd name="T14" fmla="*/ 773 w 773"/>
                <a:gd name="T15" fmla="*/ 625 h 625"/>
              </a:gdLst>
              <a:ahLst/>
              <a:cxnLst>
                <a:cxn ang="T8">
                  <a:pos x="T0" y="T1"/>
                </a:cxn>
                <a:cxn ang="T9">
                  <a:pos x="T2" y="T3"/>
                </a:cxn>
                <a:cxn ang="T10">
                  <a:pos x="T4" y="T5"/>
                </a:cxn>
                <a:cxn ang="T11">
                  <a:pos x="T6" y="T7"/>
                </a:cxn>
              </a:cxnLst>
              <a:rect l="T12" t="T13" r="T14" b="T15"/>
              <a:pathLst>
                <a:path w="773" h="625">
                  <a:moveTo>
                    <a:pt x="0" y="624"/>
                  </a:moveTo>
                  <a:lnTo>
                    <a:pt x="772" y="624"/>
                  </a:lnTo>
                  <a:lnTo>
                    <a:pt x="387" y="0"/>
                  </a:lnTo>
                  <a:lnTo>
                    <a:pt x="0" y="624"/>
                  </a:lnTo>
                </a:path>
              </a:pathLst>
            </a:custGeom>
            <a:gradFill rotWithShape="0">
              <a:gsLst>
                <a:gs pos="0">
                  <a:srgbClr val="B1C5EC"/>
                </a:gs>
                <a:gs pos="100000">
                  <a:srgbClr val="3366CC"/>
                </a:gs>
              </a:gsLst>
              <a:lin ang="2700000" scaled="1"/>
            </a:gradFill>
            <a:ln w="12700" cap="rnd" cmpd="sng">
              <a:noFill/>
              <a:prstDash val="solid"/>
              <a:round/>
              <a:headEnd/>
              <a:tailEnd/>
            </a:ln>
          </p:spPr>
          <p:txBody>
            <a:bodyPr/>
            <a:lstStyle/>
            <a:p>
              <a:pPr>
                <a:defRPr/>
              </a:pPr>
              <a:endParaRPr lang="en-US" dirty="0">
                <a:solidFill>
                  <a:prstClr val="black"/>
                </a:solidFill>
              </a:endParaRPr>
            </a:p>
          </p:txBody>
        </p:sp>
        <p:sp>
          <p:nvSpPr>
            <p:cNvPr id="242" name="Text Box 34"/>
            <p:cNvSpPr txBox="1">
              <a:spLocks noChangeArrowheads="1"/>
            </p:cNvSpPr>
            <p:nvPr/>
          </p:nvSpPr>
          <p:spPr bwMode="gray">
            <a:xfrm>
              <a:off x="678078" y="1403583"/>
              <a:ext cx="1135566" cy="188569"/>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endParaRPr lang="en-US" sz="900" dirty="0">
                <a:solidFill>
                  <a:srgbClr val="FFFFFF"/>
                </a:solidFill>
                <a:effectLst>
                  <a:outerShdw blurRad="38100" dist="38100" dir="2700000" algn="tl">
                    <a:srgbClr val="C0C0C0"/>
                  </a:outerShdw>
                </a:effectLst>
                <a:latin typeface="Calibri" pitchFamily="34" charset="0"/>
              </a:endParaRPr>
            </a:p>
          </p:txBody>
        </p:sp>
      </p:grpSp>
      <p:sp>
        <p:nvSpPr>
          <p:cNvPr id="243" name="Text Box 35"/>
          <p:cNvSpPr txBox="1">
            <a:spLocks noChangeArrowheads="1"/>
          </p:cNvSpPr>
          <p:nvPr/>
        </p:nvSpPr>
        <p:spPr bwMode="gray">
          <a:xfrm>
            <a:off x="3179489" y="6237312"/>
            <a:ext cx="997229" cy="407804"/>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r>
              <a:rPr lang="en-US" sz="1000" dirty="0" smtClean="0">
                <a:solidFill>
                  <a:prstClr val="black"/>
                </a:solidFill>
                <a:latin typeface="Calibri" pitchFamily="34" charset="0"/>
                <a:cs typeface="Calibri" pitchFamily="34" charset="0"/>
              </a:rPr>
              <a:t>Consumer</a:t>
            </a:r>
          </a:p>
          <a:p>
            <a:pPr algn="ctr" fontAlgn="auto">
              <a:spcBef>
                <a:spcPts val="0"/>
              </a:spcBef>
              <a:spcAft>
                <a:spcPts val="0"/>
              </a:spcAft>
              <a:defRPr/>
            </a:pPr>
            <a:r>
              <a:rPr lang="en-US" sz="1000" dirty="0">
                <a:solidFill>
                  <a:prstClr val="black"/>
                </a:solidFill>
                <a:latin typeface="Calibri" pitchFamily="34" charset="0"/>
                <a:cs typeface="Calibri" pitchFamily="34" charset="0"/>
              </a:rPr>
              <a:t>Practitioners</a:t>
            </a:r>
            <a:endParaRPr lang="en-US" sz="1000" dirty="0" smtClean="0">
              <a:solidFill>
                <a:prstClr val="black"/>
              </a:solidFill>
              <a:latin typeface="Calibri" pitchFamily="34" charset="0"/>
              <a:cs typeface="Calibri" pitchFamily="34" charset="0"/>
            </a:endParaRPr>
          </a:p>
        </p:txBody>
      </p:sp>
      <p:grpSp>
        <p:nvGrpSpPr>
          <p:cNvPr id="244" name="Group 37"/>
          <p:cNvGrpSpPr/>
          <p:nvPr/>
        </p:nvGrpSpPr>
        <p:grpSpPr>
          <a:xfrm>
            <a:off x="2782335" y="6298476"/>
            <a:ext cx="533289" cy="284602"/>
            <a:chOff x="-43745" y="4783997"/>
            <a:chExt cx="2710745" cy="931003"/>
          </a:xfrm>
          <a:effectLst>
            <a:outerShdw blurRad="50800" dist="38100" algn="l" rotWithShape="0">
              <a:prstClr val="black">
                <a:alpha val="40000"/>
              </a:prstClr>
            </a:outerShdw>
          </a:effectLst>
        </p:grpSpPr>
        <p:sp>
          <p:nvSpPr>
            <p:cNvPr id="245" name="Freeform 244"/>
            <p:cNvSpPr>
              <a:spLocks/>
            </p:cNvSpPr>
            <p:nvPr/>
          </p:nvSpPr>
          <p:spPr bwMode="gray">
            <a:xfrm>
              <a:off x="-43745" y="5377343"/>
              <a:ext cx="2710745" cy="337657"/>
            </a:xfrm>
            <a:custGeom>
              <a:avLst/>
              <a:gdLst>
                <a:gd name="T0" fmla="*/ 0 w 2964"/>
                <a:gd name="T1" fmla="*/ 177 h 344"/>
                <a:gd name="T2" fmla="*/ 1389 w 2964"/>
                <a:gd name="T3" fmla="*/ 177 h 344"/>
                <a:gd name="T4" fmla="*/ 1534 w 2964"/>
                <a:gd name="T5" fmla="*/ 0 h 344"/>
                <a:gd name="T6" fmla="*/ 275 w 2964"/>
                <a:gd name="T7" fmla="*/ 1 h 344"/>
                <a:gd name="T8" fmla="*/ 0 w 2964"/>
                <a:gd name="T9" fmla="*/ 177 h 344"/>
                <a:gd name="T10" fmla="*/ 0 60000 65536"/>
                <a:gd name="T11" fmla="*/ 0 60000 65536"/>
                <a:gd name="T12" fmla="*/ 0 60000 65536"/>
                <a:gd name="T13" fmla="*/ 0 60000 65536"/>
                <a:gd name="T14" fmla="*/ 0 60000 65536"/>
                <a:gd name="T15" fmla="*/ 0 w 2964"/>
                <a:gd name="T16" fmla="*/ 0 h 344"/>
                <a:gd name="T17" fmla="*/ 2964 w 2964"/>
                <a:gd name="T18" fmla="*/ 344 h 344"/>
              </a:gdLst>
              <a:ahLst/>
              <a:cxnLst>
                <a:cxn ang="T10">
                  <a:pos x="T0" y="T1"/>
                </a:cxn>
                <a:cxn ang="T11">
                  <a:pos x="T2" y="T3"/>
                </a:cxn>
                <a:cxn ang="T12">
                  <a:pos x="T4" y="T5"/>
                </a:cxn>
                <a:cxn ang="T13">
                  <a:pos x="T6" y="T7"/>
                </a:cxn>
                <a:cxn ang="T14">
                  <a:pos x="T8" y="T9"/>
                </a:cxn>
              </a:cxnLst>
              <a:rect l="T15" t="T16" r="T17" b="T18"/>
              <a:pathLst>
                <a:path w="2964" h="344">
                  <a:moveTo>
                    <a:pt x="0" y="343"/>
                  </a:moveTo>
                  <a:lnTo>
                    <a:pt x="2684" y="343"/>
                  </a:lnTo>
                  <a:lnTo>
                    <a:pt x="2963" y="0"/>
                  </a:lnTo>
                  <a:lnTo>
                    <a:pt x="531" y="1"/>
                  </a:lnTo>
                  <a:lnTo>
                    <a:pt x="0" y="343"/>
                  </a:lnTo>
                </a:path>
              </a:pathLst>
            </a:custGeom>
            <a:gradFill rotWithShape="1">
              <a:gsLst>
                <a:gs pos="0">
                  <a:srgbClr val="884470"/>
                </a:gs>
                <a:gs pos="100000">
                  <a:srgbClr val="3B1F3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246" name="Freeform 26"/>
            <p:cNvSpPr>
              <a:spLocks/>
            </p:cNvSpPr>
            <p:nvPr/>
          </p:nvSpPr>
          <p:spPr bwMode="gray">
            <a:xfrm>
              <a:off x="2002981" y="4783997"/>
              <a:ext cx="601375" cy="833132"/>
            </a:xfrm>
            <a:custGeom>
              <a:avLst/>
              <a:gdLst>
                <a:gd name="T0" fmla="*/ 0 w 655"/>
                <a:gd name="T1" fmla="*/ 119 h 849"/>
                <a:gd name="T2" fmla="*/ 202 w 655"/>
                <a:gd name="T3" fmla="*/ 437 h 849"/>
                <a:gd name="T4" fmla="*/ 341 w 655"/>
                <a:gd name="T5" fmla="*/ 274 h 849"/>
                <a:gd name="T6" fmla="*/ 98 w 655"/>
                <a:gd name="T7" fmla="*/ 0 h 849"/>
                <a:gd name="T8" fmla="*/ 0 w 655"/>
                <a:gd name="T9" fmla="*/ 119 h 849"/>
                <a:gd name="T10" fmla="*/ 0 60000 65536"/>
                <a:gd name="T11" fmla="*/ 0 60000 65536"/>
                <a:gd name="T12" fmla="*/ 0 60000 65536"/>
                <a:gd name="T13" fmla="*/ 0 60000 65536"/>
                <a:gd name="T14" fmla="*/ 0 60000 65536"/>
                <a:gd name="T15" fmla="*/ 0 w 655"/>
                <a:gd name="T16" fmla="*/ 0 h 849"/>
                <a:gd name="T17" fmla="*/ 655 w 655"/>
                <a:gd name="T18" fmla="*/ 849 h 849"/>
              </a:gdLst>
              <a:ahLst/>
              <a:cxnLst>
                <a:cxn ang="T10">
                  <a:pos x="T0" y="T1"/>
                </a:cxn>
                <a:cxn ang="T11">
                  <a:pos x="T2" y="T3"/>
                </a:cxn>
                <a:cxn ang="T12">
                  <a:pos x="T4" y="T5"/>
                </a:cxn>
                <a:cxn ang="T13">
                  <a:pos x="T6" y="T7"/>
                </a:cxn>
                <a:cxn ang="T14">
                  <a:pos x="T8" y="T9"/>
                </a:cxn>
              </a:cxnLst>
              <a:rect l="T15" t="T16" r="T17" b="T18"/>
              <a:pathLst>
                <a:path w="655" h="849">
                  <a:moveTo>
                    <a:pt x="0" y="230"/>
                  </a:moveTo>
                  <a:lnTo>
                    <a:pt x="387" y="848"/>
                  </a:lnTo>
                  <a:lnTo>
                    <a:pt x="654" y="531"/>
                  </a:lnTo>
                  <a:lnTo>
                    <a:pt x="188" y="0"/>
                  </a:lnTo>
                  <a:lnTo>
                    <a:pt x="0" y="230"/>
                  </a:lnTo>
                </a:path>
              </a:pathLst>
            </a:custGeom>
            <a:gradFill rotWithShape="1">
              <a:gsLst>
                <a:gs pos="0">
                  <a:srgbClr val="61353C"/>
                </a:gs>
                <a:gs pos="100000">
                  <a:srgbClr val="83496C"/>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247" name="Freeform 27"/>
            <p:cNvSpPr>
              <a:spLocks/>
            </p:cNvSpPr>
            <p:nvPr/>
          </p:nvSpPr>
          <p:spPr bwMode="gray">
            <a:xfrm>
              <a:off x="364006" y="4783997"/>
              <a:ext cx="1809821" cy="226328"/>
            </a:xfrm>
            <a:custGeom>
              <a:avLst/>
              <a:gdLst>
                <a:gd name="T0" fmla="*/ 0 w 1980"/>
                <a:gd name="T1" fmla="*/ 120 h 229"/>
                <a:gd name="T2" fmla="*/ 925 w 1980"/>
                <a:gd name="T3" fmla="*/ 120 h 229"/>
                <a:gd name="T4" fmla="*/ 1022 w 1980"/>
                <a:gd name="T5" fmla="*/ 0 h 229"/>
                <a:gd name="T6" fmla="*/ 258 w 1980"/>
                <a:gd name="T7" fmla="*/ 0 h 229"/>
                <a:gd name="T8" fmla="*/ 0 w 1980"/>
                <a:gd name="T9" fmla="*/ 120 h 229"/>
                <a:gd name="T10" fmla="*/ 0 60000 65536"/>
                <a:gd name="T11" fmla="*/ 0 60000 65536"/>
                <a:gd name="T12" fmla="*/ 0 60000 65536"/>
                <a:gd name="T13" fmla="*/ 0 60000 65536"/>
                <a:gd name="T14" fmla="*/ 0 60000 65536"/>
                <a:gd name="T15" fmla="*/ 0 w 1980"/>
                <a:gd name="T16" fmla="*/ 0 h 229"/>
                <a:gd name="T17" fmla="*/ 1980 w 1980"/>
                <a:gd name="T18" fmla="*/ 229 h 229"/>
              </a:gdLst>
              <a:ahLst/>
              <a:cxnLst>
                <a:cxn ang="T10">
                  <a:pos x="T0" y="T1"/>
                </a:cxn>
                <a:cxn ang="T11">
                  <a:pos x="T2" y="T3"/>
                </a:cxn>
                <a:cxn ang="T12">
                  <a:pos x="T4" y="T5"/>
                </a:cxn>
                <a:cxn ang="T13">
                  <a:pos x="T6" y="T7"/>
                </a:cxn>
                <a:cxn ang="T14">
                  <a:pos x="T8" y="T9"/>
                </a:cxn>
              </a:cxnLst>
              <a:rect l="T15" t="T16" r="T17" b="T18"/>
              <a:pathLst>
                <a:path w="1980" h="229">
                  <a:moveTo>
                    <a:pt x="0" y="228"/>
                  </a:moveTo>
                  <a:lnTo>
                    <a:pt x="1791" y="228"/>
                  </a:lnTo>
                  <a:lnTo>
                    <a:pt x="1979" y="0"/>
                  </a:lnTo>
                  <a:lnTo>
                    <a:pt x="500" y="0"/>
                  </a:lnTo>
                  <a:lnTo>
                    <a:pt x="0" y="228"/>
                  </a:lnTo>
                </a:path>
              </a:pathLst>
            </a:custGeom>
            <a:gradFill rotWithShape="0">
              <a:gsLst>
                <a:gs pos="0">
                  <a:srgbClr val="814B6B"/>
                </a:gs>
                <a:gs pos="100000">
                  <a:srgbClr val="3F2331"/>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248" name="Freeform 28"/>
            <p:cNvSpPr>
              <a:spLocks/>
            </p:cNvSpPr>
            <p:nvPr/>
          </p:nvSpPr>
          <p:spPr bwMode="gray">
            <a:xfrm>
              <a:off x="15481" y="5007878"/>
              <a:ext cx="2341719" cy="604357"/>
            </a:xfrm>
            <a:custGeom>
              <a:avLst/>
              <a:gdLst>
                <a:gd name="T0" fmla="*/ 0 w 2561"/>
                <a:gd name="T1" fmla="*/ 314 h 621"/>
                <a:gd name="T2" fmla="*/ 1325 w 2561"/>
                <a:gd name="T3" fmla="*/ 314 h 621"/>
                <a:gd name="T4" fmla="*/ 1124 w 2561"/>
                <a:gd name="T5" fmla="*/ 0 h 621"/>
                <a:gd name="T6" fmla="*/ 197 w 2561"/>
                <a:gd name="T7" fmla="*/ 0 h 621"/>
                <a:gd name="T8" fmla="*/ 0 w 2561"/>
                <a:gd name="T9" fmla="*/ 314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rgbClr val="D4B2B2"/>
                </a:gs>
                <a:gs pos="100000">
                  <a:srgbClr val="9E6289"/>
                </a:gs>
              </a:gsLst>
              <a:lin ang="2700000" scaled="1"/>
            </a:gradFill>
            <a:ln w="12700" cap="rnd" cmpd="sng">
              <a:noFill/>
              <a:prstDash val="solid"/>
              <a:round/>
              <a:headEnd/>
              <a:tailEnd/>
            </a:ln>
          </p:spPr>
          <p:txBody>
            <a:bodyPr/>
            <a:lstStyle/>
            <a:p>
              <a:pPr>
                <a:defRPr/>
              </a:pPr>
              <a:endParaRPr lang="en-US" dirty="0">
                <a:solidFill>
                  <a:prstClr val="black"/>
                </a:solidFill>
                <a:latin typeface="Calibri" pitchFamily="34" charset="0"/>
                <a:cs typeface="Calibri" pitchFamily="34" charset="0"/>
              </a:endParaRPr>
            </a:p>
          </p:txBody>
        </p:sp>
        <p:sp>
          <p:nvSpPr>
            <p:cNvPr id="249" name="Text Box 36"/>
            <p:cNvSpPr txBox="1">
              <a:spLocks noChangeArrowheads="1"/>
            </p:cNvSpPr>
            <p:nvPr/>
          </p:nvSpPr>
          <p:spPr bwMode="gray">
            <a:xfrm>
              <a:off x="139107" y="5053661"/>
              <a:ext cx="2076769" cy="356709"/>
            </a:xfrm>
            <a:prstGeom prst="rect">
              <a:avLst/>
            </a:prstGeom>
            <a:noFill/>
            <a:ln w="9525" algn="ctr">
              <a:noFill/>
              <a:miter lim="800000"/>
              <a:headEnd/>
              <a:tailEnd/>
            </a:ln>
            <a:effectLst/>
          </p:spPr>
          <p:txBody>
            <a:bodyPr wrap="square">
              <a:spAutoFit/>
            </a:bodyPr>
            <a:lstStyle/>
            <a:p>
              <a:pPr algn="ctr" fontAlgn="auto">
                <a:spcBef>
                  <a:spcPts val="0"/>
                </a:spcBef>
                <a:spcAft>
                  <a:spcPts val="0"/>
                </a:spcAft>
                <a:defRPr/>
              </a:pPr>
              <a:endParaRPr lang="en-US" sz="1050" dirty="0">
                <a:solidFill>
                  <a:prstClr val="black"/>
                </a:solidFill>
                <a:latin typeface="Calibri" pitchFamily="34" charset="0"/>
                <a:cs typeface="Calibri" pitchFamily="34" charset="0"/>
              </a:endParaRPr>
            </a:p>
          </p:txBody>
        </p:sp>
      </p:grpSp>
    </p:spTree>
    <p:extLst>
      <p:ext uri="{BB962C8B-B14F-4D97-AF65-F5344CB8AC3E}">
        <p14:creationId xmlns:p14="http://schemas.microsoft.com/office/powerpoint/2010/main" val="23175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0" y="3276600"/>
            <a:ext cx="6781800" cy="533400"/>
          </a:xfrm>
        </p:spPr>
        <p:txBody>
          <a:bodyPr/>
          <a:lstStyle/>
          <a:p>
            <a:r>
              <a:rPr lang="en-US" sz="3200" dirty="0" smtClean="0"/>
              <a:t>ACCELERATORS</a:t>
            </a:r>
            <a:endParaRPr lang="en-US" sz="3200" dirty="0"/>
          </a:p>
        </p:txBody>
      </p:sp>
    </p:spTree>
    <p:extLst>
      <p:ext uri="{BB962C8B-B14F-4D97-AF65-F5344CB8AC3E}">
        <p14:creationId xmlns:p14="http://schemas.microsoft.com/office/powerpoint/2010/main" val="1701463258"/>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228600"/>
            <a:ext cx="9067800" cy="762000"/>
          </a:xfrm>
        </p:spPr>
        <p:txBody>
          <a:bodyPr/>
          <a:lstStyle/>
          <a:p>
            <a:r>
              <a:rPr lang="en-US" dirty="0" smtClean="0"/>
              <a:t>QLIKVIEW SOLUTION – </a:t>
            </a:r>
            <a:r>
              <a:rPr lang="en-US" dirty="0" err="1" smtClean="0"/>
              <a:t>iMetaView</a:t>
            </a:r>
            <a:endParaRPr lang="en-US" dirty="0"/>
          </a:p>
        </p:txBody>
      </p:sp>
      <p:sp>
        <p:nvSpPr>
          <p:cNvPr id="5" name="Oval 4"/>
          <p:cNvSpPr/>
          <p:nvPr/>
        </p:nvSpPr>
        <p:spPr bwMode="auto">
          <a:xfrm>
            <a:off x="5617719" y="1059215"/>
            <a:ext cx="3466789" cy="3034609"/>
          </a:xfrm>
          <a:prstGeom prst="ellipse">
            <a:avLst/>
          </a:prstGeom>
          <a:solidFill>
            <a:sysClr val="window" lastClr="FFFFFF"/>
          </a:solidFill>
          <a:ln w="19050" cap="flat" cmpd="sng" algn="ctr">
            <a:gradFill flip="none" rotWithShape="1">
              <a:gsLst>
                <a:gs pos="89000">
                  <a:srgbClr val="FDF8F6"/>
                </a:gs>
                <a:gs pos="78000">
                  <a:srgbClr val="E07A5A"/>
                </a:gs>
                <a:gs pos="89000">
                  <a:srgbClr val="EBA994"/>
                </a:gs>
                <a:gs pos="0">
                  <a:srgbClr val="DE704E"/>
                </a:gs>
                <a:gs pos="100000">
                  <a:sysClr val="window" lastClr="FFFFFF"/>
                </a:gs>
              </a:gsLst>
              <a:lin ang="0" scaled="1"/>
              <a:tileRect/>
            </a:gradFill>
            <a:prstDash val="solid"/>
            <a:round/>
            <a:headEnd type="none" w="med" len="med"/>
            <a:tailEnd type="none" w="med" len="med"/>
          </a:ln>
          <a:effectLst>
            <a:outerShdw blurRad="38100" dist="38100" dir="10800000" algn="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12" charset="-128"/>
              <a:cs typeface="Calibri" panose="020F0502020204030204" pitchFamily="34" charset="0"/>
            </a:endParaRPr>
          </a:p>
        </p:txBody>
      </p:sp>
      <p:grpSp>
        <p:nvGrpSpPr>
          <p:cNvPr id="6" name="Group 5"/>
          <p:cNvGrpSpPr/>
          <p:nvPr/>
        </p:nvGrpSpPr>
        <p:grpSpPr>
          <a:xfrm>
            <a:off x="5781180" y="829897"/>
            <a:ext cx="1751072" cy="458636"/>
            <a:chOff x="5820436" y="2162149"/>
            <a:chExt cx="1751072" cy="458636"/>
          </a:xfrm>
        </p:grpSpPr>
        <p:sp>
          <p:nvSpPr>
            <p:cNvPr id="7" name="Right Arrow 6"/>
            <p:cNvSpPr/>
            <p:nvPr/>
          </p:nvSpPr>
          <p:spPr bwMode="auto">
            <a:xfrm>
              <a:off x="5820436" y="2162149"/>
              <a:ext cx="1751072" cy="458636"/>
            </a:xfrm>
            <a:prstGeom prst="rightArrow">
              <a:avLst>
                <a:gd name="adj1" fmla="val 62065"/>
                <a:gd name="adj2" fmla="val 50000"/>
              </a:avLst>
            </a:prstGeom>
            <a:gradFill flip="none" rotWithShape="1">
              <a:gsLst>
                <a:gs pos="54000">
                  <a:srgbClr val="F8EFE0"/>
                </a:gs>
                <a:gs pos="100000">
                  <a:sysClr val="window" lastClr="FFFFFF">
                    <a:alpha val="0"/>
                  </a:sysClr>
                </a:gs>
              </a:gsLst>
              <a:lin ang="10800000" scaled="1"/>
              <a:tileRect/>
            </a:gradFill>
            <a:ln w="19050" cap="flat" cmpd="sng" algn="ctr">
              <a:gradFill flip="none" rotWithShape="1">
                <a:gsLst>
                  <a:gs pos="0">
                    <a:srgbClr val="ECBA88"/>
                  </a:gs>
                  <a:gs pos="50000">
                    <a:srgbClr val="EFC5A3"/>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8" name="Rectangle 7"/>
            <p:cNvSpPr/>
            <p:nvPr/>
          </p:nvSpPr>
          <p:spPr>
            <a:xfrm flipH="1">
              <a:off x="6248574" y="2212954"/>
              <a:ext cx="894797" cy="338554"/>
            </a:xfrm>
            <a:prstGeom prst="rect">
              <a:avLst/>
            </a:prstGeom>
          </p:spPr>
          <p:txBody>
            <a:bodyPr wrap="none">
              <a:spAutoFit/>
            </a:bodyPr>
            <a:lstStyle/>
            <a:p>
              <a:pPr algn="ctr" eaLnBrk="0" hangingPunct="0"/>
              <a:r>
                <a:rPr lang="en-US" sz="1600" b="1" dirty="0">
                  <a:solidFill>
                    <a:srgbClr val="DE704E"/>
                  </a:solidFill>
                  <a:latin typeface="Calibri" panose="020F0502020204030204" pitchFamily="34" charset="0"/>
                  <a:cs typeface="Calibri" panose="020F0502020204030204" pitchFamily="34" charset="0"/>
                </a:rPr>
                <a:t>Solution</a:t>
              </a:r>
            </a:p>
          </p:txBody>
        </p:sp>
      </p:grpSp>
      <p:sp>
        <p:nvSpPr>
          <p:cNvPr id="9" name="Oval 8"/>
          <p:cNvSpPr/>
          <p:nvPr/>
        </p:nvSpPr>
        <p:spPr bwMode="auto">
          <a:xfrm>
            <a:off x="2827058" y="1059216"/>
            <a:ext cx="3344523" cy="3034608"/>
          </a:xfrm>
          <a:prstGeom prst="ellipse">
            <a:avLst/>
          </a:prstGeom>
          <a:solidFill>
            <a:sysClr val="window" lastClr="FFFFFF"/>
          </a:solidFill>
          <a:ln w="19050" cap="flat" cmpd="sng" algn="ctr">
            <a:gradFill flip="none" rotWithShape="1">
              <a:gsLst>
                <a:gs pos="89000">
                  <a:srgbClr val="F7FAFD"/>
                </a:gs>
                <a:gs pos="78000">
                  <a:srgbClr val="64ABD6"/>
                </a:gs>
                <a:gs pos="89000">
                  <a:srgbClr val="EBA994"/>
                </a:gs>
                <a:gs pos="0">
                  <a:srgbClr val="4BA8D1"/>
                </a:gs>
                <a:gs pos="100000">
                  <a:sysClr val="window" lastClr="FFFFFF"/>
                </a:gs>
              </a:gsLst>
              <a:lin ang="0" scaled="1"/>
              <a:tileRect/>
            </a:gradFill>
            <a:prstDash val="solid"/>
            <a:round/>
            <a:headEnd type="none" w="med" len="med"/>
            <a:tailEnd type="none" w="med" len="med"/>
          </a:ln>
          <a:effectLst>
            <a:outerShdw blurRad="88900" dist="508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12" charset="-128"/>
              <a:cs typeface="Calibri" panose="020F0502020204030204" pitchFamily="34" charset="0"/>
            </a:endParaRPr>
          </a:p>
        </p:txBody>
      </p:sp>
      <p:grpSp>
        <p:nvGrpSpPr>
          <p:cNvPr id="10" name="Group 9"/>
          <p:cNvGrpSpPr/>
          <p:nvPr/>
        </p:nvGrpSpPr>
        <p:grpSpPr>
          <a:xfrm>
            <a:off x="2703944" y="829897"/>
            <a:ext cx="2037647" cy="458636"/>
            <a:chOff x="2743200" y="2162149"/>
            <a:chExt cx="2037647" cy="458636"/>
          </a:xfrm>
        </p:grpSpPr>
        <p:sp>
          <p:nvSpPr>
            <p:cNvPr id="11" name="Right Arrow 10"/>
            <p:cNvSpPr/>
            <p:nvPr/>
          </p:nvSpPr>
          <p:spPr bwMode="auto">
            <a:xfrm>
              <a:off x="3029775" y="2162149"/>
              <a:ext cx="1751072" cy="458636"/>
            </a:xfrm>
            <a:prstGeom prst="rightArrow">
              <a:avLst>
                <a:gd name="adj1" fmla="val 62065"/>
                <a:gd name="adj2" fmla="val 50000"/>
              </a:avLst>
            </a:prstGeom>
            <a:gradFill flip="none" rotWithShape="1">
              <a:gsLst>
                <a:gs pos="54000">
                  <a:srgbClr val="E3EEF5"/>
                </a:gs>
                <a:gs pos="100000">
                  <a:sysClr val="window" lastClr="FFFFFF">
                    <a:alpha val="0"/>
                  </a:sysClr>
                </a:gs>
              </a:gsLst>
              <a:lin ang="10800000" scaled="1"/>
              <a:tileRect/>
            </a:gradFill>
            <a:ln w="19050" cap="flat" cmpd="sng" algn="ctr">
              <a:gradFill flip="none" rotWithShape="1">
                <a:gsLst>
                  <a:gs pos="0">
                    <a:srgbClr val="97C1DD"/>
                  </a:gs>
                  <a:gs pos="50000">
                    <a:srgbClr val="B0D3E2"/>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 name="Rectangle 11"/>
            <p:cNvSpPr/>
            <p:nvPr/>
          </p:nvSpPr>
          <p:spPr>
            <a:xfrm flipH="1">
              <a:off x="2743200" y="2212955"/>
              <a:ext cx="1954253" cy="338554"/>
            </a:xfrm>
            <a:prstGeom prst="rect">
              <a:avLst/>
            </a:prstGeom>
          </p:spPr>
          <p:txBody>
            <a:bodyPr wrap="none" anchor="ctr">
              <a:spAutoFit/>
            </a:bodyPr>
            <a:lstStyle/>
            <a:p>
              <a:pPr algn="ctr" eaLnBrk="0" hangingPunct="0"/>
              <a:r>
                <a:rPr lang="en-US" sz="1600" b="1" dirty="0">
                  <a:solidFill>
                    <a:srgbClr val="4BA8D1"/>
                  </a:solidFill>
                  <a:latin typeface="Calibri" panose="020F0502020204030204" pitchFamily="34" charset="0"/>
                  <a:cs typeface="Calibri" panose="020F0502020204030204" pitchFamily="34" charset="0"/>
                </a:rPr>
                <a:t>Problem description </a:t>
              </a:r>
            </a:p>
          </p:txBody>
        </p:sp>
      </p:grpSp>
      <p:sp>
        <p:nvSpPr>
          <p:cNvPr id="13" name="Oval 12"/>
          <p:cNvSpPr/>
          <p:nvPr/>
        </p:nvSpPr>
        <p:spPr bwMode="auto">
          <a:xfrm>
            <a:off x="18050" y="1059215"/>
            <a:ext cx="3313008" cy="3131785"/>
          </a:xfrm>
          <a:prstGeom prst="ellipse">
            <a:avLst/>
          </a:prstGeom>
          <a:solidFill>
            <a:sysClr val="window" lastClr="FFFFFF"/>
          </a:solidFill>
          <a:ln w="19050" cap="flat" cmpd="sng" algn="ctr">
            <a:gradFill flip="none" rotWithShape="1">
              <a:gsLst>
                <a:gs pos="89000">
                  <a:srgbClr val="F7FAFD"/>
                </a:gs>
                <a:gs pos="78000">
                  <a:srgbClr val="73C789"/>
                </a:gs>
                <a:gs pos="89000">
                  <a:srgbClr val="EBA994"/>
                </a:gs>
                <a:gs pos="0">
                  <a:srgbClr val="5BC167"/>
                </a:gs>
                <a:gs pos="100000">
                  <a:sysClr val="window" lastClr="FFFFFF"/>
                </a:gs>
              </a:gsLst>
              <a:lin ang="0" scaled="1"/>
              <a:tileRect/>
            </a:gradFill>
            <a:prstDash val="solid"/>
            <a:round/>
            <a:headEnd type="none" w="med" len="med"/>
            <a:tailEnd type="none" w="med" len="med"/>
          </a:ln>
          <a:effectLst>
            <a:outerShdw blurRad="88900" dist="508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12" charset="-128"/>
              <a:cs typeface="Calibri" panose="020F0502020204030204" pitchFamily="34" charset="0"/>
            </a:endParaRPr>
          </a:p>
        </p:txBody>
      </p:sp>
      <p:grpSp>
        <p:nvGrpSpPr>
          <p:cNvPr id="14" name="Group 13"/>
          <p:cNvGrpSpPr/>
          <p:nvPr/>
        </p:nvGrpSpPr>
        <p:grpSpPr>
          <a:xfrm>
            <a:off x="0" y="829897"/>
            <a:ext cx="1950930" cy="458636"/>
            <a:chOff x="39256" y="2162149"/>
            <a:chExt cx="1950930" cy="458636"/>
          </a:xfrm>
        </p:grpSpPr>
        <p:sp>
          <p:nvSpPr>
            <p:cNvPr id="17" name="Right Arrow 16"/>
            <p:cNvSpPr/>
            <p:nvPr/>
          </p:nvSpPr>
          <p:spPr bwMode="auto">
            <a:xfrm>
              <a:off x="239114" y="2162149"/>
              <a:ext cx="1751072" cy="458636"/>
            </a:xfrm>
            <a:prstGeom prst="rightArrow">
              <a:avLst>
                <a:gd name="adj1" fmla="val 62065"/>
                <a:gd name="adj2" fmla="val 50000"/>
              </a:avLst>
            </a:prstGeom>
            <a:gradFill flip="none" rotWithShape="1">
              <a:gsLst>
                <a:gs pos="54000">
                  <a:srgbClr val="E6F3DD"/>
                </a:gs>
                <a:gs pos="100000">
                  <a:sysClr val="window" lastClr="FFFFFF">
                    <a:alpha val="0"/>
                  </a:sysClr>
                </a:gs>
              </a:gsLst>
              <a:lin ang="10800000" scaled="1"/>
              <a:tileRect/>
            </a:gradFill>
            <a:ln w="19050" cap="flat" cmpd="sng" algn="ctr">
              <a:gradFill flip="none" rotWithShape="1">
                <a:gsLst>
                  <a:gs pos="0">
                    <a:srgbClr val="B4DB99"/>
                  </a:gs>
                  <a:gs pos="50000">
                    <a:srgbClr val="C4E3AF"/>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8" name="Rectangle 17"/>
            <p:cNvSpPr/>
            <p:nvPr/>
          </p:nvSpPr>
          <p:spPr>
            <a:xfrm flipH="1">
              <a:off x="39256" y="2212954"/>
              <a:ext cx="1737014" cy="338554"/>
            </a:xfrm>
            <a:prstGeom prst="rect">
              <a:avLst/>
            </a:prstGeom>
          </p:spPr>
          <p:txBody>
            <a:bodyPr wrap="none" anchor="ctr">
              <a:spAutoFit/>
            </a:bodyPr>
            <a:lstStyle/>
            <a:p>
              <a:pPr eaLnBrk="0" hangingPunct="0"/>
              <a:r>
                <a:rPr lang="en-US" sz="1600" b="1" dirty="0">
                  <a:solidFill>
                    <a:srgbClr val="82B369"/>
                  </a:solidFill>
                  <a:latin typeface="Calibri" panose="020F0502020204030204" pitchFamily="34" charset="0"/>
                  <a:cs typeface="Calibri" panose="020F0502020204030204" pitchFamily="34" charset="0"/>
                </a:rPr>
                <a:t>Voice of Customer</a:t>
              </a:r>
            </a:p>
          </p:txBody>
        </p:sp>
      </p:grpSp>
      <p:grpSp>
        <p:nvGrpSpPr>
          <p:cNvPr id="19" name="Group 18"/>
          <p:cNvGrpSpPr/>
          <p:nvPr/>
        </p:nvGrpSpPr>
        <p:grpSpPr>
          <a:xfrm>
            <a:off x="664719" y="1571782"/>
            <a:ext cx="8287625" cy="769441"/>
            <a:chOff x="703975" y="1745159"/>
            <a:chExt cx="8287625" cy="769441"/>
          </a:xfrm>
        </p:grpSpPr>
        <p:sp>
          <p:nvSpPr>
            <p:cNvPr id="20" name="Rectangle 19"/>
            <p:cNvSpPr/>
            <p:nvPr/>
          </p:nvSpPr>
          <p:spPr>
            <a:xfrm>
              <a:off x="703975" y="1904977"/>
              <a:ext cx="2362200" cy="261610"/>
            </a:xfrm>
            <a:prstGeom prst="rect">
              <a:avLst/>
            </a:prstGeom>
          </p:spPr>
          <p:txBody>
            <a:bodyPr wrap="square">
              <a:spAutoFit/>
            </a:bodyPr>
            <a:lstStyle/>
            <a:p>
              <a:endParaRPr lang="en-US" sz="1100" b="1" dirty="0">
                <a:solidFill>
                  <a:prstClr val="black"/>
                </a:solidFill>
                <a:latin typeface="Calibri" panose="020F0502020204030204" pitchFamily="34" charset="0"/>
                <a:ea typeface="Calibri"/>
                <a:cs typeface="Calibri" panose="020F0502020204030204" pitchFamily="34" charset="0"/>
              </a:endParaRPr>
            </a:p>
          </p:txBody>
        </p:sp>
        <p:sp>
          <p:nvSpPr>
            <p:cNvPr id="21" name="Rectangle 20"/>
            <p:cNvSpPr/>
            <p:nvPr/>
          </p:nvSpPr>
          <p:spPr>
            <a:xfrm>
              <a:off x="3352800" y="1745159"/>
              <a:ext cx="2340821" cy="769441"/>
            </a:xfrm>
            <a:prstGeom prst="rect">
              <a:avLst/>
            </a:prstGeom>
          </p:spPr>
          <p:txBody>
            <a:bodyPr wrap="square">
              <a:spAutoFit/>
            </a:bodyPr>
            <a:lstStyle/>
            <a:p>
              <a:pPr marL="171450" indent="-171450">
                <a:buFont typeface="Wingdings" panose="05000000000000000000" pitchFamily="2" charset="2"/>
                <a:buChar char="§"/>
              </a:pPr>
              <a:r>
                <a:rPr lang="en-US" sz="1100" dirty="0">
                  <a:solidFill>
                    <a:prstClr val="black"/>
                  </a:solidFill>
                  <a:latin typeface="Calibri" panose="020F0502020204030204" pitchFamily="34" charset="0"/>
                  <a:cs typeface="Calibri" panose="020F0502020204030204" pitchFamily="34" charset="0"/>
                </a:rPr>
                <a:t>Lack of understanding of system </a:t>
              </a:r>
              <a:r>
                <a:rPr lang="en-US" sz="1100" b="1" dirty="0">
                  <a:solidFill>
                    <a:prstClr val="black"/>
                  </a:solidFill>
                  <a:latin typeface="Calibri" panose="020F0502020204030204" pitchFamily="34" charset="0"/>
                  <a:cs typeface="Calibri" panose="020F0502020204030204" pitchFamily="34" charset="0"/>
                </a:rPr>
                <a:t>stability</a:t>
              </a:r>
              <a:r>
                <a:rPr lang="en-US" sz="1100" dirty="0">
                  <a:solidFill>
                    <a:prstClr val="black"/>
                  </a:solidFill>
                  <a:latin typeface="Calibri" panose="020F0502020204030204" pitchFamily="34" charset="0"/>
                  <a:cs typeface="Calibri" panose="020F0502020204030204" pitchFamily="34" charset="0"/>
                </a:rPr>
                <a:t> and </a:t>
              </a:r>
              <a:r>
                <a:rPr lang="en-US" sz="1100" b="1" dirty="0">
                  <a:solidFill>
                    <a:prstClr val="black"/>
                  </a:solidFill>
                  <a:latin typeface="Calibri" panose="020F0502020204030204" pitchFamily="34" charset="0"/>
                  <a:cs typeface="Calibri" panose="020F0502020204030204" pitchFamily="34" charset="0"/>
                </a:rPr>
                <a:t>scalability</a:t>
              </a:r>
              <a:endParaRPr lang="en-US" sz="1100" b="1" dirty="0">
                <a:solidFill>
                  <a:prstClr val="black"/>
                </a:solidFill>
                <a:latin typeface="Calibri" panose="020F0502020204030204" pitchFamily="34" charset="0"/>
                <a:ea typeface="Calibri"/>
                <a:cs typeface="Calibri" panose="020F0502020204030204" pitchFamily="34" charset="0"/>
              </a:endParaRPr>
            </a:p>
            <a:p>
              <a:pPr marL="171450" indent="-171450">
                <a:buFont typeface="Wingdings" panose="05000000000000000000" pitchFamily="2" charset="2"/>
                <a:buChar char="§"/>
              </a:pPr>
              <a:r>
                <a:rPr lang="en-US" sz="1100" dirty="0">
                  <a:solidFill>
                    <a:prstClr val="black"/>
                  </a:solidFill>
                  <a:latin typeface="Calibri" panose="020F0502020204030204" pitchFamily="34" charset="0"/>
                  <a:cs typeface="Calibri" panose="020F0502020204030204" pitchFamily="34" charset="0"/>
                </a:rPr>
                <a:t>Inability to co-relate cause and effect</a:t>
              </a:r>
            </a:p>
          </p:txBody>
        </p:sp>
        <p:sp>
          <p:nvSpPr>
            <p:cNvPr id="22" name="Rectangle 21"/>
            <p:cNvSpPr/>
            <p:nvPr/>
          </p:nvSpPr>
          <p:spPr>
            <a:xfrm>
              <a:off x="6418313" y="1745159"/>
              <a:ext cx="2573287" cy="769441"/>
            </a:xfrm>
            <a:prstGeom prst="rect">
              <a:avLst/>
            </a:prstGeom>
          </p:spPr>
          <p:txBody>
            <a:bodyPr wrap="square">
              <a:spAutoFit/>
            </a:bodyPr>
            <a:lstStyle/>
            <a:p>
              <a:pPr marL="171450" indent="-171450">
                <a:buFont typeface="Wingdings" panose="05000000000000000000" pitchFamily="2" charset="2"/>
                <a:buChar char="§"/>
              </a:pPr>
              <a:r>
                <a:rPr lang="en-US" sz="1100" b="1" dirty="0">
                  <a:solidFill>
                    <a:prstClr val="black"/>
                  </a:solidFill>
                  <a:latin typeface="Calibri" panose="020F0502020204030204" pitchFamily="34" charset="0"/>
                  <a:cs typeface="Calibri" panose="020F0502020204030204" pitchFamily="34" charset="0"/>
                </a:rPr>
                <a:t>Integrated</a:t>
              </a:r>
              <a:r>
                <a:rPr lang="en-US" sz="1100" dirty="0">
                  <a:solidFill>
                    <a:prstClr val="black"/>
                  </a:solidFill>
                  <a:latin typeface="Calibri" panose="020F0502020204030204" pitchFamily="34" charset="0"/>
                  <a:cs typeface="Calibri" panose="020F0502020204030204" pitchFamily="34" charset="0"/>
                </a:rPr>
                <a:t> model providing holistic view – Scalability and Stability</a:t>
              </a:r>
            </a:p>
            <a:p>
              <a:pPr marL="171450" indent="-171450">
                <a:buFont typeface="Wingdings" panose="05000000000000000000" pitchFamily="2" charset="2"/>
                <a:buChar char="§"/>
              </a:pPr>
              <a:r>
                <a:rPr lang="en-US" sz="1100" b="1" dirty="0">
                  <a:solidFill>
                    <a:prstClr val="black"/>
                  </a:solidFill>
                  <a:latin typeface="Calibri" panose="020F0502020204030204" pitchFamily="34" charset="0"/>
                  <a:cs typeface="Calibri" panose="020F0502020204030204" pitchFamily="34" charset="0"/>
                </a:rPr>
                <a:t>Drilldown</a:t>
              </a:r>
              <a:r>
                <a:rPr lang="en-US" sz="1100" dirty="0">
                  <a:solidFill>
                    <a:prstClr val="black"/>
                  </a:solidFill>
                  <a:latin typeface="Calibri" panose="020F0502020204030204" pitchFamily="34" charset="0"/>
                  <a:cs typeface="Calibri" panose="020F0502020204030204" pitchFamily="34" charset="0"/>
                </a:rPr>
                <a:t> capability (within and across)</a:t>
              </a:r>
            </a:p>
          </p:txBody>
        </p:sp>
      </p:grpSp>
      <p:grpSp>
        <p:nvGrpSpPr>
          <p:cNvPr id="23" name="Group 22"/>
          <p:cNvGrpSpPr/>
          <p:nvPr/>
        </p:nvGrpSpPr>
        <p:grpSpPr>
          <a:xfrm>
            <a:off x="199858" y="3250186"/>
            <a:ext cx="8676286" cy="771536"/>
            <a:chOff x="239114" y="3423563"/>
            <a:chExt cx="8676286" cy="771536"/>
          </a:xfrm>
        </p:grpSpPr>
        <p:cxnSp>
          <p:nvCxnSpPr>
            <p:cNvPr id="24" name="Straight Connector 23"/>
            <p:cNvCxnSpPr/>
            <p:nvPr/>
          </p:nvCxnSpPr>
          <p:spPr bwMode="auto">
            <a:xfrm flipV="1">
              <a:off x="239114" y="3423563"/>
              <a:ext cx="8676286" cy="5437"/>
            </a:xfrm>
            <a:prstGeom prst="line">
              <a:avLst/>
            </a:prstGeom>
            <a:solidFill>
              <a:srgbClr val="4F81BD"/>
            </a:solidFill>
            <a:ln w="9525" cap="flat" cmpd="sng" algn="ctr">
              <a:solidFill>
                <a:sysClr val="window" lastClr="FFFFFF">
                  <a:lumMod val="50000"/>
                </a:sysClr>
              </a:solidFill>
              <a:prstDash val="sysDash"/>
              <a:round/>
              <a:headEnd type="diamond" w="med" len="med"/>
              <a:tailEnd type="none" w="med" len="med"/>
            </a:ln>
            <a:effectLst/>
          </p:spPr>
        </p:cxnSp>
        <p:grpSp>
          <p:nvGrpSpPr>
            <p:cNvPr id="25" name="Group 24"/>
            <p:cNvGrpSpPr/>
            <p:nvPr/>
          </p:nvGrpSpPr>
          <p:grpSpPr>
            <a:xfrm>
              <a:off x="624050" y="3425658"/>
              <a:ext cx="8160336" cy="769441"/>
              <a:chOff x="624050" y="3425658"/>
              <a:chExt cx="8160336" cy="769441"/>
            </a:xfrm>
          </p:grpSpPr>
          <p:sp>
            <p:nvSpPr>
              <p:cNvPr id="26" name="Rectangle 25"/>
              <p:cNvSpPr/>
              <p:nvPr/>
            </p:nvSpPr>
            <p:spPr>
              <a:xfrm>
                <a:off x="624050" y="3505200"/>
                <a:ext cx="2500150" cy="430887"/>
              </a:xfrm>
              <a:prstGeom prst="rect">
                <a:avLst/>
              </a:prstGeom>
            </p:spPr>
            <p:txBody>
              <a:bodyPr wrap="square">
                <a:spAutoFit/>
              </a:bodyPr>
              <a:lstStyle/>
              <a:p>
                <a:pPr marL="228600" marR="0" lvl="0" indent="-22860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Current solution not focused at enterprise level</a:t>
                </a:r>
              </a:p>
            </p:txBody>
          </p:sp>
          <p:sp>
            <p:nvSpPr>
              <p:cNvPr id="27" name="Rectangle 26"/>
              <p:cNvSpPr/>
              <p:nvPr/>
            </p:nvSpPr>
            <p:spPr>
              <a:xfrm>
                <a:off x="3370313" y="3429000"/>
                <a:ext cx="2573287" cy="600164"/>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Lack of </a:t>
                </a:r>
                <a:r>
                  <a:rPr kumimoji="0" lang="en-US" sz="11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benchmarks</a:t>
                </a: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and </a:t>
                </a:r>
                <a:r>
                  <a:rPr kumimoji="0" lang="en-US" sz="11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baselines</a:t>
                </a: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Missing continuous </a:t>
                </a:r>
                <a:r>
                  <a:rPr kumimoji="0" lang="en-US" sz="11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monitoring</a:t>
                </a: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and </a:t>
                </a:r>
                <a:r>
                  <a:rPr kumimoji="0" lang="en-US" sz="11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alerting </a:t>
                </a:r>
              </a:p>
            </p:txBody>
          </p:sp>
          <p:sp>
            <p:nvSpPr>
              <p:cNvPr id="28" name="Rectangle 27"/>
              <p:cNvSpPr/>
              <p:nvPr/>
            </p:nvSpPr>
            <p:spPr>
              <a:xfrm>
                <a:off x="6477000" y="3425658"/>
                <a:ext cx="2307386" cy="769441"/>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Enabling definition of enterprise level </a:t>
                </a:r>
                <a:r>
                  <a:rPr kumimoji="0" lang="en-US" sz="11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benchmarks</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Single </a:t>
                </a:r>
                <a:r>
                  <a:rPr kumimoji="0" lang="en-US" sz="11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coherent</a:t>
                </a: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point of continuous verification</a:t>
                </a:r>
              </a:p>
            </p:txBody>
          </p:sp>
        </p:grpSp>
      </p:grpSp>
      <p:grpSp>
        <p:nvGrpSpPr>
          <p:cNvPr id="29" name="Group 28"/>
          <p:cNvGrpSpPr/>
          <p:nvPr/>
        </p:nvGrpSpPr>
        <p:grpSpPr>
          <a:xfrm>
            <a:off x="97533" y="2408940"/>
            <a:ext cx="8942262" cy="813079"/>
            <a:chOff x="136789" y="2582317"/>
            <a:chExt cx="8942262" cy="808046"/>
          </a:xfrm>
        </p:grpSpPr>
        <p:cxnSp>
          <p:nvCxnSpPr>
            <p:cNvPr id="30" name="Straight Connector 29"/>
            <p:cNvCxnSpPr/>
            <p:nvPr/>
          </p:nvCxnSpPr>
          <p:spPr bwMode="auto">
            <a:xfrm>
              <a:off x="136789" y="2582317"/>
              <a:ext cx="8942262" cy="0"/>
            </a:xfrm>
            <a:prstGeom prst="line">
              <a:avLst/>
            </a:prstGeom>
            <a:solidFill>
              <a:srgbClr val="4F81BD"/>
            </a:solidFill>
            <a:ln w="9525" cap="flat" cmpd="sng" algn="ctr">
              <a:solidFill>
                <a:sysClr val="window" lastClr="FFFFFF">
                  <a:lumMod val="50000"/>
                </a:sysClr>
              </a:solidFill>
              <a:prstDash val="sysDash"/>
              <a:round/>
              <a:headEnd type="diamond" w="med" len="med"/>
              <a:tailEnd type="none" w="med" len="med"/>
            </a:ln>
            <a:effectLst/>
          </p:spPr>
        </p:cxnSp>
        <p:grpSp>
          <p:nvGrpSpPr>
            <p:cNvPr id="31" name="Group 30"/>
            <p:cNvGrpSpPr/>
            <p:nvPr/>
          </p:nvGrpSpPr>
          <p:grpSpPr>
            <a:xfrm>
              <a:off x="762000" y="2603679"/>
              <a:ext cx="8001000" cy="786684"/>
              <a:chOff x="762000" y="2603679"/>
              <a:chExt cx="8001000" cy="786684"/>
            </a:xfrm>
          </p:grpSpPr>
          <p:sp>
            <p:nvSpPr>
              <p:cNvPr id="32" name="Rectangle 31"/>
              <p:cNvSpPr/>
              <p:nvPr/>
            </p:nvSpPr>
            <p:spPr>
              <a:xfrm>
                <a:off x="762000" y="2743200"/>
                <a:ext cx="2362200"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33" name="Rectangle 32"/>
              <p:cNvSpPr/>
              <p:nvPr/>
            </p:nvSpPr>
            <p:spPr>
              <a:xfrm>
                <a:off x="3429000" y="2620922"/>
                <a:ext cx="2340821" cy="769441"/>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Lack of reliable and timely information delivery</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Availability and Data quality impacting usability</a:t>
                </a:r>
              </a:p>
            </p:txBody>
          </p:sp>
          <p:sp>
            <p:nvSpPr>
              <p:cNvPr id="34" name="Rectangle 33"/>
              <p:cNvSpPr/>
              <p:nvPr/>
            </p:nvSpPr>
            <p:spPr>
              <a:xfrm>
                <a:off x="6422179" y="2603679"/>
                <a:ext cx="2340821" cy="769441"/>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Introduce industry standards and verified </a:t>
                </a:r>
                <a:r>
                  <a:rPr kumimoji="0" lang="en-US" sz="11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compliance</a:t>
                </a: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levels</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Proactive monitoring of data quality and data availability trends</a:t>
                </a:r>
              </a:p>
            </p:txBody>
          </p:sp>
        </p:grpSp>
      </p:grpSp>
      <p:grpSp>
        <p:nvGrpSpPr>
          <p:cNvPr id="35" name="Group 34"/>
          <p:cNvGrpSpPr/>
          <p:nvPr/>
        </p:nvGrpSpPr>
        <p:grpSpPr>
          <a:xfrm>
            <a:off x="135369" y="4470740"/>
            <a:ext cx="8573860" cy="1015660"/>
            <a:chOff x="345995" y="620824"/>
            <a:chExt cx="8497524" cy="943439"/>
          </a:xfrm>
        </p:grpSpPr>
        <p:sp>
          <p:nvSpPr>
            <p:cNvPr id="36" name="Rectangle 35"/>
            <p:cNvSpPr/>
            <p:nvPr/>
          </p:nvSpPr>
          <p:spPr bwMode="auto">
            <a:xfrm flipH="1">
              <a:off x="345995" y="683109"/>
              <a:ext cx="8497524" cy="838200"/>
            </a:xfrm>
            <a:prstGeom prst="rect">
              <a:avLst/>
            </a:prstGeom>
            <a:gradFill flip="none" rotWithShape="1">
              <a:gsLst>
                <a:gs pos="0">
                  <a:sysClr val="window" lastClr="FFFFFF"/>
                </a:gs>
                <a:gs pos="54000">
                  <a:sysClr val="window" lastClr="FFFFFF">
                    <a:lumMod val="95000"/>
                  </a:sysClr>
                </a:gs>
                <a:gs pos="100000">
                  <a:sysClr val="window" lastClr="FFFFFF">
                    <a:alpha val="0"/>
                  </a:sysClr>
                </a:gs>
              </a:gsLst>
              <a:lin ang="10800000" scaled="1"/>
              <a:tileRect/>
            </a:gradFill>
            <a:ln w="19050" cap="flat" cmpd="sng" algn="ctr">
              <a:gradFill flip="none" rotWithShape="1">
                <a:gsLst>
                  <a:gs pos="0">
                    <a:sysClr val="window" lastClr="FFFFFF"/>
                  </a:gs>
                  <a:gs pos="50000">
                    <a:sysClr val="window" lastClr="FFFFFF">
                      <a:lumMod val="85000"/>
                    </a:sysClr>
                  </a:gs>
                  <a:gs pos="100000">
                    <a:sysClr val="window" lastClr="FFFFFF">
                      <a:alpha val="0"/>
                    </a:sysClr>
                  </a:gs>
                </a:gsLst>
                <a:lin ang="10800000" scaled="1"/>
                <a:tileRect/>
              </a:gra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37" name="Rectangle 36"/>
            <p:cNvSpPr/>
            <p:nvPr/>
          </p:nvSpPr>
          <p:spPr>
            <a:xfrm>
              <a:off x="826020" y="620824"/>
              <a:ext cx="7555982" cy="9434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itchFamily="34" charset="0"/>
                  <a:cs typeface="Calibri" pitchFamily="34" charset="0"/>
                </a:rPr>
                <a:t>Enterprise Operational Analytics – EOA provides an </a:t>
              </a:r>
              <a:r>
                <a:rPr kumimoji="0" lang="en-US" sz="1200" b="1" i="0" u="none" strike="noStrike" kern="0" cap="none" spc="0" normalizeH="0" baseline="0" noProof="0" dirty="0">
                  <a:ln>
                    <a:noFill/>
                  </a:ln>
                  <a:solidFill>
                    <a:srgbClr val="103E69">
                      <a:lumMod val="75000"/>
                    </a:srgbClr>
                  </a:solidFill>
                  <a:effectLst/>
                  <a:uLnTx/>
                  <a:uFillTx/>
                  <a:latin typeface="Calibri" pitchFamily="34" charset="0"/>
                  <a:cs typeface="Calibri" pitchFamily="34" charset="0"/>
                </a:rPr>
                <a:t>expandable</a:t>
              </a:r>
              <a:r>
                <a:rPr kumimoji="0" lang="en-US" sz="1200" b="0" i="0" u="none" strike="noStrike" kern="0" cap="none" spc="0" normalizeH="0" baseline="0" noProof="0" dirty="0">
                  <a:ln>
                    <a:noFill/>
                  </a:ln>
                  <a:solidFill>
                    <a:srgbClr val="103E69">
                      <a:lumMod val="75000"/>
                    </a:srgbClr>
                  </a:solidFill>
                  <a:effectLst/>
                  <a:uLnTx/>
                  <a:uFillTx/>
                  <a:latin typeface="Calibri" pitchFamily="34" charset="0"/>
                  <a:cs typeface="Calibri" pitchFamily="34" charset="0"/>
                </a:rPr>
                <a:t> &amp; </a:t>
              </a:r>
              <a:r>
                <a:rPr kumimoji="0" lang="en-US" sz="1200" b="1" i="0" u="none" strike="noStrike" kern="0" cap="none" spc="0" normalizeH="0" baseline="0" noProof="0" dirty="0">
                  <a:ln>
                    <a:noFill/>
                  </a:ln>
                  <a:solidFill>
                    <a:srgbClr val="103E69">
                      <a:lumMod val="75000"/>
                    </a:srgbClr>
                  </a:solidFill>
                  <a:effectLst/>
                  <a:uLnTx/>
                  <a:uFillTx/>
                  <a:latin typeface="Calibri" pitchFamily="34" charset="0"/>
                  <a:cs typeface="Calibri" pitchFamily="34" charset="0"/>
                </a:rPr>
                <a:t>integrated view</a:t>
              </a:r>
              <a:r>
                <a:rPr kumimoji="0" lang="en-US" sz="1200" b="1" i="0" u="none" strike="noStrike" kern="0" cap="none" spc="0" normalizeH="0" baseline="0" noProof="0" dirty="0">
                  <a:ln>
                    <a:noFill/>
                  </a:ln>
                  <a:solidFill>
                    <a:prstClr val="black"/>
                  </a:solidFill>
                  <a:effectLst/>
                  <a:uLnTx/>
                  <a:uFillTx/>
                  <a:latin typeface="Calibri" pitchFamily="34" charset="0"/>
                  <a:cs typeface="Calibri" pitchFamily="34" charset="0"/>
                </a:rPr>
                <a:t> </a:t>
              </a:r>
              <a:r>
                <a:rPr kumimoji="0" lang="en-US" sz="1200" b="0" i="0" u="none" strike="noStrike" kern="0" cap="none" spc="0" normalizeH="0" baseline="0" noProof="0" dirty="0">
                  <a:ln>
                    <a:noFill/>
                  </a:ln>
                  <a:solidFill>
                    <a:prstClr val="black"/>
                  </a:solidFill>
                  <a:effectLst/>
                  <a:uLnTx/>
                  <a:uFillTx/>
                  <a:latin typeface="Calibri" pitchFamily="34" charset="0"/>
                  <a:cs typeface="Calibri" pitchFamily="34" charset="0"/>
                </a:rPr>
                <a:t>of Database metadata, Data Integration (ETL) metadata and Business Intelligence (Reporting) metadata to drive Operational Efficiency and provide </a:t>
              </a:r>
              <a:r>
                <a:rPr kumimoji="0" lang="en-US" sz="1200" b="1" i="0" u="none" strike="noStrike" kern="0" cap="none" spc="0" normalizeH="0" baseline="0" noProof="0" dirty="0">
                  <a:ln>
                    <a:noFill/>
                  </a:ln>
                  <a:solidFill>
                    <a:srgbClr val="103E69">
                      <a:lumMod val="75000"/>
                    </a:srgbClr>
                  </a:solidFill>
                  <a:effectLst/>
                  <a:uLnTx/>
                  <a:uFillTx/>
                  <a:latin typeface="Calibri" pitchFamily="34" charset="0"/>
                  <a:cs typeface="Calibri" pitchFamily="34" charset="0"/>
                </a:rPr>
                <a:t>robust</a:t>
              </a:r>
              <a:r>
                <a:rPr kumimoji="0" lang="en-US" sz="1200" b="0" i="0" u="none" strike="noStrike" kern="0" cap="none" spc="0" normalizeH="0" baseline="0" noProof="0" dirty="0">
                  <a:ln>
                    <a:noFill/>
                  </a:ln>
                  <a:solidFill>
                    <a:srgbClr val="103E69">
                      <a:lumMod val="75000"/>
                    </a:srgbClr>
                  </a:solidFill>
                  <a:effectLst/>
                  <a:uLnTx/>
                  <a:uFillTx/>
                  <a:latin typeface="Calibri" pitchFamily="34" charset="0"/>
                  <a:cs typeface="Calibri" pitchFamily="34" charset="0"/>
                </a:rPr>
                <a:t> </a:t>
              </a:r>
              <a:r>
                <a:rPr kumimoji="0" lang="en-US" sz="1200" b="1" i="0" u="none" strike="noStrike" kern="0" cap="none" spc="0" normalizeH="0" baseline="0" noProof="0" dirty="0">
                  <a:ln>
                    <a:noFill/>
                  </a:ln>
                  <a:solidFill>
                    <a:srgbClr val="103E69">
                      <a:lumMod val="75000"/>
                    </a:srgbClr>
                  </a:solidFill>
                  <a:effectLst/>
                  <a:uLnTx/>
                  <a:uFillTx/>
                  <a:latin typeface="Calibri" pitchFamily="34" charset="0"/>
                  <a:cs typeface="Calibri" pitchFamily="34" charset="0"/>
                </a:rPr>
                <a:t>governance</a:t>
              </a:r>
              <a:r>
                <a:rPr kumimoji="0" lang="en-US" sz="1200" b="0" i="0" u="none" strike="noStrike" kern="0" cap="none" spc="0" normalizeH="0" baseline="0" noProof="0" dirty="0">
                  <a:ln>
                    <a:noFill/>
                  </a:ln>
                  <a:solidFill>
                    <a:prstClr val="black"/>
                  </a:solidFill>
                  <a:effectLst/>
                  <a:uLnTx/>
                  <a:uFillTx/>
                  <a:latin typeface="Calibri" pitchFamily="34" charset="0"/>
                  <a:cs typeface="Calibri" pitchFamily="34" charset="0"/>
                </a:rPr>
                <a:t> mechanism for </a:t>
              </a:r>
              <a:r>
                <a:rPr kumimoji="0" lang="en-US" sz="1200" b="1" i="0" u="none" strike="noStrike" kern="0" cap="none" spc="0" normalizeH="0" baseline="0" noProof="0" dirty="0">
                  <a:ln>
                    <a:noFill/>
                  </a:ln>
                  <a:solidFill>
                    <a:srgbClr val="103E69">
                      <a:lumMod val="75000"/>
                    </a:srgbClr>
                  </a:solidFill>
                  <a:effectLst/>
                  <a:uLnTx/>
                  <a:uFillTx/>
                  <a:latin typeface="Calibri" pitchFamily="34" charset="0"/>
                  <a:cs typeface="Calibri" pitchFamily="34" charset="0"/>
                </a:rPr>
                <a:t>monitoring </a:t>
              </a:r>
              <a:r>
                <a:rPr kumimoji="0" lang="en-US" sz="1200" b="0" i="0" u="none" strike="noStrike" kern="0" cap="none" spc="0" normalizeH="0" baseline="0" noProof="0" dirty="0">
                  <a:ln>
                    <a:noFill/>
                  </a:ln>
                  <a:solidFill>
                    <a:srgbClr val="103E69">
                      <a:lumMod val="75000"/>
                    </a:srgbClr>
                  </a:solidFill>
                  <a:effectLst/>
                  <a:uLnTx/>
                  <a:uFillTx/>
                  <a:latin typeface="Calibri" pitchFamily="34" charset="0"/>
                  <a:cs typeface="Calibri" pitchFamily="34" charset="0"/>
                </a:rPr>
                <a:t>&amp; </a:t>
              </a:r>
              <a:r>
                <a:rPr kumimoji="0" lang="en-US" sz="1200" b="1" i="0" u="none" strike="noStrike" kern="0" cap="none" spc="0" normalizeH="0" baseline="0" noProof="0" dirty="0">
                  <a:ln>
                    <a:noFill/>
                  </a:ln>
                  <a:solidFill>
                    <a:srgbClr val="103E69">
                      <a:lumMod val="75000"/>
                    </a:srgbClr>
                  </a:solidFill>
                  <a:effectLst/>
                  <a:uLnTx/>
                  <a:uFillTx/>
                  <a:latin typeface="Calibri" pitchFamily="34" charset="0"/>
                  <a:cs typeface="Calibri" pitchFamily="34" charset="0"/>
                </a:rPr>
                <a:t>continuous service improvement</a:t>
              </a:r>
              <a:r>
                <a:rPr kumimoji="0" lang="en-US" sz="1200" b="0" i="0" u="none" strike="noStrike" kern="0" cap="none" spc="0" normalizeH="0" baseline="0" noProof="0" dirty="0">
                  <a:ln>
                    <a:noFill/>
                  </a:ln>
                  <a:solidFill>
                    <a:prstClr val="black"/>
                  </a:solidFill>
                  <a:effectLst/>
                  <a:uLnTx/>
                  <a:uFillTx/>
                  <a:latin typeface="Calibri" pitchFamily="34" charset="0"/>
                  <a:cs typeface="Calibri" pitchFamily="34" charset="0"/>
                </a:rPr>
                <a:t> in any Enterprise Data Warehouse</a:t>
              </a:r>
              <a:endParaRPr kumimoji="0" lang="en-US" sz="1200" b="0"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grpSp>
      <p:sp>
        <p:nvSpPr>
          <p:cNvPr id="38" name="Rectangle 37"/>
          <p:cNvSpPr/>
          <p:nvPr/>
        </p:nvSpPr>
        <p:spPr>
          <a:xfrm>
            <a:off x="570344" y="1554904"/>
            <a:ext cx="2362200" cy="769441"/>
          </a:xfrm>
          <a:prstGeom prst="rect">
            <a:avLst/>
          </a:prstGeom>
        </p:spPr>
        <p:txBody>
          <a:bodyPr wrap="square">
            <a:spAutoFit/>
          </a:bodyPr>
          <a:lstStyle/>
          <a:p>
            <a:pPr marL="228600" indent="-228600">
              <a:buFont typeface="Arial" pitchFamily="34" charset="0"/>
              <a:buChar char="•"/>
            </a:pPr>
            <a:r>
              <a:rPr lang="en-US" sz="1100" dirty="0" smtClean="0">
                <a:solidFill>
                  <a:prstClr val="black"/>
                </a:solidFill>
                <a:latin typeface="Calibri" panose="020F0502020204030204" pitchFamily="34" charset="0"/>
                <a:cs typeface="Calibri" panose="020F0502020204030204" pitchFamily="34" charset="0"/>
              </a:rPr>
              <a:t>Multiple failure points during EDW Journey</a:t>
            </a:r>
          </a:p>
          <a:p>
            <a:pPr marL="228600" indent="-228600">
              <a:buFont typeface="Arial" pitchFamily="34" charset="0"/>
              <a:buChar char="•"/>
            </a:pPr>
            <a:r>
              <a:rPr lang="en-US" sz="1100" b="1" dirty="0" smtClean="0">
                <a:solidFill>
                  <a:prstClr val="black"/>
                </a:solidFill>
                <a:latin typeface="Calibri" panose="020F0502020204030204" pitchFamily="34" charset="0"/>
                <a:cs typeface="Calibri" panose="020F0502020204030204" pitchFamily="34" charset="0"/>
              </a:rPr>
              <a:t>No consistency </a:t>
            </a:r>
            <a:r>
              <a:rPr lang="en-US" sz="1100" dirty="0" smtClean="0">
                <a:solidFill>
                  <a:prstClr val="black"/>
                </a:solidFill>
                <a:latin typeface="Calibri" panose="020F0502020204030204" pitchFamily="34" charset="0"/>
                <a:cs typeface="Calibri" panose="020F0502020204030204" pitchFamily="34" charset="0"/>
              </a:rPr>
              <a:t>across systems</a:t>
            </a:r>
          </a:p>
          <a:p>
            <a:pPr marL="228600" indent="-228600">
              <a:buFontTx/>
              <a:buAutoNum type="arabicPeriod"/>
            </a:pPr>
            <a:endParaRPr lang="en-US" sz="1100" b="1" dirty="0">
              <a:solidFill>
                <a:prstClr val="black"/>
              </a:solidFill>
              <a:latin typeface="Calibri" panose="020F0502020204030204" pitchFamily="34" charset="0"/>
              <a:ea typeface="Calibri"/>
              <a:cs typeface="Calibri" panose="020F0502020204030204" pitchFamily="34" charset="0"/>
            </a:endParaRPr>
          </a:p>
        </p:txBody>
      </p:sp>
      <p:sp>
        <p:nvSpPr>
          <p:cNvPr id="39" name="Rectangle 38"/>
          <p:cNvSpPr/>
          <p:nvPr/>
        </p:nvSpPr>
        <p:spPr>
          <a:xfrm>
            <a:off x="570344" y="2480744"/>
            <a:ext cx="2362200" cy="769441"/>
          </a:xfrm>
          <a:prstGeom prst="rect">
            <a:avLst/>
          </a:prstGeom>
        </p:spPr>
        <p:txBody>
          <a:bodyPr wrap="square">
            <a:spAutoFit/>
          </a:bodyPr>
          <a:lstStyle/>
          <a:p>
            <a:pPr marL="228600" indent="-228600">
              <a:buFont typeface="Arial" pitchFamily="34" charset="0"/>
              <a:buChar char="•"/>
            </a:pPr>
            <a:r>
              <a:rPr lang="en-US" sz="1100" dirty="0">
                <a:solidFill>
                  <a:prstClr val="black"/>
                </a:solidFill>
                <a:latin typeface="Calibri" panose="020F0502020204030204" pitchFamily="34" charset="0"/>
                <a:cs typeface="Calibri" panose="020F0502020204030204" pitchFamily="34" charset="0"/>
              </a:rPr>
              <a:t>Business does not trust the data that is presented</a:t>
            </a:r>
          </a:p>
          <a:p>
            <a:pPr marL="228600" indent="-228600">
              <a:buFont typeface="Arial" pitchFamily="34" charset="0"/>
              <a:buChar char="•"/>
            </a:pPr>
            <a:r>
              <a:rPr lang="en-US" sz="1100" dirty="0">
                <a:solidFill>
                  <a:prstClr val="black"/>
                </a:solidFill>
                <a:latin typeface="Calibri" panose="020F0502020204030204" pitchFamily="34" charset="0"/>
                <a:cs typeface="Calibri" panose="020F0502020204030204" pitchFamily="34" charset="0"/>
              </a:rPr>
              <a:t>Error notification will be helpful to find faults</a:t>
            </a:r>
          </a:p>
        </p:txBody>
      </p:sp>
      <p:sp>
        <p:nvSpPr>
          <p:cNvPr id="40" name="Rectangle 39"/>
          <p:cNvSpPr/>
          <p:nvPr/>
        </p:nvSpPr>
        <p:spPr>
          <a:xfrm>
            <a:off x="722744" y="5605046"/>
            <a:ext cx="7500258" cy="338554"/>
          </a:xfrm>
          <a:prstGeom prst="rect">
            <a:avLst/>
          </a:prstGeom>
        </p:spPr>
        <p:txBody>
          <a:bodyPr wrap="square">
            <a:spAutoFit/>
          </a:bodyPr>
          <a:lstStyle/>
          <a:p>
            <a:pPr eaLnBrk="0" fontAlgn="base" hangingPunct="0">
              <a:spcBef>
                <a:spcPct val="0"/>
              </a:spcBef>
              <a:spcAft>
                <a:spcPct val="0"/>
              </a:spcAft>
            </a:pPr>
            <a:r>
              <a:rPr lang="en-US" sz="1600" b="1" i="1" dirty="0">
                <a:solidFill>
                  <a:srgbClr val="000000"/>
                </a:solidFill>
                <a:latin typeface="Calibri" pitchFamily="34" charset="0"/>
                <a:ea typeface="ＭＳ Ｐゴシック" pitchFamily="-12" charset="-128"/>
                <a:cs typeface="Calibri" pitchFamily="34" charset="0"/>
              </a:rPr>
              <a:t>“Cognizant brought BI to our BI environment</a:t>
            </a:r>
            <a:r>
              <a:rPr lang="en-US" sz="1600" b="1" i="1">
                <a:solidFill>
                  <a:srgbClr val="000000"/>
                </a:solidFill>
                <a:latin typeface="Calibri" pitchFamily="34" charset="0"/>
                <a:ea typeface="ＭＳ Ｐゴシック" pitchFamily="-12" charset="-128"/>
                <a:cs typeface="Calibri" pitchFamily="34" charset="0"/>
              </a:rPr>
              <a:t>”….. Customer Testimonial</a:t>
            </a:r>
            <a:endParaRPr lang="en-US" sz="1400" i="1" dirty="0">
              <a:solidFill>
                <a:srgbClr val="000000"/>
              </a:solidFill>
              <a:latin typeface="Calibri" pitchFamily="34" charset="0"/>
              <a:ea typeface="ＭＳ Ｐゴシック" pitchFamily="-12" charset="-128"/>
              <a:cs typeface="Calibri" pitchFamily="34" charset="0"/>
            </a:endParaRPr>
          </a:p>
        </p:txBody>
      </p:sp>
    </p:spTree>
    <p:extLst>
      <p:ext uri="{BB962C8B-B14F-4D97-AF65-F5344CB8AC3E}">
        <p14:creationId xmlns:p14="http://schemas.microsoft.com/office/powerpoint/2010/main" val="390755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228600"/>
            <a:ext cx="9067800" cy="762000"/>
          </a:xfrm>
        </p:spPr>
        <p:txBody>
          <a:bodyPr/>
          <a:lstStyle/>
          <a:p>
            <a:r>
              <a:rPr lang="en-US" dirty="0" smtClean="0"/>
              <a:t>QLIKVIEW ACCELERATOR – QVS CAL Manager</a:t>
            </a:r>
            <a:endParaRPr lang="en-US" dirty="0"/>
          </a:p>
        </p:txBody>
      </p:sp>
      <p:sp>
        <p:nvSpPr>
          <p:cNvPr id="5" name="Oval 4"/>
          <p:cNvSpPr/>
          <p:nvPr/>
        </p:nvSpPr>
        <p:spPr bwMode="auto">
          <a:xfrm>
            <a:off x="5617719" y="1395176"/>
            <a:ext cx="3466789" cy="3034609"/>
          </a:xfrm>
          <a:prstGeom prst="ellipse">
            <a:avLst/>
          </a:prstGeom>
          <a:solidFill>
            <a:sysClr val="window" lastClr="FFFFFF"/>
          </a:solidFill>
          <a:ln w="19050" cap="flat" cmpd="sng" algn="ctr">
            <a:gradFill flip="none" rotWithShape="1">
              <a:gsLst>
                <a:gs pos="89000">
                  <a:srgbClr val="FDF8F6"/>
                </a:gs>
                <a:gs pos="78000">
                  <a:srgbClr val="E07A5A"/>
                </a:gs>
                <a:gs pos="89000">
                  <a:srgbClr val="EBA994"/>
                </a:gs>
                <a:gs pos="0">
                  <a:srgbClr val="DE704E"/>
                </a:gs>
                <a:gs pos="100000">
                  <a:sysClr val="window" lastClr="FFFFFF"/>
                </a:gs>
              </a:gsLst>
              <a:lin ang="0" scaled="1"/>
              <a:tileRect/>
            </a:gradFill>
            <a:prstDash val="solid"/>
            <a:round/>
            <a:headEnd type="none" w="med" len="med"/>
            <a:tailEnd type="none" w="med" len="med"/>
          </a:ln>
          <a:effectLst>
            <a:outerShdw blurRad="38100" dist="38100" dir="10800000" algn="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12" charset="-128"/>
              <a:cs typeface="Calibri" panose="020F0502020204030204" pitchFamily="34" charset="0"/>
            </a:endParaRPr>
          </a:p>
        </p:txBody>
      </p:sp>
      <p:grpSp>
        <p:nvGrpSpPr>
          <p:cNvPr id="6" name="Group 5"/>
          <p:cNvGrpSpPr/>
          <p:nvPr/>
        </p:nvGrpSpPr>
        <p:grpSpPr>
          <a:xfrm>
            <a:off x="5781180" y="1165858"/>
            <a:ext cx="1751072" cy="458636"/>
            <a:chOff x="5820436" y="2162149"/>
            <a:chExt cx="1751072" cy="458636"/>
          </a:xfrm>
        </p:grpSpPr>
        <p:sp>
          <p:nvSpPr>
            <p:cNvPr id="7" name="Right Arrow 6"/>
            <p:cNvSpPr/>
            <p:nvPr/>
          </p:nvSpPr>
          <p:spPr bwMode="auto">
            <a:xfrm>
              <a:off x="5820436" y="2162149"/>
              <a:ext cx="1751072" cy="458636"/>
            </a:xfrm>
            <a:prstGeom prst="rightArrow">
              <a:avLst>
                <a:gd name="adj1" fmla="val 62065"/>
                <a:gd name="adj2" fmla="val 50000"/>
              </a:avLst>
            </a:prstGeom>
            <a:gradFill flip="none" rotWithShape="1">
              <a:gsLst>
                <a:gs pos="54000">
                  <a:srgbClr val="F8EFE0"/>
                </a:gs>
                <a:gs pos="100000">
                  <a:sysClr val="window" lastClr="FFFFFF">
                    <a:alpha val="0"/>
                  </a:sysClr>
                </a:gs>
              </a:gsLst>
              <a:lin ang="10800000" scaled="1"/>
              <a:tileRect/>
            </a:gradFill>
            <a:ln w="19050" cap="flat" cmpd="sng" algn="ctr">
              <a:gradFill flip="none" rotWithShape="1">
                <a:gsLst>
                  <a:gs pos="0">
                    <a:srgbClr val="ECBA88"/>
                  </a:gs>
                  <a:gs pos="50000">
                    <a:srgbClr val="EFC5A3"/>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8" name="Rectangle 7"/>
            <p:cNvSpPr/>
            <p:nvPr/>
          </p:nvSpPr>
          <p:spPr>
            <a:xfrm flipH="1">
              <a:off x="6248574" y="2212954"/>
              <a:ext cx="894797" cy="338554"/>
            </a:xfrm>
            <a:prstGeom prst="rect">
              <a:avLst/>
            </a:prstGeom>
          </p:spPr>
          <p:txBody>
            <a:bodyPr wrap="none">
              <a:spAutoFit/>
            </a:bodyPr>
            <a:lstStyle/>
            <a:p>
              <a:pPr algn="ctr" eaLnBrk="0" hangingPunct="0"/>
              <a:r>
                <a:rPr lang="en-US" sz="1600" b="1" dirty="0">
                  <a:solidFill>
                    <a:srgbClr val="DE704E"/>
                  </a:solidFill>
                  <a:latin typeface="Calibri" panose="020F0502020204030204" pitchFamily="34" charset="0"/>
                  <a:cs typeface="Calibri" panose="020F0502020204030204" pitchFamily="34" charset="0"/>
                </a:rPr>
                <a:t>Solution</a:t>
              </a:r>
            </a:p>
          </p:txBody>
        </p:sp>
      </p:grpSp>
      <p:sp>
        <p:nvSpPr>
          <p:cNvPr id="9" name="Oval 8"/>
          <p:cNvSpPr/>
          <p:nvPr/>
        </p:nvSpPr>
        <p:spPr bwMode="auto">
          <a:xfrm>
            <a:off x="2827058" y="1395177"/>
            <a:ext cx="3344523" cy="3034608"/>
          </a:xfrm>
          <a:prstGeom prst="ellipse">
            <a:avLst/>
          </a:prstGeom>
          <a:solidFill>
            <a:sysClr val="window" lastClr="FFFFFF"/>
          </a:solidFill>
          <a:ln w="19050" cap="flat" cmpd="sng" algn="ctr">
            <a:gradFill flip="none" rotWithShape="1">
              <a:gsLst>
                <a:gs pos="89000">
                  <a:srgbClr val="F7FAFD"/>
                </a:gs>
                <a:gs pos="78000">
                  <a:srgbClr val="64ABD6"/>
                </a:gs>
                <a:gs pos="89000">
                  <a:srgbClr val="EBA994"/>
                </a:gs>
                <a:gs pos="0">
                  <a:srgbClr val="4BA8D1"/>
                </a:gs>
                <a:gs pos="100000">
                  <a:sysClr val="window" lastClr="FFFFFF"/>
                </a:gs>
              </a:gsLst>
              <a:lin ang="0" scaled="1"/>
              <a:tileRect/>
            </a:gradFill>
            <a:prstDash val="solid"/>
            <a:round/>
            <a:headEnd type="none" w="med" len="med"/>
            <a:tailEnd type="none" w="med" len="med"/>
          </a:ln>
          <a:effectLst>
            <a:outerShdw blurRad="88900" dist="508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12" charset="-128"/>
              <a:cs typeface="Calibri" panose="020F0502020204030204" pitchFamily="34" charset="0"/>
            </a:endParaRPr>
          </a:p>
        </p:txBody>
      </p:sp>
      <p:grpSp>
        <p:nvGrpSpPr>
          <p:cNvPr id="10" name="Group 9"/>
          <p:cNvGrpSpPr/>
          <p:nvPr/>
        </p:nvGrpSpPr>
        <p:grpSpPr>
          <a:xfrm>
            <a:off x="2888933" y="1165858"/>
            <a:ext cx="1954253" cy="458636"/>
            <a:chOff x="2928189" y="2162149"/>
            <a:chExt cx="1954253" cy="458636"/>
          </a:xfrm>
        </p:grpSpPr>
        <p:sp>
          <p:nvSpPr>
            <p:cNvPr id="11" name="Right Arrow 10"/>
            <p:cNvSpPr/>
            <p:nvPr/>
          </p:nvSpPr>
          <p:spPr bwMode="auto">
            <a:xfrm>
              <a:off x="3029775" y="2162149"/>
              <a:ext cx="1751072" cy="458636"/>
            </a:xfrm>
            <a:prstGeom prst="rightArrow">
              <a:avLst>
                <a:gd name="adj1" fmla="val 62065"/>
                <a:gd name="adj2" fmla="val 50000"/>
              </a:avLst>
            </a:prstGeom>
            <a:gradFill flip="none" rotWithShape="1">
              <a:gsLst>
                <a:gs pos="54000">
                  <a:srgbClr val="E3EEF5"/>
                </a:gs>
                <a:gs pos="100000">
                  <a:sysClr val="window" lastClr="FFFFFF">
                    <a:alpha val="0"/>
                  </a:sysClr>
                </a:gs>
              </a:gsLst>
              <a:lin ang="10800000" scaled="1"/>
              <a:tileRect/>
            </a:gradFill>
            <a:ln w="19050" cap="flat" cmpd="sng" algn="ctr">
              <a:gradFill flip="none" rotWithShape="1">
                <a:gsLst>
                  <a:gs pos="0">
                    <a:srgbClr val="97C1DD"/>
                  </a:gs>
                  <a:gs pos="50000">
                    <a:srgbClr val="B0D3E2"/>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 name="Rectangle 11"/>
            <p:cNvSpPr/>
            <p:nvPr/>
          </p:nvSpPr>
          <p:spPr>
            <a:xfrm flipH="1">
              <a:off x="2928189" y="2212955"/>
              <a:ext cx="1954253" cy="338554"/>
            </a:xfrm>
            <a:prstGeom prst="rect">
              <a:avLst/>
            </a:prstGeom>
          </p:spPr>
          <p:txBody>
            <a:bodyPr wrap="none" anchor="ctr">
              <a:spAutoFit/>
            </a:bodyPr>
            <a:lstStyle/>
            <a:p>
              <a:pPr algn="ctr" eaLnBrk="0" hangingPunct="0"/>
              <a:r>
                <a:rPr lang="en-US" sz="1600" b="1" dirty="0">
                  <a:solidFill>
                    <a:srgbClr val="4BA8D1"/>
                  </a:solidFill>
                  <a:latin typeface="Calibri" panose="020F0502020204030204" pitchFamily="34" charset="0"/>
                  <a:cs typeface="Calibri" panose="020F0502020204030204" pitchFamily="34" charset="0"/>
                </a:rPr>
                <a:t>Problem description </a:t>
              </a:r>
            </a:p>
          </p:txBody>
        </p:sp>
      </p:grpSp>
      <p:sp>
        <p:nvSpPr>
          <p:cNvPr id="13" name="Oval 12"/>
          <p:cNvSpPr/>
          <p:nvPr/>
        </p:nvSpPr>
        <p:spPr bwMode="auto">
          <a:xfrm>
            <a:off x="18050" y="1395176"/>
            <a:ext cx="3313008" cy="3131785"/>
          </a:xfrm>
          <a:prstGeom prst="ellipse">
            <a:avLst/>
          </a:prstGeom>
          <a:solidFill>
            <a:sysClr val="window" lastClr="FFFFFF"/>
          </a:solidFill>
          <a:ln w="19050" cap="flat" cmpd="sng" algn="ctr">
            <a:gradFill flip="none" rotWithShape="1">
              <a:gsLst>
                <a:gs pos="89000">
                  <a:srgbClr val="F7FAFD"/>
                </a:gs>
                <a:gs pos="78000">
                  <a:srgbClr val="73C789"/>
                </a:gs>
                <a:gs pos="89000">
                  <a:srgbClr val="EBA994"/>
                </a:gs>
                <a:gs pos="0">
                  <a:srgbClr val="5BC167"/>
                </a:gs>
                <a:gs pos="100000">
                  <a:sysClr val="window" lastClr="FFFFFF"/>
                </a:gs>
              </a:gsLst>
              <a:lin ang="0" scaled="1"/>
              <a:tileRect/>
            </a:gradFill>
            <a:prstDash val="solid"/>
            <a:round/>
            <a:headEnd type="none" w="med" len="med"/>
            <a:tailEnd type="none" w="med" len="med"/>
          </a:ln>
          <a:effectLst>
            <a:outerShdw blurRad="88900" dist="508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12" charset="-128"/>
              <a:cs typeface="Calibri" panose="020F0502020204030204" pitchFamily="34" charset="0"/>
            </a:endParaRPr>
          </a:p>
        </p:txBody>
      </p:sp>
      <p:grpSp>
        <p:nvGrpSpPr>
          <p:cNvPr id="14" name="Group 13"/>
          <p:cNvGrpSpPr/>
          <p:nvPr/>
        </p:nvGrpSpPr>
        <p:grpSpPr>
          <a:xfrm>
            <a:off x="0" y="1165858"/>
            <a:ext cx="1950930" cy="458636"/>
            <a:chOff x="39256" y="2162149"/>
            <a:chExt cx="1950930" cy="458636"/>
          </a:xfrm>
        </p:grpSpPr>
        <p:sp>
          <p:nvSpPr>
            <p:cNvPr id="17" name="Right Arrow 16"/>
            <p:cNvSpPr/>
            <p:nvPr/>
          </p:nvSpPr>
          <p:spPr bwMode="auto">
            <a:xfrm>
              <a:off x="239114" y="2162149"/>
              <a:ext cx="1751072" cy="458636"/>
            </a:xfrm>
            <a:prstGeom prst="rightArrow">
              <a:avLst>
                <a:gd name="adj1" fmla="val 62065"/>
                <a:gd name="adj2" fmla="val 50000"/>
              </a:avLst>
            </a:prstGeom>
            <a:gradFill flip="none" rotWithShape="1">
              <a:gsLst>
                <a:gs pos="54000">
                  <a:srgbClr val="E6F3DD"/>
                </a:gs>
                <a:gs pos="100000">
                  <a:sysClr val="window" lastClr="FFFFFF">
                    <a:alpha val="0"/>
                  </a:sysClr>
                </a:gs>
              </a:gsLst>
              <a:lin ang="10800000" scaled="1"/>
              <a:tileRect/>
            </a:gradFill>
            <a:ln w="19050" cap="flat" cmpd="sng" algn="ctr">
              <a:gradFill flip="none" rotWithShape="1">
                <a:gsLst>
                  <a:gs pos="0">
                    <a:srgbClr val="B4DB99"/>
                  </a:gs>
                  <a:gs pos="50000">
                    <a:srgbClr val="C4E3AF"/>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8" name="Rectangle 17"/>
            <p:cNvSpPr/>
            <p:nvPr/>
          </p:nvSpPr>
          <p:spPr>
            <a:xfrm flipH="1">
              <a:off x="39256" y="2212954"/>
              <a:ext cx="1737014" cy="338554"/>
            </a:xfrm>
            <a:prstGeom prst="rect">
              <a:avLst/>
            </a:prstGeom>
          </p:spPr>
          <p:txBody>
            <a:bodyPr wrap="none" anchor="ctr">
              <a:spAutoFit/>
            </a:bodyPr>
            <a:lstStyle/>
            <a:p>
              <a:pPr eaLnBrk="0" hangingPunct="0"/>
              <a:r>
                <a:rPr lang="en-US" sz="1600" b="1" dirty="0">
                  <a:solidFill>
                    <a:srgbClr val="82B369"/>
                  </a:solidFill>
                  <a:latin typeface="Calibri" panose="020F0502020204030204" pitchFamily="34" charset="0"/>
                  <a:cs typeface="Calibri" panose="020F0502020204030204" pitchFamily="34" charset="0"/>
                </a:rPr>
                <a:t>Voice of Customer</a:t>
              </a:r>
            </a:p>
          </p:txBody>
        </p:sp>
      </p:grpSp>
      <p:grpSp>
        <p:nvGrpSpPr>
          <p:cNvPr id="19" name="Group 18"/>
          <p:cNvGrpSpPr/>
          <p:nvPr/>
        </p:nvGrpSpPr>
        <p:grpSpPr>
          <a:xfrm>
            <a:off x="664719" y="1907743"/>
            <a:ext cx="8193912" cy="769441"/>
            <a:chOff x="703975" y="1745159"/>
            <a:chExt cx="8193912" cy="769441"/>
          </a:xfrm>
        </p:grpSpPr>
        <p:sp>
          <p:nvSpPr>
            <p:cNvPr id="20" name="Rectangle 19"/>
            <p:cNvSpPr/>
            <p:nvPr/>
          </p:nvSpPr>
          <p:spPr>
            <a:xfrm>
              <a:off x="703975" y="1904977"/>
              <a:ext cx="2362200" cy="261610"/>
            </a:xfrm>
            <a:prstGeom prst="rect">
              <a:avLst/>
            </a:prstGeom>
          </p:spPr>
          <p:txBody>
            <a:bodyPr wrap="square">
              <a:spAutoFit/>
            </a:bodyPr>
            <a:lstStyle/>
            <a:p>
              <a:endParaRPr lang="en-US" sz="1100" b="1" dirty="0">
                <a:solidFill>
                  <a:prstClr val="black"/>
                </a:solidFill>
                <a:latin typeface="Calibri" panose="020F0502020204030204" pitchFamily="34" charset="0"/>
                <a:ea typeface="Calibri"/>
                <a:cs typeface="Calibri" panose="020F0502020204030204" pitchFamily="34" charset="0"/>
              </a:endParaRPr>
            </a:p>
          </p:txBody>
        </p:sp>
        <p:sp>
          <p:nvSpPr>
            <p:cNvPr id="21" name="Rectangle 20"/>
            <p:cNvSpPr/>
            <p:nvPr/>
          </p:nvSpPr>
          <p:spPr>
            <a:xfrm>
              <a:off x="3352800" y="1745159"/>
              <a:ext cx="2340821" cy="769441"/>
            </a:xfrm>
            <a:prstGeom prst="rect">
              <a:avLst/>
            </a:prstGeom>
          </p:spPr>
          <p:txBody>
            <a:bodyPr wrap="square">
              <a:spAutoFit/>
            </a:bodyPr>
            <a:lstStyle/>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Difficulty in Identifying In-Active users</a:t>
              </a:r>
            </a:p>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Inability to clear unused license after a period of time</a:t>
              </a:r>
            </a:p>
          </p:txBody>
        </p:sp>
        <p:sp>
          <p:nvSpPr>
            <p:cNvPr id="22" name="Rectangle 21"/>
            <p:cNvSpPr/>
            <p:nvPr/>
          </p:nvSpPr>
          <p:spPr>
            <a:xfrm>
              <a:off x="6324600" y="1745159"/>
              <a:ext cx="2573287" cy="769441"/>
            </a:xfrm>
            <a:prstGeom prst="rect">
              <a:avLst/>
            </a:prstGeom>
          </p:spPr>
          <p:txBody>
            <a:bodyPr wrap="square">
              <a:spAutoFit/>
            </a:bodyPr>
            <a:lstStyle/>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Qlikview Dashboard to monitor the license usage from multiple servers</a:t>
              </a:r>
            </a:p>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Also provides the details of allocated and Unallocated Licenses in Server</a:t>
              </a:r>
              <a:endParaRPr lang="en-US" sz="1100" dirty="0">
                <a:solidFill>
                  <a:prstClr val="black"/>
                </a:solidFill>
                <a:latin typeface="Calibri" panose="020F0502020204030204" pitchFamily="34" charset="0"/>
                <a:cs typeface="Calibri" panose="020F0502020204030204" pitchFamily="34" charset="0"/>
              </a:endParaRPr>
            </a:p>
          </p:txBody>
        </p:sp>
      </p:grpSp>
      <p:grpSp>
        <p:nvGrpSpPr>
          <p:cNvPr id="23" name="Group 22"/>
          <p:cNvGrpSpPr/>
          <p:nvPr/>
        </p:nvGrpSpPr>
        <p:grpSpPr>
          <a:xfrm>
            <a:off x="113144" y="3447283"/>
            <a:ext cx="8676286" cy="774878"/>
            <a:chOff x="239114" y="3423563"/>
            <a:chExt cx="8676286" cy="774878"/>
          </a:xfrm>
        </p:grpSpPr>
        <p:cxnSp>
          <p:nvCxnSpPr>
            <p:cNvPr id="24" name="Straight Connector 23"/>
            <p:cNvCxnSpPr/>
            <p:nvPr/>
          </p:nvCxnSpPr>
          <p:spPr bwMode="auto">
            <a:xfrm flipV="1">
              <a:off x="239114" y="3423563"/>
              <a:ext cx="8676286" cy="5437"/>
            </a:xfrm>
            <a:prstGeom prst="line">
              <a:avLst/>
            </a:prstGeom>
            <a:solidFill>
              <a:srgbClr val="4F81BD"/>
            </a:solidFill>
            <a:ln w="9525" cap="flat" cmpd="sng" algn="ctr">
              <a:solidFill>
                <a:sysClr val="window" lastClr="FFFFFF">
                  <a:lumMod val="50000"/>
                </a:sysClr>
              </a:solidFill>
              <a:prstDash val="sysDash"/>
              <a:round/>
              <a:headEnd type="diamond" w="med" len="med"/>
              <a:tailEnd type="none" w="med" len="med"/>
            </a:ln>
            <a:effectLst/>
          </p:spPr>
        </p:cxnSp>
        <p:grpSp>
          <p:nvGrpSpPr>
            <p:cNvPr id="25" name="Group 24"/>
            <p:cNvGrpSpPr/>
            <p:nvPr/>
          </p:nvGrpSpPr>
          <p:grpSpPr>
            <a:xfrm>
              <a:off x="624050" y="3425658"/>
              <a:ext cx="8160336" cy="772783"/>
              <a:chOff x="624050" y="3425658"/>
              <a:chExt cx="8160336" cy="772783"/>
            </a:xfrm>
          </p:grpSpPr>
          <p:sp>
            <p:nvSpPr>
              <p:cNvPr id="26" name="Rectangle 25"/>
              <p:cNvSpPr/>
              <p:nvPr/>
            </p:nvSpPr>
            <p:spPr>
              <a:xfrm>
                <a:off x="624050" y="3741241"/>
                <a:ext cx="2500150" cy="261610"/>
              </a:xfrm>
              <a:prstGeom prst="rect">
                <a:avLst/>
              </a:prstGeom>
            </p:spPr>
            <p:txBody>
              <a:bodyPr wrap="square">
                <a:spAutoFit/>
              </a:bodyPr>
              <a:lstStyle/>
              <a:p>
                <a:pPr marL="228600" marR="0" lvl="0" indent="-22860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Need of cost effective license model</a:t>
                </a: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7" name="Rectangle 26"/>
              <p:cNvSpPr/>
              <p:nvPr/>
            </p:nvSpPr>
            <p:spPr>
              <a:xfrm>
                <a:off x="3370313" y="3429000"/>
                <a:ext cx="2573287" cy="769441"/>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Users having more than one type of license</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Identifying license type required for a     user based on the frequency of usage</a:t>
                </a: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8" name="Rectangle 27"/>
              <p:cNvSpPr/>
              <p:nvPr/>
            </p:nvSpPr>
            <p:spPr>
              <a:xfrm>
                <a:off x="6477000" y="3425658"/>
                <a:ext cx="2307386" cy="769441"/>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Suggestion of license type needed based on frequency of usage</a:t>
                </a:r>
                <a:r>
                  <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a:t>
                </a: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and number of documents need to be accessed</a:t>
                </a:r>
              </a:p>
            </p:txBody>
          </p:sp>
        </p:grpSp>
      </p:grpSp>
      <p:grpSp>
        <p:nvGrpSpPr>
          <p:cNvPr id="29" name="Group 28"/>
          <p:cNvGrpSpPr/>
          <p:nvPr/>
        </p:nvGrpSpPr>
        <p:grpSpPr>
          <a:xfrm>
            <a:off x="135369" y="4806701"/>
            <a:ext cx="8573860" cy="969418"/>
            <a:chOff x="345995" y="620824"/>
            <a:chExt cx="8497524" cy="900485"/>
          </a:xfrm>
        </p:grpSpPr>
        <p:sp>
          <p:nvSpPr>
            <p:cNvPr id="30" name="Rectangle 29"/>
            <p:cNvSpPr/>
            <p:nvPr/>
          </p:nvSpPr>
          <p:spPr bwMode="auto">
            <a:xfrm flipH="1">
              <a:off x="345995" y="683109"/>
              <a:ext cx="8497524" cy="838200"/>
            </a:xfrm>
            <a:prstGeom prst="rect">
              <a:avLst/>
            </a:prstGeom>
            <a:gradFill flip="none" rotWithShape="1">
              <a:gsLst>
                <a:gs pos="0">
                  <a:sysClr val="window" lastClr="FFFFFF"/>
                </a:gs>
                <a:gs pos="54000">
                  <a:sysClr val="window" lastClr="FFFFFF">
                    <a:lumMod val="95000"/>
                  </a:sysClr>
                </a:gs>
                <a:gs pos="100000">
                  <a:sysClr val="window" lastClr="FFFFFF">
                    <a:alpha val="0"/>
                  </a:sysClr>
                </a:gs>
              </a:gsLst>
              <a:lin ang="10800000" scaled="1"/>
              <a:tileRect/>
            </a:gradFill>
            <a:ln w="19050" cap="flat" cmpd="sng" algn="ctr">
              <a:gradFill flip="none" rotWithShape="1">
                <a:gsLst>
                  <a:gs pos="0">
                    <a:sysClr val="window" lastClr="FFFFFF"/>
                  </a:gs>
                  <a:gs pos="50000">
                    <a:sysClr val="window" lastClr="FFFFFF">
                      <a:lumMod val="85000"/>
                    </a:sysClr>
                  </a:gs>
                  <a:gs pos="100000">
                    <a:sysClr val="window" lastClr="FFFFFF">
                      <a:alpha val="0"/>
                    </a:sysClr>
                  </a:gs>
                </a:gsLst>
                <a:lin ang="10800000" scaled="1"/>
                <a:tileRect/>
              </a:gra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latin typeface="Calibri" panose="020F0502020204030204" pitchFamily="34" charset="0"/>
                  <a:ea typeface="ＭＳ Ｐゴシック" pitchFamily="34" charset="-128"/>
                  <a:cs typeface="Calibri" panose="020F0502020204030204" pitchFamily="34" charset="0"/>
                </a:rPr>
                <a:t>QVS CAL Manager is a comprehensive License Management Tool for Qlikview Implementations. It is built by using </a:t>
              </a:r>
              <a:r>
                <a:rPr kumimoji="0" lang="en-US" sz="1200" b="1" i="0" u="none" strike="noStrike" kern="0" cap="none" spc="0" normalizeH="0" baseline="0" noProof="0" dirty="0" err="1" smtClean="0">
                  <a:ln>
                    <a:noFill/>
                  </a:ln>
                  <a:solidFill>
                    <a:sysClr val="windowText" lastClr="000000"/>
                  </a:solidFill>
                  <a:effectLst/>
                  <a:uLnTx/>
                  <a:uFillTx/>
                  <a:latin typeface="Calibri" panose="020F0502020204030204" pitchFamily="34" charset="0"/>
                  <a:ea typeface="ＭＳ Ｐゴシック" pitchFamily="34" charset="-128"/>
                  <a:cs typeface="Calibri" panose="020F0502020204030204" pitchFamily="34" charset="0"/>
                </a:rPr>
                <a:t>Qlikview’s</a:t>
              </a:r>
              <a:r>
                <a:rPr kumimoji="0" lang="en-US" sz="1200" b="1" i="0" u="none" strike="noStrike" kern="0" cap="none" spc="0" normalizeH="0" baseline="0" noProof="0" dirty="0" smtClean="0">
                  <a:ln>
                    <a:noFill/>
                  </a:ln>
                  <a:solidFill>
                    <a:sysClr val="windowText" lastClr="000000"/>
                  </a:solidFill>
                  <a:effectLst/>
                  <a:uLnTx/>
                  <a:uFillTx/>
                  <a:latin typeface="Calibri" panose="020F0502020204030204" pitchFamily="34" charset="0"/>
                  <a:ea typeface="ＭＳ Ｐゴシック" pitchFamily="34" charset="-128"/>
                  <a:cs typeface="Calibri" panose="020F0502020204030204" pitchFamily="34" charset="0"/>
                </a:rPr>
                <a:t> inherent License Information and .NET APIs there by making deployments easy to make. The tool can also provide insights of Licenses from multiple servers, providing a unified view of the entire License Information</a:t>
              </a:r>
              <a:endParaRPr kumimoji="0" lang="en-US" sz="1200" b="1" i="0" u="none" strike="noStrike" kern="0" cap="none" spc="0" normalizeH="0" baseline="0" noProof="0" dirty="0">
                <a:ln>
                  <a:noFill/>
                </a:ln>
                <a:solidFill>
                  <a:sysClr val="windowText" lastClr="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31" name="Rectangle 30"/>
            <p:cNvSpPr/>
            <p:nvPr/>
          </p:nvSpPr>
          <p:spPr>
            <a:xfrm>
              <a:off x="826020" y="620824"/>
              <a:ext cx="7555982" cy="25730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grpSp>
      <p:sp>
        <p:nvSpPr>
          <p:cNvPr id="32" name="Rectangle 31"/>
          <p:cNvSpPr/>
          <p:nvPr/>
        </p:nvSpPr>
        <p:spPr>
          <a:xfrm>
            <a:off x="570344" y="1945597"/>
            <a:ext cx="2362200" cy="600164"/>
          </a:xfrm>
          <a:prstGeom prst="rect">
            <a:avLst/>
          </a:prstGeom>
        </p:spPr>
        <p:txBody>
          <a:bodyPr wrap="square">
            <a:spAutoFit/>
          </a:bodyPr>
          <a:lstStyle/>
          <a:p>
            <a:pPr marL="228600" indent="-228600">
              <a:buFont typeface="Arial" pitchFamily="34" charset="0"/>
              <a:buChar char="•"/>
            </a:pPr>
            <a:r>
              <a:rPr lang="en-US" sz="1100" dirty="0" smtClean="0">
                <a:solidFill>
                  <a:prstClr val="black"/>
                </a:solidFill>
                <a:latin typeface="Calibri" panose="020F0502020204030204" pitchFamily="34" charset="0"/>
                <a:cs typeface="Calibri" panose="020F0502020204030204" pitchFamily="34" charset="0"/>
              </a:rPr>
              <a:t>Difficulty in automating license allocation using QMC</a:t>
            </a:r>
          </a:p>
          <a:p>
            <a:pPr marL="228600" indent="-228600">
              <a:buFont typeface="Arial" pitchFamily="34" charset="0"/>
              <a:buChar char="•"/>
            </a:pPr>
            <a:r>
              <a:rPr lang="en-US" sz="1100" dirty="0" smtClean="0">
                <a:solidFill>
                  <a:prstClr val="black"/>
                </a:solidFill>
                <a:latin typeface="Calibri" panose="020F0502020204030204" pitchFamily="34" charset="0"/>
                <a:cs typeface="Calibri" panose="020F0502020204030204" pitchFamily="34" charset="0"/>
              </a:rPr>
              <a:t>Not able to monitor inactive users</a:t>
            </a:r>
          </a:p>
        </p:txBody>
      </p:sp>
      <p:grpSp>
        <p:nvGrpSpPr>
          <p:cNvPr id="33" name="Group 32"/>
          <p:cNvGrpSpPr/>
          <p:nvPr/>
        </p:nvGrpSpPr>
        <p:grpSpPr>
          <a:xfrm>
            <a:off x="97533" y="2632453"/>
            <a:ext cx="8942262" cy="715256"/>
            <a:chOff x="136789" y="2346277"/>
            <a:chExt cx="8942262" cy="715256"/>
          </a:xfrm>
        </p:grpSpPr>
        <p:cxnSp>
          <p:nvCxnSpPr>
            <p:cNvPr id="34" name="Straight Connector 33"/>
            <p:cNvCxnSpPr/>
            <p:nvPr/>
          </p:nvCxnSpPr>
          <p:spPr bwMode="auto">
            <a:xfrm>
              <a:off x="136789" y="2346277"/>
              <a:ext cx="8942262" cy="0"/>
            </a:xfrm>
            <a:prstGeom prst="line">
              <a:avLst/>
            </a:prstGeom>
            <a:solidFill>
              <a:srgbClr val="4F81BD"/>
            </a:solidFill>
            <a:ln w="9525" cap="flat" cmpd="sng" algn="ctr">
              <a:solidFill>
                <a:sysClr val="window" lastClr="FFFFFF">
                  <a:lumMod val="50000"/>
                </a:sysClr>
              </a:solidFill>
              <a:prstDash val="sysDash"/>
              <a:round/>
              <a:headEnd type="diamond" w="med" len="med"/>
              <a:tailEnd type="none" w="med" len="med"/>
            </a:ln>
            <a:effectLst/>
          </p:spPr>
        </p:cxnSp>
        <p:grpSp>
          <p:nvGrpSpPr>
            <p:cNvPr id="35" name="Group 34"/>
            <p:cNvGrpSpPr/>
            <p:nvPr/>
          </p:nvGrpSpPr>
          <p:grpSpPr>
            <a:xfrm>
              <a:off x="762000" y="2431960"/>
              <a:ext cx="8153400" cy="629573"/>
              <a:chOff x="762000" y="2667471"/>
              <a:chExt cx="8153400" cy="625676"/>
            </a:xfrm>
          </p:grpSpPr>
          <p:sp>
            <p:nvSpPr>
              <p:cNvPr id="37" name="Rectangle 36"/>
              <p:cNvSpPr/>
              <p:nvPr/>
            </p:nvSpPr>
            <p:spPr>
              <a:xfrm>
                <a:off x="762000" y="2667471"/>
                <a:ext cx="2362200"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38" name="Rectangle 37"/>
              <p:cNvSpPr/>
              <p:nvPr/>
            </p:nvSpPr>
            <p:spPr>
              <a:xfrm>
                <a:off x="3745192" y="2696699"/>
                <a:ext cx="2340821" cy="596448"/>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Monitoring license usage of different types (</a:t>
                </a:r>
                <a:r>
                  <a:rPr kumimoji="0" lang="en-US" sz="1100" b="0" i="0" u="none" strike="noStrike" kern="0" cap="none" spc="0" normalizeH="0" baseline="0" noProof="0" dirty="0" err="1" smtClean="0">
                    <a:ln>
                      <a:noFill/>
                    </a:ln>
                    <a:solidFill>
                      <a:prstClr val="black"/>
                    </a:solidFill>
                    <a:effectLst/>
                    <a:uLnTx/>
                    <a:uFillTx/>
                    <a:latin typeface="Calibri" panose="020F0502020204030204" pitchFamily="34" charset="0"/>
                    <a:cs typeface="Calibri" panose="020F0502020204030204" pitchFamily="34" charset="0"/>
                  </a:rPr>
                  <a:t>Eg</a:t>
                </a: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 Document CAL, Named CAL, Usage CAL etc.)</a:t>
                </a: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39" name="Rectangle 38"/>
              <p:cNvSpPr/>
              <p:nvPr/>
            </p:nvSpPr>
            <p:spPr>
              <a:xfrm>
                <a:off x="6574579" y="2691417"/>
                <a:ext cx="2340821" cy="596448"/>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Usage of .NET API to remove unused licenses after a period of time</a:t>
                </a: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grpSp>
        <p:sp>
          <p:nvSpPr>
            <p:cNvPr id="36" name="Rectangle 35"/>
            <p:cNvSpPr/>
            <p:nvPr/>
          </p:nvSpPr>
          <p:spPr>
            <a:xfrm>
              <a:off x="609600" y="2564385"/>
              <a:ext cx="2362200" cy="430887"/>
            </a:xfrm>
            <a:prstGeom prst="rect">
              <a:avLst/>
            </a:prstGeom>
          </p:spPr>
          <p:txBody>
            <a:bodyPr wrap="square">
              <a:spAutoFit/>
            </a:bodyPr>
            <a:lstStyle/>
            <a:p>
              <a:pPr marL="228600" marR="0" lvl="0" indent="-22860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Manual effort needed in clearing unused licenses</a:t>
              </a: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93310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228600"/>
            <a:ext cx="9067800" cy="762000"/>
          </a:xfrm>
        </p:spPr>
        <p:txBody>
          <a:bodyPr/>
          <a:lstStyle/>
          <a:p>
            <a:r>
              <a:rPr lang="en-US" dirty="0" smtClean="0"/>
              <a:t>QLIKVIEW ACCELERATOR – QVD Monitor</a:t>
            </a:r>
            <a:endParaRPr lang="en-US" dirty="0"/>
          </a:p>
        </p:txBody>
      </p:sp>
      <p:sp>
        <p:nvSpPr>
          <p:cNvPr id="40" name="Oval 39"/>
          <p:cNvSpPr/>
          <p:nvPr/>
        </p:nvSpPr>
        <p:spPr bwMode="auto">
          <a:xfrm>
            <a:off x="5656975" y="1059215"/>
            <a:ext cx="3466789" cy="3034609"/>
          </a:xfrm>
          <a:prstGeom prst="ellipse">
            <a:avLst/>
          </a:prstGeom>
          <a:solidFill>
            <a:schemeClr val="bg1"/>
          </a:solidFill>
          <a:ln w="19050" cap="flat" cmpd="sng" algn="ctr">
            <a:gradFill flip="none" rotWithShape="1">
              <a:gsLst>
                <a:gs pos="89000">
                  <a:srgbClr val="FDF8F6"/>
                </a:gs>
                <a:gs pos="78000">
                  <a:srgbClr val="E07A5A"/>
                </a:gs>
                <a:gs pos="89000">
                  <a:srgbClr val="EBA994"/>
                </a:gs>
                <a:gs pos="0">
                  <a:srgbClr val="DE704E"/>
                </a:gs>
                <a:gs pos="100000">
                  <a:schemeClr val="bg1"/>
                </a:gs>
              </a:gsLst>
              <a:lin ang="0" scaled="1"/>
              <a:tileRect/>
            </a:gradFill>
            <a:prstDash val="solid"/>
            <a:round/>
            <a:headEnd type="none" w="med" len="med"/>
            <a:tailEnd type="none" w="med" len="med"/>
          </a:ln>
          <a:effectLst>
            <a:outerShdw blurRad="38100" dist="38100" dir="10800000" algn="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solidFill>
                <a:srgbClr val="000000"/>
              </a:solidFill>
              <a:latin typeface="Calibri" panose="020F0502020204030204" pitchFamily="34" charset="0"/>
              <a:ea typeface="ＭＳ Ｐゴシック" pitchFamily="-12" charset="-128"/>
              <a:cs typeface="Calibri" panose="020F0502020204030204" pitchFamily="34" charset="0"/>
            </a:endParaRPr>
          </a:p>
        </p:txBody>
      </p:sp>
      <p:grpSp>
        <p:nvGrpSpPr>
          <p:cNvPr id="41" name="Group 40"/>
          <p:cNvGrpSpPr/>
          <p:nvPr/>
        </p:nvGrpSpPr>
        <p:grpSpPr>
          <a:xfrm>
            <a:off x="5820436" y="829897"/>
            <a:ext cx="1751072" cy="458636"/>
            <a:chOff x="5820436" y="2162149"/>
            <a:chExt cx="1751072" cy="458636"/>
          </a:xfrm>
        </p:grpSpPr>
        <p:sp>
          <p:nvSpPr>
            <p:cNvPr id="42" name="Right Arrow 41"/>
            <p:cNvSpPr/>
            <p:nvPr/>
          </p:nvSpPr>
          <p:spPr bwMode="auto">
            <a:xfrm>
              <a:off x="5820436" y="2162149"/>
              <a:ext cx="1751072" cy="458636"/>
            </a:xfrm>
            <a:prstGeom prst="rightArrow">
              <a:avLst>
                <a:gd name="adj1" fmla="val 62065"/>
                <a:gd name="adj2" fmla="val 50000"/>
              </a:avLst>
            </a:prstGeom>
            <a:gradFill flip="none" rotWithShape="1">
              <a:gsLst>
                <a:gs pos="54000">
                  <a:srgbClr val="F8EFE0"/>
                </a:gs>
                <a:gs pos="100000">
                  <a:sysClr val="window" lastClr="FFFFFF">
                    <a:alpha val="0"/>
                  </a:sysClr>
                </a:gs>
              </a:gsLst>
              <a:lin ang="10800000" scaled="1"/>
              <a:tileRect/>
            </a:gradFill>
            <a:ln w="19050" cap="flat" cmpd="sng" algn="ctr">
              <a:gradFill flip="none" rotWithShape="1">
                <a:gsLst>
                  <a:gs pos="0">
                    <a:srgbClr val="ECBA88"/>
                  </a:gs>
                  <a:gs pos="50000">
                    <a:srgbClr val="EFC5A3"/>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43" name="Rectangle 42"/>
            <p:cNvSpPr/>
            <p:nvPr/>
          </p:nvSpPr>
          <p:spPr>
            <a:xfrm flipH="1">
              <a:off x="6248574" y="2212954"/>
              <a:ext cx="894797" cy="338554"/>
            </a:xfrm>
            <a:prstGeom prst="rect">
              <a:avLst/>
            </a:prstGeom>
          </p:spPr>
          <p:txBody>
            <a:bodyPr wrap="none">
              <a:spAutoFit/>
            </a:bodyPr>
            <a:lstStyle/>
            <a:p>
              <a:pPr algn="ctr" eaLnBrk="0" hangingPunct="0"/>
              <a:r>
                <a:rPr lang="en-US" sz="1600" b="1" dirty="0">
                  <a:solidFill>
                    <a:srgbClr val="DE704E"/>
                  </a:solidFill>
                  <a:latin typeface="Calibri" panose="020F0502020204030204" pitchFamily="34" charset="0"/>
                  <a:cs typeface="Calibri" panose="020F0502020204030204" pitchFamily="34" charset="0"/>
                </a:rPr>
                <a:t>Solution</a:t>
              </a:r>
            </a:p>
          </p:txBody>
        </p:sp>
      </p:grpSp>
      <p:sp>
        <p:nvSpPr>
          <p:cNvPr id="44" name="Oval 43"/>
          <p:cNvSpPr/>
          <p:nvPr/>
        </p:nvSpPr>
        <p:spPr bwMode="auto">
          <a:xfrm>
            <a:off x="2866314" y="1059216"/>
            <a:ext cx="3344523" cy="3034608"/>
          </a:xfrm>
          <a:prstGeom prst="ellipse">
            <a:avLst/>
          </a:prstGeom>
          <a:solidFill>
            <a:schemeClr val="bg1"/>
          </a:solidFill>
          <a:ln w="19050" cap="flat" cmpd="sng" algn="ctr">
            <a:gradFill flip="none" rotWithShape="1">
              <a:gsLst>
                <a:gs pos="89000">
                  <a:srgbClr val="F7FAFD"/>
                </a:gs>
                <a:gs pos="78000">
                  <a:srgbClr val="64ABD6"/>
                </a:gs>
                <a:gs pos="89000">
                  <a:srgbClr val="EBA994"/>
                </a:gs>
                <a:gs pos="0">
                  <a:srgbClr val="4BA8D1"/>
                </a:gs>
                <a:gs pos="100000">
                  <a:schemeClr val="bg1"/>
                </a:gs>
              </a:gsLst>
              <a:lin ang="0" scaled="1"/>
              <a:tileRect/>
            </a:gradFill>
            <a:prstDash val="solid"/>
            <a:round/>
            <a:headEnd type="none" w="med" len="med"/>
            <a:tailEnd type="none" w="med" len="med"/>
          </a:ln>
          <a:effectLst>
            <a:outerShdw blurRad="88900" dist="508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solidFill>
                <a:srgbClr val="000000"/>
              </a:solidFill>
              <a:latin typeface="Calibri" panose="020F0502020204030204" pitchFamily="34" charset="0"/>
              <a:ea typeface="ＭＳ Ｐゴシック" pitchFamily="-12" charset="-128"/>
              <a:cs typeface="Calibri" panose="020F0502020204030204" pitchFamily="34" charset="0"/>
            </a:endParaRPr>
          </a:p>
        </p:txBody>
      </p:sp>
      <p:grpSp>
        <p:nvGrpSpPr>
          <p:cNvPr id="45" name="Group 44"/>
          <p:cNvGrpSpPr/>
          <p:nvPr/>
        </p:nvGrpSpPr>
        <p:grpSpPr>
          <a:xfrm>
            <a:off x="2928189" y="829897"/>
            <a:ext cx="1954253" cy="458636"/>
            <a:chOff x="2928189" y="2162149"/>
            <a:chExt cx="1954253" cy="458636"/>
          </a:xfrm>
        </p:grpSpPr>
        <p:sp>
          <p:nvSpPr>
            <p:cNvPr id="46" name="Right Arrow 45"/>
            <p:cNvSpPr/>
            <p:nvPr/>
          </p:nvSpPr>
          <p:spPr bwMode="auto">
            <a:xfrm>
              <a:off x="3029775" y="2162149"/>
              <a:ext cx="1751072" cy="458636"/>
            </a:xfrm>
            <a:prstGeom prst="rightArrow">
              <a:avLst>
                <a:gd name="adj1" fmla="val 62065"/>
                <a:gd name="adj2" fmla="val 50000"/>
              </a:avLst>
            </a:prstGeom>
            <a:gradFill flip="none" rotWithShape="1">
              <a:gsLst>
                <a:gs pos="54000">
                  <a:srgbClr val="E3EEF5"/>
                </a:gs>
                <a:gs pos="100000">
                  <a:sysClr val="window" lastClr="FFFFFF">
                    <a:alpha val="0"/>
                  </a:sysClr>
                </a:gs>
              </a:gsLst>
              <a:lin ang="10800000" scaled="1"/>
              <a:tileRect/>
            </a:gradFill>
            <a:ln w="19050" cap="flat" cmpd="sng" algn="ctr">
              <a:gradFill flip="none" rotWithShape="1">
                <a:gsLst>
                  <a:gs pos="0">
                    <a:srgbClr val="97C1DD"/>
                  </a:gs>
                  <a:gs pos="50000">
                    <a:srgbClr val="B0D3E2"/>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47" name="Rectangle 46"/>
            <p:cNvSpPr/>
            <p:nvPr/>
          </p:nvSpPr>
          <p:spPr>
            <a:xfrm flipH="1">
              <a:off x="2928189" y="2212955"/>
              <a:ext cx="1954253" cy="338554"/>
            </a:xfrm>
            <a:prstGeom prst="rect">
              <a:avLst/>
            </a:prstGeom>
          </p:spPr>
          <p:txBody>
            <a:bodyPr wrap="none" anchor="ctr">
              <a:spAutoFit/>
            </a:bodyPr>
            <a:lstStyle/>
            <a:p>
              <a:pPr algn="ctr" eaLnBrk="0" hangingPunct="0"/>
              <a:r>
                <a:rPr lang="en-US" sz="1600" b="1" dirty="0">
                  <a:solidFill>
                    <a:srgbClr val="4BA8D1"/>
                  </a:solidFill>
                  <a:latin typeface="Calibri" panose="020F0502020204030204" pitchFamily="34" charset="0"/>
                  <a:cs typeface="Calibri" panose="020F0502020204030204" pitchFamily="34" charset="0"/>
                </a:rPr>
                <a:t>Problem description </a:t>
              </a:r>
            </a:p>
          </p:txBody>
        </p:sp>
      </p:grpSp>
      <p:sp>
        <p:nvSpPr>
          <p:cNvPr id="48" name="Oval 47"/>
          <p:cNvSpPr/>
          <p:nvPr/>
        </p:nvSpPr>
        <p:spPr bwMode="auto">
          <a:xfrm>
            <a:off x="57306" y="1059215"/>
            <a:ext cx="3313008" cy="3131785"/>
          </a:xfrm>
          <a:prstGeom prst="ellipse">
            <a:avLst/>
          </a:prstGeom>
          <a:solidFill>
            <a:schemeClr val="bg1"/>
          </a:solidFill>
          <a:ln w="19050" cap="flat" cmpd="sng" algn="ctr">
            <a:gradFill flip="none" rotWithShape="1">
              <a:gsLst>
                <a:gs pos="89000">
                  <a:srgbClr val="F7FAFD"/>
                </a:gs>
                <a:gs pos="78000">
                  <a:srgbClr val="73C789"/>
                </a:gs>
                <a:gs pos="89000">
                  <a:srgbClr val="EBA994"/>
                </a:gs>
                <a:gs pos="0">
                  <a:srgbClr val="5BC167"/>
                </a:gs>
                <a:gs pos="100000">
                  <a:schemeClr val="bg1"/>
                </a:gs>
              </a:gsLst>
              <a:lin ang="0" scaled="1"/>
              <a:tileRect/>
            </a:gradFill>
            <a:prstDash val="solid"/>
            <a:round/>
            <a:headEnd type="none" w="med" len="med"/>
            <a:tailEnd type="none" w="med" len="med"/>
          </a:ln>
          <a:effectLst>
            <a:outerShdw blurRad="88900" dist="508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solidFill>
                <a:srgbClr val="000000"/>
              </a:solidFill>
              <a:latin typeface="Calibri" panose="020F0502020204030204" pitchFamily="34" charset="0"/>
              <a:ea typeface="ＭＳ Ｐゴシック" pitchFamily="-12" charset="-128"/>
              <a:cs typeface="Calibri" panose="020F0502020204030204" pitchFamily="34" charset="0"/>
            </a:endParaRPr>
          </a:p>
        </p:txBody>
      </p:sp>
      <p:grpSp>
        <p:nvGrpSpPr>
          <p:cNvPr id="49" name="Group 48"/>
          <p:cNvGrpSpPr/>
          <p:nvPr/>
        </p:nvGrpSpPr>
        <p:grpSpPr>
          <a:xfrm>
            <a:off x="39256" y="829897"/>
            <a:ext cx="1950930" cy="458636"/>
            <a:chOff x="39256" y="2162149"/>
            <a:chExt cx="1950930" cy="458636"/>
          </a:xfrm>
        </p:grpSpPr>
        <p:sp>
          <p:nvSpPr>
            <p:cNvPr id="50" name="Right Arrow 49"/>
            <p:cNvSpPr/>
            <p:nvPr/>
          </p:nvSpPr>
          <p:spPr bwMode="auto">
            <a:xfrm>
              <a:off x="239114" y="2162149"/>
              <a:ext cx="1751072" cy="458636"/>
            </a:xfrm>
            <a:prstGeom prst="rightArrow">
              <a:avLst>
                <a:gd name="adj1" fmla="val 62065"/>
                <a:gd name="adj2" fmla="val 50000"/>
              </a:avLst>
            </a:prstGeom>
            <a:gradFill flip="none" rotWithShape="1">
              <a:gsLst>
                <a:gs pos="54000">
                  <a:srgbClr val="E6F3DD"/>
                </a:gs>
                <a:gs pos="100000">
                  <a:sysClr val="window" lastClr="FFFFFF">
                    <a:alpha val="0"/>
                  </a:sysClr>
                </a:gs>
              </a:gsLst>
              <a:lin ang="10800000" scaled="1"/>
              <a:tileRect/>
            </a:gradFill>
            <a:ln w="19050" cap="flat" cmpd="sng" algn="ctr">
              <a:gradFill flip="none" rotWithShape="1">
                <a:gsLst>
                  <a:gs pos="0">
                    <a:srgbClr val="B4DB99"/>
                  </a:gs>
                  <a:gs pos="50000">
                    <a:srgbClr val="C4E3AF"/>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51" name="Rectangle 50"/>
            <p:cNvSpPr/>
            <p:nvPr/>
          </p:nvSpPr>
          <p:spPr>
            <a:xfrm flipH="1">
              <a:off x="39256" y="2212954"/>
              <a:ext cx="1737014" cy="338554"/>
            </a:xfrm>
            <a:prstGeom prst="rect">
              <a:avLst/>
            </a:prstGeom>
          </p:spPr>
          <p:txBody>
            <a:bodyPr wrap="none" anchor="ctr">
              <a:spAutoFit/>
            </a:bodyPr>
            <a:lstStyle/>
            <a:p>
              <a:pPr eaLnBrk="0" hangingPunct="0"/>
              <a:r>
                <a:rPr lang="en-US" sz="1600" b="1" dirty="0">
                  <a:solidFill>
                    <a:srgbClr val="82B369"/>
                  </a:solidFill>
                  <a:latin typeface="Calibri" panose="020F0502020204030204" pitchFamily="34" charset="0"/>
                  <a:cs typeface="Calibri" panose="020F0502020204030204" pitchFamily="34" charset="0"/>
                </a:rPr>
                <a:t>Voice of Customer</a:t>
              </a:r>
            </a:p>
          </p:txBody>
        </p:sp>
      </p:grpSp>
      <p:grpSp>
        <p:nvGrpSpPr>
          <p:cNvPr id="52" name="Group 51"/>
          <p:cNvGrpSpPr/>
          <p:nvPr/>
        </p:nvGrpSpPr>
        <p:grpSpPr>
          <a:xfrm>
            <a:off x="703975" y="1571782"/>
            <a:ext cx="8193912" cy="938719"/>
            <a:chOff x="703975" y="1745159"/>
            <a:chExt cx="8193912" cy="938719"/>
          </a:xfrm>
        </p:grpSpPr>
        <p:sp>
          <p:nvSpPr>
            <p:cNvPr id="53" name="Rectangle 52"/>
            <p:cNvSpPr/>
            <p:nvPr/>
          </p:nvSpPr>
          <p:spPr>
            <a:xfrm>
              <a:off x="703975" y="1904977"/>
              <a:ext cx="2362200" cy="261610"/>
            </a:xfrm>
            <a:prstGeom prst="rect">
              <a:avLst/>
            </a:prstGeom>
          </p:spPr>
          <p:txBody>
            <a:bodyPr wrap="square">
              <a:spAutoFit/>
            </a:bodyPr>
            <a:lstStyle/>
            <a:p>
              <a:endParaRPr lang="en-US" sz="1100" b="1" dirty="0">
                <a:solidFill>
                  <a:prstClr val="black"/>
                </a:solidFill>
                <a:latin typeface="Calibri" panose="020F0502020204030204" pitchFamily="34" charset="0"/>
                <a:ea typeface="Calibri"/>
                <a:cs typeface="Calibri" panose="020F0502020204030204" pitchFamily="34" charset="0"/>
              </a:endParaRPr>
            </a:p>
          </p:txBody>
        </p:sp>
        <p:sp>
          <p:nvSpPr>
            <p:cNvPr id="54" name="Rectangle 53"/>
            <p:cNvSpPr/>
            <p:nvPr/>
          </p:nvSpPr>
          <p:spPr>
            <a:xfrm>
              <a:off x="3352800" y="1745159"/>
              <a:ext cx="2340821" cy="769441"/>
            </a:xfrm>
            <a:prstGeom prst="rect">
              <a:avLst/>
            </a:prstGeom>
          </p:spPr>
          <p:txBody>
            <a:bodyPr wrap="square">
              <a:spAutoFit/>
            </a:bodyPr>
            <a:lstStyle/>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Difficulty in identifying number of records loaded into the application while doing the normal refresh / incremental refresh</a:t>
              </a:r>
            </a:p>
          </p:txBody>
        </p:sp>
        <p:sp>
          <p:nvSpPr>
            <p:cNvPr id="55" name="Rectangle 54"/>
            <p:cNvSpPr/>
            <p:nvPr/>
          </p:nvSpPr>
          <p:spPr>
            <a:xfrm>
              <a:off x="6324600" y="1745159"/>
              <a:ext cx="2573287" cy="938719"/>
            </a:xfrm>
            <a:prstGeom prst="rect">
              <a:avLst/>
            </a:prstGeom>
          </p:spPr>
          <p:txBody>
            <a:bodyPr wrap="square">
              <a:spAutoFit/>
            </a:bodyPr>
            <a:lstStyle/>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Qlikview Dashboard to provide the meta data information including number of rows fetched, Size, time taken to load, QVDs used in an dashboard etc.,</a:t>
              </a:r>
              <a:endParaRPr lang="en-US" sz="1100" dirty="0">
                <a:solidFill>
                  <a:prstClr val="black"/>
                </a:solidFill>
                <a:latin typeface="Calibri" panose="020F0502020204030204" pitchFamily="34" charset="0"/>
                <a:cs typeface="Calibri" panose="020F0502020204030204" pitchFamily="34" charset="0"/>
              </a:endParaRPr>
            </a:p>
          </p:txBody>
        </p:sp>
      </p:grpSp>
      <p:grpSp>
        <p:nvGrpSpPr>
          <p:cNvPr id="56" name="Group 55"/>
          <p:cNvGrpSpPr/>
          <p:nvPr/>
        </p:nvGrpSpPr>
        <p:grpSpPr>
          <a:xfrm>
            <a:off x="152400" y="3111322"/>
            <a:ext cx="8676286" cy="774878"/>
            <a:chOff x="239114" y="3423563"/>
            <a:chExt cx="8676286" cy="774878"/>
          </a:xfrm>
        </p:grpSpPr>
        <p:cxnSp>
          <p:nvCxnSpPr>
            <p:cNvPr id="57" name="Straight Connector 56"/>
            <p:cNvCxnSpPr/>
            <p:nvPr/>
          </p:nvCxnSpPr>
          <p:spPr bwMode="auto">
            <a:xfrm flipV="1">
              <a:off x="239114" y="3423563"/>
              <a:ext cx="8676286" cy="5437"/>
            </a:xfrm>
            <a:prstGeom prst="line">
              <a:avLst/>
            </a:prstGeom>
            <a:solidFill>
              <a:schemeClr val="accent1"/>
            </a:solidFill>
            <a:ln w="9525" cap="flat" cmpd="sng" algn="ctr">
              <a:solidFill>
                <a:schemeClr val="bg1">
                  <a:lumMod val="50000"/>
                </a:schemeClr>
              </a:solidFill>
              <a:prstDash val="sysDash"/>
              <a:round/>
              <a:headEnd type="diamond" w="med" len="med"/>
              <a:tailEnd type="none" w="med" len="med"/>
            </a:ln>
            <a:effectLst/>
          </p:spPr>
        </p:cxnSp>
        <p:grpSp>
          <p:nvGrpSpPr>
            <p:cNvPr id="58" name="Group 57"/>
            <p:cNvGrpSpPr/>
            <p:nvPr/>
          </p:nvGrpSpPr>
          <p:grpSpPr>
            <a:xfrm>
              <a:off x="624050" y="3425658"/>
              <a:ext cx="8160336" cy="772783"/>
              <a:chOff x="624050" y="3425658"/>
              <a:chExt cx="8160336" cy="772783"/>
            </a:xfrm>
          </p:grpSpPr>
          <p:sp>
            <p:nvSpPr>
              <p:cNvPr id="59" name="Rectangle 58"/>
              <p:cNvSpPr/>
              <p:nvPr/>
            </p:nvSpPr>
            <p:spPr>
              <a:xfrm>
                <a:off x="624050" y="3741241"/>
                <a:ext cx="2500150" cy="430887"/>
              </a:xfrm>
              <a:prstGeom prst="rect">
                <a:avLst/>
              </a:prstGeom>
            </p:spPr>
            <p:txBody>
              <a:bodyPr wrap="square">
                <a:spAutoFit/>
              </a:bodyPr>
              <a:lstStyle/>
              <a:p>
                <a:pPr marL="228600" indent="-228600">
                  <a:buFont typeface="Arial" pitchFamily="34" charset="0"/>
                  <a:buChar char="•"/>
                </a:pPr>
                <a:r>
                  <a:rPr lang="en-US" sz="1100" dirty="0" smtClean="0">
                    <a:solidFill>
                      <a:prstClr val="black"/>
                    </a:solidFill>
                    <a:latin typeface="Calibri" panose="020F0502020204030204" pitchFamily="34" charset="0"/>
                    <a:cs typeface="Calibri" panose="020F0502020204030204" pitchFamily="34" charset="0"/>
                  </a:rPr>
                  <a:t>Need of Centralized solution to get all this information</a:t>
                </a:r>
                <a:endParaRPr lang="en-US" sz="1100" dirty="0">
                  <a:solidFill>
                    <a:prstClr val="black"/>
                  </a:solidFill>
                  <a:latin typeface="Calibri" panose="020F0502020204030204" pitchFamily="34" charset="0"/>
                  <a:cs typeface="Calibri" panose="020F0502020204030204" pitchFamily="34" charset="0"/>
                </a:endParaRPr>
              </a:p>
            </p:txBody>
          </p:sp>
          <p:sp>
            <p:nvSpPr>
              <p:cNvPr id="60" name="Rectangle 59"/>
              <p:cNvSpPr/>
              <p:nvPr/>
            </p:nvSpPr>
            <p:spPr>
              <a:xfrm>
                <a:off x="3370313" y="3429000"/>
                <a:ext cx="2573287" cy="769441"/>
              </a:xfrm>
              <a:prstGeom prst="rect">
                <a:avLst/>
              </a:prstGeom>
            </p:spPr>
            <p:txBody>
              <a:bodyPr wrap="square">
                <a:spAutoFit/>
              </a:bodyPr>
              <a:lstStyle/>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Monitoring and Tracking Multiple Qlikview applications across multiple environments is difficult and so is getting a unified view</a:t>
                </a:r>
                <a:endParaRPr lang="en-US" sz="1100" dirty="0">
                  <a:solidFill>
                    <a:prstClr val="black"/>
                  </a:solidFill>
                  <a:latin typeface="Calibri" panose="020F0502020204030204" pitchFamily="34" charset="0"/>
                  <a:cs typeface="Calibri" panose="020F0502020204030204" pitchFamily="34" charset="0"/>
                </a:endParaRPr>
              </a:p>
            </p:txBody>
          </p:sp>
          <p:sp>
            <p:nvSpPr>
              <p:cNvPr id="61" name="Rectangle 60"/>
              <p:cNvSpPr/>
              <p:nvPr/>
            </p:nvSpPr>
            <p:spPr>
              <a:xfrm>
                <a:off x="6477000" y="3425658"/>
                <a:ext cx="2307386" cy="769441"/>
              </a:xfrm>
              <a:prstGeom prst="rect">
                <a:avLst/>
              </a:prstGeom>
            </p:spPr>
            <p:txBody>
              <a:bodyPr wrap="square">
                <a:spAutoFit/>
              </a:bodyPr>
              <a:lstStyle/>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Analysis of all the information at one place enables the customer to monitor their daily load as well the meta data information</a:t>
                </a:r>
              </a:p>
            </p:txBody>
          </p:sp>
        </p:grpSp>
      </p:grpSp>
      <p:grpSp>
        <p:nvGrpSpPr>
          <p:cNvPr id="62" name="Group 61"/>
          <p:cNvGrpSpPr/>
          <p:nvPr/>
        </p:nvGrpSpPr>
        <p:grpSpPr>
          <a:xfrm>
            <a:off x="174625" y="4470740"/>
            <a:ext cx="8573860" cy="969418"/>
            <a:chOff x="345995" y="620824"/>
            <a:chExt cx="8497524" cy="900485"/>
          </a:xfrm>
        </p:grpSpPr>
        <p:sp>
          <p:nvSpPr>
            <p:cNvPr id="63" name="Rectangle 62"/>
            <p:cNvSpPr/>
            <p:nvPr/>
          </p:nvSpPr>
          <p:spPr bwMode="auto">
            <a:xfrm flipH="1">
              <a:off x="345995" y="683109"/>
              <a:ext cx="8497524" cy="838200"/>
            </a:xfrm>
            <a:prstGeom prst="rect">
              <a:avLst/>
            </a:prstGeom>
            <a:gradFill flip="none" rotWithShape="1">
              <a:gsLst>
                <a:gs pos="0">
                  <a:schemeClr val="bg1"/>
                </a:gs>
                <a:gs pos="54000">
                  <a:schemeClr val="bg1">
                    <a:lumMod val="95000"/>
                  </a:schemeClr>
                </a:gs>
                <a:gs pos="100000">
                  <a:sysClr val="window" lastClr="FFFFFF">
                    <a:alpha val="0"/>
                  </a:sysClr>
                </a:gs>
              </a:gsLst>
              <a:lin ang="10800000" scaled="1"/>
              <a:tileRect/>
            </a:gradFill>
            <a:ln w="19050" cap="flat" cmpd="sng" algn="ctr">
              <a:gradFill flip="none" rotWithShape="1">
                <a:gsLst>
                  <a:gs pos="0">
                    <a:schemeClr val="bg1"/>
                  </a:gs>
                  <a:gs pos="50000">
                    <a:schemeClr val="bg1">
                      <a:lumMod val="85000"/>
                    </a:schemeClr>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r>
                <a:rPr lang="en-US" sz="1200" b="1" kern="0" dirty="0" smtClean="0">
                  <a:latin typeface="Calibri" panose="020F0502020204030204" pitchFamily="34" charset="0"/>
                  <a:ea typeface="ＭＳ Ｐゴシック" pitchFamily="34" charset="-128"/>
                  <a:cs typeface="Calibri" panose="020F0502020204030204" pitchFamily="34" charset="0"/>
                </a:rPr>
                <a:t>QVD Monitor is  a comprehensive Meta Data Management Tool for Qlikview Implementations. It is built by using data driven from the Qlikview applications . The tool can also provide insights of data loads from DB, QVDs used in the dashboard, Record details fetched from DB, size of the data and time taken for loading the data.</a:t>
              </a:r>
              <a:endParaRPr lang="en-US" sz="1200" b="1" kern="0" dirty="0">
                <a:latin typeface="Calibri" panose="020F0502020204030204" pitchFamily="34" charset="0"/>
                <a:ea typeface="ＭＳ Ｐゴシック" pitchFamily="34" charset="-128"/>
                <a:cs typeface="Calibri" panose="020F0502020204030204" pitchFamily="34" charset="0"/>
              </a:endParaRPr>
            </a:p>
          </p:txBody>
        </p:sp>
        <p:sp>
          <p:nvSpPr>
            <p:cNvPr id="64" name="Rectangle 63"/>
            <p:cNvSpPr/>
            <p:nvPr/>
          </p:nvSpPr>
          <p:spPr>
            <a:xfrm>
              <a:off x="826020" y="620824"/>
              <a:ext cx="7555982" cy="257302"/>
            </a:xfrm>
            <a:prstGeom prst="rect">
              <a:avLst/>
            </a:prstGeom>
          </p:spPr>
          <p:txBody>
            <a:bodyPr wrap="square">
              <a:spAutoFit/>
            </a:bodyPr>
            <a:lstStyle/>
            <a:p>
              <a:pPr>
                <a:defRPr/>
              </a:pPr>
              <a:endParaRPr lang="en-US" sz="1200" kern="0" dirty="0">
                <a:solidFill>
                  <a:sysClr val="windowText" lastClr="000000"/>
                </a:solidFill>
                <a:latin typeface="Calibri" pitchFamily="34" charset="0"/>
                <a:cs typeface="Calibri" pitchFamily="34" charset="0"/>
              </a:endParaRPr>
            </a:p>
          </p:txBody>
        </p:sp>
      </p:grpSp>
      <p:sp>
        <p:nvSpPr>
          <p:cNvPr id="65" name="Rectangle 64"/>
          <p:cNvSpPr/>
          <p:nvPr/>
        </p:nvSpPr>
        <p:spPr>
          <a:xfrm>
            <a:off x="609600" y="1609636"/>
            <a:ext cx="2362200" cy="600164"/>
          </a:xfrm>
          <a:prstGeom prst="rect">
            <a:avLst/>
          </a:prstGeom>
        </p:spPr>
        <p:txBody>
          <a:bodyPr wrap="square">
            <a:spAutoFit/>
          </a:bodyPr>
          <a:lstStyle/>
          <a:p>
            <a:pPr marL="228600" indent="-228600">
              <a:buFont typeface="Arial" pitchFamily="34" charset="0"/>
              <a:buChar char="•"/>
            </a:pPr>
            <a:r>
              <a:rPr lang="en-US" sz="1100" dirty="0" smtClean="0">
                <a:solidFill>
                  <a:prstClr val="black"/>
                </a:solidFill>
                <a:latin typeface="Calibri" panose="020F0502020204030204" pitchFamily="34" charset="0"/>
                <a:cs typeface="Calibri" panose="020F0502020204030204" pitchFamily="34" charset="0"/>
              </a:rPr>
              <a:t>Difficulty in tracking and monitoring the data loads in to QV applications on daily basis </a:t>
            </a:r>
          </a:p>
        </p:txBody>
      </p:sp>
      <p:grpSp>
        <p:nvGrpSpPr>
          <p:cNvPr id="66" name="Group 65"/>
          <p:cNvGrpSpPr/>
          <p:nvPr/>
        </p:nvGrpSpPr>
        <p:grpSpPr>
          <a:xfrm>
            <a:off x="136789" y="2296492"/>
            <a:ext cx="8942262" cy="884534"/>
            <a:chOff x="136789" y="2346277"/>
            <a:chExt cx="8942262" cy="884534"/>
          </a:xfrm>
        </p:grpSpPr>
        <p:cxnSp>
          <p:nvCxnSpPr>
            <p:cNvPr id="67" name="Straight Connector 66"/>
            <p:cNvCxnSpPr/>
            <p:nvPr/>
          </p:nvCxnSpPr>
          <p:spPr bwMode="auto">
            <a:xfrm>
              <a:off x="136789" y="2346277"/>
              <a:ext cx="8942262" cy="0"/>
            </a:xfrm>
            <a:prstGeom prst="line">
              <a:avLst/>
            </a:prstGeom>
            <a:solidFill>
              <a:schemeClr val="accent1"/>
            </a:solidFill>
            <a:ln w="9525" cap="flat" cmpd="sng" algn="ctr">
              <a:solidFill>
                <a:schemeClr val="bg1">
                  <a:lumMod val="50000"/>
                </a:schemeClr>
              </a:solidFill>
              <a:prstDash val="sysDash"/>
              <a:round/>
              <a:headEnd type="diamond" w="med" len="med"/>
              <a:tailEnd type="none" w="med" len="med"/>
            </a:ln>
            <a:effectLst/>
          </p:spPr>
        </p:cxnSp>
        <p:grpSp>
          <p:nvGrpSpPr>
            <p:cNvPr id="68" name="Group 67"/>
            <p:cNvGrpSpPr/>
            <p:nvPr/>
          </p:nvGrpSpPr>
          <p:grpSpPr>
            <a:xfrm>
              <a:off x="762000" y="2431960"/>
              <a:ext cx="8153400" cy="798851"/>
              <a:chOff x="762000" y="2667471"/>
              <a:chExt cx="8153400" cy="793906"/>
            </a:xfrm>
          </p:grpSpPr>
          <p:sp>
            <p:nvSpPr>
              <p:cNvPr id="70" name="Rectangle 69"/>
              <p:cNvSpPr/>
              <p:nvPr/>
            </p:nvSpPr>
            <p:spPr>
              <a:xfrm>
                <a:off x="762000" y="2667471"/>
                <a:ext cx="2362200" cy="261610"/>
              </a:xfrm>
              <a:prstGeom prst="rect">
                <a:avLst/>
              </a:prstGeom>
            </p:spPr>
            <p:txBody>
              <a:bodyPr wrap="square">
                <a:spAutoFit/>
              </a:bodyPr>
              <a:lstStyle/>
              <a:p>
                <a:endParaRPr lang="en-US" sz="1100" dirty="0">
                  <a:solidFill>
                    <a:prstClr val="black"/>
                  </a:solidFill>
                  <a:latin typeface="Calibri" panose="020F0502020204030204" pitchFamily="34" charset="0"/>
                  <a:cs typeface="Calibri" panose="020F0502020204030204" pitchFamily="34" charset="0"/>
                </a:endParaRPr>
              </a:p>
            </p:txBody>
          </p:sp>
          <p:sp>
            <p:nvSpPr>
              <p:cNvPr id="71" name="Rectangle 70"/>
              <p:cNvSpPr/>
              <p:nvPr/>
            </p:nvSpPr>
            <p:spPr>
              <a:xfrm>
                <a:off x="3745192" y="2696699"/>
                <a:ext cx="2340821" cy="764678"/>
              </a:xfrm>
              <a:prstGeom prst="rect">
                <a:avLst/>
              </a:prstGeom>
            </p:spPr>
            <p:txBody>
              <a:bodyPr wrap="square">
                <a:spAutoFit/>
              </a:bodyPr>
              <a:lstStyle/>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No available built-in tool to automatically report on the data load details</a:t>
                </a:r>
                <a:endParaRPr lang="en-US" sz="1100" dirty="0">
                  <a:solidFill>
                    <a:prstClr val="black"/>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
                </a:pPr>
                <a:endParaRPr lang="en-US" sz="1100" dirty="0">
                  <a:solidFill>
                    <a:prstClr val="black"/>
                  </a:solidFill>
                  <a:latin typeface="Calibri" panose="020F0502020204030204" pitchFamily="34" charset="0"/>
                  <a:cs typeface="Calibri" panose="020F0502020204030204" pitchFamily="34" charset="0"/>
                </a:endParaRPr>
              </a:p>
            </p:txBody>
          </p:sp>
          <p:sp>
            <p:nvSpPr>
              <p:cNvPr id="72" name="Rectangle 71"/>
              <p:cNvSpPr/>
              <p:nvPr/>
            </p:nvSpPr>
            <p:spPr>
              <a:xfrm>
                <a:off x="6574579" y="2691417"/>
                <a:ext cx="2340821" cy="764678"/>
              </a:xfrm>
              <a:prstGeom prst="rect">
                <a:avLst/>
              </a:prstGeom>
            </p:spPr>
            <p:txBody>
              <a:bodyPr wrap="square">
                <a:spAutoFit/>
              </a:bodyPr>
              <a:lstStyle/>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A script will be included in all the application which would generate the data for the QVD Monitor and store in a QVD</a:t>
                </a:r>
                <a:endParaRPr lang="en-US" sz="1100" dirty="0">
                  <a:solidFill>
                    <a:prstClr val="black"/>
                  </a:solidFill>
                  <a:latin typeface="Calibri" panose="020F0502020204030204" pitchFamily="34" charset="0"/>
                  <a:cs typeface="Calibri" panose="020F0502020204030204" pitchFamily="34" charset="0"/>
                </a:endParaRPr>
              </a:p>
            </p:txBody>
          </p:sp>
        </p:grpSp>
        <p:sp>
          <p:nvSpPr>
            <p:cNvPr id="69" name="Rectangle 68"/>
            <p:cNvSpPr/>
            <p:nvPr/>
          </p:nvSpPr>
          <p:spPr>
            <a:xfrm>
              <a:off x="738611" y="2441394"/>
              <a:ext cx="2362200" cy="769441"/>
            </a:xfrm>
            <a:prstGeom prst="rect">
              <a:avLst/>
            </a:prstGeom>
          </p:spPr>
          <p:txBody>
            <a:bodyPr wrap="square">
              <a:spAutoFit/>
            </a:bodyPr>
            <a:lstStyle/>
            <a:p>
              <a:pPr marL="228600" indent="-228600">
                <a:buFont typeface="Arial" pitchFamily="34" charset="0"/>
                <a:buChar char="•"/>
              </a:pPr>
              <a:r>
                <a:rPr lang="en-US" sz="1100" dirty="0">
                  <a:solidFill>
                    <a:prstClr val="black"/>
                  </a:solidFill>
                  <a:latin typeface="Calibri" panose="020F0502020204030204" pitchFamily="34" charset="0"/>
                  <a:cs typeface="Calibri" panose="020F0502020204030204" pitchFamily="34" charset="0"/>
                </a:rPr>
                <a:t>Monitoring data </a:t>
              </a:r>
              <a:r>
                <a:rPr lang="en-US" sz="1100" dirty="0" smtClean="0">
                  <a:solidFill>
                    <a:prstClr val="black"/>
                  </a:solidFill>
                  <a:latin typeface="Calibri" panose="020F0502020204030204" pitchFamily="34" charset="0"/>
                  <a:cs typeface="Calibri" panose="020F0502020204030204" pitchFamily="34" charset="0"/>
                </a:rPr>
                <a:t>loads </a:t>
              </a:r>
              <a:r>
                <a:rPr lang="en-US" sz="1100" dirty="0">
                  <a:solidFill>
                    <a:prstClr val="black"/>
                  </a:solidFill>
                  <a:latin typeface="Calibri" panose="020F0502020204030204" pitchFamily="34" charset="0"/>
                  <a:cs typeface="Calibri" panose="020F0502020204030204" pitchFamily="34" charset="0"/>
                </a:rPr>
                <a:t>manually or asking DB team for the information is pretty much difficult in a longer </a:t>
              </a:r>
              <a:r>
                <a:rPr lang="en-US" sz="1100" dirty="0" smtClean="0">
                  <a:solidFill>
                    <a:prstClr val="black"/>
                  </a:solidFill>
                  <a:latin typeface="Calibri" panose="020F0502020204030204" pitchFamily="34" charset="0"/>
                  <a:cs typeface="Calibri" panose="020F0502020204030204" pitchFamily="34" charset="0"/>
                </a:rPr>
                <a:t>run</a:t>
              </a:r>
              <a:endParaRPr lang="en-US" sz="1100" dirty="0">
                <a:solidFill>
                  <a:prstClr val="black"/>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26399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228600"/>
            <a:ext cx="9067800" cy="762000"/>
          </a:xfrm>
        </p:spPr>
        <p:txBody>
          <a:bodyPr/>
          <a:lstStyle/>
          <a:p>
            <a:r>
              <a:rPr lang="en-US" dirty="0" smtClean="0"/>
              <a:t>QLIKVIEW SOLUTION – QAdmin</a:t>
            </a:r>
            <a:endParaRPr lang="en-US" dirty="0"/>
          </a:p>
        </p:txBody>
      </p:sp>
      <p:sp>
        <p:nvSpPr>
          <p:cNvPr id="5" name="Oval 4"/>
          <p:cNvSpPr/>
          <p:nvPr/>
        </p:nvSpPr>
        <p:spPr bwMode="auto">
          <a:xfrm>
            <a:off x="5617719" y="1059215"/>
            <a:ext cx="3466789" cy="3034609"/>
          </a:xfrm>
          <a:prstGeom prst="ellipse">
            <a:avLst/>
          </a:prstGeom>
          <a:solidFill>
            <a:sysClr val="window" lastClr="FFFFFF"/>
          </a:solidFill>
          <a:ln w="19050" cap="flat" cmpd="sng" algn="ctr">
            <a:gradFill flip="none" rotWithShape="1">
              <a:gsLst>
                <a:gs pos="89000">
                  <a:srgbClr val="FDF8F6"/>
                </a:gs>
                <a:gs pos="78000">
                  <a:srgbClr val="E07A5A"/>
                </a:gs>
                <a:gs pos="89000">
                  <a:srgbClr val="EBA994"/>
                </a:gs>
                <a:gs pos="0">
                  <a:srgbClr val="DE704E"/>
                </a:gs>
                <a:gs pos="100000">
                  <a:sysClr val="window" lastClr="FFFFFF"/>
                </a:gs>
              </a:gsLst>
              <a:lin ang="0" scaled="1"/>
              <a:tileRect/>
            </a:gradFill>
            <a:prstDash val="solid"/>
            <a:round/>
            <a:headEnd type="none" w="med" len="med"/>
            <a:tailEnd type="none" w="med" len="med"/>
          </a:ln>
          <a:effectLst>
            <a:outerShdw blurRad="38100" dist="38100" dir="10800000" algn="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12" charset="-128"/>
              <a:cs typeface="Calibri" panose="020F0502020204030204" pitchFamily="34" charset="0"/>
            </a:endParaRPr>
          </a:p>
        </p:txBody>
      </p:sp>
      <p:grpSp>
        <p:nvGrpSpPr>
          <p:cNvPr id="6" name="Group 5"/>
          <p:cNvGrpSpPr/>
          <p:nvPr/>
        </p:nvGrpSpPr>
        <p:grpSpPr>
          <a:xfrm>
            <a:off x="5781180" y="829897"/>
            <a:ext cx="1751072" cy="458636"/>
            <a:chOff x="5820436" y="2162149"/>
            <a:chExt cx="1751072" cy="458636"/>
          </a:xfrm>
        </p:grpSpPr>
        <p:sp>
          <p:nvSpPr>
            <p:cNvPr id="7" name="Right Arrow 6"/>
            <p:cNvSpPr/>
            <p:nvPr/>
          </p:nvSpPr>
          <p:spPr bwMode="auto">
            <a:xfrm>
              <a:off x="5820436" y="2162149"/>
              <a:ext cx="1751072" cy="458636"/>
            </a:xfrm>
            <a:prstGeom prst="rightArrow">
              <a:avLst>
                <a:gd name="adj1" fmla="val 62065"/>
                <a:gd name="adj2" fmla="val 50000"/>
              </a:avLst>
            </a:prstGeom>
            <a:gradFill flip="none" rotWithShape="1">
              <a:gsLst>
                <a:gs pos="54000">
                  <a:srgbClr val="F8EFE0"/>
                </a:gs>
                <a:gs pos="100000">
                  <a:sysClr val="window" lastClr="FFFFFF">
                    <a:alpha val="0"/>
                  </a:sysClr>
                </a:gs>
              </a:gsLst>
              <a:lin ang="10800000" scaled="1"/>
              <a:tileRect/>
            </a:gradFill>
            <a:ln w="19050" cap="flat" cmpd="sng" algn="ctr">
              <a:gradFill flip="none" rotWithShape="1">
                <a:gsLst>
                  <a:gs pos="0">
                    <a:srgbClr val="ECBA88"/>
                  </a:gs>
                  <a:gs pos="50000">
                    <a:srgbClr val="EFC5A3"/>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8" name="Rectangle 7"/>
            <p:cNvSpPr/>
            <p:nvPr/>
          </p:nvSpPr>
          <p:spPr>
            <a:xfrm flipH="1">
              <a:off x="6248574" y="2212954"/>
              <a:ext cx="894797" cy="338554"/>
            </a:xfrm>
            <a:prstGeom prst="rect">
              <a:avLst/>
            </a:prstGeom>
          </p:spPr>
          <p:txBody>
            <a:bodyPr wrap="none">
              <a:spAutoFit/>
            </a:bodyPr>
            <a:lstStyle/>
            <a:p>
              <a:pPr algn="ctr" eaLnBrk="0" hangingPunct="0"/>
              <a:r>
                <a:rPr lang="en-US" sz="1600" b="1" dirty="0">
                  <a:solidFill>
                    <a:srgbClr val="DE704E"/>
                  </a:solidFill>
                  <a:latin typeface="Calibri" panose="020F0502020204030204" pitchFamily="34" charset="0"/>
                  <a:cs typeface="Calibri" panose="020F0502020204030204" pitchFamily="34" charset="0"/>
                </a:rPr>
                <a:t>Solution</a:t>
              </a:r>
            </a:p>
          </p:txBody>
        </p:sp>
      </p:grpSp>
      <p:sp>
        <p:nvSpPr>
          <p:cNvPr id="9" name="Oval 8"/>
          <p:cNvSpPr/>
          <p:nvPr/>
        </p:nvSpPr>
        <p:spPr bwMode="auto">
          <a:xfrm>
            <a:off x="2827058" y="1059216"/>
            <a:ext cx="3344523" cy="3034608"/>
          </a:xfrm>
          <a:prstGeom prst="ellipse">
            <a:avLst/>
          </a:prstGeom>
          <a:solidFill>
            <a:sysClr val="window" lastClr="FFFFFF"/>
          </a:solidFill>
          <a:ln w="19050" cap="flat" cmpd="sng" algn="ctr">
            <a:gradFill flip="none" rotWithShape="1">
              <a:gsLst>
                <a:gs pos="89000">
                  <a:srgbClr val="F7FAFD"/>
                </a:gs>
                <a:gs pos="78000">
                  <a:srgbClr val="64ABD6"/>
                </a:gs>
                <a:gs pos="89000">
                  <a:srgbClr val="EBA994"/>
                </a:gs>
                <a:gs pos="0">
                  <a:srgbClr val="4BA8D1"/>
                </a:gs>
                <a:gs pos="100000">
                  <a:sysClr val="window" lastClr="FFFFFF"/>
                </a:gs>
              </a:gsLst>
              <a:lin ang="0" scaled="1"/>
              <a:tileRect/>
            </a:gradFill>
            <a:prstDash val="solid"/>
            <a:round/>
            <a:headEnd type="none" w="med" len="med"/>
            <a:tailEnd type="none" w="med" len="med"/>
          </a:ln>
          <a:effectLst>
            <a:outerShdw blurRad="88900" dist="508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12" charset="-128"/>
              <a:cs typeface="Calibri" panose="020F0502020204030204" pitchFamily="34" charset="0"/>
            </a:endParaRPr>
          </a:p>
        </p:txBody>
      </p:sp>
      <p:grpSp>
        <p:nvGrpSpPr>
          <p:cNvPr id="10" name="Group 9"/>
          <p:cNvGrpSpPr/>
          <p:nvPr/>
        </p:nvGrpSpPr>
        <p:grpSpPr>
          <a:xfrm>
            <a:off x="2703944" y="829897"/>
            <a:ext cx="2037647" cy="458636"/>
            <a:chOff x="2743200" y="2162149"/>
            <a:chExt cx="2037647" cy="458636"/>
          </a:xfrm>
        </p:grpSpPr>
        <p:sp>
          <p:nvSpPr>
            <p:cNvPr id="11" name="Right Arrow 10"/>
            <p:cNvSpPr/>
            <p:nvPr/>
          </p:nvSpPr>
          <p:spPr bwMode="auto">
            <a:xfrm>
              <a:off x="3029775" y="2162149"/>
              <a:ext cx="1751072" cy="458636"/>
            </a:xfrm>
            <a:prstGeom prst="rightArrow">
              <a:avLst>
                <a:gd name="adj1" fmla="val 62065"/>
                <a:gd name="adj2" fmla="val 50000"/>
              </a:avLst>
            </a:prstGeom>
            <a:gradFill flip="none" rotWithShape="1">
              <a:gsLst>
                <a:gs pos="54000">
                  <a:srgbClr val="E3EEF5"/>
                </a:gs>
                <a:gs pos="100000">
                  <a:sysClr val="window" lastClr="FFFFFF">
                    <a:alpha val="0"/>
                  </a:sysClr>
                </a:gs>
              </a:gsLst>
              <a:lin ang="10800000" scaled="1"/>
              <a:tileRect/>
            </a:gradFill>
            <a:ln w="19050" cap="flat" cmpd="sng" algn="ctr">
              <a:gradFill flip="none" rotWithShape="1">
                <a:gsLst>
                  <a:gs pos="0">
                    <a:srgbClr val="97C1DD"/>
                  </a:gs>
                  <a:gs pos="50000">
                    <a:srgbClr val="B0D3E2"/>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 name="Rectangle 11"/>
            <p:cNvSpPr/>
            <p:nvPr/>
          </p:nvSpPr>
          <p:spPr>
            <a:xfrm flipH="1">
              <a:off x="2743200" y="2212955"/>
              <a:ext cx="1954253" cy="338554"/>
            </a:xfrm>
            <a:prstGeom prst="rect">
              <a:avLst/>
            </a:prstGeom>
          </p:spPr>
          <p:txBody>
            <a:bodyPr wrap="none" anchor="ctr">
              <a:spAutoFit/>
            </a:bodyPr>
            <a:lstStyle/>
            <a:p>
              <a:pPr algn="ctr" eaLnBrk="0" hangingPunct="0"/>
              <a:r>
                <a:rPr lang="en-US" sz="1600" b="1" dirty="0">
                  <a:solidFill>
                    <a:srgbClr val="4BA8D1"/>
                  </a:solidFill>
                  <a:latin typeface="Calibri" panose="020F0502020204030204" pitchFamily="34" charset="0"/>
                  <a:cs typeface="Calibri" panose="020F0502020204030204" pitchFamily="34" charset="0"/>
                </a:rPr>
                <a:t>Problem description </a:t>
              </a:r>
            </a:p>
          </p:txBody>
        </p:sp>
      </p:grpSp>
      <p:sp>
        <p:nvSpPr>
          <p:cNvPr id="13" name="Oval 12"/>
          <p:cNvSpPr/>
          <p:nvPr/>
        </p:nvSpPr>
        <p:spPr bwMode="auto">
          <a:xfrm>
            <a:off x="18050" y="1059215"/>
            <a:ext cx="3313008" cy="3131785"/>
          </a:xfrm>
          <a:prstGeom prst="ellipse">
            <a:avLst/>
          </a:prstGeom>
          <a:solidFill>
            <a:sysClr val="window" lastClr="FFFFFF"/>
          </a:solidFill>
          <a:ln w="19050" cap="flat" cmpd="sng" algn="ctr">
            <a:gradFill flip="none" rotWithShape="1">
              <a:gsLst>
                <a:gs pos="89000">
                  <a:srgbClr val="F7FAFD"/>
                </a:gs>
                <a:gs pos="78000">
                  <a:srgbClr val="73C789"/>
                </a:gs>
                <a:gs pos="89000">
                  <a:srgbClr val="EBA994"/>
                </a:gs>
                <a:gs pos="0">
                  <a:srgbClr val="5BC167"/>
                </a:gs>
                <a:gs pos="100000">
                  <a:sysClr val="window" lastClr="FFFFFF"/>
                </a:gs>
              </a:gsLst>
              <a:lin ang="0" scaled="1"/>
              <a:tileRect/>
            </a:gradFill>
            <a:prstDash val="solid"/>
            <a:round/>
            <a:headEnd type="none" w="med" len="med"/>
            <a:tailEnd type="none" w="med" len="med"/>
          </a:ln>
          <a:effectLst>
            <a:outerShdw blurRad="88900" dist="508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12" charset="-128"/>
              <a:cs typeface="Calibri" panose="020F0502020204030204" pitchFamily="34" charset="0"/>
            </a:endParaRPr>
          </a:p>
        </p:txBody>
      </p:sp>
      <p:grpSp>
        <p:nvGrpSpPr>
          <p:cNvPr id="14" name="Group 13"/>
          <p:cNvGrpSpPr/>
          <p:nvPr/>
        </p:nvGrpSpPr>
        <p:grpSpPr>
          <a:xfrm>
            <a:off x="0" y="829897"/>
            <a:ext cx="1950930" cy="458636"/>
            <a:chOff x="39256" y="2162149"/>
            <a:chExt cx="1950930" cy="458636"/>
          </a:xfrm>
        </p:grpSpPr>
        <p:sp>
          <p:nvSpPr>
            <p:cNvPr id="17" name="Right Arrow 16"/>
            <p:cNvSpPr/>
            <p:nvPr/>
          </p:nvSpPr>
          <p:spPr bwMode="auto">
            <a:xfrm>
              <a:off x="239114" y="2162149"/>
              <a:ext cx="1751072" cy="458636"/>
            </a:xfrm>
            <a:prstGeom prst="rightArrow">
              <a:avLst>
                <a:gd name="adj1" fmla="val 62065"/>
                <a:gd name="adj2" fmla="val 50000"/>
              </a:avLst>
            </a:prstGeom>
            <a:gradFill flip="none" rotWithShape="1">
              <a:gsLst>
                <a:gs pos="54000">
                  <a:srgbClr val="E6F3DD"/>
                </a:gs>
                <a:gs pos="100000">
                  <a:sysClr val="window" lastClr="FFFFFF">
                    <a:alpha val="0"/>
                  </a:sysClr>
                </a:gs>
              </a:gsLst>
              <a:lin ang="10800000" scaled="1"/>
              <a:tileRect/>
            </a:gradFill>
            <a:ln w="19050" cap="flat" cmpd="sng" algn="ctr">
              <a:gradFill flip="none" rotWithShape="1">
                <a:gsLst>
                  <a:gs pos="0">
                    <a:srgbClr val="B4DB99"/>
                  </a:gs>
                  <a:gs pos="50000">
                    <a:srgbClr val="C4E3AF"/>
                  </a:gs>
                  <a:gs pos="100000">
                    <a:sysClr val="window" lastClr="FFFFFF">
                      <a:alpha val="0"/>
                    </a:sysClr>
                  </a:gs>
                </a:gsLst>
                <a:lin ang="10800000" scaled="1"/>
                <a:tileRect/>
              </a:gradFill>
              <a:prstDash val="solid"/>
            </a:ln>
            <a:effectLst/>
          </p:spPr>
          <p:txBody>
            <a:bodyPr rtlCol="0" anchor="ctr"/>
            <a:lstStyle/>
            <a:p>
              <a:pPr algn="ctr" fontAlgn="base">
                <a:spcBef>
                  <a:spcPct val="0"/>
                </a:spcBef>
                <a:spcAft>
                  <a:spcPct val="0"/>
                </a:spcAft>
              </a:pPr>
              <a:endParaRPr lang="en-US" sz="24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8" name="Rectangle 17"/>
            <p:cNvSpPr/>
            <p:nvPr/>
          </p:nvSpPr>
          <p:spPr>
            <a:xfrm flipH="1">
              <a:off x="39256" y="2212954"/>
              <a:ext cx="1737014" cy="338554"/>
            </a:xfrm>
            <a:prstGeom prst="rect">
              <a:avLst/>
            </a:prstGeom>
          </p:spPr>
          <p:txBody>
            <a:bodyPr wrap="none" anchor="ctr">
              <a:spAutoFit/>
            </a:bodyPr>
            <a:lstStyle/>
            <a:p>
              <a:pPr eaLnBrk="0" hangingPunct="0"/>
              <a:r>
                <a:rPr lang="en-US" sz="1600" b="1" dirty="0">
                  <a:solidFill>
                    <a:srgbClr val="82B369"/>
                  </a:solidFill>
                  <a:latin typeface="Calibri" panose="020F0502020204030204" pitchFamily="34" charset="0"/>
                  <a:cs typeface="Calibri" panose="020F0502020204030204" pitchFamily="34" charset="0"/>
                </a:rPr>
                <a:t>Voice of Customer</a:t>
              </a:r>
            </a:p>
          </p:txBody>
        </p:sp>
      </p:grpSp>
      <p:grpSp>
        <p:nvGrpSpPr>
          <p:cNvPr id="19" name="Group 18"/>
          <p:cNvGrpSpPr/>
          <p:nvPr/>
        </p:nvGrpSpPr>
        <p:grpSpPr>
          <a:xfrm>
            <a:off x="664719" y="1350575"/>
            <a:ext cx="8269371" cy="1137550"/>
            <a:chOff x="703975" y="1523952"/>
            <a:chExt cx="8269371" cy="1137550"/>
          </a:xfrm>
        </p:grpSpPr>
        <p:sp>
          <p:nvSpPr>
            <p:cNvPr id="20" name="Rectangle 19"/>
            <p:cNvSpPr/>
            <p:nvPr/>
          </p:nvSpPr>
          <p:spPr>
            <a:xfrm>
              <a:off x="703975" y="1904977"/>
              <a:ext cx="2362200" cy="261610"/>
            </a:xfrm>
            <a:prstGeom prst="rect">
              <a:avLst/>
            </a:prstGeom>
          </p:spPr>
          <p:txBody>
            <a:bodyPr wrap="square">
              <a:spAutoFit/>
            </a:bodyPr>
            <a:lstStyle/>
            <a:p>
              <a:endParaRPr lang="en-US" sz="1100" b="1" dirty="0">
                <a:solidFill>
                  <a:prstClr val="black"/>
                </a:solidFill>
                <a:latin typeface="Calibri" panose="020F0502020204030204" pitchFamily="34" charset="0"/>
                <a:ea typeface="Calibri"/>
                <a:cs typeface="Calibri" panose="020F0502020204030204" pitchFamily="34" charset="0"/>
              </a:endParaRPr>
            </a:p>
          </p:txBody>
        </p:sp>
        <p:sp>
          <p:nvSpPr>
            <p:cNvPr id="21" name="Rectangle 20"/>
            <p:cNvSpPr/>
            <p:nvPr/>
          </p:nvSpPr>
          <p:spPr>
            <a:xfrm>
              <a:off x="3439069" y="1553506"/>
              <a:ext cx="2381368" cy="1107996"/>
            </a:xfrm>
            <a:prstGeom prst="rect">
              <a:avLst/>
            </a:prstGeom>
          </p:spPr>
          <p:txBody>
            <a:bodyPr wrap="square">
              <a:spAutoFit/>
            </a:bodyPr>
            <a:lstStyle/>
            <a:p>
              <a:pPr marL="171450" lvl="0" indent="-171450" defTabSz="914400">
                <a:buFont typeface="Wingdings" panose="05000000000000000000" pitchFamily="2" charset="2"/>
                <a:buChar char="§"/>
                <a:defRPr/>
              </a:pPr>
              <a:r>
                <a:rPr lang="en-US" sz="1100" kern="0" dirty="0" smtClean="0">
                  <a:solidFill>
                    <a:prstClr val="black"/>
                  </a:solidFill>
                  <a:latin typeface="Calibri" panose="020F0502020204030204" pitchFamily="34" charset="0"/>
                  <a:cs typeface="Calibri" panose="020F0502020204030204" pitchFamily="34" charset="0"/>
                </a:rPr>
                <a:t>Single application to handle Qlikview Administration activities</a:t>
              </a:r>
              <a:endParaRPr lang="en-US" sz="1100" kern="0" dirty="0">
                <a:solidFill>
                  <a:prstClr val="black"/>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Currently only </a:t>
              </a:r>
              <a:r>
                <a:rPr lang="en-US" sz="1100" b="1" dirty="0" smtClean="0">
                  <a:solidFill>
                    <a:prstClr val="black"/>
                  </a:solidFill>
                  <a:latin typeface="Calibri" panose="020F0502020204030204" pitchFamily="34" charset="0"/>
                  <a:cs typeface="Calibri" panose="020F0502020204030204" pitchFamily="34" charset="0"/>
                </a:rPr>
                <a:t>single environment </a:t>
              </a:r>
              <a:r>
                <a:rPr lang="en-US" sz="1100" dirty="0" smtClean="0">
                  <a:solidFill>
                    <a:prstClr val="black"/>
                  </a:solidFill>
                  <a:latin typeface="Calibri" panose="020F0502020204030204" pitchFamily="34" charset="0"/>
                  <a:cs typeface="Calibri" panose="020F0502020204030204" pitchFamily="34" charset="0"/>
                </a:rPr>
                <a:t>setup is available in the dashboard</a:t>
              </a:r>
            </a:p>
            <a:p>
              <a:pPr marL="171450" indent="-171450">
                <a:buFont typeface="Wingdings" panose="05000000000000000000" pitchFamily="2" charset="2"/>
                <a:buChar char="§"/>
              </a:pPr>
              <a:r>
                <a:rPr lang="en-US" sz="1100" dirty="0" smtClean="0">
                  <a:solidFill>
                    <a:prstClr val="black"/>
                  </a:solidFill>
                  <a:latin typeface="Calibri" panose="020F0502020204030204" pitchFamily="34" charset="0"/>
                  <a:cs typeface="Calibri" panose="020F0502020204030204" pitchFamily="34" charset="0"/>
                </a:rPr>
                <a:t>Reload takes about </a:t>
              </a:r>
              <a:r>
                <a:rPr lang="en-US" sz="1100" b="1" dirty="0" smtClean="0">
                  <a:solidFill>
                    <a:prstClr val="black"/>
                  </a:solidFill>
                  <a:latin typeface="Calibri" panose="020F0502020204030204" pitchFamily="34" charset="0"/>
                  <a:cs typeface="Calibri" panose="020F0502020204030204" pitchFamily="34" charset="0"/>
                </a:rPr>
                <a:t>1-2 hrs. </a:t>
              </a:r>
              <a:r>
                <a:rPr lang="en-US" sz="1100" dirty="0">
                  <a:solidFill>
                    <a:prstClr val="black"/>
                  </a:solidFill>
                  <a:latin typeface="Calibri" panose="020F0502020204030204" pitchFamily="34" charset="0"/>
                  <a:cs typeface="Calibri" panose="020F0502020204030204" pitchFamily="34" charset="0"/>
                </a:rPr>
                <a:t>for single Environment. </a:t>
              </a:r>
            </a:p>
          </p:txBody>
        </p:sp>
        <p:sp>
          <p:nvSpPr>
            <p:cNvPr id="22" name="Rectangle 21"/>
            <p:cNvSpPr/>
            <p:nvPr/>
          </p:nvSpPr>
          <p:spPr>
            <a:xfrm>
              <a:off x="6400059" y="1523952"/>
              <a:ext cx="2573287" cy="1107996"/>
            </a:xfrm>
            <a:prstGeom prst="rect">
              <a:avLst/>
            </a:prstGeom>
          </p:spPr>
          <p:txBody>
            <a:bodyPr wrap="square">
              <a:spAutoFit/>
            </a:bodyPr>
            <a:lstStyle/>
            <a:p>
              <a:pPr marL="171450" lvl="0" indent="-171450">
                <a:buFont typeface="Wingdings" panose="05000000000000000000" pitchFamily="2" charset="2"/>
                <a:buChar char="§"/>
              </a:pPr>
              <a:r>
                <a:rPr lang="en-US" sz="1100" b="1" dirty="0" smtClean="0">
                  <a:solidFill>
                    <a:prstClr val="black"/>
                  </a:solidFill>
                  <a:latin typeface="Calibri" panose="020F0502020204030204" pitchFamily="34" charset="0"/>
                  <a:cs typeface="Calibri" panose="020F0502020204030204" pitchFamily="34" charset="0"/>
                </a:rPr>
                <a:t>Holistic view </a:t>
              </a:r>
              <a:r>
                <a:rPr lang="en-US" sz="1100" dirty="0" smtClean="0">
                  <a:solidFill>
                    <a:prstClr val="black"/>
                  </a:solidFill>
                  <a:latin typeface="Calibri" panose="020F0502020204030204" pitchFamily="34" charset="0"/>
                  <a:cs typeface="Calibri" panose="020F0502020204030204" pitchFamily="34" charset="0"/>
                </a:rPr>
                <a:t>of the Qlikview Administration</a:t>
              </a:r>
              <a:endParaRPr lang="en-US" sz="1100" kern="0" dirty="0" smtClean="0">
                <a:solidFill>
                  <a:prstClr val="black"/>
                </a:solidFill>
                <a:latin typeface="Calibri" panose="020F0502020204030204" pitchFamily="34" charset="0"/>
                <a:cs typeface="Calibri" panose="020F0502020204030204" pitchFamily="34" charset="0"/>
              </a:endParaRPr>
            </a:p>
            <a:p>
              <a:pPr marL="171450" lvl="0" indent="-171450">
                <a:buFont typeface="Wingdings" panose="05000000000000000000" pitchFamily="2" charset="2"/>
                <a:buChar char="§"/>
              </a:pPr>
              <a:r>
                <a:rPr lang="en-US" sz="1100" b="1" kern="0" dirty="0" smtClean="0">
                  <a:solidFill>
                    <a:prstClr val="black"/>
                  </a:solidFill>
                  <a:latin typeface="Calibri" panose="020F0502020204030204" pitchFamily="34" charset="0"/>
                  <a:cs typeface="Calibri" panose="020F0502020204030204" pitchFamily="34" charset="0"/>
                </a:rPr>
                <a:t>Proactive </a:t>
              </a:r>
              <a:r>
                <a:rPr lang="en-US" sz="1100" b="1" kern="0" dirty="0">
                  <a:solidFill>
                    <a:prstClr val="black"/>
                  </a:solidFill>
                  <a:latin typeface="Calibri" panose="020F0502020204030204" pitchFamily="34" charset="0"/>
                  <a:cs typeface="Calibri" panose="020F0502020204030204" pitchFamily="34" charset="0"/>
                </a:rPr>
                <a:t>monitoring </a:t>
              </a:r>
              <a:r>
                <a:rPr lang="en-US" sz="1100" kern="0" dirty="0">
                  <a:solidFill>
                    <a:prstClr val="black"/>
                  </a:solidFill>
                  <a:latin typeface="Calibri" panose="020F0502020204030204" pitchFamily="34" charset="0"/>
                  <a:cs typeface="Calibri" panose="020F0502020204030204" pitchFamily="34" charset="0"/>
                </a:rPr>
                <a:t>of data </a:t>
              </a:r>
              <a:r>
                <a:rPr lang="en-US" sz="1100" kern="0" dirty="0" smtClean="0">
                  <a:solidFill>
                    <a:prstClr val="black"/>
                  </a:solidFill>
                  <a:latin typeface="Calibri" panose="020F0502020204030204" pitchFamily="34" charset="0"/>
                  <a:cs typeface="Calibri" panose="020F0502020204030204" pitchFamily="34" charset="0"/>
                </a:rPr>
                <a:t>in the single Qlikview application</a:t>
              </a:r>
            </a:p>
            <a:p>
              <a:pPr marL="171450" lvl="0" indent="-171450">
                <a:buFont typeface="Wingdings" panose="05000000000000000000" pitchFamily="2" charset="2"/>
                <a:buChar char="§"/>
              </a:pPr>
              <a:r>
                <a:rPr lang="en-US" sz="1100" kern="0" dirty="0">
                  <a:solidFill>
                    <a:prstClr val="black"/>
                  </a:solidFill>
                  <a:latin typeface="Calibri" panose="020F0502020204030204" pitchFamily="34" charset="0"/>
                  <a:cs typeface="Calibri" panose="020F0502020204030204" pitchFamily="34" charset="0"/>
                </a:rPr>
                <a:t>Reload takes </a:t>
              </a:r>
              <a:r>
                <a:rPr lang="en-US" sz="1100" b="1" kern="0" dirty="0" smtClean="0">
                  <a:solidFill>
                    <a:prstClr val="black"/>
                  </a:solidFill>
                  <a:latin typeface="Calibri" panose="020F0502020204030204" pitchFamily="34" charset="0"/>
                  <a:cs typeface="Calibri" panose="020F0502020204030204" pitchFamily="34" charset="0"/>
                </a:rPr>
                <a:t>&lt;30 Mins </a:t>
              </a:r>
              <a:r>
                <a:rPr lang="en-US" sz="1100" kern="0" dirty="0">
                  <a:solidFill>
                    <a:prstClr val="black"/>
                  </a:solidFill>
                  <a:latin typeface="Calibri" panose="020F0502020204030204" pitchFamily="34" charset="0"/>
                  <a:cs typeface="Calibri" panose="020F0502020204030204" pitchFamily="34" charset="0"/>
                </a:rPr>
                <a:t>for all 3 environments currently setup</a:t>
              </a:r>
            </a:p>
          </p:txBody>
        </p:sp>
      </p:grpSp>
      <p:grpSp>
        <p:nvGrpSpPr>
          <p:cNvPr id="23" name="Group 22"/>
          <p:cNvGrpSpPr/>
          <p:nvPr/>
        </p:nvGrpSpPr>
        <p:grpSpPr>
          <a:xfrm>
            <a:off x="199858" y="3244912"/>
            <a:ext cx="8676286" cy="826318"/>
            <a:chOff x="239114" y="3418289"/>
            <a:chExt cx="8676286" cy="826318"/>
          </a:xfrm>
        </p:grpSpPr>
        <p:cxnSp>
          <p:nvCxnSpPr>
            <p:cNvPr id="24" name="Straight Connector 23"/>
            <p:cNvCxnSpPr/>
            <p:nvPr/>
          </p:nvCxnSpPr>
          <p:spPr bwMode="auto">
            <a:xfrm flipV="1">
              <a:off x="239114" y="3423563"/>
              <a:ext cx="8676286" cy="5437"/>
            </a:xfrm>
            <a:prstGeom prst="line">
              <a:avLst/>
            </a:prstGeom>
            <a:solidFill>
              <a:srgbClr val="4F81BD"/>
            </a:solidFill>
            <a:ln w="9525" cap="flat" cmpd="sng" algn="ctr">
              <a:solidFill>
                <a:sysClr val="window" lastClr="FFFFFF">
                  <a:lumMod val="50000"/>
                </a:sysClr>
              </a:solidFill>
              <a:prstDash val="sysDash"/>
              <a:round/>
              <a:headEnd type="diamond" w="med" len="med"/>
              <a:tailEnd type="none" w="med" len="med"/>
            </a:ln>
            <a:effectLst/>
          </p:spPr>
        </p:cxnSp>
        <p:grpSp>
          <p:nvGrpSpPr>
            <p:cNvPr id="25" name="Group 24"/>
            <p:cNvGrpSpPr/>
            <p:nvPr/>
          </p:nvGrpSpPr>
          <p:grpSpPr>
            <a:xfrm>
              <a:off x="658962" y="3418289"/>
              <a:ext cx="7957843" cy="826318"/>
              <a:chOff x="658962" y="3418289"/>
              <a:chExt cx="7957843" cy="826318"/>
            </a:xfrm>
          </p:grpSpPr>
          <p:sp>
            <p:nvSpPr>
              <p:cNvPr id="26" name="Rectangle 25"/>
              <p:cNvSpPr/>
              <p:nvPr/>
            </p:nvSpPr>
            <p:spPr>
              <a:xfrm>
                <a:off x="658962" y="3475166"/>
                <a:ext cx="2312838" cy="769441"/>
              </a:xfrm>
              <a:prstGeom prst="rect">
                <a:avLst/>
              </a:prstGeom>
            </p:spPr>
            <p:txBody>
              <a:bodyPr wrap="square">
                <a:spAutoFit/>
              </a:bodyPr>
              <a:lstStyle/>
              <a:p>
                <a:pPr marL="228600" marR="0" lvl="0" indent="-22860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100" b="1"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AD Group </a:t>
                </a:r>
                <a:r>
                  <a:rPr lang="en-US" sz="1100" kern="0" dirty="0">
                    <a:solidFill>
                      <a:prstClr val="black"/>
                    </a:solidFill>
                    <a:latin typeface="Calibri" panose="020F0502020204030204" pitchFamily="34" charset="0"/>
                    <a:cs typeface="Calibri" panose="020F0502020204030204" pitchFamily="34" charset="0"/>
                  </a:rPr>
                  <a:t>Information</a:t>
                </a:r>
              </a:p>
              <a:p>
                <a:pPr marL="228600" marR="0" lvl="0" indent="-22860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100" b="1"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CAL Management </a:t>
                </a: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Details</a:t>
                </a:r>
              </a:p>
              <a:p>
                <a:pPr marL="228600" marR="0" lvl="0" indent="-228600" defTabSz="914400" eaLnBrk="1" fontAlgn="auto" latinLnBrk="0" hangingPunct="1">
                  <a:lnSpc>
                    <a:spcPct val="100000"/>
                  </a:lnSpc>
                  <a:spcBef>
                    <a:spcPts val="0"/>
                  </a:spcBef>
                  <a:spcAft>
                    <a:spcPts val="0"/>
                  </a:spcAft>
                  <a:buClrTx/>
                  <a:buSzTx/>
                  <a:buFont typeface="Arial" pitchFamily="34" charset="0"/>
                  <a:buChar char="•"/>
                  <a:tabLst/>
                  <a:defRPr/>
                </a:pPr>
                <a:r>
                  <a:rPr lang="en-US" sz="1100" b="1" kern="0" dirty="0" smtClean="0">
                    <a:solidFill>
                      <a:prstClr val="black"/>
                    </a:solidFill>
                    <a:latin typeface="Calibri" panose="020F0502020204030204" pitchFamily="34" charset="0"/>
                    <a:cs typeface="Calibri" panose="020F0502020204030204" pitchFamily="34" charset="0"/>
                  </a:rPr>
                  <a:t>Add/Remove </a:t>
                </a:r>
                <a:r>
                  <a:rPr lang="en-US" sz="1100" kern="0" dirty="0" smtClean="0">
                    <a:solidFill>
                      <a:prstClr val="black"/>
                    </a:solidFill>
                    <a:latin typeface="Calibri" panose="020F0502020204030204" pitchFamily="34" charset="0"/>
                    <a:cs typeface="Calibri" panose="020F0502020204030204" pitchFamily="34" charset="0"/>
                  </a:rPr>
                  <a:t>user in the multiple tasks  </a:t>
                </a: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7" name="Rectangle 26"/>
              <p:cNvSpPr/>
              <p:nvPr/>
            </p:nvSpPr>
            <p:spPr>
              <a:xfrm>
                <a:off x="3461103" y="3477245"/>
                <a:ext cx="2286662" cy="600164"/>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kern="0" noProof="0" dirty="0" smtClean="0">
                    <a:solidFill>
                      <a:prstClr val="black"/>
                    </a:solidFill>
                    <a:latin typeface="Calibri" panose="020F0502020204030204" pitchFamily="34" charset="0"/>
                    <a:cs typeface="Calibri" panose="020F0502020204030204" pitchFamily="34" charset="0"/>
                  </a:rPr>
                  <a:t>List of users in each  AD Group </a:t>
                </a:r>
                <a:endPar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noProof="0" dirty="0" smtClean="0">
                    <a:ln>
                      <a:noFill/>
                    </a:ln>
                    <a:solidFill>
                      <a:prstClr val="black"/>
                    </a:solidFill>
                    <a:effectLst/>
                    <a:uLnTx/>
                    <a:uFillTx/>
                    <a:latin typeface="Calibri" panose="020F0502020204030204" pitchFamily="34" charset="0"/>
                    <a:cs typeface="Calibri" panose="020F0502020204030204" pitchFamily="34" charset="0"/>
                  </a:rPr>
                  <a:t>CALs for the </a:t>
                </a:r>
                <a:r>
                  <a:rPr kumimoji="0" lang="en-US" sz="1100" b="1" i="0" u="none" strike="noStrike" kern="0" cap="none" spc="0" normalizeH="0" noProof="0" dirty="0" smtClean="0">
                    <a:ln>
                      <a:noFill/>
                    </a:ln>
                    <a:solidFill>
                      <a:prstClr val="black"/>
                    </a:solidFill>
                    <a:effectLst/>
                    <a:uLnTx/>
                    <a:uFillTx/>
                    <a:latin typeface="Calibri" panose="020F0502020204030204" pitchFamily="34" charset="0"/>
                    <a:cs typeface="Calibri" panose="020F0502020204030204" pitchFamily="34" charset="0"/>
                  </a:rPr>
                  <a:t>different Users</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Adding/Removing users </a:t>
                </a:r>
                <a:endParaRPr kumimoji="0" lang="en-US" sz="11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8" name="Rectangle 27"/>
              <p:cNvSpPr/>
              <p:nvPr/>
            </p:nvSpPr>
            <p:spPr>
              <a:xfrm>
                <a:off x="6443948" y="3418289"/>
                <a:ext cx="2172857" cy="769441"/>
              </a:xfrm>
              <a:prstGeom prst="rect">
                <a:avLst/>
              </a:prstGeom>
            </p:spPr>
            <p:txBody>
              <a:bodyPr wrap="square">
                <a:spAutoFit/>
              </a:bodyPr>
              <a:lstStyle/>
              <a:p>
                <a:pPr marL="171450" lvl="0" indent="-171450" defTabSz="914400">
                  <a:buFont typeface="Wingdings" panose="05000000000000000000" pitchFamily="2" charset="2"/>
                  <a:buChar char="§"/>
                  <a:defRPr/>
                </a:pPr>
                <a:r>
                  <a:rPr lang="en-US" sz="1100" kern="0" dirty="0" smtClean="0">
                    <a:solidFill>
                      <a:prstClr val="black"/>
                    </a:solidFill>
                    <a:latin typeface="Calibri" panose="020F0502020204030204" pitchFamily="34" charset="0"/>
                    <a:cs typeface="Calibri" panose="020F0502020204030204" pitchFamily="34" charset="0"/>
                  </a:rPr>
                  <a:t>Users mapped with the various AD Group Information</a:t>
                </a:r>
              </a:p>
              <a:p>
                <a:pPr marL="171450" lvl="0" indent="-171450" defTabSz="914400">
                  <a:buFont typeface="Wingdings" panose="05000000000000000000" pitchFamily="2" charset="2"/>
                  <a:buChar char="§"/>
                  <a:defRPr/>
                </a:pPr>
                <a:r>
                  <a:rPr lang="en-US" sz="1100" b="1" kern="0" dirty="0" smtClean="0">
                    <a:solidFill>
                      <a:prstClr val="black"/>
                    </a:solidFill>
                    <a:latin typeface="Calibri" panose="020F0502020204030204" pitchFamily="34" charset="0"/>
                    <a:cs typeface="Calibri" panose="020F0502020204030204" pitchFamily="34" charset="0"/>
                  </a:rPr>
                  <a:t>WHAT IF </a:t>
                </a:r>
                <a:r>
                  <a:rPr lang="en-US" sz="1100" kern="0" dirty="0" smtClean="0">
                    <a:solidFill>
                      <a:prstClr val="black"/>
                    </a:solidFill>
                    <a:latin typeface="Calibri" panose="020F0502020204030204" pitchFamily="34" charset="0"/>
                    <a:cs typeface="Calibri" panose="020F0502020204030204" pitchFamily="34" charset="0"/>
                  </a:rPr>
                  <a:t>Analysis</a:t>
                </a:r>
              </a:p>
              <a:p>
                <a:pPr marL="171450" lvl="0" indent="-171450" defTabSz="914400">
                  <a:buFont typeface="Wingdings" panose="05000000000000000000" pitchFamily="2" charset="2"/>
                  <a:buChar char="§"/>
                  <a:defRPr/>
                </a:pPr>
                <a:r>
                  <a:rPr lang="en-US" sz="1100" b="1" kern="0" dirty="0" smtClean="0">
                    <a:solidFill>
                      <a:prstClr val="black"/>
                    </a:solidFill>
                    <a:latin typeface="Calibri" panose="020F0502020204030204" pitchFamily="34" charset="0"/>
                    <a:cs typeface="Calibri" panose="020F0502020204030204" pitchFamily="34" charset="0"/>
                  </a:rPr>
                  <a:t>Automated</a:t>
                </a:r>
                <a:r>
                  <a:rPr lang="en-US" sz="1100" kern="0" dirty="0" smtClean="0">
                    <a:solidFill>
                      <a:prstClr val="black"/>
                    </a:solidFill>
                    <a:latin typeface="Calibri" panose="020F0502020204030204" pitchFamily="34" charset="0"/>
                    <a:cs typeface="Calibri" panose="020F0502020204030204" pitchFamily="34" charset="0"/>
                  </a:rPr>
                  <a:t> </a:t>
                </a:r>
                <a:r>
                  <a:rPr lang="en-US" sz="1100" kern="0" dirty="0">
                    <a:solidFill>
                      <a:prstClr val="black"/>
                    </a:solidFill>
                    <a:latin typeface="Calibri" panose="020F0502020204030204" pitchFamily="34" charset="0"/>
                    <a:cs typeface="Calibri" panose="020F0502020204030204" pitchFamily="34" charset="0"/>
                  </a:rPr>
                  <a:t>User </a:t>
                </a:r>
                <a:r>
                  <a:rPr lang="en-US" sz="1100" kern="0" dirty="0" smtClean="0">
                    <a:solidFill>
                      <a:prstClr val="black"/>
                    </a:solidFill>
                    <a:latin typeface="Calibri" panose="020F0502020204030204" pitchFamily="34" charset="0"/>
                    <a:cs typeface="Calibri" panose="020F0502020204030204" pitchFamily="34" charset="0"/>
                  </a:rPr>
                  <a:t>Access</a:t>
                </a:r>
              </a:p>
            </p:txBody>
          </p:sp>
        </p:grpSp>
      </p:grpSp>
      <p:grpSp>
        <p:nvGrpSpPr>
          <p:cNvPr id="29" name="Group 28"/>
          <p:cNvGrpSpPr/>
          <p:nvPr/>
        </p:nvGrpSpPr>
        <p:grpSpPr>
          <a:xfrm>
            <a:off x="97533" y="2386370"/>
            <a:ext cx="8942262" cy="938719"/>
            <a:chOff x="136789" y="2559883"/>
            <a:chExt cx="8942262" cy="932907"/>
          </a:xfrm>
        </p:grpSpPr>
        <p:cxnSp>
          <p:nvCxnSpPr>
            <p:cNvPr id="30" name="Straight Connector 29"/>
            <p:cNvCxnSpPr/>
            <p:nvPr/>
          </p:nvCxnSpPr>
          <p:spPr bwMode="auto">
            <a:xfrm>
              <a:off x="136789" y="2582317"/>
              <a:ext cx="8942262" cy="0"/>
            </a:xfrm>
            <a:prstGeom prst="line">
              <a:avLst/>
            </a:prstGeom>
            <a:solidFill>
              <a:srgbClr val="4F81BD"/>
            </a:solidFill>
            <a:ln w="9525" cap="flat" cmpd="sng" algn="ctr">
              <a:solidFill>
                <a:sysClr val="window" lastClr="FFFFFF">
                  <a:lumMod val="50000"/>
                </a:sysClr>
              </a:solidFill>
              <a:prstDash val="sysDash"/>
              <a:round/>
              <a:headEnd type="diamond" w="med" len="med"/>
              <a:tailEnd type="none" w="med" len="med"/>
            </a:ln>
            <a:effectLst/>
          </p:spPr>
        </p:cxnSp>
        <p:grpSp>
          <p:nvGrpSpPr>
            <p:cNvPr id="31" name="Group 30"/>
            <p:cNvGrpSpPr/>
            <p:nvPr/>
          </p:nvGrpSpPr>
          <p:grpSpPr>
            <a:xfrm>
              <a:off x="762000" y="2559883"/>
              <a:ext cx="8153400" cy="932907"/>
              <a:chOff x="762000" y="2559883"/>
              <a:chExt cx="8153400" cy="932907"/>
            </a:xfrm>
          </p:grpSpPr>
          <p:sp>
            <p:nvSpPr>
              <p:cNvPr id="32" name="Rectangle 31"/>
              <p:cNvSpPr/>
              <p:nvPr/>
            </p:nvSpPr>
            <p:spPr>
              <a:xfrm>
                <a:off x="762000" y="2743200"/>
                <a:ext cx="2362200"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33" name="Rectangle 32"/>
              <p:cNvSpPr/>
              <p:nvPr/>
            </p:nvSpPr>
            <p:spPr>
              <a:xfrm>
                <a:off x="3429000" y="2620922"/>
                <a:ext cx="2340821" cy="764678"/>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Details about task reload history</a:t>
                </a: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No.</a:t>
                </a:r>
                <a:r>
                  <a:rPr kumimoji="0" lang="en-US" sz="1100" b="0" i="0" u="none" strike="noStrike" kern="0" cap="none" spc="0" normalizeH="0" noProof="0" dirty="0" smtClean="0">
                    <a:ln>
                      <a:noFill/>
                    </a:ln>
                    <a:solidFill>
                      <a:prstClr val="black"/>
                    </a:solidFill>
                    <a:effectLst/>
                    <a:uLnTx/>
                    <a:uFillTx/>
                    <a:latin typeface="Calibri" panose="020F0502020204030204" pitchFamily="34" charset="0"/>
                    <a:cs typeface="Calibri" panose="020F0502020204030204" pitchFamily="34" charset="0"/>
                  </a:rPr>
                  <a:t> of tasks running on each hour and time on which the application gets reloaded</a:t>
                </a: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34" name="Rectangle 33"/>
              <p:cNvSpPr/>
              <p:nvPr/>
            </p:nvSpPr>
            <p:spPr>
              <a:xfrm>
                <a:off x="6422179" y="2559883"/>
                <a:ext cx="2493221" cy="932907"/>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kern="0" dirty="0" smtClean="0">
                    <a:solidFill>
                      <a:prstClr val="black"/>
                    </a:solidFill>
                    <a:latin typeface="Calibri" panose="020F0502020204030204" pitchFamily="34" charset="0"/>
                    <a:cs typeface="Calibri" panose="020F0502020204030204" pitchFamily="34" charset="0"/>
                  </a:rPr>
                  <a:t>Gives previous </a:t>
                </a:r>
                <a:r>
                  <a:rPr kumimoji="0" lang="en-US" sz="1100" b="1"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30 Days </a:t>
                </a:r>
                <a:r>
                  <a:rPr lang="en-US" sz="1100" dirty="0">
                    <a:solidFill>
                      <a:prstClr val="black"/>
                    </a:solidFill>
                    <a:latin typeface="Calibri" panose="020F0502020204030204" pitchFamily="34" charset="0"/>
                    <a:cs typeface="Calibri" panose="020F0502020204030204" pitchFamily="34" charset="0"/>
                  </a:rPr>
                  <a:t>application</a:t>
                </a:r>
                <a:r>
                  <a:rPr kumimoji="0" lang="en-US" sz="1100" b="1"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 </a:t>
                </a:r>
                <a:r>
                  <a:rPr lang="en-US" sz="1100" kern="0" noProof="0" dirty="0">
                    <a:solidFill>
                      <a:prstClr val="black"/>
                    </a:solidFill>
                    <a:latin typeface="Calibri" panose="020F0502020204030204" pitchFamily="34" charset="0"/>
                    <a:cs typeface="Calibri" panose="020F0502020204030204" pitchFamily="34" charset="0"/>
                  </a:rPr>
                  <a:t>R</a:t>
                </a:r>
                <a:r>
                  <a:rPr kumimoji="0" lang="en-US" sz="1100" b="0" i="0" u="none" strike="noStrike" kern="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eload history of</a:t>
                </a:r>
                <a:r>
                  <a:rPr kumimoji="0" lang="en-US" sz="1100" b="0" i="0" u="none" strike="noStrike" kern="0" cap="none" spc="0" normalizeH="0" noProof="0" dirty="0" smtClean="0">
                    <a:ln>
                      <a:noFill/>
                    </a:ln>
                    <a:solidFill>
                      <a:prstClr val="black"/>
                    </a:solidFill>
                    <a:effectLst/>
                    <a:uLnTx/>
                    <a:uFillTx/>
                    <a:latin typeface="Calibri" panose="020F0502020204030204" pitchFamily="34" charset="0"/>
                    <a:cs typeface="Calibri" panose="020F0502020204030204" pitchFamily="34" charset="0"/>
                  </a:rPr>
                  <a:t> the tasks</a:t>
                </a: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171450" lvl="0" indent="-171450" defTabSz="914400">
                  <a:buFont typeface="Wingdings" panose="05000000000000000000" pitchFamily="2" charset="2"/>
                  <a:buChar char="§"/>
                  <a:defRPr/>
                </a:pPr>
                <a:r>
                  <a:rPr lang="en-US" sz="1100" b="1" dirty="0">
                    <a:solidFill>
                      <a:prstClr val="black"/>
                    </a:solidFill>
                    <a:latin typeface="Calibri" panose="020F0502020204030204" pitchFamily="34" charset="0"/>
                    <a:cs typeface="Calibri" panose="020F0502020204030204" pitchFamily="34" charset="0"/>
                  </a:rPr>
                  <a:t>Integrated</a:t>
                </a:r>
                <a:r>
                  <a:rPr lang="en-US" sz="1100" dirty="0">
                    <a:solidFill>
                      <a:prstClr val="black"/>
                    </a:solidFill>
                    <a:latin typeface="Calibri" panose="020F0502020204030204" pitchFamily="34" charset="0"/>
                    <a:cs typeface="Calibri" panose="020F0502020204030204" pitchFamily="34" charset="0"/>
                  </a:rPr>
                  <a:t> model </a:t>
                </a:r>
                <a:r>
                  <a:rPr lang="en-US" sz="1100" dirty="0" smtClean="0">
                    <a:solidFill>
                      <a:prstClr val="black"/>
                    </a:solidFill>
                    <a:latin typeface="Calibri" panose="020F0502020204030204" pitchFamily="34" charset="0"/>
                    <a:cs typeface="Calibri" panose="020F0502020204030204" pitchFamily="34" charset="0"/>
                  </a:rPr>
                  <a:t>provides the split reload timing of all tasks across various environments</a:t>
                </a: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grpSp>
      </p:grpSp>
      <p:grpSp>
        <p:nvGrpSpPr>
          <p:cNvPr id="35" name="Group 34"/>
          <p:cNvGrpSpPr/>
          <p:nvPr/>
        </p:nvGrpSpPr>
        <p:grpSpPr>
          <a:xfrm>
            <a:off x="135369" y="4537793"/>
            <a:ext cx="8573860" cy="902365"/>
            <a:chOff x="345995" y="683109"/>
            <a:chExt cx="8497524" cy="838200"/>
          </a:xfrm>
        </p:grpSpPr>
        <p:sp>
          <p:nvSpPr>
            <p:cNvPr id="36" name="Rectangle 35"/>
            <p:cNvSpPr/>
            <p:nvPr/>
          </p:nvSpPr>
          <p:spPr bwMode="auto">
            <a:xfrm flipH="1">
              <a:off x="345995" y="683109"/>
              <a:ext cx="8497524" cy="838200"/>
            </a:xfrm>
            <a:prstGeom prst="rect">
              <a:avLst/>
            </a:prstGeom>
            <a:gradFill flip="none" rotWithShape="1">
              <a:gsLst>
                <a:gs pos="0">
                  <a:sysClr val="window" lastClr="FFFFFF"/>
                </a:gs>
                <a:gs pos="54000">
                  <a:sysClr val="window" lastClr="FFFFFF">
                    <a:lumMod val="95000"/>
                  </a:sysClr>
                </a:gs>
                <a:gs pos="100000">
                  <a:sysClr val="window" lastClr="FFFFFF">
                    <a:alpha val="0"/>
                  </a:sysClr>
                </a:gs>
              </a:gsLst>
              <a:lin ang="10800000" scaled="1"/>
              <a:tileRect/>
            </a:gradFill>
            <a:ln w="19050" cap="flat" cmpd="sng" algn="ctr">
              <a:gradFill flip="none" rotWithShape="1">
                <a:gsLst>
                  <a:gs pos="0">
                    <a:sysClr val="window" lastClr="FFFFFF"/>
                  </a:gs>
                  <a:gs pos="50000">
                    <a:sysClr val="window" lastClr="FFFFFF">
                      <a:lumMod val="85000"/>
                    </a:sysClr>
                  </a:gs>
                  <a:gs pos="100000">
                    <a:sysClr val="window" lastClr="FFFFFF">
                      <a:alpha val="0"/>
                    </a:sysClr>
                  </a:gs>
                </a:gsLst>
                <a:lin ang="10800000" scaled="1"/>
                <a:tileRect/>
              </a:gra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ysClr val="window" lastClr="FFFFFF"/>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37" name="Rectangle 36"/>
            <p:cNvSpPr/>
            <p:nvPr/>
          </p:nvSpPr>
          <p:spPr>
            <a:xfrm>
              <a:off x="826020" y="727861"/>
              <a:ext cx="7555982" cy="771907"/>
            </a:xfrm>
            <a:prstGeom prst="rect">
              <a:avLst/>
            </a:prstGeom>
          </p:spPr>
          <p:txBody>
            <a:bodyPr wrap="square">
              <a:spAutoFit/>
            </a:bodyPr>
            <a:lstStyle/>
            <a:p>
              <a:pPr defTabSz="914400">
                <a:defRPr/>
              </a:pPr>
              <a:r>
                <a:rPr lang="en-US" sz="1200" kern="0" dirty="0" smtClean="0">
                  <a:solidFill>
                    <a:prstClr val="black"/>
                  </a:solidFill>
                  <a:latin typeface="Calibri" pitchFamily="34" charset="0"/>
                  <a:cs typeface="Calibri" pitchFamily="34" charset="0"/>
                </a:rPr>
                <a:t>QAdmin - QAdmin </a:t>
              </a:r>
              <a:r>
                <a:rPr lang="en-US" sz="1200" kern="0" dirty="0">
                  <a:solidFill>
                    <a:prstClr val="black"/>
                  </a:solidFill>
                  <a:latin typeface="Calibri" pitchFamily="34" charset="0"/>
                  <a:cs typeface="Calibri" pitchFamily="34" charset="0"/>
                </a:rPr>
                <a:t>gives a  complete end to end integrated set of information for the QlikView admin to handle their day to activities in an effective </a:t>
              </a:r>
              <a:r>
                <a:rPr lang="en-US" sz="1200" kern="0" dirty="0" smtClean="0">
                  <a:solidFill>
                    <a:prstClr val="black"/>
                  </a:solidFill>
                  <a:latin typeface="Calibri" pitchFamily="34" charset="0"/>
                  <a:cs typeface="Calibri" pitchFamily="34" charset="0"/>
                </a:rPr>
                <a:t>manner. </a:t>
              </a:r>
              <a:r>
                <a:rPr lang="en-US" sz="1200" dirty="0">
                  <a:solidFill>
                    <a:schemeClr val="tx2"/>
                  </a:solidFill>
                </a:rPr>
                <a:t>The key differentiator for this tool is that it collaborates all the necessary information that a QlikView Admin needs to manage the entire QlikView environments</a:t>
              </a:r>
            </a:p>
            <a:p>
              <a:pPr defTabSz="914400">
                <a:defRPr/>
              </a:pPr>
              <a:endParaRPr lang="en-US" sz="1200" kern="0" dirty="0">
                <a:solidFill>
                  <a:prstClr val="black"/>
                </a:solidFill>
                <a:latin typeface="Calibri" pitchFamily="34" charset="0"/>
                <a:cs typeface="Calibri" pitchFamily="34" charset="0"/>
              </a:endParaRPr>
            </a:p>
          </p:txBody>
        </p:sp>
      </p:grpSp>
      <p:sp>
        <p:nvSpPr>
          <p:cNvPr id="38" name="Rectangle 37"/>
          <p:cNvSpPr/>
          <p:nvPr/>
        </p:nvSpPr>
        <p:spPr>
          <a:xfrm>
            <a:off x="570344" y="1470221"/>
            <a:ext cx="2362200" cy="938719"/>
          </a:xfrm>
          <a:prstGeom prst="rect">
            <a:avLst/>
          </a:prstGeom>
        </p:spPr>
        <p:txBody>
          <a:bodyPr wrap="square">
            <a:spAutoFit/>
          </a:bodyPr>
          <a:lstStyle/>
          <a:p>
            <a:pPr marL="228600" indent="-228600">
              <a:buFont typeface="Arial" pitchFamily="34" charset="0"/>
              <a:buChar char="•"/>
            </a:pPr>
            <a:r>
              <a:rPr lang="en-US" sz="1100" dirty="0" smtClean="0">
                <a:solidFill>
                  <a:prstClr val="black"/>
                </a:solidFill>
                <a:latin typeface="Calibri" panose="020F0502020204030204" pitchFamily="34" charset="0"/>
                <a:cs typeface="Calibri" panose="020F0502020204030204" pitchFamily="34" charset="0"/>
              </a:rPr>
              <a:t>Multiple  application for the Qlikview Administration</a:t>
            </a:r>
          </a:p>
          <a:p>
            <a:pPr marL="228600" indent="-228600">
              <a:buFont typeface="Arial" pitchFamily="34" charset="0"/>
              <a:buChar char="•"/>
            </a:pPr>
            <a:r>
              <a:rPr lang="en-US" sz="1100" b="1" dirty="0">
                <a:solidFill>
                  <a:prstClr val="black"/>
                </a:solidFill>
                <a:latin typeface="Calibri" panose="020F0502020204030204" pitchFamily="34" charset="0"/>
                <a:cs typeface="Calibri" panose="020F0502020204030204" pitchFamily="34" charset="0"/>
              </a:rPr>
              <a:t>No multiple </a:t>
            </a:r>
            <a:r>
              <a:rPr lang="en-US" sz="1100" dirty="0">
                <a:solidFill>
                  <a:prstClr val="black"/>
                </a:solidFill>
                <a:latin typeface="Calibri" panose="020F0502020204030204" pitchFamily="34" charset="0"/>
                <a:cs typeface="Calibri" panose="020F0502020204030204" pitchFamily="34" charset="0"/>
              </a:rPr>
              <a:t>Environment </a:t>
            </a:r>
            <a:r>
              <a:rPr lang="en-US" sz="1100" dirty="0" smtClean="0">
                <a:solidFill>
                  <a:prstClr val="black"/>
                </a:solidFill>
                <a:latin typeface="Calibri" panose="020F0502020204030204" pitchFamily="34" charset="0"/>
                <a:cs typeface="Calibri" panose="020F0502020204030204" pitchFamily="34" charset="0"/>
              </a:rPr>
              <a:t>setup</a:t>
            </a:r>
          </a:p>
          <a:p>
            <a:pPr marL="228600" indent="-228600">
              <a:buFont typeface="Arial" pitchFamily="34" charset="0"/>
              <a:buChar char="•"/>
            </a:pPr>
            <a:r>
              <a:rPr lang="en-US" sz="1100" dirty="0" smtClean="0">
                <a:solidFill>
                  <a:prstClr val="black"/>
                </a:solidFill>
                <a:latin typeface="Calibri" panose="020F0502020204030204" pitchFamily="34" charset="0"/>
                <a:cs typeface="Calibri" panose="020F0502020204030204" pitchFamily="34" charset="0"/>
              </a:rPr>
              <a:t>Reload takes long time</a:t>
            </a:r>
            <a:endParaRPr lang="en-US" sz="1100" dirty="0">
              <a:solidFill>
                <a:prstClr val="black"/>
              </a:solidFill>
              <a:latin typeface="Calibri" panose="020F0502020204030204" pitchFamily="34" charset="0"/>
              <a:cs typeface="Calibri" panose="020F0502020204030204" pitchFamily="34" charset="0"/>
            </a:endParaRPr>
          </a:p>
          <a:p>
            <a:pPr marL="228600" indent="-228600">
              <a:buFontTx/>
              <a:buAutoNum type="arabicPeriod"/>
            </a:pPr>
            <a:endParaRPr lang="en-US" sz="1100" b="1" dirty="0">
              <a:solidFill>
                <a:prstClr val="black"/>
              </a:solidFill>
              <a:latin typeface="Calibri" panose="020F0502020204030204" pitchFamily="34" charset="0"/>
              <a:ea typeface="Calibri"/>
              <a:cs typeface="Calibri" panose="020F0502020204030204" pitchFamily="34" charset="0"/>
            </a:endParaRPr>
          </a:p>
        </p:txBody>
      </p:sp>
      <p:sp>
        <p:nvSpPr>
          <p:cNvPr id="39" name="Rectangle 38"/>
          <p:cNvSpPr/>
          <p:nvPr/>
        </p:nvSpPr>
        <p:spPr>
          <a:xfrm>
            <a:off x="570344" y="2408940"/>
            <a:ext cx="2362200" cy="769441"/>
          </a:xfrm>
          <a:prstGeom prst="rect">
            <a:avLst/>
          </a:prstGeom>
        </p:spPr>
        <p:txBody>
          <a:bodyPr wrap="square">
            <a:spAutoFit/>
          </a:bodyPr>
          <a:lstStyle/>
          <a:p>
            <a:pPr marL="228600" indent="-228600">
              <a:buFont typeface="Arial" pitchFamily="34" charset="0"/>
              <a:buChar char="•"/>
            </a:pPr>
            <a:r>
              <a:rPr lang="en-US" sz="1100" b="1" dirty="0" smtClean="0">
                <a:solidFill>
                  <a:prstClr val="black"/>
                </a:solidFill>
                <a:latin typeface="Calibri" panose="020F0502020204030204" pitchFamily="34" charset="0"/>
                <a:cs typeface="Calibri" panose="020F0502020204030204" pitchFamily="34" charset="0"/>
              </a:rPr>
              <a:t>Task Run Time </a:t>
            </a:r>
            <a:r>
              <a:rPr lang="en-US" sz="1100" dirty="0" smtClean="0">
                <a:solidFill>
                  <a:prstClr val="black"/>
                </a:solidFill>
                <a:latin typeface="Calibri" panose="020F0502020204030204" pitchFamily="34" charset="0"/>
                <a:cs typeface="Calibri" panose="020F0502020204030204" pitchFamily="34" charset="0"/>
              </a:rPr>
              <a:t>and </a:t>
            </a:r>
            <a:r>
              <a:rPr lang="en-US" sz="1100" b="1" dirty="0" smtClean="0">
                <a:solidFill>
                  <a:prstClr val="black"/>
                </a:solidFill>
                <a:latin typeface="Calibri" panose="020F0502020204030204" pitchFamily="34" charset="0"/>
                <a:cs typeface="Calibri" panose="020F0502020204030204" pitchFamily="34" charset="0"/>
              </a:rPr>
              <a:t>Task </a:t>
            </a:r>
            <a:r>
              <a:rPr lang="en-US" sz="1100" b="1" dirty="0">
                <a:solidFill>
                  <a:prstClr val="black"/>
                </a:solidFill>
                <a:latin typeface="Calibri" panose="020F0502020204030204" pitchFamily="34" charset="0"/>
                <a:cs typeface="Calibri" panose="020F0502020204030204" pitchFamily="34" charset="0"/>
              </a:rPr>
              <a:t>H</a:t>
            </a:r>
            <a:r>
              <a:rPr lang="en-US" sz="1100" b="1" dirty="0" smtClean="0">
                <a:solidFill>
                  <a:prstClr val="black"/>
                </a:solidFill>
                <a:latin typeface="Calibri" panose="020F0502020204030204" pitchFamily="34" charset="0"/>
                <a:cs typeface="Calibri" panose="020F0502020204030204" pitchFamily="34" charset="0"/>
              </a:rPr>
              <a:t>istory </a:t>
            </a:r>
            <a:r>
              <a:rPr lang="en-US" sz="1100" dirty="0" smtClean="0">
                <a:solidFill>
                  <a:prstClr val="black"/>
                </a:solidFill>
                <a:latin typeface="Calibri" panose="020F0502020204030204" pitchFamily="34" charset="0"/>
                <a:cs typeface="Calibri" panose="020F0502020204030204" pitchFamily="34" charset="0"/>
              </a:rPr>
              <a:t>Data not available in the System and Governance Dashboard</a:t>
            </a:r>
          </a:p>
          <a:p>
            <a:pPr marL="228600" indent="-228600">
              <a:buFont typeface="Arial" pitchFamily="34" charset="0"/>
              <a:buChar char="•"/>
            </a:pPr>
            <a:r>
              <a:rPr lang="en-US" sz="1100" dirty="0" smtClean="0">
                <a:solidFill>
                  <a:prstClr val="black"/>
                </a:solidFill>
                <a:latin typeface="Calibri" panose="020F0502020204030204" pitchFamily="34" charset="0"/>
                <a:cs typeface="Calibri" panose="020F0502020204030204" pitchFamily="34" charset="0"/>
              </a:rPr>
              <a:t>Task run time on </a:t>
            </a:r>
            <a:r>
              <a:rPr lang="en-US" sz="1100" b="1" dirty="0" smtClean="0">
                <a:solidFill>
                  <a:prstClr val="black"/>
                </a:solidFill>
                <a:latin typeface="Calibri" panose="020F0502020204030204" pitchFamily="34" charset="0"/>
                <a:cs typeface="Calibri" panose="020F0502020204030204" pitchFamily="34" charset="0"/>
              </a:rPr>
              <a:t>split Hours</a:t>
            </a:r>
            <a:endParaRPr lang="en-US" sz="1100" b="1" dirty="0">
              <a:solidFill>
                <a:prstClr val="black"/>
              </a:solidFill>
              <a:latin typeface="Calibri" panose="020F0502020204030204" pitchFamily="34" charset="0"/>
              <a:cs typeface="Calibri" panose="020F0502020204030204" pitchFamily="34" charset="0"/>
            </a:endParaRPr>
          </a:p>
        </p:txBody>
      </p:sp>
      <p:sp>
        <p:nvSpPr>
          <p:cNvPr id="40" name="Rectangle 39"/>
          <p:cNvSpPr/>
          <p:nvPr/>
        </p:nvSpPr>
        <p:spPr>
          <a:xfrm>
            <a:off x="722744" y="5605046"/>
            <a:ext cx="7500258" cy="338554"/>
          </a:xfrm>
          <a:prstGeom prst="rect">
            <a:avLst/>
          </a:prstGeom>
        </p:spPr>
        <p:txBody>
          <a:bodyPr wrap="square">
            <a:spAutoFit/>
          </a:bodyPr>
          <a:lstStyle/>
          <a:p>
            <a:pPr eaLnBrk="0" fontAlgn="base" hangingPunct="0">
              <a:spcBef>
                <a:spcPct val="0"/>
              </a:spcBef>
              <a:spcAft>
                <a:spcPct val="0"/>
              </a:spcAft>
            </a:pPr>
            <a:r>
              <a:rPr lang="en-US" sz="1600" b="1" i="1" dirty="0">
                <a:solidFill>
                  <a:srgbClr val="000000"/>
                </a:solidFill>
                <a:latin typeface="Calibri" pitchFamily="34" charset="0"/>
                <a:ea typeface="ＭＳ Ｐゴシック" pitchFamily="-12" charset="-128"/>
                <a:cs typeface="Calibri" pitchFamily="34" charset="0"/>
              </a:rPr>
              <a:t>“Cognizant brought BI to our BI environment</a:t>
            </a:r>
            <a:r>
              <a:rPr lang="en-US" sz="1600" b="1" i="1">
                <a:solidFill>
                  <a:srgbClr val="000000"/>
                </a:solidFill>
                <a:latin typeface="Calibri" pitchFamily="34" charset="0"/>
                <a:ea typeface="ＭＳ Ｐゴシック" pitchFamily="-12" charset="-128"/>
                <a:cs typeface="Calibri" pitchFamily="34" charset="0"/>
              </a:rPr>
              <a:t>”….. Customer Testimonial</a:t>
            </a:r>
            <a:endParaRPr lang="en-US" sz="1400" i="1" dirty="0">
              <a:solidFill>
                <a:srgbClr val="000000"/>
              </a:solidFill>
              <a:latin typeface="Calibri" pitchFamily="34" charset="0"/>
              <a:ea typeface="ＭＳ Ｐゴシック" pitchFamily="-12" charset="-128"/>
              <a:cs typeface="Calibri" pitchFamily="34" charset="0"/>
            </a:endParaRPr>
          </a:p>
        </p:txBody>
      </p:sp>
    </p:spTree>
    <p:extLst>
      <p:ext uri="{BB962C8B-B14F-4D97-AF65-F5344CB8AC3E}">
        <p14:creationId xmlns:p14="http://schemas.microsoft.com/office/powerpoint/2010/main" val="18872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914401" y="2971800"/>
            <a:ext cx="6477001" cy="838200"/>
          </a:xfrm>
        </p:spPr>
        <p:txBody>
          <a:bodyPr/>
          <a:lstStyle/>
          <a:p>
            <a:pPr marL="0" lvl="1" indent="0" fontAlgn="b">
              <a:spcBef>
                <a:spcPct val="0"/>
              </a:spcBef>
              <a:spcAft>
                <a:spcPct val="0"/>
              </a:spcAft>
              <a:buClr>
                <a:srgbClr val="2A8DBA"/>
              </a:buClr>
              <a:buNone/>
              <a:defRPr/>
            </a:pPr>
            <a:r>
              <a:rPr lang="en-US" b="1" dirty="0" smtClean="0"/>
              <a:t>CASE STUDIES and SAMPLE VISUALIZATIONS</a:t>
            </a:r>
            <a:endParaRPr lang="en-US" b="1" dirty="0"/>
          </a:p>
        </p:txBody>
      </p:sp>
      <p:sp>
        <p:nvSpPr>
          <p:cNvPr id="21" name="Rectangle 20"/>
          <p:cNvSpPr/>
          <p:nvPr/>
        </p:nvSpPr>
        <p:spPr>
          <a:xfrm>
            <a:off x="5867401" y="990600"/>
            <a:ext cx="3048000" cy="261582"/>
          </a:xfrm>
          <a:prstGeom prst="rect">
            <a:avLst/>
          </a:prstGeom>
          <a:noFill/>
          <a:ln w="9525">
            <a:noFill/>
            <a:miter lim="800000"/>
            <a:headEnd/>
            <a:tailEnd/>
          </a:ln>
        </p:spPr>
        <p:txBody>
          <a:bodyPr wrap="square" lIns="91411" tIns="45706" rIns="91411" bIns="45706" rtlCol="0">
            <a:prstTxWarp prst="textNoShape">
              <a:avLst/>
            </a:prstTxWarp>
            <a:spAutoFit/>
          </a:bodyPr>
          <a:lstStyle/>
          <a:p>
            <a:pPr algn="just" eaLnBrk="0" hangingPunct="0"/>
            <a:r>
              <a:rPr lang="en-US" sz="1100" b="1" dirty="0">
                <a:latin typeface="Arial Narrow" pitchFamily="34" charset="0"/>
                <a:cs typeface="Calibri" pitchFamily="34" charset="0"/>
              </a:rPr>
              <a:t>.</a:t>
            </a:r>
          </a:p>
        </p:txBody>
      </p:sp>
    </p:spTree>
    <p:extLst>
      <p:ext uri="{BB962C8B-B14F-4D97-AF65-F5344CB8AC3E}">
        <p14:creationId xmlns:p14="http://schemas.microsoft.com/office/powerpoint/2010/main" val="3807006959"/>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228600"/>
            <a:ext cx="8458201" cy="381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31775" algn="l">
              <a:spcBef>
                <a:spcPts val="600"/>
              </a:spcBef>
              <a:spcAft>
                <a:spcPts val="600"/>
              </a:spcAft>
            </a:pPr>
            <a:r>
              <a:rPr lang="en-US" sz="2400" b="1" dirty="0" smtClean="0">
                <a:solidFill>
                  <a:schemeClr val="bg1"/>
                </a:solidFill>
              </a:rPr>
              <a:t>COGNIZANT’S EXPERIENCE WITH QLIK </a:t>
            </a:r>
            <a:endParaRPr lang="en-US" sz="2400" b="1" dirty="0">
              <a:solidFill>
                <a:schemeClr val="bg1"/>
              </a:solidFill>
              <a:ea typeface="ＭＳ Ｐゴシック" pitchFamily="34" charset="-128"/>
            </a:endParaRPr>
          </a:p>
        </p:txBody>
      </p:sp>
      <p:sp>
        <p:nvSpPr>
          <p:cNvPr id="45" name="Rectangle 44"/>
          <p:cNvSpPr/>
          <p:nvPr/>
        </p:nvSpPr>
        <p:spPr>
          <a:xfrm>
            <a:off x="-457200" y="1108839"/>
            <a:ext cx="10439400" cy="286232"/>
          </a:xfrm>
          <a:prstGeom prst="rect">
            <a:avLst/>
          </a:prstGeom>
        </p:spPr>
        <p:txBody>
          <a:bodyPr wrap="square">
            <a:spAutoFit/>
          </a:bodyPr>
          <a:lstStyle/>
          <a:p>
            <a:pPr marL="114300" lvl="1" defTabSz="457200" eaLnBrk="0" hangingPunct="0">
              <a:lnSpc>
                <a:spcPct val="90000"/>
              </a:lnSpc>
              <a:spcAft>
                <a:spcPts val="600"/>
              </a:spcAft>
              <a:buClr>
                <a:srgbClr val="FF6600"/>
              </a:buClr>
              <a:defRPr/>
            </a:pPr>
            <a:endParaRPr lang="en-US" sz="1400" dirty="0" smtClean="0">
              <a:solidFill>
                <a:srgbClr val="000000"/>
              </a:solidFill>
              <a:latin typeface="Calibri" pitchFamily="34" charset="0"/>
            </a:endParaRPr>
          </a:p>
        </p:txBody>
      </p:sp>
      <p:sp>
        <p:nvSpPr>
          <p:cNvPr id="46" name="Freeform 45"/>
          <p:cNvSpPr/>
          <p:nvPr/>
        </p:nvSpPr>
        <p:spPr bwMode="auto">
          <a:xfrm>
            <a:off x="183428" y="3628631"/>
            <a:ext cx="8817429" cy="345233"/>
          </a:xfrm>
          <a:custGeom>
            <a:avLst/>
            <a:gdLst>
              <a:gd name="connsiteX0" fmla="*/ 0 w 9144000"/>
              <a:gd name="connsiteY0" fmla="*/ 0 h 1222311"/>
              <a:gd name="connsiteX1" fmla="*/ 9144000 w 9144000"/>
              <a:gd name="connsiteY1" fmla="*/ 0 h 1222311"/>
              <a:gd name="connsiteX2" fmla="*/ 9144000 w 9144000"/>
              <a:gd name="connsiteY2" fmla="*/ 1222311 h 1222311"/>
              <a:gd name="connsiteX3" fmla="*/ 0 w 9144000"/>
              <a:gd name="connsiteY3" fmla="*/ 1222311 h 1222311"/>
              <a:gd name="connsiteX4" fmla="*/ 0 w 9144000"/>
              <a:gd name="connsiteY4" fmla="*/ 0 h 1222311"/>
              <a:gd name="connsiteX0" fmla="*/ 0 w 11946700"/>
              <a:gd name="connsiteY0" fmla="*/ 0 h 1222311"/>
              <a:gd name="connsiteX1" fmla="*/ 9144000 w 11946700"/>
              <a:gd name="connsiteY1" fmla="*/ 0 h 1222311"/>
              <a:gd name="connsiteX2" fmla="*/ 11946700 w 11946700"/>
              <a:gd name="connsiteY2" fmla="*/ 532065 h 1222311"/>
              <a:gd name="connsiteX3" fmla="*/ 0 w 11946700"/>
              <a:gd name="connsiteY3" fmla="*/ 1222311 h 1222311"/>
              <a:gd name="connsiteX4" fmla="*/ 0 w 11946700"/>
              <a:gd name="connsiteY4" fmla="*/ 0 h 1222311"/>
              <a:gd name="connsiteX0" fmla="*/ 2849673 w 14796373"/>
              <a:gd name="connsiteY0" fmla="*/ 0 h 532065"/>
              <a:gd name="connsiteX1" fmla="*/ 11993673 w 14796373"/>
              <a:gd name="connsiteY1" fmla="*/ 0 h 532065"/>
              <a:gd name="connsiteX2" fmla="*/ 14796373 w 14796373"/>
              <a:gd name="connsiteY2" fmla="*/ 532065 h 532065"/>
              <a:gd name="connsiteX3" fmla="*/ 0 w 14796373"/>
              <a:gd name="connsiteY3" fmla="*/ 517685 h 532065"/>
              <a:gd name="connsiteX4" fmla="*/ 2849673 w 14796373"/>
              <a:gd name="connsiteY4" fmla="*/ 0 h 532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6373" h="532065">
                <a:moveTo>
                  <a:pt x="2849673" y="0"/>
                </a:moveTo>
                <a:lnTo>
                  <a:pt x="11993673" y="0"/>
                </a:lnTo>
                <a:lnTo>
                  <a:pt x="14796373" y="532065"/>
                </a:lnTo>
                <a:lnTo>
                  <a:pt x="0" y="517685"/>
                </a:lnTo>
                <a:lnTo>
                  <a:pt x="2849673" y="0"/>
                </a:lnTo>
                <a:close/>
              </a:path>
            </a:pathLst>
          </a:custGeom>
          <a:gradFill flip="none" rotWithShape="1">
            <a:gsLst>
              <a:gs pos="8000">
                <a:sysClr val="window" lastClr="FFFFFF">
                  <a:lumMod val="50000"/>
                </a:sysClr>
              </a:gs>
              <a:gs pos="100000">
                <a:sysClr val="window" lastClr="FFFFFF"/>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Calibri" pitchFamily="34" charset="0"/>
              <a:ea typeface="ＭＳ Ｐゴシック" pitchFamily="-12" charset="-128"/>
              <a:cs typeface="Calibri" pitchFamily="34" charset="0"/>
            </a:endParaRPr>
          </a:p>
        </p:txBody>
      </p:sp>
      <p:sp>
        <p:nvSpPr>
          <p:cNvPr id="47" name="Freeform 46"/>
          <p:cNvSpPr/>
          <p:nvPr/>
        </p:nvSpPr>
        <p:spPr bwMode="auto">
          <a:xfrm flipH="1">
            <a:off x="2823214" y="977960"/>
            <a:ext cx="3620277" cy="2435289"/>
          </a:xfrm>
          <a:custGeom>
            <a:avLst/>
            <a:gdLst>
              <a:gd name="connsiteX0" fmla="*/ 3032449 w 3163078"/>
              <a:gd name="connsiteY0" fmla="*/ 2164702 h 2416628"/>
              <a:gd name="connsiteX1" fmla="*/ 1306286 w 3163078"/>
              <a:gd name="connsiteY1" fmla="*/ 0 h 2416628"/>
              <a:gd name="connsiteX2" fmla="*/ 0 w 3163078"/>
              <a:gd name="connsiteY2" fmla="*/ 2416628 h 2416628"/>
              <a:gd name="connsiteX3" fmla="*/ 3163078 w 3163078"/>
              <a:gd name="connsiteY3" fmla="*/ 2416628 h 2416628"/>
              <a:gd name="connsiteX4" fmla="*/ 3032449 w 3163078"/>
              <a:gd name="connsiteY4" fmla="*/ 2164702 h 2416628"/>
              <a:gd name="connsiteX0" fmla="*/ 3163078 w 3163078"/>
              <a:gd name="connsiteY0" fmla="*/ 2416628 h 2416628"/>
              <a:gd name="connsiteX1" fmla="*/ 1306286 w 3163078"/>
              <a:gd name="connsiteY1" fmla="*/ 0 h 2416628"/>
              <a:gd name="connsiteX2" fmla="*/ 0 w 3163078"/>
              <a:gd name="connsiteY2" fmla="*/ 2416628 h 2416628"/>
              <a:gd name="connsiteX3" fmla="*/ 3163078 w 3163078"/>
              <a:gd name="connsiteY3" fmla="*/ 2416628 h 2416628"/>
              <a:gd name="connsiteX0" fmla="*/ 3163078 w 3163078"/>
              <a:gd name="connsiteY0" fmla="*/ 2939142 h 2939142"/>
              <a:gd name="connsiteX1" fmla="*/ 1007706 w 3163078"/>
              <a:gd name="connsiteY1" fmla="*/ 0 h 2939142"/>
              <a:gd name="connsiteX2" fmla="*/ 0 w 3163078"/>
              <a:gd name="connsiteY2" fmla="*/ 2939142 h 2939142"/>
              <a:gd name="connsiteX3" fmla="*/ 3163078 w 3163078"/>
              <a:gd name="connsiteY3" fmla="*/ 2939142 h 2939142"/>
              <a:gd name="connsiteX0" fmla="*/ 3806890 w 3806890"/>
              <a:gd name="connsiteY0" fmla="*/ 2939142 h 2939142"/>
              <a:gd name="connsiteX1" fmla="*/ 1651518 w 3806890"/>
              <a:gd name="connsiteY1" fmla="*/ 0 h 2939142"/>
              <a:gd name="connsiteX2" fmla="*/ 0 w 3806890"/>
              <a:gd name="connsiteY2" fmla="*/ 2939142 h 2939142"/>
              <a:gd name="connsiteX3" fmla="*/ 3806890 w 3806890"/>
              <a:gd name="connsiteY3" fmla="*/ 2939142 h 2939142"/>
              <a:gd name="connsiteX0" fmla="*/ 3806890 w 3806890"/>
              <a:gd name="connsiteY0" fmla="*/ 2453950 h 2453950"/>
              <a:gd name="connsiteX1" fmla="*/ 1987420 w 3806890"/>
              <a:gd name="connsiteY1" fmla="*/ 0 h 2453950"/>
              <a:gd name="connsiteX2" fmla="*/ 0 w 3806890"/>
              <a:gd name="connsiteY2" fmla="*/ 2453950 h 2453950"/>
              <a:gd name="connsiteX3" fmla="*/ 3806890 w 3806890"/>
              <a:gd name="connsiteY3" fmla="*/ 2453950 h 2453950"/>
              <a:gd name="connsiteX0" fmla="*/ 3806890 w 5533053"/>
              <a:gd name="connsiteY0" fmla="*/ 2593909 h 2593909"/>
              <a:gd name="connsiteX1" fmla="*/ 5533053 w 5533053"/>
              <a:gd name="connsiteY1" fmla="*/ 0 h 2593909"/>
              <a:gd name="connsiteX2" fmla="*/ 0 w 5533053"/>
              <a:gd name="connsiteY2" fmla="*/ 2593909 h 2593909"/>
              <a:gd name="connsiteX3" fmla="*/ 3806890 w 5533053"/>
              <a:gd name="connsiteY3" fmla="*/ 2593909 h 2593909"/>
              <a:gd name="connsiteX0" fmla="*/ 3928188 w 5533053"/>
              <a:gd name="connsiteY0" fmla="*/ 2407297 h 2593909"/>
              <a:gd name="connsiteX1" fmla="*/ 5533053 w 5533053"/>
              <a:gd name="connsiteY1" fmla="*/ 0 h 2593909"/>
              <a:gd name="connsiteX2" fmla="*/ 0 w 5533053"/>
              <a:gd name="connsiteY2" fmla="*/ 2593909 h 2593909"/>
              <a:gd name="connsiteX3" fmla="*/ 3928188 w 5533053"/>
              <a:gd name="connsiteY3" fmla="*/ 2407297 h 2593909"/>
              <a:gd name="connsiteX0" fmla="*/ 2052734 w 3657599"/>
              <a:gd name="connsiteY0" fmla="*/ 2407297 h 2407297"/>
              <a:gd name="connsiteX1" fmla="*/ 3657599 w 3657599"/>
              <a:gd name="connsiteY1" fmla="*/ 0 h 2407297"/>
              <a:gd name="connsiteX2" fmla="*/ 0 w 3657599"/>
              <a:gd name="connsiteY2" fmla="*/ 233265 h 2407297"/>
              <a:gd name="connsiteX3" fmla="*/ 2052734 w 3657599"/>
              <a:gd name="connsiteY3" fmla="*/ 2407297 h 2407297"/>
              <a:gd name="connsiteX0" fmla="*/ 1847461 w 3657599"/>
              <a:gd name="connsiteY0" fmla="*/ 2603240 h 2603240"/>
              <a:gd name="connsiteX1" fmla="*/ 3657599 w 3657599"/>
              <a:gd name="connsiteY1" fmla="*/ 0 h 2603240"/>
              <a:gd name="connsiteX2" fmla="*/ 0 w 3657599"/>
              <a:gd name="connsiteY2" fmla="*/ 233265 h 2603240"/>
              <a:gd name="connsiteX3" fmla="*/ 1847461 w 3657599"/>
              <a:gd name="connsiteY3" fmla="*/ 2603240 h 2603240"/>
              <a:gd name="connsiteX0" fmla="*/ 1847461 w 3592285"/>
              <a:gd name="connsiteY0" fmla="*/ 2435289 h 2435289"/>
              <a:gd name="connsiteX1" fmla="*/ 3592285 w 3592285"/>
              <a:gd name="connsiteY1" fmla="*/ 0 h 2435289"/>
              <a:gd name="connsiteX2" fmla="*/ 0 w 3592285"/>
              <a:gd name="connsiteY2" fmla="*/ 65314 h 2435289"/>
              <a:gd name="connsiteX3" fmla="*/ 1847461 w 3592285"/>
              <a:gd name="connsiteY3" fmla="*/ 2435289 h 2435289"/>
              <a:gd name="connsiteX0" fmla="*/ 1875453 w 3620277"/>
              <a:gd name="connsiteY0" fmla="*/ 2435289 h 2435289"/>
              <a:gd name="connsiteX1" fmla="*/ 3620277 w 3620277"/>
              <a:gd name="connsiteY1" fmla="*/ 0 h 2435289"/>
              <a:gd name="connsiteX2" fmla="*/ 0 w 3620277"/>
              <a:gd name="connsiteY2" fmla="*/ 18661 h 2435289"/>
              <a:gd name="connsiteX3" fmla="*/ 1875453 w 3620277"/>
              <a:gd name="connsiteY3" fmla="*/ 2435289 h 2435289"/>
            </a:gdLst>
            <a:ahLst/>
            <a:cxnLst>
              <a:cxn ang="0">
                <a:pos x="connsiteX0" y="connsiteY0"/>
              </a:cxn>
              <a:cxn ang="0">
                <a:pos x="connsiteX1" y="connsiteY1"/>
              </a:cxn>
              <a:cxn ang="0">
                <a:pos x="connsiteX2" y="connsiteY2"/>
              </a:cxn>
              <a:cxn ang="0">
                <a:pos x="connsiteX3" y="connsiteY3"/>
              </a:cxn>
            </a:cxnLst>
            <a:rect l="l" t="t" r="r" b="b"/>
            <a:pathLst>
              <a:path w="3620277" h="2435289">
                <a:moveTo>
                  <a:pt x="1875453" y="2435289"/>
                </a:moveTo>
                <a:lnTo>
                  <a:pt x="3620277" y="0"/>
                </a:lnTo>
                <a:lnTo>
                  <a:pt x="0" y="18661"/>
                </a:lnTo>
                <a:lnTo>
                  <a:pt x="1875453" y="2435289"/>
                </a:lnTo>
                <a:close/>
              </a:path>
            </a:pathLst>
          </a:custGeom>
          <a:gradFill flip="none" rotWithShape="1">
            <a:gsLst>
              <a:gs pos="17000">
                <a:srgbClr val="C0504D">
                  <a:lumMod val="20000"/>
                  <a:lumOff val="80000"/>
                </a:srgbClr>
              </a:gs>
              <a:gs pos="66000">
                <a:sysClr val="window" lastClr="FFFFFF"/>
              </a:gs>
            </a:gsLst>
            <a:lin ang="150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Calibri" pitchFamily="34" charset="0"/>
              <a:ea typeface="ＭＳ Ｐゴシック" pitchFamily="-12" charset="-128"/>
              <a:cs typeface="Calibri" pitchFamily="34" charset="0"/>
            </a:endParaRPr>
          </a:p>
        </p:txBody>
      </p:sp>
      <p:sp>
        <p:nvSpPr>
          <p:cNvPr id="48" name="Freeform 47"/>
          <p:cNvSpPr/>
          <p:nvPr/>
        </p:nvSpPr>
        <p:spPr bwMode="auto">
          <a:xfrm flipH="1">
            <a:off x="4624024" y="968630"/>
            <a:ext cx="3806890" cy="2453950"/>
          </a:xfrm>
          <a:custGeom>
            <a:avLst/>
            <a:gdLst>
              <a:gd name="connsiteX0" fmla="*/ 3032449 w 3163078"/>
              <a:gd name="connsiteY0" fmla="*/ 2164702 h 2416628"/>
              <a:gd name="connsiteX1" fmla="*/ 1306286 w 3163078"/>
              <a:gd name="connsiteY1" fmla="*/ 0 h 2416628"/>
              <a:gd name="connsiteX2" fmla="*/ 0 w 3163078"/>
              <a:gd name="connsiteY2" fmla="*/ 2416628 h 2416628"/>
              <a:gd name="connsiteX3" fmla="*/ 3163078 w 3163078"/>
              <a:gd name="connsiteY3" fmla="*/ 2416628 h 2416628"/>
              <a:gd name="connsiteX4" fmla="*/ 3032449 w 3163078"/>
              <a:gd name="connsiteY4" fmla="*/ 2164702 h 2416628"/>
              <a:gd name="connsiteX0" fmla="*/ 3163078 w 3163078"/>
              <a:gd name="connsiteY0" fmla="*/ 2416628 h 2416628"/>
              <a:gd name="connsiteX1" fmla="*/ 1306286 w 3163078"/>
              <a:gd name="connsiteY1" fmla="*/ 0 h 2416628"/>
              <a:gd name="connsiteX2" fmla="*/ 0 w 3163078"/>
              <a:gd name="connsiteY2" fmla="*/ 2416628 h 2416628"/>
              <a:gd name="connsiteX3" fmla="*/ 3163078 w 3163078"/>
              <a:gd name="connsiteY3" fmla="*/ 2416628 h 2416628"/>
              <a:gd name="connsiteX0" fmla="*/ 3163078 w 3163078"/>
              <a:gd name="connsiteY0" fmla="*/ 2939142 h 2939142"/>
              <a:gd name="connsiteX1" fmla="*/ 1007706 w 3163078"/>
              <a:gd name="connsiteY1" fmla="*/ 0 h 2939142"/>
              <a:gd name="connsiteX2" fmla="*/ 0 w 3163078"/>
              <a:gd name="connsiteY2" fmla="*/ 2939142 h 2939142"/>
              <a:gd name="connsiteX3" fmla="*/ 3163078 w 3163078"/>
              <a:gd name="connsiteY3" fmla="*/ 2939142 h 2939142"/>
              <a:gd name="connsiteX0" fmla="*/ 3806890 w 3806890"/>
              <a:gd name="connsiteY0" fmla="*/ 2939142 h 2939142"/>
              <a:gd name="connsiteX1" fmla="*/ 1651518 w 3806890"/>
              <a:gd name="connsiteY1" fmla="*/ 0 h 2939142"/>
              <a:gd name="connsiteX2" fmla="*/ 0 w 3806890"/>
              <a:gd name="connsiteY2" fmla="*/ 2939142 h 2939142"/>
              <a:gd name="connsiteX3" fmla="*/ 3806890 w 3806890"/>
              <a:gd name="connsiteY3" fmla="*/ 2939142 h 2939142"/>
              <a:gd name="connsiteX0" fmla="*/ 3806890 w 3806890"/>
              <a:gd name="connsiteY0" fmla="*/ 2453950 h 2453950"/>
              <a:gd name="connsiteX1" fmla="*/ 1987420 w 3806890"/>
              <a:gd name="connsiteY1" fmla="*/ 0 h 2453950"/>
              <a:gd name="connsiteX2" fmla="*/ 0 w 3806890"/>
              <a:gd name="connsiteY2" fmla="*/ 2453950 h 2453950"/>
              <a:gd name="connsiteX3" fmla="*/ 3806890 w 3806890"/>
              <a:gd name="connsiteY3" fmla="*/ 2453950 h 2453950"/>
            </a:gdLst>
            <a:ahLst/>
            <a:cxnLst>
              <a:cxn ang="0">
                <a:pos x="connsiteX0" y="connsiteY0"/>
              </a:cxn>
              <a:cxn ang="0">
                <a:pos x="connsiteX1" y="connsiteY1"/>
              </a:cxn>
              <a:cxn ang="0">
                <a:pos x="connsiteX2" y="connsiteY2"/>
              </a:cxn>
              <a:cxn ang="0">
                <a:pos x="connsiteX3" y="connsiteY3"/>
              </a:cxn>
            </a:cxnLst>
            <a:rect l="l" t="t" r="r" b="b"/>
            <a:pathLst>
              <a:path w="3806890" h="2453950">
                <a:moveTo>
                  <a:pt x="3806890" y="2453950"/>
                </a:moveTo>
                <a:lnTo>
                  <a:pt x="1987420" y="0"/>
                </a:lnTo>
                <a:lnTo>
                  <a:pt x="0" y="2453950"/>
                </a:lnTo>
                <a:lnTo>
                  <a:pt x="3806890" y="2453950"/>
                </a:lnTo>
                <a:close/>
              </a:path>
            </a:pathLst>
          </a:custGeom>
          <a:gradFill flip="none" rotWithShape="1">
            <a:gsLst>
              <a:gs pos="17000">
                <a:srgbClr val="FAD29C"/>
              </a:gs>
              <a:gs pos="66000">
                <a:sysClr val="window" lastClr="FFFFFF"/>
              </a:gs>
            </a:gsLst>
            <a:lin ang="126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Calibri" pitchFamily="34" charset="0"/>
              <a:ea typeface="ＭＳ Ｐゴシック" pitchFamily="-12" charset="-128"/>
              <a:cs typeface="Calibri" pitchFamily="34" charset="0"/>
            </a:endParaRPr>
          </a:p>
        </p:txBody>
      </p:sp>
      <p:sp>
        <p:nvSpPr>
          <p:cNvPr id="49" name="Freeform 48"/>
          <p:cNvSpPr/>
          <p:nvPr/>
        </p:nvSpPr>
        <p:spPr bwMode="auto">
          <a:xfrm>
            <a:off x="826464" y="904871"/>
            <a:ext cx="3806890" cy="2593909"/>
          </a:xfrm>
          <a:custGeom>
            <a:avLst/>
            <a:gdLst>
              <a:gd name="connsiteX0" fmla="*/ 3032449 w 3163078"/>
              <a:gd name="connsiteY0" fmla="*/ 2164702 h 2416628"/>
              <a:gd name="connsiteX1" fmla="*/ 1306286 w 3163078"/>
              <a:gd name="connsiteY1" fmla="*/ 0 h 2416628"/>
              <a:gd name="connsiteX2" fmla="*/ 0 w 3163078"/>
              <a:gd name="connsiteY2" fmla="*/ 2416628 h 2416628"/>
              <a:gd name="connsiteX3" fmla="*/ 3163078 w 3163078"/>
              <a:gd name="connsiteY3" fmla="*/ 2416628 h 2416628"/>
              <a:gd name="connsiteX4" fmla="*/ 3032449 w 3163078"/>
              <a:gd name="connsiteY4" fmla="*/ 2164702 h 2416628"/>
              <a:gd name="connsiteX0" fmla="*/ 3163078 w 3163078"/>
              <a:gd name="connsiteY0" fmla="*/ 2416628 h 2416628"/>
              <a:gd name="connsiteX1" fmla="*/ 1306286 w 3163078"/>
              <a:gd name="connsiteY1" fmla="*/ 0 h 2416628"/>
              <a:gd name="connsiteX2" fmla="*/ 0 w 3163078"/>
              <a:gd name="connsiteY2" fmla="*/ 2416628 h 2416628"/>
              <a:gd name="connsiteX3" fmla="*/ 3163078 w 3163078"/>
              <a:gd name="connsiteY3" fmla="*/ 2416628 h 2416628"/>
              <a:gd name="connsiteX0" fmla="*/ 3163078 w 3163078"/>
              <a:gd name="connsiteY0" fmla="*/ 2939142 h 2939142"/>
              <a:gd name="connsiteX1" fmla="*/ 1007706 w 3163078"/>
              <a:gd name="connsiteY1" fmla="*/ 0 h 2939142"/>
              <a:gd name="connsiteX2" fmla="*/ 0 w 3163078"/>
              <a:gd name="connsiteY2" fmla="*/ 2939142 h 2939142"/>
              <a:gd name="connsiteX3" fmla="*/ 3163078 w 3163078"/>
              <a:gd name="connsiteY3" fmla="*/ 2939142 h 2939142"/>
              <a:gd name="connsiteX0" fmla="*/ 3806890 w 3806890"/>
              <a:gd name="connsiteY0" fmla="*/ 2939142 h 2939142"/>
              <a:gd name="connsiteX1" fmla="*/ 1651518 w 3806890"/>
              <a:gd name="connsiteY1" fmla="*/ 0 h 2939142"/>
              <a:gd name="connsiteX2" fmla="*/ 0 w 3806890"/>
              <a:gd name="connsiteY2" fmla="*/ 2939142 h 2939142"/>
              <a:gd name="connsiteX3" fmla="*/ 3806890 w 3806890"/>
              <a:gd name="connsiteY3" fmla="*/ 2939142 h 2939142"/>
              <a:gd name="connsiteX0" fmla="*/ 3806890 w 3806890"/>
              <a:gd name="connsiteY0" fmla="*/ 2593909 h 2593909"/>
              <a:gd name="connsiteX1" fmla="*/ 1894113 w 3806890"/>
              <a:gd name="connsiteY1" fmla="*/ 0 h 2593909"/>
              <a:gd name="connsiteX2" fmla="*/ 0 w 3806890"/>
              <a:gd name="connsiteY2" fmla="*/ 2593909 h 2593909"/>
              <a:gd name="connsiteX3" fmla="*/ 3806890 w 3806890"/>
              <a:gd name="connsiteY3" fmla="*/ 2593909 h 2593909"/>
            </a:gdLst>
            <a:ahLst/>
            <a:cxnLst>
              <a:cxn ang="0">
                <a:pos x="connsiteX0" y="connsiteY0"/>
              </a:cxn>
              <a:cxn ang="0">
                <a:pos x="connsiteX1" y="connsiteY1"/>
              </a:cxn>
              <a:cxn ang="0">
                <a:pos x="connsiteX2" y="connsiteY2"/>
              </a:cxn>
              <a:cxn ang="0">
                <a:pos x="connsiteX3" y="connsiteY3"/>
              </a:cxn>
            </a:cxnLst>
            <a:rect l="l" t="t" r="r" b="b"/>
            <a:pathLst>
              <a:path w="3806890" h="2593909">
                <a:moveTo>
                  <a:pt x="3806890" y="2593909"/>
                </a:moveTo>
                <a:lnTo>
                  <a:pt x="1894113" y="0"/>
                </a:lnTo>
                <a:lnTo>
                  <a:pt x="0" y="2593909"/>
                </a:lnTo>
                <a:lnTo>
                  <a:pt x="3806890" y="2593909"/>
                </a:lnTo>
                <a:close/>
              </a:path>
            </a:pathLst>
          </a:custGeom>
          <a:gradFill flip="none" rotWithShape="1">
            <a:gsLst>
              <a:gs pos="8000">
                <a:srgbClr val="92D050"/>
              </a:gs>
              <a:gs pos="66000">
                <a:sysClr val="window" lastClr="FFFFFF"/>
              </a:gs>
            </a:gsLst>
            <a:lin ang="126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Calibri" pitchFamily="34" charset="0"/>
              <a:ea typeface="ＭＳ Ｐゴシック" pitchFamily="-12" charset="-128"/>
              <a:cs typeface="Calibri" pitchFamily="34" charset="0"/>
            </a:endParaRPr>
          </a:p>
        </p:txBody>
      </p:sp>
      <p:sp>
        <p:nvSpPr>
          <p:cNvPr id="50" name="Pie 49"/>
          <p:cNvSpPr/>
          <p:nvPr/>
        </p:nvSpPr>
        <p:spPr bwMode="auto">
          <a:xfrm>
            <a:off x="2512419" y="1366900"/>
            <a:ext cx="4119500" cy="4119500"/>
          </a:xfrm>
          <a:prstGeom prst="pie">
            <a:avLst>
              <a:gd name="adj1" fmla="val 10810602"/>
              <a:gd name="adj2" fmla="val 12908587"/>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Calibri" pitchFamily="34" charset="0"/>
              <a:ea typeface="ＭＳ Ｐゴシック" pitchFamily="-12" charset="-128"/>
              <a:cs typeface="Calibri" pitchFamily="34" charset="0"/>
            </a:endParaRPr>
          </a:p>
        </p:txBody>
      </p:sp>
      <p:sp>
        <p:nvSpPr>
          <p:cNvPr id="51" name="Pie 50"/>
          <p:cNvSpPr/>
          <p:nvPr/>
        </p:nvSpPr>
        <p:spPr bwMode="auto">
          <a:xfrm>
            <a:off x="2512419" y="1366900"/>
            <a:ext cx="4119500" cy="4119500"/>
          </a:xfrm>
          <a:prstGeom prst="pie">
            <a:avLst>
              <a:gd name="adj1" fmla="val 10786720"/>
              <a:gd name="adj2" fmla="val 14091785"/>
            </a:avLst>
          </a:prstGeom>
          <a:solidFill>
            <a:srgbClr val="92D050"/>
          </a:solidFill>
          <a:ln w="19050" cap="flat" cmpd="sng" algn="ctr">
            <a:solidFill>
              <a:srgbClr val="2D9F01"/>
            </a:solidFill>
            <a:prstDash val="solid"/>
            <a:round/>
            <a:headEnd type="none" w="med" len="med"/>
            <a:tailEnd type="none" w="med" len="med"/>
          </a:ln>
          <a:effectLst/>
          <a:scene3d>
            <a:camera prst="orthographicFront"/>
            <a:lightRig rig="threePt" dir="t"/>
          </a:scene3d>
          <a:sp3d prstMaterial="plastic">
            <a:bevelT/>
          </a:sp3d>
        </p:spPr>
        <p:txBody>
          <a:bodyPr vert="horz" wrap="square" lIns="91440" tIns="45720" rIns="91440" bIns="45720" numCol="1" rtlCol="0" anchor="t" anchorCtr="0" compatLnSpc="1">
            <a:prstTxWarp prst="textNoShape">
              <a:avLst/>
            </a:prstTxWarp>
          </a:bodyPr>
          <a:lstStyle/>
          <a:p>
            <a:pPr eaLnBrk="0" hangingPunct="0"/>
            <a:endParaRPr lang="en-GB" sz="2000" dirty="0">
              <a:solidFill>
                <a:srgbClr val="000000"/>
              </a:solidFill>
              <a:latin typeface="Calibri" pitchFamily="34" charset="0"/>
              <a:ea typeface="ＭＳ Ｐゴシック" pitchFamily="-12" charset="-128"/>
              <a:cs typeface="Calibri" pitchFamily="34" charset="0"/>
            </a:endParaRPr>
          </a:p>
        </p:txBody>
      </p:sp>
      <p:sp>
        <p:nvSpPr>
          <p:cNvPr id="52" name="Pie 51"/>
          <p:cNvSpPr/>
          <p:nvPr/>
        </p:nvSpPr>
        <p:spPr bwMode="auto">
          <a:xfrm>
            <a:off x="2512419" y="1357569"/>
            <a:ext cx="4119500" cy="4119500"/>
          </a:xfrm>
          <a:prstGeom prst="pie">
            <a:avLst>
              <a:gd name="adj1" fmla="val 14099493"/>
              <a:gd name="adj2" fmla="val 18478513"/>
            </a:avLst>
          </a:prstGeom>
          <a:solidFill>
            <a:srgbClr val="00B0F0"/>
          </a:solidFill>
          <a:ln w="19050" cap="flat" cmpd="sng" algn="ctr">
            <a:solidFill>
              <a:srgbClr val="0070C0"/>
            </a:solidFill>
            <a:prstDash val="solid"/>
            <a:round/>
            <a:headEnd type="none" w="med" len="med"/>
            <a:tailEnd type="none" w="med" len="med"/>
          </a:ln>
          <a:effectLst/>
          <a:scene3d>
            <a:camera prst="orthographicFront"/>
            <a:lightRig rig="threePt" dir="t"/>
          </a:scene3d>
          <a:sp3d prstMaterial="plastic">
            <a:bevelT/>
          </a:sp3d>
        </p:spPr>
        <p:txBody>
          <a:bodyPr vert="horz" wrap="square" lIns="91440" tIns="45720" rIns="91440" bIns="45720" numCol="1" rtlCol="0" anchor="t" anchorCtr="0" compatLnSpc="1">
            <a:prstTxWarp prst="textNoShape">
              <a:avLst/>
            </a:prstTxWarp>
          </a:bodyPr>
          <a:lstStyle/>
          <a:p>
            <a:pPr eaLnBrk="0" hangingPunct="0"/>
            <a:endParaRPr lang="en-GB" sz="2000" dirty="0">
              <a:solidFill>
                <a:srgbClr val="000000"/>
              </a:solidFill>
              <a:latin typeface="Calibri" pitchFamily="34" charset="0"/>
              <a:ea typeface="ＭＳ Ｐゴシック" pitchFamily="-12" charset="-128"/>
              <a:cs typeface="Calibri" pitchFamily="34" charset="0"/>
            </a:endParaRPr>
          </a:p>
        </p:txBody>
      </p:sp>
      <p:sp>
        <p:nvSpPr>
          <p:cNvPr id="53" name="Pie 52"/>
          <p:cNvSpPr/>
          <p:nvPr/>
        </p:nvSpPr>
        <p:spPr bwMode="auto">
          <a:xfrm>
            <a:off x="2512419" y="1366900"/>
            <a:ext cx="4119500" cy="4119500"/>
          </a:xfrm>
          <a:prstGeom prst="pie">
            <a:avLst>
              <a:gd name="adj1" fmla="val 18471549"/>
              <a:gd name="adj2" fmla="val 12082"/>
            </a:avLst>
          </a:prstGeom>
          <a:solidFill>
            <a:srgbClr val="FF9933"/>
          </a:solidFill>
          <a:ln w="19050" cap="flat" cmpd="sng" algn="ctr">
            <a:solidFill>
              <a:srgbClr val="B449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eaLnBrk="0" hangingPunct="0"/>
            <a:endParaRPr lang="en-GB" sz="2000" dirty="0">
              <a:solidFill>
                <a:srgbClr val="000000"/>
              </a:solidFill>
              <a:latin typeface="Calibri" pitchFamily="34" charset="0"/>
              <a:ea typeface="ＭＳ Ｐゴシック" pitchFamily="-12" charset="-128"/>
              <a:cs typeface="Calibri" pitchFamily="34" charset="0"/>
            </a:endParaRPr>
          </a:p>
        </p:txBody>
      </p:sp>
      <p:sp>
        <p:nvSpPr>
          <p:cNvPr id="54" name="Chord 53"/>
          <p:cNvSpPr>
            <a:spLocks noChangeAspect="1"/>
          </p:cNvSpPr>
          <p:nvPr/>
        </p:nvSpPr>
        <p:spPr bwMode="auto">
          <a:xfrm>
            <a:off x="2959395" y="1837384"/>
            <a:ext cx="3200400" cy="3200400"/>
          </a:xfrm>
          <a:prstGeom prst="chord">
            <a:avLst>
              <a:gd name="adj1" fmla="val 10805369"/>
              <a:gd name="adj2" fmla="val 21588905"/>
            </a:avLst>
          </a:prstGeom>
          <a:solidFill>
            <a:sysClr val="window" lastClr="FFFFFF"/>
          </a:solidFill>
          <a:ln w="9525" cap="flat" cmpd="sng" algn="ctr">
            <a:noFill/>
            <a:prstDash val="solid"/>
            <a:round/>
            <a:headEnd type="none" w="med" len="med"/>
            <a:tailEnd type="none" w="med" len="med"/>
          </a:ln>
          <a:effectLst>
            <a:innerShdw blurRad="190500">
              <a:prstClr val="black"/>
            </a:innerShdw>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Calibri" pitchFamily="34" charset="0"/>
              <a:ea typeface="ＭＳ Ｐゴシック" pitchFamily="-12" charset="-128"/>
              <a:cs typeface="Calibri" pitchFamily="34" charset="0"/>
            </a:endParaRPr>
          </a:p>
        </p:txBody>
      </p:sp>
      <p:sp>
        <p:nvSpPr>
          <p:cNvPr id="55" name="TextBox 54"/>
          <p:cNvSpPr txBox="1">
            <a:spLocks noChangeArrowheads="1"/>
          </p:cNvSpPr>
          <p:nvPr/>
        </p:nvSpPr>
        <p:spPr bwMode="auto">
          <a:xfrm rot="17873540">
            <a:off x="2331324" y="2061622"/>
            <a:ext cx="2905112" cy="1779004"/>
          </a:xfrm>
          <a:prstGeom prst="rect">
            <a:avLst/>
          </a:prstGeom>
          <a:noFill/>
          <a:ln w="9525">
            <a:noFill/>
            <a:miter lim="800000"/>
            <a:headEnd/>
            <a:tailEnd/>
          </a:ln>
        </p:spPr>
        <p:txBody>
          <a:bodyPr>
            <a:prstTxWarp prst="textArchUp">
              <a:avLst/>
            </a:prstTxWarp>
            <a:spAutoFit/>
          </a:bodyPr>
          <a:lstStyle/>
          <a:p>
            <a:pPr algn="ctr"/>
            <a:r>
              <a:rPr lang="en-GB" sz="1200" b="1" dirty="0">
                <a:solidFill>
                  <a:srgbClr val="000000"/>
                </a:solidFill>
                <a:latin typeface="Calibri" pitchFamily="34" charset="0"/>
                <a:cs typeface="Calibri" pitchFamily="34" charset="0"/>
              </a:rPr>
              <a:t>Competency</a:t>
            </a:r>
          </a:p>
        </p:txBody>
      </p:sp>
      <p:sp>
        <p:nvSpPr>
          <p:cNvPr id="56" name="Freeform 55"/>
          <p:cNvSpPr/>
          <p:nvPr/>
        </p:nvSpPr>
        <p:spPr bwMode="auto">
          <a:xfrm rot="6839550">
            <a:off x="3351150" y="2664631"/>
            <a:ext cx="219674" cy="224040"/>
          </a:xfrm>
          <a:custGeom>
            <a:avLst/>
            <a:gdLst>
              <a:gd name="connsiteX0" fmla="*/ 0 w 216024"/>
              <a:gd name="connsiteY0" fmla="*/ 216024 h 216024"/>
              <a:gd name="connsiteX1" fmla="*/ 108012 w 216024"/>
              <a:gd name="connsiteY1" fmla="*/ 0 h 216024"/>
              <a:gd name="connsiteX2" fmla="*/ 216024 w 216024"/>
              <a:gd name="connsiteY2" fmla="*/ 216024 h 216024"/>
              <a:gd name="connsiteX3" fmla="*/ 0 w 216024"/>
              <a:gd name="connsiteY3" fmla="*/ 216024 h 216024"/>
              <a:gd name="connsiteX0" fmla="*/ 0 w 219674"/>
              <a:gd name="connsiteY0" fmla="*/ 216024 h 216024"/>
              <a:gd name="connsiteX1" fmla="*/ 108012 w 219674"/>
              <a:gd name="connsiteY1" fmla="*/ 0 h 216024"/>
              <a:gd name="connsiteX2" fmla="*/ 219674 w 219674"/>
              <a:gd name="connsiteY2" fmla="*/ 215452 h 216024"/>
              <a:gd name="connsiteX3" fmla="*/ 0 w 219674"/>
              <a:gd name="connsiteY3" fmla="*/ 216024 h 216024"/>
              <a:gd name="connsiteX0" fmla="*/ 0 w 219674"/>
              <a:gd name="connsiteY0" fmla="*/ 216024 h 235186"/>
              <a:gd name="connsiteX1" fmla="*/ 108012 w 219674"/>
              <a:gd name="connsiteY1" fmla="*/ 0 h 235186"/>
              <a:gd name="connsiteX2" fmla="*/ 219674 w 219674"/>
              <a:gd name="connsiteY2" fmla="*/ 215452 h 235186"/>
              <a:gd name="connsiteX3" fmla="*/ 0 w 219674"/>
              <a:gd name="connsiteY3" fmla="*/ 216024 h 235186"/>
              <a:gd name="connsiteX0" fmla="*/ 0 w 219674"/>
              <a:gd name="connsiteY0" fmla="*/ 216024 h 235186"/>
              <a:gd name="connsiteX1" fmla="*/ 108012 w 219674"/>
              <a:gd name="connsiteY1" fmla="*/ 0 h 235186"/>
              <a:gd name="connsiteX2" fmla="*/ 219674 w 219674"/>
              <a:gd name="connsiteY2" fmla="*/ 215452 h 235186"/>
              <a:gd name="connsiteX3" fmla="*/ 0 w 219674"/>
              <a:gd name="connsiteY3" fmla="*/ 216024 h 235186"/>
              <a:gd name="connsiteX0" fmla="*/ 0 w 219674"/>
              <a:gd name="connsiteY0" fmla="*/ 216024 h 235186"/>
              <a:gd name="connsiteX1" fmla="*/ 108012 w 219674"/>
              <a:gd name="connsiteY1" fmla="*/ 0 h 235186"/>
              <a:gd name="connsiteX2" fmla="*/ 219674 w 219674"/>
              <a:gd name="connsiteY2" fmla="*/ 215452 h 235186"/>
              <a:gd name="connsiteX3" fmla="*/ 0 w 219674"/>
              <a:gd name="connsiteY3" fmla="*/ 216024 h 235186"/>
              <a:gd name="connsiteX0" fmla="*/ 0 w 219674"/>
              <a:gd name="connsiteY0" fmla="*/ 216024 h 228426"/>
              <a:gd name="connsiteX1" fmla="*/ 108012 w 219674"/>
              <a:gd name="connsiteY1" fmla="*/ 0 h 228426"/>
              <a:gd name="connsiteX2" fmla="*/ 219674 w 219674"/>
              <a:gd name="connsiteY2" fmla="*/ 215452 h 228426"/>
              <a:gd name="connsiteX3" fmla="*/ 0 w 219674"/>
              <a:gd name="connsiteY3" fmla="*/ 216024 h 228426"/>
              <a:gd name="connsiteX0" fmla="*/ 0 w 219674"/>
              <a:gd name="connsiteY0" fmla="*/ 216024 h 228426"/>
              <a:gd name="connsiteX1" fmla="*/ 108012 w 219674"/>
              <a:gd name="connsiteY1" fmla="*/ 0 h 228426"/>
              <a:gd name="connsiteX2" fmla="*/ 219674 w 219674"/>
              <a:gd name="connsiteY2" fmla="*/ 215452 h 228426"/>
              <a:gd name="connsiteX3" fmla="*/ 0 w 219674"/>
              <a:gd name="connsiteY3" fmla="*/ 216024 h 228426"/>
              <a:gd name="connsiteX0" fmla="*/ 0 w 219674"/>
              <a:gd name="connsiteY0" fmla="*/ 216024 h 221666"/>
              <a:gd name="connsiteX1" fmla="*/ 108012 w 219674"/>
              <a:gd name="connsiteY1" fmla="*/ 0 h 221666"/>
              <a:gd name="connsiteX2" fmla="*/ 219674 w 219674"/>
              <a:gd name="connsiteY2" fmla="*/ 215452 h 221666"/>
              <a:gd name="connsiteX3" fmla="*/ 0 w 219674"/>
              <a:gd name="connsiteY3" fmla="*/ 216024 h 221666"/>
              <a:gd name="connsiteX0" fmla="*/ 0 w 219674"/>
              <a:gd name="connsiteY0" fmla="*/ 216024 h 224040"/>
              <a:gd name="connsiteX1" fmla="*/ 108012 w 219674"/>
              <a:gd name="connsiteY1" fmla="*/ 0 h 224040"/>
              <a:gd name="connsiteX2" fmla="*/ 219674 w 219674"/>
              <a:gd name="connsiteY2" fmla="*/ 215452 h 224040"/>
              <a:gd name="connsiteX3" fmla="*/ 0 w 219674"/>
              <a:gd name="connsiteY3" fmla="*/ 216024 h 224040"/>
            </a:gdLst>
            <a:ahLst/>
            <a:cxnLst>
              <a:cxn ang="0">
                <a:pos x="connsiteX0" y="connsiteY0"/>
              </a:cxn>
              <a:cxn ang="0">
                <a:pos x="connsiteX1" y="connsiteY1"/>
              </a:cxn>
              <a:cxn ang="0">
                <a:pos x="connsiteX2" y="connsiteY2"/>
              </a:cxn>
              <a:cxn ang="0">
                <a:pos x="connsiteX3" y="connsiteY3"/>
              </a:cxn>
            </a:cxnLst>
            <a:rect l="l" t="t" r="r" b="b"/>
            <a:pathLst>
              <a:path w="219674" h="224040">
                <a:moveTo>
                  <a:pt x="0" y="216024"/>
                </a:moveTo>
                <a:lnTo>
                  <a:pt x="108012" y="0"/>
                </a:lnTo>
                <a:lnTo>
                  <a:pt x="219674" y="215452"/>
                </a:lnTo>
                <a:cubicBezTo>
                  <a:pt x="156732" y="221666"/>
                  <a:pt x="63495" y="224040"/>
                  <a:pt x="0" y="216024"/>
                </a:cubicBezTo>
                <a:close/>
              </a:path>
            </a:pathLst>
          </a:custGeom>
          <a:solidFill>
            <a:srgbClr val="92D050"/>
          </a:solidFill>
          <a:ln w="19050" cap="flat" cmpd="sng" algn="ctr">
            <a:noFill/>
            <a:prstDash val="solid"/>
            <a:round/>
            <a:headEnd type="none" w="med" len="med"/>
            <a:tailEnd type="none" w="med" len="med"/>
          </a:ln>
          <a:effectLst>
            <a:innerShdw blurRad="50800" dist="12700" dir="12000000">
              <a:prstClr val="black">
                <a:alpha val="50000"/>
              </a:prstClr>
            </a:innerShdw>
          </a:effectLst>
          <a:scene3d>
            <a:camera prst="orthographicFront"/>
            <a:lightRig rig="threePt" dir="t"/>
          </a:scene3d>
          <a:sp3d prstMaterial="plastic"/>
        </p:spPr>
        <p:txBody>
          <a:bodyPr vert="horz" wrap="square" lIns="91440" tIns="45720" rIns="91440" bIns="45720" numCol="1" rtlCol="0" anchor="t" anchorCtr="0" compatLnSpc="1">
            <a:prstTxWarp prst="textNoShape">
              <a:avLst/>
            </a:prstTxWarp>
          </a:bodyPr>
          <a:lstStyle/>
          <a:p>
            <a:pPr eaLnBrk="0" hangingPunct="0"/>
            <a:endParaRPr lang="en-GB" sz="2000" dirty="0">
              <a:solidFill>
                <a:srgbClr val="000000"/>
              </a:solidFill>
              <a:latin typeface="Calibri" pitchFamily="34" charset="0"/>
              <a:ea typeface="ＭＳ Ｐゴシック" pitchFamily="-12" charset="-128"/>
              <a:cs typeface="Calibri" pitchFamily="34" charset="0"/>
            </a:endParaRPr>
          </a:p>
        </p:txBody>
      </p:sp>
      <p:sp>
        <p:nvSpPr>
          <p:cNvPr id="57" name="Freeform 56"/>
          <p:cNvSpPr/>
          <p:nvPr/>
        </p:nvSpPr>
        <p:spPr bwMode="auto">
          <a:xfrm rot="14808600" flipH="1">
            <a:off x="5626640" y="2717295"/>
            <a:ext cx="219674" cy="224040"/>
          </a:xfrm>
          <a:custGeom>
            <a:avLst/>
            <a:gdLst>
              <a:gd name="connsiteX0" fmla="*/ 0 w 216024"/>
              <a:gd name="connsiteY0" fmla="*/ 216024 h 216024"/>
              <a:gd name="connsiteX1" fmla="*/ 108012 w 216024"/>
              <a:gd name="connsiteY1" fmla="*/ 0 h 216024"/>
              <a:gd name="connsiteX2" fmla="*/ 216024 w 216024"/>
              <a:gd name="connsiteY2" fmla="*/ 216024 h 216024"/>
              <a:gd name="connsiteX3" fmla="*/ 0 w 216024"/>
              <a:gd name="connsiteY3" fmla="*/ 216024 h 216024"/>
              <a:gd name="connsiteX0" fmla="*/ 0 w 219674"/>
              <a:gd name="connsiteY0" fmla="*/ 216024 h 216024"/>
              <a:gd name="connsiteX1" fmla="*/ 108012 w 219674"/>
              <a:gd name="connsiteY1" fmla="*/ 0 h 216024"/>
              <a:gd name="connsiteX2" fmla="*/ 219674 w 219674"/>
              <a:gd name="connsiteY2" fmla="*/ 215452 h 216024"/>
              <a:gd name="connsiteX3" fmla="*/ 0 w 219674"/>
              <a:gd name="connsiteY3" fmla="*/ 216024 h 216024"/>
              <a:gd name="connsiteX0" fmla="*/ 0 w 219674"/>
              <a:gd name="connsiteY0" fmla="*/ 216024 h 235186"/>
              <a:gd name="connsiteX1" fmla="*/ 108012 w 219674"/>
              <a:gd name="connsiteY1" fmla="*/ 0 h 235186"/>
              <a:gd name="connsiteX2" fmla="*/ 219674 w 219674"/>
              <a:gd name="connsiteY2" fmla="*/ 215452 h 235186"/>
              <a:gd name="connsiteX3" fmla="*/ 0 w 219674"/>
              <a:gd name="connsiteY3" fmla="*/ 216024 h 235186"/>
              <a:gd name="connsiteX0" fmla="*/ 0 w 219674"/>
              <a:gd name="connsiteY0" fmla="*/ 216024 h 235186"/>
              <a:gd name="connsiteX1" fmla="*/ 108012 w 219674"/>
              <a:gd name="connsiteY1" fmla="*/ 0 h 235186"/>
              <a:gd name="connsiteX2" fmla="*/ 219674 w 219674"/>
              <a:gd name="connsiteY2" fmla="*/ 215452 h 235186"/>
              <a:gd name="connsiteX3" fmla="*/ 0 w 219674"/>
              <a:gd name="connsiteY3" fmla="*/ 216024 h 235186"/>
              <a:gd name="connsiteX0" fmla="*/ 0 w 219674"/>
              <a:gd name="connsiteY0" fmla="*/ 216024 h 235186"/>
              <a:gd name="connsiteX1" fmla="*/ 108012 w 219674"/>
              <a:gd name="connsiteY1" fmla="*/ 0 h 235186"/>
              <a:gd name="connsiteX2" fmla="*/ 219674 w 219674"/>
              <a:gd name="connsiteY2" fmla="*/ 215452 h 235186"/>
              <a:gd name="connsiteX3" fmla="*/ 0 w 219674"/>
              <a:gd name="connsiteY3" fmla="*/ 216024 h 235186"/>
              <a:gd name="connsiteX0" fmla="*/ 0 w 219674"/>
              <a:gd name="connsiteY0" fmla="*/ 216024 h 228426"/>
              <a:gd name="connsiteX1" fmla="*/ 108012 w 219674"/>
              <a:gd name="connsiteY1" fmla="*/ 0 h 228426"/>
              <a:gd name="connsiteX2" fmla="*/ 219674 w 219674"/>
              <a:gd name="connsiteY2" fmla="*/ 215452 h 228426"/>
              <a:gd name="connsiteX3" fmla="*/ 0 w 219674"/>
              <a:gd name="connsiteY3" fmla="*/ 216024 h 228426"/>
              <a:gd name="connsiteX0" fmla="*/ 0 w 219674"/>
              <a:gd name="connsiteY0" fmla="*/ 216024 h 228426"/>
              <a:gd name="connsiteX1" fmla="*/ 108012 w 219674"/>
              <a:gd name="connsiteY1" fmla="*/ 0 h 228426"/>
              <a:gd name="connsiteX2" fmla="*/ 219674 w 219674"/>
              <a:gd name="connsiteY2" fmla="*/ 215452 h 228426"/>
              <a:gd name="connsiteX3" fmla="*/ 0 w 219674"/>
              <a:gd name="connsiteY3" fmla="*/ 216024 h 228426"/>
              <a:gd name="connsiteX0" fmla="*/ 0 w 219674"/>
              <a:gd name="connsiteY0" fmla="*/ 216024 h 221666"/>
              <a:gd name="connsiteX1" fmla="*/ 108012 w 219674"/>
              <a:gd name="connsiteY1" fmla="*/ 0 h 221666"/>
              <a:gd name="connsiteX2" fmla="*/ 219674 w 219674"/>
              <a:gd name="connsiteY2" fmla="*/ 215452 h 221666"/>
              <a:gd name="connsiteX3" fmla="*/ 0 w 219674"/>
              <a:gd name="connsiteY3" fmla="*/ 216024 h 221666"/>
              <a:gd name="connsiteX0" fmla="*/ 0 w 219674"/>
              <a:gd name="connsiteY0" fmla="*/ 216024 h 224040"/>
              <a:gd name="connsiteX1" fmla="*/ 108012 w 219674"/>
              <a:gd name="connsiteY1" fmla="*/ 0 h 224040"/>
              <a:gd name="connsiteX2" fmla="*/ 219674 w 219674"/>
              <a:gd name="connsiteY2" fmla="*/ 215452 h 224040"/>
              <a:gd name="connsiteX3" fmla="*/ 0 w 219674"/>
              <a:gd name="connsiteY3" fmla="*/ 216024 h 224040"/>
            </a:gdLst>
            <a:ahLst/>
            <a:cxnLst>
              <a:cxn ang="0">
                <a:pos x="connsiteX0" y="connsiteY0"/>
              </a:cxn>
              <a:cxn ang="0">
                <a:pos x="connsiteX1" y="connsiteY1"/>
              </a:cxn>
              <a:cxn ang="0">
                <a:pos x="connsiteX2" y="connsiteY2"/>
              </a:cxn>
              <a:cxn ang="0">
                <a:pos x="connsiteX3" y="connsiteY3"/>
              </a:cxn>
            </a:cxnLst>
            <a:rect l="l" t="t" r="r" b="b"/>
            <a:pathLst>
              <a:path w="219674" h="224040">
                <a:moveTo>
                  <a:pt x="0" y="216024"/>
                </a:moveTo>
                <a:lnTo>
                  <a:pt x="108012" y="0"/>
                </a:lnTo>
                <a:lnTo>
                  <a:pt x="219674" y="215452"/>
                </a:lnTo>
                <a:cubicBezTo>
                  <a:pt x="156732" y="221666"/>
                  <a:pt x="63495" y="224040"/>
                  <a:pt x="0" y="216024"/>
                </a:cubicBezTo>
                <a:close/>
              </a:path>
            </a:pathLst>
          </a:custGeom>
          <a:solidFill>
            <a:srgbClr val="FF9933"/>
          </a:solidFill>
          <a:ln w="19050" cap="flat" cmpd="sng" algn="ctr">
            <a:noFill/>
            <a:prstDash val="solid"/>
            <a:round/>
            <a:headEnd type="none" w="med" len="med"/>
            <a:tailEnd type="none" w="med" len="med"/>
          </a:ln>
          <a:effectLst>
            <a:innerShdw blurRad="50800" dir="12000000">
              <a:prstClr val="black">
                <a:alpha val="50000"/>
              </a:prstClr>
            </a:innerShdw>
          </a:effectLst>
          <a:scene3d>
            <a:camera prst="orthographicFront"/>
            <a:lightRig rig="threePt" dir="t"/>
          </a:scene3d>
          <a:sp3d prstMaterial="plastic"/>
        </p:spPr>
        <p:txBody>
          <a:bodyPr vert="horz" wrap="square" lIns="91440" tIns="45720" rIns="91440" bIns="45720" numCol="1" rtlCol="0" anchor="t" anchorCtr="0" compatLnSpc="1">
            <a:prstTxWarp prst="textNoShape">
              <a:avLst/>
            </a:prstTxWarp>
          </a:bodyPr>
          <a:lstStyle/>
          <a:p>
            <a:pPr eaLnBrk="0" hangingPunct="0"/>
            <a:endParaRPr lang="en-GB" sz="2000" dirty="0">
              <a:solidFill>
                <a:srgbClr val="000000"/>
              </a:solidFill>
              <a:latin typeface="Calibri" pitchFamily="34" charset="0"/>
              <a:ea typeface="ＭＳ Ｐゴシック" pitchFamily="-12" charset="-128"/>
              <a:cs typeface="Calibri" pitchFamily="34" charset="0"/>
            </a:endParaRPr>
          </a:p>
        </p:txBody>
      </p:sp>
      <p:sp>
        <p:nvSpPr>
          <p:cNvPr id="58" name="Freeform 57"/>
          <p:cNvSpPr/>
          <p:nvPr/>
        </p:nvSpPr>
        <p:spPr bwMode="auto">
          <a:xfrm rot="10800000">
            <a:off x="4458793" y="1971477"/>
            <a:ext cx="219674" cy="224040"/>
          </a:xfrm>
          <a:custGeom>
            <a:avLst/>
            <a:gdLst>
              <a:gd name="connsiteX0" fmla="*/ 0 w 216024"/>
              <a:gd name="connsiteY0" fmla="*/ 216024 h 216024"/>
              <a:gd name="connsiteX1" fmla="*/ 108012 w 216024"/>
              <a:gd name="connsiteY1" fmla="*/ 0 h 216024"/>
              <a:gd name="connsiteX2" fmla="*/ 216024 w 216024"/>
              <a:gd name="connsiteY2" fmla="*/ 216024 h 216024"/>
              <a:gd name="connsiteX3" fmla="*/ 0 w 216024"/>
              <a:gd name="connsiteY3" fmla="*/ 216024 h 216024"/>
              <a:gd name="connsiteX0" fmla="*/ 0 w 219674"/>
              <a:gd name="connsiteY0" fmla="*/ 216024 h 216024"/>
              <a:gd name="connsiteX1" fmla="*/ 108012 w 219674"/>
              <a:gd name="connsiteY1" fmla="*/ 0 h 216024"/>
              <a:gd name="connsiteX2" fmla="*/ 219674 w 219674"/>
              <a:gd name="connsiteY2" fmla="*/ 215452 h 216024"/>
              <a:gd name="connsiteX3" fmla="*/ 0 w 219674"/>
              <a:gd name="connsiteY3" fmla="*/ 216024 h 216024"/>
              <a:gd name="connsiteX0" fmla="*/ 0 w 219674"/>
              <a:gd name="connsiteY0" fmla="*/ 216024 h 235186"/>
              <a:gd name="connsiteX1" fmla="*/ 108012 w 219674"/>
              <a:gd name="connsiteY1" fmla="*/ 0 h 235186"/>
              <a:gd name="connsiteX2" fmla="*/ 219674 w 219674"/>
              <a:gd name="connsiteY2" fmla="*/ 215452 h 235186"/>
              <a:gd name="connsiteX3" fmla="*/ 0 w 219674"/>
              <a:gd name="connsiteY3" fmla="*/ 216024 h 235186"/>
              <a:gd name="connsiteX0" fmla="*/ 0 w 219674"/>
              <a:gd name="connsiteY0" fmla="*/ 216024 h 235186"/>
              <a:gd name="connsiteX1" fmla="*/ 108012 w 219674"/>
              <a:gd name="connsiteY1" fmla="*/ 0 h 235186"/>
              <a:gd name="connsiteX2" fmla="*/ 219674 w 219674"/>
              <a:gd name="connsiteY2" fmla="*/ 215452 h 235186"/>
              <a:gd name="connsiteX3" fmla="*/ 0 w 219674"/>
              <a:gd name="connsiteY3" fmla="*/ 216024 h 235186"/>
              <a:gd name="connsiteX0" fmla="*/ 0 w 219674"/>
              <a:gd name="connsiteY0" fmla="*/ 216024 h 235186"/>
              <a:gd name="connsiteX1" fmla="*/ 108012 w 219674"/>
              <a:gd name="connsiteY1" fmla="*/ 0 h 235186"/>
              <a:gd name="connsiteX2" fmla="*/ 219674 w 219674"/>
              <a:gd name="connsiteY2" fmla="*/ 215452 h 235186"/>
              <a:gd name="connsiteX3" fmla="*/ 0 w 219674"/>
              <a:gd name="connsiteY3" fmla="*/ 216024 h 235186"/>
              <a:gd name="connsiteX0" fmla="*/ 0 w 219674"/>
              <a:gd name="connsiteY0" fmla="*/ 216024 h 228426"/>
              <a:gd name="connsiteX1" fmla="*/ 108012 w 219674"/>
              <a:gd name="connsiteY1" fmla="*/ 0 h 228426"/>
              <a:gd name="connsiteX2" fmla="*/ 219674 w 219674"/>
              <a:gd name="connsiteY2" fmla="*/ 215452 h 228426"/>
              <a:gd name="connsiteX3" fmla="*/ 0 w 219674"/>
              <a:gd name="connsiteY3" fmla="*/ 216024 h 228426"/>
              <a:gd name="connsiteX0" fmla="*/ 0 w 219674"/>
              <a:gd name="connsiteY0" fmla="*/ 216024 h 228426"/>
              <a:gd name="connsiteX1" fmla="*/ 108012 w 219674"/>
              <a:gd name="connsiteY1" fmla="*/ 0 h 228426"/>
              <a:gd name="connsiteX2" fmla="*/ 219674 w 219674"/>
              <a:gd name="connsiteY2" fmla="*/ 215452 h 228426"/>
              <a:gd name="connsiteX3" fmla="*/ 0 w 219674"/>
              <a:gd name="connsiteY3" fmla="*/ 216024 h 228426"/>
              <a:gd name="connsiteX0" fmla="*/ 0 w 219674"/>
              <a:gd name="connsiteY0" fmla="*/ 216024 h 221666"/>
              <a:gd name="connsiteX1" fmla="*/ 108012 w 219674"/>
              <a:gd name="connsiteY1" fmla="*/ 0 h 221666"/>
              <a:gd name="connsiteX2" fmla="*/ 219674 w 219674"/>
              <a:gd name="connsiteY2" fmla="*/ 215452 h 221666"/>
              <a:gd name="connsiteX3" fmla="*/ 0 w 219674"/>
              <a:gd name="connsiteY3" fmla="*/ 216024 h 221666"/>
              <a:gd name="connsiteX0" fmla="*/ 0 w 219674"/>
              <a:gd name="connsiteY0" fmla="*/ 216024 h 224040"/>
              <a:gd name="connsiteX1" fmla="*/ 108012 w 219674"/>
              <a:gd name="connsiteY1" fmla="*/ 0 h 224040"/>
              <a:gd name="connsiteX2" fmla="*/ 219674 w 219674"/>
              <a:gd name="connsiteY2" fmla="*/ 215452 h 224040"/>
              <a:gd name="connsiteX3" fmla="*/ 0 w 219674"/>
              <a:gd name="connsiteY3" fmla="*/ 216024 h 224040"/>
            </a:gdLst>
            <a:ahLst/>
            <a:cxnLst>
              <a:cxn ang="0">
                <a:pos x="connsiteX0" y="connsiteY0"/>
              </a:cxn>
              <a:cxn ang="0">
                <a:pos x="connsiteX1" y="connsiteY1"/>
              </a:cxn>
              <a:cxn ang="0">
                <a:pos x="connsiteX2" y="connsiteY2"/>
              </a:cxn>
              <a:cxn ang="0">
                <a:pos x="connsiteX3" y="connsiteY3"/>
              </a:cxn>
            </a:cxnLst>
            <a:rect l="l" t="t" r="r" b="b"/>
            <a:pathLst>
              <a:path w="219674" h="224040">
                <a:moveTo>
                  <a:pt x="0" y="216024"/>
                </a:moveTo>
                <a:lnTo>
                  <a:pt x="108012" y="0"/>
                </a:lnTo>
                <a:lnTo>
                  <a:pt x="219674" y="215452"/>
                </a:lnTo>
                <a:cubicBezTo>
                  <a:pt x="156732" y="221666"/>
                  <a:pt x="63495" y="224040"/>
                  <a:pt x="0" y="216024"/>
                </a:cubicBezTo>
                <a:close/>
              </a:path>
            </a:pathLst>
          </a:custGeom>
          <a:solidFill>
            <a:srgbClr val="00B0F0"/>
          </a:solidFill>
          <a:ln w="19050" cap="flat" cmpd="sng" algn="ctr">
            <a:noFill/>
            <a:prstDash val="solid"/>
            <a:round/>
            <a:headEnd type="none" w="med" len="med"/>
            <a:tailEnd type="none" w="med" len="med"/>
          </a:ln>
          <a:effectLst>
            <a:innerShdw blurRad="50800" dir="12000000">
              <a:prstClr val="black">
                <a:alpha val="50000"/>
              </a:prstClr>
            </a:innerShdw>
          </a:effectLst>
          <a:scene3d>
            <a:camera prst="orthographicFront"/>
            <a:lightRig rig="threePt" dir="t"/>
          </a:scene3d>
          <a:sp3d prstMaterial="plastic"/>
        </p:spPr>
        <p:txBody>
          <a:bodyPr vert="horz" wrap="square" lIns="91440" tIns="45720" rIns="91440" bIns="45720" numCol="1" rtlCol="0" anchor="t" anchorCtr="0" compatLnSpc="1">
            <a:prstTxWarp prst="textNoShape">
              <a:avLst/>
            </a:prstTxWarp>
          </a:bodyPr>
          <a:lstStyle/>
          <a:p>
            <a:pPr eaLnBrk="0" hangingPunct="0"/>
            <a:endParaRPr lang="en-GB" sz="2000" dirty="0">
              <a:solidFill>
                <a:srgbClr val="000000"/>
              </a:solidFill>
              <a:latin typeface="Calibri" pitchFamily="34" charset="0"/>
              <a:ea typeface="ＭＳ Ｐゴシック" pitchFamily="-12" charset="-128"/>
              <a:cs typeface="Calibri" pitchFamily="34" charset="0"/>
            </a:endParaRPr>
          </a:p>
        </p:txBody>
      </p:sp>
      <p:sp>
        <p:nvSpPr>
          <p:cNvPr id="59" name="TextBox 58"/>
          <p:cNvSpPr txBox="1">
            <a:spLocks noChangeArrowheads="1"/>
          </p:cNvSpPr>
          <p:nvPr/>
        </p:nvSpPr>
        <p:spPr bwMode="auto">
          <a:xfrm>
            <a:off x="3107699" y="1634064"/>
            <a:ext cx="3083868" cy="2286000"/>
          </a:xfrm>
          <a:prstGeom prst="rect">
            <a:avLst/>
          </a:prstGeom>
          <a:noFill/>
          <a:ln w="9525">
            <a:noFill/>
            <a:miter lim="800000"/>
            <a:headEnd/>
            <a:tailEnd/>
          </a:ln>
        </p:spPr>
        <p:txBody>
          <a:bodyPr>
            <a:prstTxWarp prst="textArchUp">
              <a:avLst/>
            </a:prstTxWarp>
            <a:spAutoFit/>
          </a:bodyPr>
          <a:lstStyle/>
          <a:p>
            <a:pPr algn="ctr"/>
            <a:r>
              <a:rPr lang="en-GB" sz="1200" b="1" dirty="0">
                <a:solidFill>
                  <a:srgbClr val="000000"/>
                </a:solidFill>
                <a:latin typeface="Calibri" pitchFamily="34" charset="0"/>
                <a:cs typeface="Calibri" pitchFamily="34" charset="0"/>
              </a:rPr>
              <a:t>Partnership</a:t>
            </a:r>
          </a:p>
        </p:txBody>
      </p:sp>
      <p:sp>
        <p:nvSpPr>
          <p:cNvPr id="60" name="TextBox 54"/>
          <p:cNvSpPr txBox="1">
            <a:spLocks noChangeArrowheads="1"/>
          </p:cNvSpPr>
          <p:nvPr/>
        </p:nvSpPr>
        <p:spPr bwMode="auto">
          <a:xfrm rot="4017627">
            <a:off x="3920274" y="1962411"/>
            <a:ext cx="2556562" cy="2286000"/>
          </a:xfrm>
          <a:prstGeom prst="rect">
            <a:avLst/>
          </a:prstGeom>
          <a:noFill/>
          <a:ln w="9525">
            <a:noFill/>
            <a:miter lim="800000"/>
            <a:headEnd/>
            <a:tailEnd/>
          </a:ln>
        </p:spPr>
        <p:txBody>
          <a:bodyPr>
            <a:prstTxWarp prst="textArchUp">
              <a:avLst/>
            </a:prstTxWarp>
            <a:spAutoFit/>
          </a:bodyPr>
          <a:lstStyle/>
          <a:p>
            <a:pPr algn="ctr">
              <a:lnSpc>
                <a:spcPts val="1080"/>
              </a:lnSpc>
            </a:pPr>
            <a:r>
              <a:rPr lang="en-GB" sz="1100" b="1" dirty="0" smtClean="0">
                <a:solidFill>
                  <a:srgbClr val="000000"/>
                </a:solidFill>
                <a:latin typeface="Calibri" pitchFamily="34" charset="0"/>
                <a:cs typeface="Calibri" pitchFamily="34" charset="0"/>
              </a:rPr>
              <a:t>Services Portfolio</a:t>
            </a:r>
            <a:endParaRPr lang="en-GB" sz="1100" b="1" dirty="0">
              <a:solidFill>
                <a:srgbClr val="000000"/>
              </a:solidFill>
              <a:latin typeface="Calibri" pitchFamily="34" charset="0"/>
              <a:cs typeface="Calibri" pitchFamily="34" charset="0"/>
            </a:endParaRPr>
          </a:p>
        </p:txBody>
      </p:sp>
      <p:cxnSp>
        <p:nvCxnSpPr>
          <p:cNvPr id="61" name="Straight Connector 60"/>
          <p:cNvCxnSpPr/>
          <p:nvPr/>
        </p:nvCxnSpPr>
        <p:spPr bwMode="auto">
          <a:xfrm rot="10800000">
            <a:off x="201324" y="3367578"/>
            <a:ext cx="2286000" cy="0"/>
          </a:xfrm>
          <a:prstGeom prst="line">
            <a:avLst/>
          </a:prstGeom>
          <a:solidFill>
            <a:srgbClr val="4F81BD"/>
          </a:solidFill>
          <a:ln w="9525" cap="flat" cmpd="sng" algn="ctr">
            <a:solidFill>
              <a:srgbClr val="92D050"/>
            </a:solidFill>
            <a:prstDash val="solid"/>
            <a:round/>
            <a:headEnd type="none" w="med" len="med"/>
            <a:tailEnd type="none" w="med" len="med"/>
          </a:ln>
          <a:effectLst/>
        </p:spPr>
      </p:cxnSp>
      <p:sp>
        <p:nvSpPr>
          <p:cNvPr id="62" name="Freeform 61"/>
          <p:cNvSpPr/>
          <p:nvPr/>
        </p:nvSpPr>
        <p:spPr bwMode="auto">
          <a:xfrm>
            <a:off x="2208282" y="3391201"/>
            <a:ext cx="291319" cy="71732"/>
          </a:xfrm>
          <a:custGeom>
            <a:avLst/>
            <a:gdLst>
              <a:gd name="connsiteX0" fmla="*/ 267854 w 295563"/>
              <a:gd name="connsiteY0" fmla="*/ 0 h 83127"/>
              <a:gd name="connsiteX1" fmla="*/ 0 w 295563"/>
              <a:gd name="connsiteY1" fmla="*/ 83127 h 83127"/>
              <a:gd name="connsiteX2" fmla="*/ 295563 w 295563"/>
              <a:gd name="connsiteY2" fmla="*/ 73890 h 83127"/>
              <a:gd name="connsiteX3" fmla="*/ 267854 w 295563"/>
              <a:gd name="connsiteY3" fmla="*/ 0 h 83127"/>
              <a:gd name="connsiteX0" fmla="*/ 291319 w 295563"/>
              <a:gd name="connsiteY0" fmla="*/ 0 h 66458"/>
              <a:gd name="connsiteX1" fmla="*/ 0 w 295563"/>
              <a:gd name="connsiteY1" fmla="*/ 66458 h 66458"/>
              <a:gd name="connsiteX2" fmla="*/ 295563 w 295563"/>
              <a:gd name="connsiteY2" fmla="*/ 57221 h 66458"/>
              <a:gd name="connsiteX3" fmla="*/ 291319 w 295563"/>
              <a:gd name="connsiteY3" fmla="*/ 0 h 66458"/>
              <a:gd name="connsiteX0" fmla="*/ 291319 w 291319"/>
              <a:gd name="connsiteY0" fmla="*/ 0 h 66458"/>
              <a:gd name="connsiteX1" fmla="*/ 0 w 291319"/>
              <a:gd name="connsiteY1" fmla="*/ 66458 h 66458"/>
              <a:gd name="connsiteX2" fmla="*/ 279688 w 291319"/>
              <a:gd name="connsiteY2" fmla="*/ 60396 h 66458"/>
              <a:gd name="connsiteX3" fmla="*/ 291319 w 291319"/>
              <a:gd name="connsiteY3" fmla="*/ 0 h 66458"/>
              <a:gd name="connsiteX0" fmla="*/ 291319 w 291319"/>
              <a:gd name="connsiteY0" fmla="*/ 0 h 71732"/>
              <a:gd name="connsiteX1" fmla="*/ 0 w 291319"/>
              <a:gd name="connsiteY1" fmla="*/ 66458 h 71732"/>
              <a:gd name="connsiteX2" fmla="*/ 290453 w 291319"/>
              <a:gd name="connsiteY2" fmla="*/ 71732 h 71732"/>
              <a:gd name="connsiteX3" fmla="*/ 291319 w 291319"/>
              <a:gd name="connsiteY3" fmla="*/ 0 h 71732"/>
            </a:gdLst>
            <a:ahLst/>
            <a:cxnLst>
              <a:cxn ang="0">
                <a:pos x="connsiteX0" y="connsiteY0"/>
              </a:cxn>
              <a:cxn ang="0">
                <a:pos x="connsiteX1" y="connsiteY1"/>
              </a:cxn>
              <a:cxn ang="0">
                <a:pos x="connsiteX2" y="connsiteY2"/>
              </a:cxn>
              <a:cxn ang="0">
                <a:pos x="connsiteX3" y="connsiteY3"/>
              </a:cxn>
            </a:cxnLst>
            <a:rect l="l" t="t" r="r" b="b"/>
            <a:pathLst>
              <a:path w="291319" h="71732">
                <a:moveTo>
                  <a:pt x="291319" y="0"/>
                </a:moveTo>
                <a:lnTo>
                  <a:pt x="0" y="66458"/>
                </a:lnTo>
                <a:lnTo>
                  <a:pt x="290453" y="71732"/>
                </a:lnTo>
                <a:cubicBezTo>
                  <a:pt x="290742" y="47821"/>
                  <a:pt x="291030" y="23911"/>
                  <a:pt x="291319" y="0"/>
                </a:cubicBezTo>
                <a:close/>
              </a:path>
            </a:pathLst>
          </a:custGeom>
          <a:solidFill>
            <a:srgbClr val="4BACC6">
              <a:lumMod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Calibri" pitchFamily="34" charset="0"/>
              <a:ea typeface="ＭＳ Ｐゴシック" pitchFamily="-12" charset="-128"/>
              <a:cs typeface="Calibri" pitchFamily="34" charset="0"/>
            </a:endParaRPr>
          </a:p>
        </p:txBody>
      </p:sp>
      <p:sp>
        <p:nvSpPr>
          <p:cNvPr id="63" name="Freeform 62"/>
          <p:cNvSpPr/>
          <p:nvPr/>
        </p:nvSpPr>
        <p:spPr bwMode="auto">
          <a:xfrm>
            <a:off x="1842940" y="3284476"/>
            <a:ext cx="368300" cy="88900"/>
          </a:xfrm>
          <a:custGeom>
            <a:avLst/>
            <a:gdLst>
              <a:gd name="connsiteX0" fmla="*/ 0 w 368300"/>
              <a:gd name="connsiteY0" fmla="*/ 88900 h 88900"/>
              <a:gd name="connsiteX1" fmla="*/ 368300 w 368300"/>
              <a:gd name="connsiteY1" fmla="*/ 0 h 88900"/>
              <a:gd name="connsiteX2" fmla="*/ 368300 w 368300"/>
              <a:gd name="connsiteY2" fmla="*/ 88900 h 88900"/>
              <a:gd name="connsiteX3" fmla="*/ 0 w 368300"/>
              <a:gd name="connsiteY3" fmla="*/ 88900 h 88900"/>
            </a:gdLst>
            <a:ahLst/>
            <a:cxnLst>
              <a:cxn ang="0">
                <a:pos x="connsiteX0" y="connsiteY0"/>
              </a:cxn>
              <a:cxn ang="0">
                <a:pos x="connsiteX1" y="connsiteY1"/>
              </a:cxn>
              <a:cxn ang="0">
                <a:pos x="connsiteX2" y="connsiteY2"/>
              </a:cxn>
              <a:cxn ang="0">
                <a:pos x="connsiteX3" y="connsiteY3"/>
              </a:cxn>
            </a:cxnLst>
            <a:rect l="l" t="t" r="r" b="b"/>
            <a:pathLst>
              <a:path w="368300" h="88900">
                <a:moveTo>
                  <a:pt x="0" y="88900"/>
                </a:moveTo>
                <a:lnTo>
                  <a:pt x="368300" y="0"/>
                </a:lnTo>
                <a:lnTo>
                  <a:pt x="368300" y="88900"/>
                </a:lnTo>
                <a:lnTo>
                  <a:pt x="0" y="88900"/>
                </a:lnTo>
                <a:close/>
              </a:path>
            </a:pathLst>
          </a:custGeom>
          <a:solidFill>
            <a:srgbClr val="5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GB" sz="2000" dirty="0">
              <a:solidFill>
                <a:srgbClr val="000000"/>
              </a:solidFill>
              <a:latin typeface="Calibri" pitchFamily="34" charset="0"/>
              <a:ea typeface="ＭＳ Ｐゴシック" pitchFamily="-12" charset="-128"/>
              <a:cs typeface="Calibri" pitchFamily="34" charset="0"/>
            </a:endParaRPr>
          </a:p>
        </p:txBody>
      </p:sp>
      <p:sp>
        <p:nvSpPr>
          <p:cNvPr id="64" name="Freeform 63"/>
          <p:cNvSpPr/>
          <p:nvPr/>
        </p:nvSpPr>
        <p:spPr bwMode="auto">
          <a:xfrm flipH="1">
            <a:off x="6910235" y="3284476"/>
            <a:ext cx="368300" cy="88900"/>
          </a:xfrm>
          <a:custGeom>
            <a:avLst/>
            <a:gdLst>
              <a:gd name="connsiteX0" fmla="*/ 0 w 368300"/>
              <a:gd name="connsiteY0" fmla="*/ 88900 h 88900"/>
              <a:gd name="connsiteX1" fmla="*/ 368300 w 368300"/>
              <a:gd name="connsiteY1" fmla="*/ 0 h 88900"/>
              <a:gd name="connsiteX2" fmla="*/ 368300 w 368300"/>
              <a:gd name="connsiteY2" fmla="*/ 88900 h 88900"/>
              <a:gd name="connsiteX3" fmla="*/ 0 w 368300"/>
              <a:gd name="connsiteY3" fmla="*/ 88900 h 88900"/>
            </a:gdLst>
            <a:ahLst/>
            <a:cxnLst>
              <a:cxn ang="0">
                <a:pos x="connsiteX0" y="connsiteY0"/>
              </a:cxn>
              <a:cxn ang="0">
                <a:pos x="connsiteX1" y="connsiteY1"/>
              </a:cxn>
              <a:cxn ang="0">
                <a:pos x="connsiteX2" y="connsiteY2"/>
              </a:cxn>
              <a:cxn ang="0">
                <a:pos x="connsiteX3" y="connsiteY3"/>
              </a:cxn>
            </a:cxnLst>
            <a:rect l="l" t="t" r="r" b="b"/>
            <a:pathLst>
              <a:path w="368300" h="88900">
                <a:moveTo>
                  <a:pt x="0" y="88900"/>
                </a:moveTo>
                <a:lnTo>
                  <a:pt x="368300" y="0"/>
                </a:lnTo>
                <a:lnTo>
                  <a:pt x="368300" y="88900"/>
                </a:lnTo>
                <a:lnTo>
                  <a:pt x="0" y="88900"/>
                </a:lnTo>
                <a:close/>
              </a:path>
            </a:pathLst>
          </a:custGeom>
          <a:solidFill>
            <a:srgbClr val="5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GB" sz="2000" dirty="0">
              <a:solidFill>
                <a:srgbClr val="000000"/>
              </a:solidFill>
              <a:latin typeface="Calibri" pitchFamily="34" charset="0"/>
              <a:ea typeface="ＭＳ Ｐゴシック" pitchFamily="-12" charset="-128"/>
              <a:cs typeface="Calibri" pitchFamily="34" charset="0"/>
            </a:endParaRPr>
          </a:p>
        </p:txBody>
      </p:sp>
      <p:grpSp>
        <p:nvGrpSpPr>
          <p:cNvPr id="65" name="Group 410"/>
          <p:cNvGrpSpPr>
            <a:grpSpLocks/>
          </p:cNvGrpSpPr>
          <p:nvPr/>
        </p:nvGrpSpPr>
        <p:grpSpPr bwMode="auto">
          <a:xfrm>
            <a:off x="3877102" y="2053206"/>
            <a:ext cx="1353410" cy="1348574"/>
            <a:chOff x="1190" y="1670"/>
            <a:chExt cx="1028" cy="1008"/>
          </a:xfrm>
        </p:grpSpPr>
        <p:sp>
          <p:nvSpPr>
            <p:cNvPr id="66" name="Oval 65"/>
            <p:cNvSpPr/>
            <p:nvPr/>
          </p:nvSpPr>
          <p:spPr bwMode="auto">
            <a:xfrm>
              <a:off x="1210" y="1670"/>
              <a:ext cx="1008" cy="1008"/>
            </a:xfrm>
            <a:prstGeom prst="ellipse">
              <a:avLst/>
            </a:prstGeom>
            <a:solidFill>
              <a:srgbClr val="FFFFFF">
                <a:lumMod val="95000"/>
              </a:srgbClr>
            </a:solidFill>
            <a:ln w="34925" cap="flat" cmpd="sng" algn="ctr">
              <a:solidFill>
                <a:srgbClr val="FFFFFF">
                  <a:lumMod val="65000"/>
                </a:srgbClr>
              </a:solidFill>
              <a:prstDash val="solid"/>
              <a:round/>
              <a:headEnd type="none" w="med" len="med"/>
              <a:tailEnd type="none" w="med" len="med"/>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anchor="ctr"/>
            <a:lstStyle/>
            <a:p>
              <a:pPr algn="ctr" eaLnBrk="0" hangingPunct="0">
                <a:defRPr/>
              </a:pPr>
              <a:endParaRPr lang="en-GB" kern="0" dirty="0">
                <a:solidFill>
                  <a:srgbClr val="000000"/>
                </a:solidFill>
                <a:latin typeface="Calibri" pitchFamily="34" charset="0"/>
                <a:cs typeface="Calibri" pitchFamily="34" charset="0"/>
              </a:endParaRPr>
            </a:p>
          </p:txBody>
        </p:sp>
        <p:sp>
          <p:nvSpPr>
            <p:cNvPr id="67" name="Oval 66"/>
            <p:cNvSpPr/>
            <p:nvPr/>
          </p:nvSpPr>
          <p:spPr bwMode="auto">
            <a:xfrm>
              <a:off x="1190" y="1897"/>
              <a:ext cx="1016" cy="584"/>
            </a:xfrm>
            <a:prstGeom prst="ellipse">
              <a:avLst/>
            </a:prstGeom>
            <a:solidFill>
              <a:srgbClr val="FFFFFF">
                <a:lumMod val="85000"/>
              </a:srgbClr>
            </a:solidFill>
            <a:ln w="9525" cap="flat" cmpd="sng" algn="ctr">
              <a:solidFill>
                <a:srgbClr val="FFFFFF">
                  <a:lumMod val="65000"/>
                </a:srgbClr>
              </a:solidFill>
              <a:prstDash val="solid"/>
              <a:round/>
              <a:headEnd type="none" w="med" len="med"/>
              <a:tailEnd type="none" w="med" len="med"/>
            </a:ln>
            <a:effectLst/>
          </p:spPr>
          <p:txBody>
            <a:bodyPr anchor="ctr"/>
            <a:lstStyle/>
            <a:p>
              <a:pPr algn="ctr" eaLnBrk="0" hangingPunct="0">
                <a:defRPr/>
              </a:pPr>
              <a:endParaRPr lang="en-GB" kern="0" dirty="0">
                <a:solidFill>
                  <a:srgbClr val="000000"/>
                </a:solidFill>
                <a:latin typeface="Calibri" pitchFamily="34" charset="0"/>
                <a:cs typeface="Calibri" pitchFamily="34" charset="0"/>
              </a:endParaRPr>
            </a:p>
          </p:txBody>
        </p:sp>
        <p:sp>
          <p:nvSpPr>
            <p:cNvPr id="68" name="Text Box 405"/>
            <p:cNvSpPr txBox="1">
              <a:spLocks noChangeArrowheads="1"/>
            </p:cNvSpPr>
            <p:nvPr/>
          </p:nvSpPr>
          <p:spPr bwMode="auto">
            <a:xfrm>
              <a:off x="1271" y="2017"/>
              <a:ext cx="883" cy="345"/>
            </a:xfrm>
            <a:prstGeom prst="rect">
              <a:avLst/>
            </a:prstGeom>
            <a:noFill/>
            <a:ln w="9525">
              <a:noFill/>
              <a:miter lim="800000"/>
              <a:headEnd/>
              <a:tailEnd/>
            </a:ln>
            <a:effectLst/>
          </p:spPr>
          <p:txBody>
            <a:bodyPr wrap="square">
              <a:spAutoFit/>
            </a:bodyPr>
            <a:lstStyle/>
            <a:p>
              <a:pPr algn="ctr">
                <a:spcBef>
                  <a:spcPct val="50000"/>
                </a:spcBef>
                <a:defRPr/>
              </a:pPr>
              <a:r>
                <a:rPr lang="en-GB" sz="1200" b="1" kern="0" dirty="0">
                  <a:solidFill>
                    <a:srgbClr val="9D3B39"/>
                  </a:solidFill>
                  <a:latin typeface="Calibri" pitchFamily="34" charset="0"/>
                  <a:cs typeface="Calibri" pitchFamily="34" charset="0"/>
                </a:rPr>
                <a:t>Competency Profile</a:t>
              </a:r>
            </a:p>
          </p:txBody>
        </p:sp>
      </p:grpSp>
      <p:cxnSp>
        <p:nvCxnSpPr>
          <p:cNvPr id="69" name="Straight Connector 68"/>
          <p:cNvCxnSpPr/>
          <p:nvPr/>
        </p:nvCxnSpPr>
        <p:spPr bwMode="auto">
          <a:xfrm rot="10800000">
            <a:off x="6627620" y="3377793"/>
            <a:ext cx="2286000" cy="0"/>
          </a:xfrm>
          <a:prstGeom prst="line">
            <a:avLst/>
          </a:prstGeom>
          <a:solidFill>
            <a:srgbClr val="4F81BD"/>
          </a:solidFill>
          <a:ln w="9525" cap="flat" cmpd="sng" algn="ctr">
            <a:solidFill>
              <a:srgbClr val="FAD29C"/>
            </a:solidFill>
            <a:prstDash val="solid"/>
            <a:round/>
            <a:headEnd type="none" w="med" len="med"/>
            <a:tailEnd type="none" w="med" len="med"/>
          </a:ln>
          <a:effectLst/>
        </p:spPr>
      </p:cxnSp>
      <p:sp>
        <p:nvSpPr>
          <p:cNvPr id="70" name="Rectangle 69"/>
          <p:cNvSpPr/>
          <p:nvPr/>
        </p:nvSpPr>
        <p:spPr>
          <a:xfrm>
            <a:off x="1846909" y="3380003"/>
            <a:ext cx="5445596" cy="28803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rPr>
              <a:t>Representative Experiences</a:t>
            </a:r>
          </a:p>
        </p:txBody>
      </p:sp>
      <p:sp>
        <p:nvSpPr>
          <p:cNvPr id="71" name="Rounded Rectangle 70"/>
          <p:cNvSpPr/>
          <p:nvPr/>
        </p:nvSpPr>
        <p:spPr>
          <a:xfrm>
            <a:off x="41655" y="4022124"/>
            <a:ext cx="4417137" cy="2150076"/>
          </a:xfrm>
          <a:prstGeom prst="roundRect">
            <a:avLst>
              <a:gd name="adj" fmla="val 3153"/>
            </a:avLst>
          </a:prstGeom>
          <a:gradFill flip="none" rotWithShape="1">
            <a:gsLst>
              <a:gs pos="58000">
                <a:sysClr val="window" lastClr="FFFFFF"/>
              </a:gs>
              <a:gs pos="93000">
                <a:srgbClr val="C1EFFF"/>
              </a:gs>
            </a:gsLst>
            <a:lin ang="5400000" scaled="1"/>
            <a:tileRect/>
          </a:gradFill>
          <a:ln w="12700" cap="flat" cmpd="sng" algn="ctr">
            <a:solidFill>
              <a:srgbClr val="4BACC6"/>
            </a:solidFill>
            <a:prstDash val="solid"/>
          </a:ln>
          <a:effectLst/>
        </p:spPr>
        <p:txBody>
          <a:bodyPr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23837" marR="0" lvl="1" indent="-171450" algn="just" defTabSz="914400" eaLnBrk="1" fontAlgn="auto" latinLnBrk="0" hangingPunct="1">
              <a:lnSpc>
                <a:spcPct val="150000"/>
              </a:lnSpc>
              <a:spcBef>
                <a:spcPts val="0"/>
              </a:spcBef>
              <a:spcAft>
                <a:spcPts val="0"/>
              </a:spcAft>
              <a:buClr>
                <a:srgbClr val="000000"/>
              </a:buClr>
              <a:buSzTx/>
              <a:buFont typeface="Wingdings" panose="05000000000000000000" pitchFamily="2" charset="2"/>
              <a:buChar char="§"/>
              <a:tabLst/>
              <a:defRPr/>
            </a:pPr>
            <a:r>
              <a:rPr kumimoji="0" lang="en-US" sz="1000" b="0" i="0" u="none" strike="noStrike" kern="0" cap="none" spc="0" normalizeH="0" baseline="0" noProof="0" dirty="0">
                <a:ln>
                  <a:noFill/>
                </a:ln>
                <a:solidFill>
                  <a:sysClr val="windowText" lastClr="000000"/>
                </a:solidFill>
                <a:effectLst/>
                <a:uLnTx/>
                <a:uFillTx/>
                <a:latin typeface="Calibri" pitchFamily="34" charset="0"/>
                <a:ea typeface="+mn-ea"/>
                <a:cs typeface="Calibri" pitchFamily="34" charset="0"/>
              </a:rPr>
              <a:t>Provided cost effective solution with Onsite/Offshore model.</a:t>
            </a:r>
          </a:p>
          <a:p>
            <a:pPr marL="223837" marR="0" lvl="1" indent="-171450" algn="just" defTabSz="914400" eaLnBrk="1" fontAlgn="auto" latinLnBrk="0" hangingPunct="1">
              <a:lnSpc>
                <a:spcPct val="150000"/>
              </a:lnSpc>
              <a:spcBef>
                <a:spcPts val="0"/>
              </a:spcBef>
              <a:spcAft>
                <a:spcPts val="0"/>
              </a:spcAft>
              <a:buClr>
                <a:srgbClr val="000000"/>
              </a:buClr>
              <a:buSzTx/>
              <a:buFont typeface="Wingdings" panose="05000000000000000000" pitchFamily="2" charset="2"/>
              <a:buChar char="§"/>
              <a:tabLst/>
              <a:defRPr/>
            </a:pPr>
            <a:r>
              <a:rPr kumimoji="0" lang="en-US" sz="1000" b="0" i="0" u="none" strike="noStrike" kern="0" cap="none" spc="0" normalizeH="0" baseline="0" noProof="0" dirty="0">
                <a:ln>
                  <a:noFill/>
                </a:ln>
                <a:solidFill>
                  <a:sysClr val="windowText" lastClr="000000"/>
                </a:solidFill>
                <a:effectLst/>
                <a:uLnTx/>
                <a:uFillTx/>
                <a:latin typeface="Calibri" pitchFamily="34" charset="0"/>
                <a:ea typeface="+mn-ea"/>
                <a:cs typeface="Calibri" pitchFamily="34" charset="0"/>
              </a:rPr>
              <a:t>Robust and scalable QlikView infrastructure and data model.</a:t>
            </a:r>
          </a:p>
          <a:p>
            <a:pPr marL="223837" lvl="1" indent="-171450" algn="just">
              <a:buClr>
                <a:srgbClr val="000000"/>
              </a:buClr>
              <a:buSzPct val="80000"/>
              <a:buFont typeface="Wingdings" panose="05000000000000000000" pitchFamily="2" charset="2"/>
              <a:buChar char="§"/>
              <a:defRPr/>
            </a:pPr>
            <a:r>
              <a:rPr lang="en-US" sz="1000" b="1" kern="0" dirty="0">
                <a:solidFill>
                  <a:prstClr val="black"/>
                </a:solidFill>
                <a:latin typeface="Calibri" pitchFamily="34" charset="0"/>
                <a:cs typeface="Calibri" pitchFamily="34" charset="0"/>
              </a:rPr>
              <a:t>Cognizant assessed , proposed and implemented </a:t>
            </a:r>
            <a:r>
              <a:rPr lang="en-US" sz="1000" kern="0" dirty="0">
                <a:solidFill>
                  <a:prstClr val="black"/>
                </a:solidFill>
                <a:latin typeface="Calibri" pitchFamily="34" charset="0"/>
                <a:cs typeface="Calibri" pitchFamily="34" charset="0"/>
              </a:rPr>
              <a:t>appropriate solution using QlikView.</a:t>
            </a:r>
          </a:p>
          <a:p>
            <a:pPr marL="223837" lvl="1" indent="-171450" algn="just">
              <a:buClr>
                <a:srgbClr val="000000"/>
              </a:buClr>
              <a:buSzPct val="80000"/>
              <a:buFont typeface="Wingdings" panose="05000000000000000000" pitchFamily="2" charset="2"/>
              <a:buChar char="§"/>
              <a:defRPr/>
            </a:pPr>
            <a:r>
              <a:rPr lang="en-US" sz="1000" b="1" kern="0" dirty="0">
                <a:solidFill>
                  <a:prstClr val="black"/>
                </a:solidFill>
                <a:latin typeface="Calibri" pitchFamily="34" charset="0"/>
                <a:cs typeface="Calibri" pitchFamily="34" charset="0"/>
              </a:rPr>
              <a:t>Cognizant designed flexible data model </a:t>
            </a:r>
            <a:r>
              <a:rPr lang="en-US" sz="1000" kern="0" dirty="0">
                <a:solidFill>
                  <a:prstClr val="black"/>
                </a:solidFill>
                <a:latin typeface="Calibri" pitchFamily="34" charset="0"/>
                <a:cs typeface="Calibri" pitchFamily="34" charset="0"/>
              </a:rPr>
              <a:t>with 55 dimensions &amp; 10 fact tables, in order to store and build the dashboard and reports </a:t>
            </a:r>
            <a:r>
              <a:rPr lang="en-US" sz="1000" kern="0" dirty="0" smtClean="0">
                <a:solidFill>
                  <a:prstClr val="black"/>
                </a:solidFill>
                <a:latin typeface="Calibri" pitchFamily="34" charset="0"/>
                <a:cs typeface="Calibri" pitchFamily="34" charset="0"/>
              </a:rPr>
              <a:t>.</a:t>
            </a:r>
          </a:p>
          <a:p>
            <a:pPr marL="72000" lvl="1" indent="-72000" algn="just">
              <a:lnSpc>
                <a:spcPct val="80000"/>
              </a:lnSpc>
              <a:spcAft>
                <a:spcPts val="600"/>
              </a:spcAft>
              <a:buClr>
                <a:srgbClr val="000000"/>
              </a:buClr>
              <a:buSzPct val="80000"/>
              <a:buFont typeface="Wingdings" pitchFamily="2" charset="2"/>
              <a:buChar char="§"/>
              <a:defRPr/>
            </a:pPr>
            <a:r>
              <a:rPr lang="en-US" sz="1000" dirty="0">
                <a:solidFill>
                  <a:srgbClr val="000000"/>
                </a:solidFill>
                <a:latin typeface="Calibri" pitchFamily="34" charset="0"/>
                <a:ea typeface="MS PGothic" pitchFamily="34" charset="-128"/>
                <a:cs typeface="Calibri" pitchFamily="34" charset="0"/>
              </a:rPr>
              <a:t>Improved productivity for the Client’s Executives</a:t>
            </a:r>
          </a:p>
          <a:p>
            <a:pPr marL="72000" lvl="1" indent="-72000" algn="just">
              <a:lnSpc>
                <a:spcPct val="80000"/>
              </a:lnSpc>
              <a:spcAft>
                <a:spcPts val="600"/>
              </a:spcAft>
              <a:buClr>
                <a:srgbClr val="000000"/>
              </a:buClr>
              <a:buSzPct val="80000"/>
              <a:buFont typeface="Wingdings" pitchFamily="2" charset="2"/>
              <a:buChar char="§"/>
              <a:defRPr/>
            </a:pPr>
            <a:r>
              <a:rPr lang="en-US" sz="1000" dirty="0">
                <a:solidFill>
                  <a:srgbClr val="000000"/>
                </a:solidFill>
                <a:latin typeface="Calibri" pitchFamily="34" charset="0"/>
                <a:ea typeface="MS PGothic" pitchFamily="34" charset="-128"/>
                <a:cs typeface="Calibri" pitchFamily="34" charset="0"/>
              </a:rPr>
              <a:t>Increased Dashboard adoption through enablement programs &amp; helpdesk support</a:t>
            </a:r>
          </a:p>
          <a:p>
            <a:pPr marL="72000" lvl="1" indent="-72000" algn="just">
              <a:lnSpc>
                <a:spcPct val="80000"/>
              </a:lnSpc>
              <a:spcAft>
                <a:spcPts val="600"/>
              </a:spcAft>
              <a:buClr>
                <a:srgbClr val="000000"/>
              </a:buClr>
              <a:buSzPct val="80000"/>
              <a:buFont typeface="Wingdings" pitchFamily="2" charset="2"/>
              <a:buChar char="§"/>
              <a:defRPr/>
            </a:pPr>
            <a:r>
              <a:rPr lang="en-US" sz="1000" dirty="0">
                <a:solidFill>
                  <a:srgbClr val="000000"/>
                </a:solidFill>
                <a:latin typeface="Calibri" pitchFamily="34" charset="0"/>
                <a:ea typeface="MS PGothic" pitchFamily="34" charset="-128"/>
                <a:cs typeface="Calibri" pitchFamily="34" charset="0"/>
              </a:rPr>
              <a:t>Centralized reusable components, best practices and KPIs </a:t>
            </a:r>
          </a:p>
        </p:txBody>
      </p:sp>
      <p:sp>
        <p:nvSpPr>
          <p:cNvPr id="72" name="Round Same Side Corner Rectangle 71"/>
          <p:cNvSpPr/>
          <p:nvPr/>
        </p:nvSpPr>
        <p:spPr>
          <a:xfrm>
            <a:off x="41655" y="3730024"/>
            <a:ext cx="4417137" cy="368300"/>
          </a:xfrm>
          <a:prstGeom prst="round2Same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Calibri"/>
                <a:ea typeface="+mn-ea"/>
                <a:cs typeface="+mn-cs"/>
              </a:rPr>
              <a:t>Qlikview – Leading Energy and Utilities Company based in UK</a:t>
            </a:r>
            <a:endParaRPr kumimoji="0" lang="en-US" sz="12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3" name="Rounded Rectangle 72"/>
          <p:cNvSpPr/>
          <p:nvPr/>
        </p:nvSpPr>
        <p:spPr>
          <a:xfrm>
            <a:off x="4678467" y="4098324"/>
            <a:ext cx="4389333" cy="2073876"/>
          </a:xfrm>
          <a:prstGeom prst="roundRect">
            <a:avLst>
              <a:gd name="adj" fmla="val 3153"/>
            </a:avLst>
          </a:prstGeom>
          <a:gradFill flip="none" rotWithShape="1">
            <a:gsLst>
              <a:gs pos="58000">
                <a:sysClr val="window" lastClr="FFFFFF"/>
              </a:gs>
              <a:gs pos="93000">
                <a:srgbClr val="C1EFFF"/>
              </a:gs>
            </a:gsLst>
            <a:lin ang="5400000" scaled="1"/>
            <a:tileRect/>
          </a:gradFill>
          <a:ln w="12700" cap="flat" cmpd="sng" algn="ctr">
            <a:solidFill>
              <a:srgbClr val="4BACC6"/>
            </a:solidFill>
            <a:prstDash val="solid"/>
          </a:ln>
          <a:effectLst/>
        </p:spPr>
        <p:txBody>
          <a:bodyPr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23837" marR="0" lvl="1" indent="-171450" algn="just" defTabSz="914400" eaLnBrk="1" fontAlgn="auto" latinLnBrk="0" hangingPunct="1">
              <a:lnSpc>
                <a:spcPct val="150000"/>
              </a:lnSpc>
              <a:spcBef>
                <a:spcPts val="0"/>
              </a:spcBef>
              <a:spcAft>
                <a:spcPts val="0"/>
              </a:spcAft>
              <a:buClr>
                <a:srgbClr val="000000"/>
              </a:buClr>
              <a:buSzTx/>
              <a:buFont typeface="Wingdings" panose="05000000000000000000" pitchFamily="2" charset="2"/>
              <a:buChar char="§"/>
              <a:tabLst/>
              <a:defRPr/>
            </a:pPr>
            <a:r>
              <a:rPr kumimoji="0" lang="en-US" sz="1000" b="0" i="0" u="none" strike="noStrike" kern="0" cap="none" spc="0" normalizeH="0" baseline="0" noProof="0" dirty="0">
                <a:ln>
                  <a:noFill/>
                </a:ln>
                <a:solidFill>
                  <a:sysClr val="windowText" lastClr="000000"/>
                </a:solidFill>
                <a:effectLst/>
                <a:uLnTx/>
                <a:uFillTx/>
                <a:latin typeface="Calibri" pitchFamily="34" charset="0"/>
                <a:ea typeface="+mn-ea"/>
                <a:cs typeface="Calibri" pitchFamily="34" charset="0"/>
              </a:rPr>
              <a:t>Installed and Configured QlikSense Application Servers.</a:t>
            </a:r>
          </a:p>
          <a:p>
            <a:pPr marL="223837" lvl="1" indent="-171450" algn="just">
              <a:buClr>
                <a:srgbClr val="000000"/>
              </a:buClr>
              <a:buSzPct val="80000"/>
              <a:buFont typeface="Wingdings" panose="05000000000000000000" pitchFamily="2" charset="2"/>
              <a:buChar char="§"/>
              <a:defRPr/>
            </a:pPr>
            <a:r>
              <a:rPr lang="en-US" sz="1000" kern="0" dirty="0">
                <a:solidFill>
                  <a:sysClr val="windowText" lastClr="000000"/>
                </a:solidFill>
                <a:latin typeface="Calibri" pitchFamily="34" charset="0"/>
                <a:cs typeface="Calibri" pitchFamily="34" charset="0"/>
              </a:rPr>
              <a:t>Cognizant assessed current model and proposed a roll-out plan as per customer priority</a:t>
            </a:r>
          </a:p>
          <a:p>
            <a:pPr marL="223837" lvl="1" indent="-171450" algn="just">
              <a:buClr>
                <a:srgbClr val="000000"/>
              </a:buClr>
              <a:buSzPct val="80000"/>
              <a:buFont typeface="Wingdings" panose="05000000000000000000" pitchFamily="2" charset="2"/>
              <a:buChar char="§"/>
              <a:defRPr/>
            </a:pPr>
            <a:r>
              <a:rPr lang="en-US" sz="1000" kern="0" dirty="0">
                <a:solidFill>
                  <a:sysClr val="windowText" lastClr="000000"/>
                </a:solidFill>
                <a:latin typeface="Calibri" pitchFamily="34" charset="0"/>
                <a:cs typeface="Calibri" pitchFamily="34" charset="0"/>
              </a:rPr>
              <a:t>Integrated the Base Data model used in the 2 separate application in QlikView into </a:t>
            </a:r>
          </a:p>
          <a:p>
            <a:pPr marL="52387" lvl="1" algn="just">
              <a:buClr>
                <a:srgbClr val="000000"/>
              </a:buClr>
              <a:buSzPct val="80000"/>
              <a:defRPr/>
            </a:pPr>
            <a:r>
              <a:rPr lang="en-US" sz="1000" kern="0" dirty="0">
                <a:solidFill>
                  <a:sysClr val="windowText" lastClr="000000"/>
                </a:solidFill>
                <a:latin typeface="Calibri" pitchFamily="34" charset="0"/>
                <a:cs typeface="Calibri" pitchFamily="34" charset="0"/>
              </a:rPr>
              <a:t>      a single Data model</a:t>
            </a:r>
          </a:p>
          <a:p>
            <a:pPr marL="280987" lvl="1" indent="-228600" algn="just">
              <a:buClr>
                <a:srgbClr val="000000"/>
              </a:buClr>
              <a:buSzPct val="80000"/>
              <a:buFont typeface="Wingdings" pitchFamily="2" charset="2"/>
              <a:buChar char="§"/>
              <a:defRPr/>
            </a:pPr>
            <a:r>
              <a:rPr lang="en-US" sz="1000" kern="0" dirty="0">
                <a:solidFill>
                  <a:sysClr val="windowText" lastClr="000000"/>
                </a:solidFill>
                <a:latin typeface="Calibri" pitchFamily="34" charset="0"/>
                <a:cs typeface="Calibri" pitchFamily="34" charset="0"/>
              </a:rPr>
              <a:t>Created the QlikSense Application for the  2 Brands using the merged Data model with all the possible features available in QlikSense</a:t>
            </a:r>
          </a:p>
          <a:p>
            <a:pPr marL="223837" lvl="1" indent="-171450" algn="just">
              <a:buClr>
                <a:srgbClr val="000000"/>
              </a:buClr>
              <a:buSzPct val="80000"/>
              <a:buFont typeface="Wingdings" panose="05000000000000000000" pitchFamily="2" charset="2"/>
              <a:buChar char="§"/>
              <a:defRPr/>
            </a:pPr>
            <a:r>
              <a:rPr lang="en-US" sz="1000" kern="0" dirty="0">
                <a:solidFill>
                  <a:sysClr val="windowText" lastClr="000000"/>
                </a:solidFill>
                <a:latin typeface="Calibri" pitchFamily="34" charset="0"/>
                <a:cs typeface="Calibri" pitchFamily="34" charset="0"/>
              </a:rPr>
              <a:t>Implemented a set of flexible dashboards with  filters, graphs, cyclic </a:t>
            </a:r>
            <a:r>
              <a:rPr lang="en-US" sz="1000" kern="0" dirty="0" err="1">
                <a:solidFill>
                  <a:sysClr val="windowText" lastClr="000000"/>
                </a:solidFill>
                <a:latin typeface="Calibri" pitchFamily="34" charset="0"/>
                <a:cs typeface="Calibri" pitchFamily="34" charset="0"/>
              </a:rPr>
              <a:t>groups,Master</a:t>
            </a:r>
            <a:r>
              <a:rPr lang="en-US" sz="1000" kern="0" dirty="0">
                <a:solidFill>
                  <a:sysClr val="windowText" lastClr="000000"/>
                </a:solidFill>
                <a:latin typeface="Calibri" pitchFamily="34" charset="0"/>
                <a:cs typeface="Calibri" pitchFamily="34" charset="0"/>
              </a:rPr>
              <a:t> Items that enables user to create their own apps with attractive visualization features</a:t>
            </a:r>
          </a:p>
          <a:p>
            <a:pPr marL="177800" marR="0" lvl="1" indent="-177800" defTabSz="914400" eaLnBrk="1" fontAlgn="auto" latinLnBrk="0" hangingPunct="1">
              <a:lnSpc>
                <a:spcPct val="112000"/>
              </a:lnSpc>
              <a:spcBef>
                <a:spcPts val="0"/>
              </a:spcBef>
              <a:spcAft>
                <a:spcPts val="0"/>
              </a:spcAft>
              <a:buClrTx/>
              <a:buSzTx/>
              <a:buFont typeface="Wingdings" pitchFamily="2" charset="2"/>
              <a:buChar char="ü"/>
              <a:tabLst/>
              <a:defRPr/>
            </a:pPr>
            <a:endParaRPr kumimoji="0" lang="en-US" sz="1000" b="0"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Calibri" pitchFamily="34" charset="0"/>
            </a:endParaRPr>
          </a:p>
        </p:txBody>
      </p:sp>
      <p:sp>
        <p:nvSpPr>
          <p:cNvPr id="74" name="Round Same Side Corner Rectangle 73"/>
          <p:cNvSpPr/>
          <p:nvPr/>
        </p:nvSpPr>
        <p:spPr>
          <a:xfrm>
            <a:off x="4678467" y="3730024"/>
            <a:ext cx="4389333" cy="368300"/>
          </a:xfrm>
          <a:prstGeom prst="round2Same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Calibri"/>
                <a:ea typeface="+mn-ea"/>
                <a:cs typeface="+mn-cs"/>
              </a:rPr>
              <a:t>QlikSense – Leading Bio-Tech </a:t>
            </a:r>
            <a:r>
              <a:rPr kumimoji="0" lang="en-US" sz="1200" b="1" i="0" u="none" strike="noStrike" kern="0" cap="none" spc="0" normalizeH="0" baseline="0" noProof="0" dirty="0">
                <a:ln>
                  <a:noFill/>
                </a:ln>
                <a:solidFill>
                  <a:sysClr val="window" lastClr="FFFFFF"/>
                </a:solidFill>
                <a:effectLst/>
                <a:uLnTx/>
                <a:uFillTx/>
                <a:latin typeface="Calibri"/>
                <a:ea typeface="+mn-ea"/>
                <a:cs typeface="+mn-cs"/>
              </a:rPr>
              <a:t>Company based in the US</a:t>
            </a:r>
          </a:p>
        </p:txBody>
      </p:sp>
      <p:sp>
        <p:nvSpPr>
          <p:cNvPr id="75" name="Text Box 93"/>
          <p:cNvSpPr txBox="1">
            <a:spLocks noChangeArrowheads="1"/>
          </p:cNvSpPr>
          <p:nvPr/>
        </p:nvSpPr>
        <p:spPr bwMode="auto">
          <a:xfrm>
            <a:off x="54356" y="838200"/>
            <a:ext cx="2590800" cy="738648"/>
          </a:xfrm>
          <a:prstGeom prst="rect">
            <a:avLst/>
          </a:prstGeom>
          <a:noFill/>
          <a:ln w="9525">
            <a:noFill/>
            <a:miter lim="800000"/>
            <a:headEnd/>
            <a:tailEnd/>
          </a:ln>
        </p:spPr>
        <p:txBody>
          <a:bodyPr wrap="square" lIns="91422" tIns="45712" rIns="91422" bIns="45712">
            <a:spAutoFit/>
          </a:bodyPr>
          <a:lstStyle/>
          <a:p>
            <a:pPr marL="63500" fontAlgn="base">
              <a:spcAft>
                <a:spcPct val="0"/>
              </a:spcAft>
              <a:buClr>
                <a:srgbClr val="000000">
                  <a:lumMod val="95000"/>
                  <a:lumOff val="5000"/>
                </a:srgbClr>
              </a:buClr>
              <a:defRPr/>
            </a:pPr>
            <a:r>
              <a:rPr lang="en-GB" sz="1050" b="1" dirty="0" smtClean="0">
                <a:solidFill>
                  <a:srgbClr val="000000"/>
                </a:solidFill>
                <a:latin typeface="Calibri" pitchFamily="34" charset="0"/>
                <a:cs typeface="Calibri" pitchFamily="34" charset="0"/>
              </a:rPr>
              <a:t>Qlikview: 205 People</a:t>
            </a:r>
            <a:r>
              <a:rPr lang="en-GB" sz="1050" b="1" dirty="0">
                <a:solidFill>
                  <a:srgbClr val="000000"/>
                </a:solidFill>
                <a:latin typeface="Calibri" pitchFamily="34" charset="0"/>
                <a:cs typeface="Calibri" pitchFamily="34" charset="0"/>
              </a:rPr>
              <a:t>; </a:t>
            </a:r>
            <a:r>
              <a:rPr lang="en-GB" sz="1050" b="1" dirty="0" smtClean="0">
                <a:solidFill>
                  <a:srgbClr val="000000"/>
                </a:solidFill>
                <a:latin typeface="Calibri" pitchFamily="34" charset="0"/>
                <a:cs typeface="Calibri" pitchFamily="34" charset="0"/>
              </a:rPr>
              <a:t>42 Accounts</a:t>
            </a:r>
          </a:p>
          <a:p>
            <a:pPr marL="63500" fontAlgn="base">
              <a:spcAft>
                <a:spcPct val="0"/>
              </a:spcAft>
              <a:buClr>
                <a:srgbClr val="000000">
                  <a:lumMod val="95000"/>
                  <a:lumOff val="5000"/>
                </a:srgbClr>
              </a:buClr>
              <a:defRPr/>
            </a:pPr>
            <a:r>
              <a:rPr lang="en-GB" sz="1050" b="1" dirty="0" smtClean="0">
                <a:solidFill>
                  <a:srgbClr val="000000"/>
                </a:solidFill>
                <a:latin typeface="Calibri" pitchFamily="34" charset="0"/>
                <a:cs typeface="Calibri" pitchFamily="34" charset="0"/>
              </a:rPr>
              <a:t>                   60 Certified Associates</a:t>
            </a:r>
          </a:p>
          <a:p>
            <a:pPr marL="63500" fontAlgn="base">
              <a:spcAft>
                <a:spcPct val="0"/>
              </a:spcAft>
              <a:buClr>
                <a:srgbClr val="000000">
                  <a:lumMod val="95000"/>
                  <a:lumOff val="5000"/>
                </a:srgbClr>
              </a:buClr>
              <a:defRPr/>
            </a:pPr>
            <a:r>
              <a:rPr lang="en-GB" sz="1050" b="1" dirty="0" smtClean="0">
                <a:solidFill>
                  <a:srgbClr val="000000"/>
                </a:solidFill>
                <a:latin typeface="Calibri" pitchFamily="34" charset="0"/>
                <a:cs typeface="Calibri" pitchFamily="34" charset="0"/>
              </a:rPr>
              <a:t>QlikSense: 20 People; 2 Accounts</a:t>
            </a:r>
            <a:r>
              <a:rPr lang="en-GB" sz="1050" b="1" dirty="0">
                <a:solidFill>
                  <a:srgbClr val="000000"/>
                </a:solidFill>
                <a:latin typeface="Calibri" pitchFamily="34" charset="0"/>
                <a:cs typeface="Calibri" pitchFamily="34" charset="0"/>
              </a:rPr>
              <a:t>	</a:t>
            </a:r>
          </a:p>
        </p:txBody>
      </p:sp>
      <p:sp>
        <p:nvSpPr>
          <p:cNvPr id="76" name="Text Box 38"/>
          <p:cNvSpPr txBox="1">
            <a:spLocks noChangeArrowheads="1"/>
          </p:cNvSpPr>
          <p:nvPr/>
        </p:nvSpPr>
        <p:spPr bwMode="auto">
          <a:xfrm>
            <a:off x="493201" y="1505331"/>
            <a:ext cx="1524000" cy="253916"/>
          </a:xfrm>
          <a:prstGeom prst="rect">
            <a:avLst/>
          </a:prstGeom>
          <a:noFill/>
          <a:ln w="9525">
            <a:noFill/>
            <a:miter lim="800000"/>
            <a:headEnd/>
            <a:tailEnd/>
          </a:ln>
        </p:spPr>
        <p:txBody>
          <a:bodyPr>
            <a:spAutoFit/>
          </a:bodyPr>
          <a:lstStyle/>
          <a:p>
            <a:pPr algn="ctr">
              <a:spcBef>
                <a:spcPct val="50000"/>
              </a:spcBef>
            </a:pPr>
            <a:r>
              <a:rPr lang="en-US" sz="1000" dirty="0">
                <a:latin typeface="Calibri" pitchFamily="34" charset="0"/>
                <a:cs typeface="Calibri" pitchFamily="34" charset="0"/>
              </a:rPr>
              <a:t>Customer Speak</a:t>
            </a:r>
          </a:p>
        </p:txBody>
      </p:sp>
      <p:sp>
        <p:nvSpPr>
          <p:cNvPr id="77" name="Rectangle 76"/>
          <p:cNvSpPr>
            <a:spLocks noChangeArrowheads="1"/>
          </p:cNvSpPr>
          <p:nvPr/>
        </p:nvSpPr>
        <p:spPr bwMode="auto">
          <a:xfrm>
            <a:off x="435356" y="1700940"/>
            <a:ext cx="2047875" cy="861774"/>
          </a:xfrm>
          <a:prstGeom prst="rect">
            <a:avLst/>
          </a:prstGeom>
          <a:noFill/>
          <a:ln w="9525">
            <a:noFill/>
            <a:miter lim="800000"/>
            <a:headEnd/>
            <a:tailEnd/>
          </a:ln>
        </p:spPr>
        <p:txBody>
          <a:bodyPr>
            <a:spAutoFit/>
          </a:bodyPr>
          <a:lstStyle/>
          <a:p>
            <a:pPr algn="ctr"/>
            <a:r>
              <a:rPr lang="en-US" sz="1000" b="0" i="1" dirty="0">
                <a:solidFill>
                  <a:srgbClr val="990000"/>
                </a:solidFill>
                <a:latin typeface="Calibri" pitchFamily="34" charset="0"/>
                <a:cs typeface="Calibri" pitchFamily="34" charset="0"/>
              </a:rPr>
              <a:t>“I want to thank you and your  team your hard work developing in a very tight schedule  as well as their interest to gather all our suggestions .”</a:t>
            </a:r>
          </a:p>
        </p:txBody>
      </p:sp>
      <p:pic>
        <p:nvPicPr>
          <p:cNvPr id="78" name="Picture 41" descr="illu_icon_microphone"/>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9676" y="1310068"/>
            <a:ext cx="492125" cy="533400"/>
          </a:xfrm>
          <a:prstGeom prst="rect">
            <a:avLst/>
          </a:prstGeom>
          <a:noFill/>
          <a:ln w="9525">
            <a:noFill/>
            <a:miter lim="800000"/>
            <a:headEnd/>
            <a:tailEnd/>
          </a:ln>
        </p:spPr>
      </p:pic>
      <p:sp>
        <p:nvSpPr>
          <p:cNvPr id="79" name="Text Box 45"/>
          <p:cNvSpPr txBox="1">
            <a:spLocks noChangeArrowheads="1"/>
          </p:cNvSpPr>
          <p:nvPr/>
        </p:nvSpPr>
        <p:spPr bwMode="auto">
          <a:xfrm>
            <a:off x="206756" y="2691540"/>
            <a:ext cx="1828800" cy="415498"/>
          </a:xfrm>
          <a:prstGeom prst="rect">
            <a:avLst/>
          </a:prstGeom>
          <a:noFill/>
          <a:ln w="9525">
            <a:noFill/>
            <a:miter lim="800000"/>
            <a:headEnd/>
            <a:tailEnd/>
          </a:ln>
        </p:spPr>
        <p:txBody>
          <a:bodyPr>
            <a:spAutoFit/>
          </a:bodyPr>
          <a:lstStyle/>
          <a:p>
            <a:pPr algn="ctr">
              <a:spcBef>
                <a:spcPct val="50000"/>
              </a:spcBef>
            </a:pPr>
            <a:r>
              <a:rPr lang="en-US" sz="1000" b="0" dirty="0" smtClean="0">
                <a:latin typeface="Calibri" pitchFamily="34" charset="0"/>
                <a:cs typeface="Calibri" pitchFamily="34" charset="0"/>
              </a:rPr>
              <a:t>Senior Manager, </a:t>
            </a:r>
            <a:r>
              <a:rPr lang="en-US" sz="1000" b="0" dirty="0">
                <a:latin typeface="Calibri" pitchFamily="34" charset="0"/>
                <a:cs typeface="Calibri" pitchFamily="34" charset="0"/>
              </a:rPr>
              <a:t>Diversified Technology Company</a:t>
            </a:r>
          </a:p>
        </p:txBody>
      </p:sp>
      <p:sp>
        <p:nvSpPr>
          <p:cNvPr id="80" name="Rectangle 79"/>
          <p:cNvSpPr/>
          <p:nvPr/>
        </p:nvSpPr>
        <p:spPr>
          <a:xfrm>
            <a:off x="3711956" y="1002268"/>
            <a:ext cx="1796004" cy="369332"/>
          </a:xfrm>
          <a:prstGeom prst="rect">
            <a:avLst/>
          </a:prstGeom>
        </p:spPr>
        <p:txBody>
          <a:bodyPr wrap="none">
            <a:spAutoFit/>
          </a:bodyPr>
          <a:lstStyle/>
          <a:p>
            <a:r>
              <a:rPr lang="en-US" b="1" dirty="0" smtClean="0">
                <a:solidFill>
                  <a:srgbClr val="000000"/>
                </a:solidFill>
                <a:latin typeface="Calibri" pitchFamily="34" charset="0"/>
                <a:cs typeface="Calibri" pitchFamily="34" charset="0"/>
              </a:rPr>
              <a:t>Global SI Partner</a:t>
            </a:r>
            <a:endParaRPr lang="en-US" b="1" dirty="0">
              <a:solidFill>
                <a:srgbClr val="000000"/>
              </a:solidFill>
              <a:latin typeface="Calibri" pitchFamily="34" charset="0"/>
              <a:cs typeface="Calibri" pitchFamily="34" charset="0"/>
            </a:endParaRPr>
          </a:p>
        </p:txBody>
      </p:sp>
      <p:sp>
        <p:nvSpPr>
          <p:cNvPr id="81" name="Text Box 45"/>
          <p:cNvSpPr txBox="1">
            <a:spLocks noChangeArrowheads="1"/>
          </p:cNvSpPr>
          <p:nvPr/>
        </p:nvSpPr>
        <p:spPr bwMode="auto">
          <a:xfrm>
            <a:off x="6607556" y="1091340"/>
            <a:ext cx="2286000" cy="2354491"/>
          </a:xfrm>
          <a:prstGeom prst="rect">
            <a:avLst/>
          </a:prstGeom>
          <a:noFill/>
          <a:ln w="9525">
            <a:noFill/>
            <a:miter lim="800000"/>
            <a:headEnd/>
            <a:tailEnd/>
          </a:ln>
        </p:spPr>
        <p:txBody>
          <a:bodyPr wrap="square">
            <a:spAutoFit/>
          </a:bodyPr>
          <a:lstStyle/>
          <a:p>
            <a:pPr marL="91440" indent="-91440">
              <a:spcBef>
                <a:spcPct val="50000"/>
              </a:spcBef>
              <a:buFont typeface="Arial" pitchFamily="34" charset="0"/>
              <a:buChar char="•"/>
            </a:pPr>
            <a:r>
              <a:rPr lang="en-US" sz="1050" dirty="0">
                <a:solidFill>
                  <a:prstClr val="black"/>
                </a:solidFill>
                <a:latin typeface="Calibri" pitchFamily="34" charset="0"/>
                <a:cs typeface="Calibri" pitchFamily="34" charset="0"/>
              </a:rPr>
              <a:t>BI environment Assessment / Tool Evaluation</a:t>
            </a:r>
          </a:p>
          <a:p>
            <a:pPr marL="91440" indent="-91440">
              <a:spcBef>
                <a:spcPct val="50000"/>
              </a:spcBef>
              <a:buFont typeface="Arial" pitchFamily="34" charset="0"/>
              <a:buChar char="•"/>
            </a:pPr>
            <a:r>
              <a:rPr lang="en-US" sz="1050" dirty="0" smtClean="0">
                <a:solidFill>
                  <a:prstClr val="black"/>
                </a:solidFill>
                <a:latin typeface="Calibri" pitchFamily="34" charset="0"/>
                <a:cs typeface="Calibri" pitchFamily="34" charset="0"/>
              </a:rPr>
              <a:t>Qlikview / QlikSense </a:t>
            </a:r>
            <a:r>
              <a:rPr lang="en-US" sz="1050" dirty="0">
                <a:solidFill>
                  <a:prstClr val="black"/>
                </a:solidFill>
                <a:latin typeface="Calibri" pitchFamily="34" charset="0"/>
                <a:cs typeface="Calibri" pitchFamily="34" charset="0"/>
              </a:rPr>
              <a:t>Implementation</a:t>
            </a:r>
          </a:p>
          <a:p>
            <a:pPr marL="91440" indent="-91440">
              <a:spcBef>
                <a:spcPct val="50000"/>
              </a:spcBef>
              <a:buFont typeface="Arial" pitchFamily="34" charset="0"/>
              <a:buChar char="•"/>
            </a:pPr>
            <a:r>
              <a:rPr lang="en-US" sz="1050" dirty="0">
                <a:solidFill>
                  <a:prstClr val="black"/>
                </a:solidFill>
                <a:latin typeface="Calibri" pitchFamily="34" charset="0"/>
                <a:cs typeface="Calibri" pitchFamily="34" charset="0"/>
              </a:rPr>
              <a:t>Report migration to </a:t>
            </a:r>
            <a:r>
              <a:rPr lang="en-US" sz="1050" dirty="0" smtClean="0">
                <a:solidFill>
                  <a:prstClr val="black"/>
                </a:solidFill>
                <a:latin typeface="Calibri" pitchFamily="34" charset="0"/>
                <a:cs typeface="Calibri" pitchFamily="34" charset="0"/>
              </a:rPr>
              <a:t>Qlikview / QlikSense </a:t>
            </a:r>
            <a:r>
              <a:rPr lang="en-US" sz="1050" dirty="0">
                <a:solidFill>
                  <a:prstClr val="black"/>
                </a:solidFill>
                <a:latin typeface="Calibri" pitchFamily="34" charset="0"/>
                <a:cs typeface="Calibri" pitchFamily="34" charset="0"/>
              </a:rPr>
              <a:t>Platform</a:t>
            </a:r>
          </a:p>
          <a:p>
            <a:pPr marL="91440" indent="-91440">
              <a:spcBef>
                <a:spcPct val="50000"/>
              </a:spcBef>
              <a:buFont typeface="Arial" pitchFamily="34" charset="0"/>
              <a:buChar char="•"/>
            </a:pPr>
            <a:r>
              <a:rPr lang="en-US" sz="1050" dirty="0">
                <a:solidFill>
                  <a:prstClr val="black"/>
                </a:solidFill>
                <a:latin typeface="Calibri" pitchFamily="34" charset="0"/>
                <a:cs typeface="Calibri" pitchFamily="34" charset="0"/>
              </a:rPr>
              <a:t>Performance Investigation and Tuning</a:t>
            </a:r>
          </a:p>
          <a:p>
            <a:pPr marL="91440" indent="-91440">
              <a:spcBef>
                <a:spcPct val="50000"/>
              </a:spcBef>
              <a:buFont typeface="Arial" pitchFamily="34" charset="0"/>
              <a:buChar char="•"/>
            </a:pPr>
            <a:r>
              <a:rPr lang="en-US" sz="1050" dirty="0">
                <a:solidFill>
                  <a:prstClr val="black"/>
                </a:solidFill>
                <a:latin typeface="Calibri" pitchFamily="34" charset="0"/>
                <a:cs typeface="Calibri" pitchFamily="34" charset="0"/>
              </a:rPr>
              <a:t>User </a:t>
            </a:r>
            <a:r>
              <a:rPr lang="en-US" sz="1050" dirty="0" smtClean="0">
                <a:solidFill>
                  <a:prstClr val="black"/>
                </a:solidFill>
                <a:latin typeface="Calibri" pitchFamily="34" charset="0"/>
                <a:cs typeface="Calibri" pitchFamily="34" charset="0"/>
              </a:rPr>
              <a:t>Enablement and Migration Services</a:t>
            </a:r>
          </a:p>
          <a:p>
            <a:pPr marL="91440" indent="-91440">
              <a:spcBef>
                <a:spcPct val="50000"/>
              </a:spcBef>
              <a:buFont typeface="Arial" pitchFamily="34" charset="0"/>
              <a:buChar char="•"/>
            </a:pPr>
            <a:r>
              <a:rPr lang="en-US" sz="1050" dirty="0" smtClean="0">
                <a:solidFill>
                  <a:prstClr val="black"/>
                </a:solidFill>
                <a:latin typeface="Calibri" pitchFamily="34" charset="0"/>
                <a:cs typeface="Calibri" pitchFamily="34" charset="0"/>
              </a:rPr>
              <a:t>Research and Consultancy Services</a:t>
            </a:r>
            <a:endParaRPr lang="en-US" sz="1050" dirty="0">
              <a:solidFill>
                <a:prstClr val="black"/>
              </a:solidFill>
              <a:latin typeface="Calibri" pitchFamily="34" charset="0"/>
              <a:cs typeface="Calibri" pitchFamily="34" charset="0"/>
            </a:endParaRPr>
          </a:p>
          <a:p>
            <a:pPr marL="91440" indent="-91440">
              <a:spcBef>
                <a:spcPct val="50000"/>
              </a:spcBef>
              <a:buFont typeface="Arial" pitchFamily="34" charset="0"/>
              <a:buChar char="•"/>
            </a:pPr>
            <a:endParaRPr lang="en-US" sz="1050" dirty="0">
              <a:solidFill>
                <a:prstClr val="black"/>
              </a:solidFill>
              <a:latin typeface="Calibri" pitchFamily="34" charset="0"/>
              <a:cs typeface="Calibri" pitchFamily="34" charset="0"/>
            </a:endParaRPr>
          </a:p>
        </p:txBody>
      </p:sp>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5156" y="889965"/>
            <a:ext cx="1131153" cy="591795"/>
          </a:xfrm>
          <a:prstGeom prst="rect">
            <a:avLst/>
          </a:prstGeom>
        </p:spPr>
      </p:pic>
    </p:spTree>
    <p:extLst>
      <p:ext uri="{BB962C8B-B14F-4D97-AF65-F5344CB8AC3E}">
        <p14:creationId xmlns:p14="http://schemas.microsoft.com/office/powerpoint/2010/main" val="314381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ChangeArrowheads="1"/>
          </p:cNvSpPr>
          <p:nvPr/>
        </p:nvSpPr>
        <p:spPr bwMode="auto">
          <a:xfrm>
            <a:off x="17463" y="66675"/>
            <a:ext cx="91265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altLang="en-US" dirty="0">
                <a:solidFill>
                  <a:schemeClr val="bg1"/>
                </a:solidFill>
                <a:latin typeface="+mj-lt"/>
                <a:cs typeface="Arial" pitchFamily="34" charset="0"/>
              </a:rPr>
              <a:t>CASE STUDY </a:t>
            </a:r>
            <a:r>
              <a:rPr lang="en-US" altLang="en-US" dirty="0" smtClean="0">
                <a:solidFill>
                  <a:schemeClr val="bg1"/>
                </a:solidFill>
                <a:latin typeface="+mj-lt"/>
                <a:cs typeface="Arial" pitchFamily="34" charset="0"/>
              </a:rPr>
              <a:t>1 </a:t>
            </a:r>
          </a:p>
          <a:p>
            <a:pPr eaLnBrk="1" hangingPunct="1"/>
            <a:r>
              <a:rPr lang="en-US" dirty="0" smtClean="0">
                <a:solidFill>
                  <a:schemeClr val="bg1"/>
                </a:solidFill>
                <a:latin typeface="+mj-lt"/>
                <a:cs typeface="Arial" pitchFamily="34" charset="0"/>
              </a:rPr>
              <a:t>JPMC IT Risk</a:t>
            </a:r>
            <a:endParaRPr lang="en-US" sz="2000" b="0" kern="0" dirty="0">
              <a:solidFill>
                <a:schemeClr val="bg1">
                  <a:lumMod val="95000"/>
                </a:schemeClr>
              </a:solidFill>
              <a:latin typeface="+mj-lt"/>
              <a:cs typeface="Calibri" pitchFamily="34" charset="0"/>
            </a:endParaRPr>
          </a:p>
        </p:txBody>
      </p:sp>
      <p:grpSp>
        <p:nvGrpSpPr>
          <p:cNvPr id="15" name="Group 16"/>
          <p:cNvGrpSpPr/>
          <p:nvPr/>
        </p:nvGrpSpPr>
        <p:grpSpPr>
          <a:xfrm>
            <a:off x="220670" y="914400"/>
            <a:ext cx="8770930" cy="2455891"/>
            <a:chOff x="228601" y="1132110"/>
            <a:chExt cx="8770930" cy="3566883"/>
          </a:xfrm>
        </p:grpSpPr>
        <p:sp>
          <p:nvSpPr>
            <p:cNvPr id="16" name="Rounded Rectangle 15"/>
            <p:cNvSpPr/>
            <p:nvPr/>
          </p:nvSpPr>
          <p:spPr>
            <a:xfrm>
              <a:off x="2862958" y="1436910"/>
              <a:ext cx="3020018" cy="3234868"/>
            </a:xfrm>
            <a:prstGeom prst="roundRect">
              <a:avLst>
                <a:gd name="adj" fmla="val 3153"/>
              </a:avLst>
            </a:prstGeom>
            <a:gradFill>
              <a:gsLst>
                <a:gs pos="50000">
                  <a:srgbClr val="D3E8F9"/>
                </a:gs>
                <a:gs pos="0">
                  <a:sysClr val="window" lastClr="FFFFFF"/>
                </a:gs>
                <a:gs pos="100000">
                  <a:srgbClr val="D3E8F9"/>
                </a:gs>
              </a:gsLst>
              <a:lin ang="5400000" scaled="0"/>
            </a:gradFill>
            <a:ln w="12700" cap="flat" cmpd="sng" algn="ctr">
              <a:solidFill>
                <a:srgbClr val="1F497D">
                  <a:lumMod val="60000"/>
                  <a:lumOff val="40000"/>
                </a:srgbClr>
              </a:solidFill>
              <a:prstDash val="solid"/>
            </a:ln>
            <a:effectLst/>
          </p:spPr>
          <p:txBody>
            <a:bodyPr rtlCol="0" anchor="ctr"/>
            <a:lstStyle/>
            <a:p>
              <a:pPr marL="223837" lvl="1" indent="-171450" algn="just">
                <a:lnSpc>
                  <a:spcPct val="150000"/>
                </a:lnSpc>
                <a:buClr>
                  <a:srgbClr val="000000"/>
                </a:buClr>
                <a:buSzPct val="80000"/>
                <a:buFont typeface="Wingdings" panose="05000000000000000000" pitchFamily="2" charset="2"/>
                <a:buChar char="§"/>
                <a:defRPr/>
              </a:pPr>
              <a:r>
                <a:rPr lang="en-US" sz="1000" dirty="0" smtClean="0">
                  <a:solidFill>
                    <a:srgbClr val="000000"/>
                  </a:solidFill>
                  <a:cs typeface="Arial" pitchFamily="34" charset="0"/>
                </a:rPr>
                <a:t>Provided cost effective solution  by implementing 25 executive dashboards </a:t>
              </a:r>
            </a:p>
            <a:p>
              <a:pPr marL="223837" lvl="1" indent="-171450" algn="just">
                <a:lnSpc>
                  <a:spcPct val="150000"/>
                </a:lnSpc>
                <a:buClr>
                  <a:srgbClr val="000000"/>
                </a:buClr>
                <a:buSzPct val="80000"/>
                <a:buFont typeface="Wingdings" panose="05000000000000000000" pitchFamily="2" charset="2"/>
                <a:buChar char="§"/>
                <a:defRPr/>
              </a:pPr>
              <a:r>
                <a:rPr lang="en-US" sz="1000" dirty="0" smtClean="0">
                  <a:solidFill>
                    <a:srgbClr val="000000"/>
                  </a:solidFill>
                  <a:cs typeface="Arial" pitchFamily="34" charset="0"/>
                </a:rPr>
                <a:t>Provided </a:t>
              </a:r>
              <a:r>
                <a:rPr lang="en-US" sz="1000" dirty="0">
                  <a:solidFill>
                    <a:srgbClr val="000000"/>
                  </a:solidFill>
                  <a:cs typeface="Arial" pitchFamily="34" charset="0"/>
                </a:rPr>
                <a:t>robust and scalable QlikView data model.</a:t>
              </a:r>
            </a:p>
            <a:p>
              <a:pPr marL="223837" lvl="1" indent="-171450" algn="just">
                <a:buClr>
                  <a:srgbClr val="000000"/>
                </a:buClr>
                <a:buSzPct val="80000"/>
                <a:buFont typeface="Wingdings" panose="05000000000000000000" pitchFamily="2" charset="2"/>
                <a:buChar char="§"/>
                <a:defRPr/>
              </a:pPr>
              <a:r>
                <a:rPr lang="en-US" sz="1000" dirty="0">
                  <a:solidFill>
                    <a:srgbClr val="000000"/>
                  </a:solidFill>
                  <a:cs typeface="Arial" pitchFamily="34" charset="0"/>
                </a:rPr>
                <a:t>Implemented complex security model and integrated the solution with Enterprise Entitlements .</a:t>
              </a:r>
            </a:p>
            <a:p>
              <a:pPr marL="223837" lvl="1" indent="-171450" algn="just">
                <a:buClr>
                  <a:srgbClr val="000000"/>
                </a:buClr>
                <a:buSzPct val="80000"/>
                <a:buFont typeface="Wingdings" panose="05000000000000000000" pitchFamily="2" charset="2"/>
                <a:buChar char="§"/>
                <a:defRPr/>
              </a:pPr>
              <a:r>
                <a:rPr lang="en-US" sz="1000" dirty="0">
                  <a:solidFill>
                    <a:srgbClr val="000000"/>
                  </a:solidFill>
                  <a:cs typeface="Arial" pitchFamily="34" charset="0"/>
                </a:rPr>
                <a:t>Handled complex user navigation and Preview/Promote functionality using QlikView dashboards </a:t>
              </a:r>
              <a:endParaRPr lang="en-US" sz="1000" dirty="0" smtClean="0">
                <a:solidFill>
                  <a:srgbClr val="000000"/>
                </a:solidFill>
                <a:cs typeface="Arial" pitchFamily="34" charset="0"/>
              </a:endParaRPr>
            </a:p>
            <a:p>
              <a:pPr marL="223837" lvl="1" indent="-171450" algn="just">
                <a:buClr>
                  <a:srgbClr val="000000"/>
                </a:buClr>
                <a:buSzPct val="80000"/>
                <a:buFont typeface="Wingdings" panose="05000000000000000000" pitchFamily="2" charset="2"/>
                <a:buChar char="§"/>
                <a:defRPr/>
              </a:pPr>
              <a:r>
                <a:rPr lang="en-US" sz="1000" dirty="0" smtClean="0">
                  <a:solidFill>
                    <a:srgbClr val="000000"/>
                  </a:solidFill>
                  <a:cs typeface="Arial" pitchFamily="34" charset="0"/>
                </a:rPr>
                <a:t>Provided </a:t>
              </a:r>
              <a:r>
                <a:rPr lang="en-US" sz="1000" dirty="0">
                  <a:solidFill>
                    <a:srgbClr val="000000"/>
                  </a:solidFill>
                  <a:cs typeface="Arial" pitchFamily="34" charset="0"/>
                </a:rPr>
                <a:t>single point of executive dashboard for enterprise operational risks</a:t>
              </a:r>
            </a:p>
            <a:p>
              <a:pPr marL="171450" indent="-171450">
                <a:buFont typeface="Arial" pitchFamily="34" charset="0"/>
                <a:buChar char="•"/>
              </a:pPr>
              <a:endParaRPr lang="en-US" sz="1000" dirty="0">
                <a:solidFill>
                  <a:srgbClr val="000000"/>
                </a:solidFill>
                <a:cs typeface="Arial" pitchFamily="34" charset="0"/>
              </a:endParaRPr>
            </a:p>
          </p:txBody>
        </p:sp>
        <p:sp>
          <p:nvSpPr>
            <p:cNvPr id="17" name="Round Same Side Corner Rectangle 16"/>
            <p:cNvSpPr/>
            <p:nvPr/>
          </p:nvSpPr>
          <p:spPr>
            <a:xfrm>
              <a:off x="2862959" y="1132110"/>
              <a:ext cx="3020018" cy="302991"/>
            </a:xfrm>
            <a:prstGeom prst="round2Same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a:solidFill>
                    <a:sysClr val="window" lastClr="FFFFFF"/>
                  </a:solidFill>
                  <a:cs typeface="Arial" pitchFamily="34" charset="0"/>
                </a:rPr>
                <a:t>Cognizant Solution</a:t>
              </a:r>
            </a:p>
          </p:txBody>
        </p:sp>
        <p:sp>
          <p:nvSpPr>
            <p:cNvPr id="18" name="Rounded Rectangle 17"/>
            <p:cNvSpPr/>
            <p:nvPr/>
          </p:nvSpPr>
          <p:spPr>
            <a:xfrm>
              <a:off x="228601" y="1436910"/>
              <a:ext cx="2522530" cy="3234871"/>
            </a:xfrm>
            <a:prstGeom prst="roundRect">
              <a:avLst>
                <a:gd name="adj" fmla="val 3153"/>
              </a:avLst>
            </a:prstGeom>
            <a:gradFill>
              <a:gsLst>
                <a:gs pos="50000">
                  <a:srgbClr val="9BBB59">
                    <a:lumMod val="20000"/>
                    <a:lumOff val="80000"/>
                  </a:srgbClr>
                </a:gs>
                <a:gs pos="0">
                  <a:sysClr val="window" lastClr="FFFFFF"/>
                </a:gs>
                <a:gs pos="100000">
                  <a:srgbClr val="9BBB59">
                    <a:lumMod val="20000"/>
                    <a:lumOff val="80000"/>
                  </a:srgbClr>
                </a:gs>
              </a:gsLst>
              <a:lin ang="5400000" scaled="0"/>
            </a:gradFill>
            <a:ln w="12700" cap="flat" cmpd="sng" algn="ctr">
              <a:solidFill>
                <a:srgbClr val="9BBB59">
                  <a:lumMod val="75000"/>
                </a:srgbClr>
              </a:solidFill>
              <a:prstDash val="solid"/>
            </a:ln>
            <a:effectLst/>
          </p:spPr>
          <p:txBody>
            <a:bodyPr rtlCol="0" anchor="ctr"/>
            <a:lstStyle/>
            <a:p>
              <a:pPr marL="171450" indent="-171450">
                <a:buFont typeface="Arial" pitchFamily="34" charset="0"/>
                <a:buChar char="•"/>
              </a:pPr>
              <a:r>
                <a:rPr lang="en-US" sz="1000" dirty="0" smtClean="0">
                  <a:solidFill>
                    <a:srgbClr val="000000"/>
                  </a:solidFill>
                  <a:cs typeface="Arial" pitchFamily="34" charset="0"/>
                </a:rPr>
                <a:t>Firm wide reporting platform with more than 23 different data categories to report on.</a:t>
              </a:r>
            </a:p>
            <a:p>
              <a:pPr marL="171450" indent="-171450">
                <a:buFont typeface="Arial" pitchFamily="34" charset="0"/>
                <a:buChar char="•"/>
              </a:pPr>
              <a:r>
                <a:rPr lang="en-US" sz="1000" dirty="0" smtClean="0">
                  <a:solidFill>
                    <a:srgbClr val="000000"/>
                  </a:solidFill>
                  <a:cs typeface="Arial" pitchFamily="34" charset="0"/>
                </a:rPr>
                <a:t>Complex entitlement model varying from data level entitlements to tiering entitlements to context level entitlement.</a:t>
              </a:r>
            </a:p>
            <a:p>
              <a:pPr marL="171450" indent="-171450">
                <a:buFont typeface="Arial" pitchFamily="34" charset="0"/>
                <a:buChar char="•"/>
              </a:pPr>
              <a:r>
                <a:rPr lang="en-US" sz="1000" dirty="0" smtClean="0">
                  <a:solidFill>
                    <a:srgbClr val="000000"/>
                  </a:solidFill>
                  <a:cs typeface="Arial" pitchFamily="34" charset="0"/>
                </a:rPr>
                <a:t>Out of box functionalities like preview and promote and customized alerting through mail.</a:t>
              </a:r>
            </a:p>
            <a:p>
              <a:pPr marL="171450" indent="-171450">
                <a:buFont typeface="Arial" pitchFamily="34" charset="0"/>
                <a:buChar char="•"/>
              </a:pPr>
              <a:r>
                <a:rPr lang="en-US" sz="1000" dirty="0" smtClean="0">
                  <a:solidFill>
                    <a:srgbClr val="000000"/>
                  </a:solidFill>
                  <a:cs typeface="Arial" pitchFamily="34" charset="0"/>
                </a:rPr>
                <a:t>Cross context reporting which demands interdependency between different data categories.</a:t>
              </a:r>
              <a:endParaRPr lang="en-US" sz="1000" dirty="0">
                <a:solidFill>
                  <a:srgbClr val="000000"/>
                </a:solidFill>
                <a:cs typeface="Arial" pitchFamily="34" charset="0"/>
              </a:endParaRPr>
            </a:p>
          </p:txBody>
        </p:sp>
        <p:sp>
          <p:nvSpPr>
            <p:cNvPr id="19" name="Round Same Side Corner Rectangle 18"/>
            <p:cNvSpPr/>
            <p:nvPr/>
          </p:nvSpPr>
          <p:spPr>
            <a:xfrm>
              <a:off x="230135" y="1132110"/>
              <a:ext cx="2520996" cy="381000"/>
            </a:xfrm>
            <a:prstGeom prst="round2Same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indent="-122238" algn="ctr">
                <a:defRPr/>
              </a:pPr>
              <a:r>
                <a:rPr lang="en-US" sz="1200" b="1" kern="0" dirty="0">
                  <a:solidFill>
                    <a:sysClr val="window" lastClr="FFFFFF"/>
                  </a:solidFill>
                  <a:cs typeface="Arial" pitchFamily="34" charset="0"/>
                </a:rPr>
                <a:t>Client Situation</a:t>
              </a:r>
            </a:p>
          </p:txBody>
        </p:sp>
        <p:sp>
          <p:nvSpPr>
            <p:cNvPr id="20" name="Rounded Rectangle 19"/>
            <p:cNvSpPr/>
            <p:nvPr/>
          </p:nvSpPr>
          <p:spPr>
            <a:xfrm>
              <a:off x="6018263" y="1462314"/>
              <a:ext cx="2981268" cy="3236679"/>
            </a:xfrm>
            <a:prstGeom prst="roundRect">
              <a:avLst>
                <a:gd name="adj" fmla="val 3153"/>
              </a:avLst>
            </a:prstGeom>
            <a:gradFill>
              <a:gsLst>
                <a:gs pos="50000">
                  <a:srgbClr val="F79646">
                    <a:lumMod val="20000"/>
                    <a:lumOff val="80000"/>
                  </a:srgbClr>
                </a:gs>
                <a:gs pos="0">
                  <a:sysClr val="window" lastClr="FFFFFF"/>
                </a:gs>
                <a:gs pos="100000">
                  <a:srgbClr val="F79646">
                    <a:lumMod val="20000"/>
                    <a:lumOff val="80000"/>
                  </a:srgbClr>
                </a:gs>
              </a:gsLst>
              <a:lin ang="5400000" scaled="0"/>
            </a:gradFill>
            <a:ln w="12700" cap="flat" cmpd="sng" algn="ctr">
              <a:solidFill>
                <a:sysClr val="windowText" lastClr="000000">
                  <a:lumMod val="50000"/>
                  <a:lumOff val="50000"/>
                </a:sysClr>
              </a:solidFill>
              <a:prstDash val="solid"/>
            </a:ln>
            <a:effectLst/>
          </p:spPr>
          <p:txBody>
            <a:bodyPr rtlCol="0" anchor="ctr"/>
            <a:lstStyle/>
            <a:p>
              <a:pPr marL="228600" indent="-228600">
                <a:buFont typeface="Wingdings" pitchFamily="2" charset="2"/>
                <a:buChar char="§"/>
              </a:pPr>
              <a:r>
                <a:rPr lang="en-US" sz="1000" dirty="0">
                  <a:ea typeface="Verdana" pitchFamily="34" charset="0"/>
                  <a:cs typeface="Verdana" pitchFamily="34" charset="0"/>
                </a:rPr>
                <a:t>Provided cost effective solution with Onsite\offshore </a:t>
              </a:r>
              <a:r>
                <a:rPr lang="en-US" sz="1000" dirty="0" smtClean="0">
                  <a:ea typeface="Verdana" pitchFamily="34" charset="0"/>
                  <a:cs typeface="Verdana" pitchFamily="34" charset="0"/>
                </a:rPr>
                <a:t>model</a:t>
              </a:r>
              <a:endParaRPr lang="en-GB" sz="1000" dirty="0" smtClean="0">
                <a:ea typeface="Verdana" pitchFamily="34" charset="0"/>
                <a:cs typeface="Verdana" pitchFamily="34" charset="0"/>
              </a:endParaRPr>
            </a:p>
            <a:p>
              <a:pPr marL="228600" lvl="0" indent="-228600">
                <a:buFont typeface="Wingdings" pitchFamily="2" charset="2"/>
                <a:buChar char="§"/>
              </a:pPr>
              <a:r>
                <a:rPr lang="en-US" sz="1000" dirty="0" smtClean="0">
                  <a:ea typeface="Verdana" pitchFamily="34" charset="0"/>
                  <a:cs typeface="Verdana" pitchFamily="34" charset="0"/>
                </a:rPr>
                <a:t>Deploying </a:t>
              </a:r>
              <a:r>
                <a:rPr lang="en-US" sz="1000" dirty="0">
                  <a:ea typeface="Verdana" pitchFamily="34" charset="0"/>
                  <a:cs typeface="Verdana" pitchFamily="34" charset="0"/>
                </a:rPr>
                <a:t>emerging business requirements in a timely and flexible manner. </a:t>
              </a:r>
              <a:endParaRPr lang="en-US" sz="1000" dirty="0" smtClean="0">
                <a:ea typeface="Verdana" pitchFamily="34" charset="0"/>
                <a:cs typeface="Verdana" pitchFamily="34" charset="0"/>
              </a:endParaRPr>
            </a:p>
            <a:p>
              <a:pPr marL="228600" lvl="0" indent="-228600">
                <a:buFont typeface="Wingdings" pitchFamily="2" charset="2"/>
                <a:buChar char="§"/>
              </a:pPr>
              <a:r>
                <a:rPr lang="en-US" sz="1000" dirty="0" smtClean="0">
                  <a:ea typeface="Verdana" pitchFamily="34" charset="0"/>
                  <a:cs typeface="Verdana" pitchFamily="34" charset="0"/>
                </a:rPr>
                <a:t>Provided Data Quality Dashboard and RCSA which made firm compliant with BCBS 239.</a:t>
              </a:r>
            </a:p>
            <a:p>
              <a:pPr marL="228600" indent="-228600">
                <a:buFont typeface="Wingdings" pitchFamily="2" charset="2"/>
                <a:buChar char="§"/>
              </a:pPr>
              <a:r>
                <a:rPr lang="en-US" sz="1000" dirty="0">
                  <a:ea typeface="Verdana" pitchFamily="34" charset="0"/>
                  <a:cs typeface="Verdana" pitchFamily="34" charset="0"/>
                </a:rPr>
                <a:t>Robust and scalable QlikView infrastructure and data model</a:t>
              </a:r>
              <a:r>
                <a:rPr lang="en-US" sz="1000" dirty="0" smtClean="0">
                  <a:ea typeface="Verdana" pitchFamily="34" charset="0"/>
                  <a:cs typeface="Verdana" pitchFamily="34" charset="0"/>
                </a:rPr>
                <a:t>.</a:t>
              </a:r>
              <a:endParaRPr lang="en-US" sz="1000" dirty="0">
                <a:ea typeface="Verdana" pitchFamily="34" charset="0"/>
                <a:cs typeface="Verdana" pitchFamily="34" charset="0"/>
              </a:endParaRPr>
            </a:p>
            <a:p>
              <a:pPr marL="228600" indent="-228600">
                <a:buFont typeface="Wingdings" pitchFamily="2" charset="2"/>
                <a:buChar char="§"/>
              </a:pPr>
              <a:r>
                <a:rPr lang="en-US" sz="1000" dirty="0" smtClean="0">
                  <a:ea typeface="Verdana" pitchFamily="34" charset="0"/>
                  <a:cs typeface="Verdana" pitchFamily="34" charset="0"/>
                </a:rPr>
                <a:t>The application has preview and promote functionality which allows the Data Owners to preview the data before promoting it to all the users.</a:t>
              </a:r>
            </a:p>
          </p:txBody>
        </p:sp>
        <p:sp>
          <p:nvSpPr>
            <p:cNvPr id="21" name="Round Same Side Corner Rectangle 20"/>
            <p:cNvSpPr/>
            <p:nvPr/>
          </p:nvSpPr>
          <p:spPr>
            <a:xfrm>
              <a:off x="6018263" y="1132110"/>
              <a:ext cx="2981268" cy="302991"/>
            </a:xfrm>
            <a:prstGeom prst="round2SameRect">
              <a:avLst/>
            </a:prstGeom>
            <a:gradFill rotWithShape="1">
              <a:gsLst>
                <a:gs pos="0">
                  <a:srgbClr val="9B4A07"/>
                </a:gs>
                <a:gs pos="80000">
                  <a:srgbClr val="BF5B09"/>
                </a:gs>
                <a:gs pos="100000">
                  <a:srgbClr val="F79646">
                    <a:lumMod val="75000"/>
                  </a:srgbClr>
                </a:gs>
              </a:gsLst>
              <a:lin ang="16200000" scaled="0"/>
            </a:gradFill>
            <a:ln w="9525" cap="flat" cmpd="sng" algn="ctr">
              <a:solidFill>
                <a:sysClr val="windowText" lastClr="000000">
                  <a:lumMod val="50000"/>
                  <a:lumOff val="50000"/>
                </a:sys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a:solidFill>
                    <a:sysClr val="window" lastClr="FFFFFF"/>
                  </a:solidFill>
                  <a:cs typeface="Arial" pitchFamily="34" charset="0"/>
                </a:rPr>
                <a:t>Client Benefits</a:t>
              </a:r>
            </a:p>
          </p:txBody>
        </p:sp>
      </p:grpSp>
      <p:grpSp>
        <p:nvGrpSpPr>
          <p:cNvPr id="22" name="Group 14"/>
          <p:cNvGrpSpPr/>
          <p:nvPr/>
        </p:nvGrpSpPr>
        <p:grpSpPr>
          <a:xfrm>
            <a:off x="6096000" y="3351553"/>
            <a:ext cx="2819400" cy="1330155"/>
            <a:chOff x="219874" y="4788822"/>
            <a:chExt cx="2819400" cy="1535778"/>
          </a:xfrm>
        </p:grpSpPr>
        <p:sp>
          <p:nvSpPr>
            <p:cNvPr id="23" name="AutoShape 3"/>
            <p:cNvSpPr>
              <a:spLocks noChangeArrowheads="1"/>
            </p:cNvSpPr>
            <p:nvPr/>
          </p:nvSpPr>
          <p:spPr bwMode="auto">
            <a:xfrm>
              <a:off x="219874" y="4876800"/>
              <a:ext cx="2751926" cy="1447800"/>
            </a:xfrm>
            <a:prstGeom prst="roundRect">
              <a:avLst>
                <a:gd name="adj" fmla="val 8218"/>
              </a:avLst>
            </a:prstGeom>
            <a:gradFill rotWithShape="1">
              <a:gsLst>
                <a:gs pos="0">
                  <a:schemeClr val="bg1">
                    <a:lumMod val="95000"/>
                  </a:schemeClr>
                </a:gs>
                <a:gs pos="35000">
                  <a:schemeClr val="bg1">
                    <a:lumMod val="95000"/>
                    <a:alpha val="50000"/>
                  </a:schemeClr>
                </a:gs>
                <a:gs pos="100000">
                  <a:schemeClr val="bg1">
                    <a:lumMod val="95000"/>
                  </a:schemeClr>
                </a:gs>
              </a:gsLst>
              <a:lin ang="16200000" scaled="1"/>
            </a:gradFill>
            <a:ln w="9525" cap="flat" cmpd="sng" algn="ctr">
              <a:solidFill>
                <a:srgbClr val="A27506">
                  <a:alpha val="44000"/>
                </a:srgbClr>
              </a:solidFill>
              <a:prstDash val="solid"/>
              <a:headEnd/>
              <a:tailEnd/>
            </a:ln>
            <a:effectLst>
              <a:outerShdw blurRad="40000" dist="20000" dir="5400000" rotWithShape="0">
                <a:srgbClr val="000000">
                  <a:alpha val="38000"/>
                </a:srgbClr>
              </a:outerShdw>
            </a:effectLst>
          </p:spPr>
          <p:txBody>
            <a:bodyPr wrap="none" anchor="ctr"/>
            <a:lstStyle/>
            <a:p>
              <a:pPr>
                <a:defRPr/>
              </a:pPr>
              <a:endParaRPr lang="en-US" sz="1000" b="1">
                <a:solidFill>
                  <a:prstClr val="black"/>
                </a:solidFill>
              </a:endParaRPr>
            </a:p>
          </p:txBody>
        </p:sp>
        <p:sp>
          <p:nvSpPr>
            <p:cNvPr id="24" name="Rectangle 23"/>
            <p:cNvSpPr/>
            <p:nvPr/>
          </p:nvSpPr>
          <p:spPr>
            <a:xfrm>
              <a:off x="228600" y="5023824"/>
              <a:ext cx="2810674" cy="1172670"/>
            </a:xfrm>
            <a:prstGeom prst="rect">
              <a:avLst/>
            </a:prstGeom>
          </p:spPr>
          <p:txBody>
            <a:bodyPr wrap="square">
              <a:spAutoFit/>
            </a:bodyPr>
            <a:lstStyle/>
            <a:p>
              <a:pPr marL="225425" indent="-225425">
                <a:buFont typeface="Wingdings" pitchFamily="2" charset="2"/>
                <a:buChar char="§"/>
              </a:pPr>
              <a:r>
                <a:rPr lang="en-US" sz="1000" dirty="0">
                  <a:solidFill>
                    <a:srgbClr val="000000"/>
                  </a:solidFill>
                </a:rPr>
                <a:t>No. of KPI’s    – </a:t>
              </a:r>
              <a:r>
                <a:rPr lang="en-US" sz="1000" dirty="0" smtClean="0">
                  <a:solidFill>
                    <a:srgbClr val="000000"/>
                  </a:solidFill>
                </a:rPr>
                <a:t>~100</a:t>
              </a:r>
              <a:endParaRPr lang="en-US" sz="1000" dirty="0">
                <a:solidFill>
                  <a:srgbClr val="000000"/>
                </a:solidFill>
              </a:endParaRPr>
            </a:p>
            <a:p>
              <a:pPr marL="225425" indent="-225425">
                <a:buFont typeface="Wingdings" pitchFamily="2" charset="2"/>
                <a:buChar char="§"/>
              </a:pPr>
              <a:r>
                <a:rPr lang="en-US" sz="1000" dirty="0">
                  <a:solidFill>
                    <a:srgbClr val="000000"/>
                  </a:solidFill>
                </a:rPr>
                <a:t>No. of Tabs    – </a:t>
              </a:r>
              <a:r>
                <a:rPr lang="en-US" sz="1000" dirty="0" smtClean="0">
                  <a:solidFill>
                    <a:srgbClr val="000000"/>
                  </a:solidFill>
                </a:rPr>
                <a:t>27</a:t>
              </a:r>
              <a:endParaRPr lang="en-US" sz="1000" dirty="0">
                <a:solidFill>
                  <a:srgbClr val="000000"/>
                </a:solidFill>
              </a:endParaRPr>
            </a:p>
            <a:p>
              <a:pPr marL="225425" indent="-225425">
                <a:buFont typeface="Wingdings" pitchFamily="2" charset="2"/>
                <a:buChar char="§"/>
              </a:pPr>
              <a:r>
                <a:rPr lang="en-US" sz="1000" dirty="0">
                  <a:solidFill>
                    <a:srgbClr val="000000"/>
                  </a:solidFill>
                </a:rPr>
                <a:t>No. of Charts – </a:t>
              </a:r>
              <a:r>
                <a:rPr lang="en-US" sz="1000" dirty="0" smtClean="0">
                  <a:solidFill>
                    <a:srgbClr val="000000"/>
                  </a:solidFill>
                </a:rPr>
                <a:t>108</a:t>
              </a:r>
            </a:p>
            <a:p>
              <a:pPr marL="225425" indent="-225425">
                <a:buFont typeface="Wingdings" pitchFamily="2" charset="2"/>
                <a:buChar char="§"/>
              </a:pPr>
              <a:r>
                <a:rPr lang="en-US" sz="1000" dirty="0" smtClean="0">
                  <a:solidFill>
                    <a:srgbClr val="000000"/>
                  </a:solidFill>
                </a:rPr>
                <a:t>Row Count –  ~ 11million/year</a:t>
              </a:r>
            </a:p>
            <a:p>
              <a:pPr marL="225425" indent="-225425">
                <a:buFont typeface="Wingdings" pitchFamily="2" charset="2"/>
                <a:buChar char="§"/>
              </a:pPr>
              <a:r>
                <a:rPr lang="en-US" sz="1000" dirty="0" smtClean="0">
                  <a:solidFill>
                    <a:srgbClr val="000000"/>
                  </a:solidFill>
                </a:rPr>
                <a:t>User count – ~150</a:t>
              </a:r>
              <a:endParaRPr lang="en-US" sz="1000" dirty="0">
                <a:solidFill>
                  <a:srgbClr val="000000"/>
                </a:solidFill>
              </a:endParaRPr>
            </a:p>
            <a:p>
              <a:pPr marL="225425" indent="-225425">
                <a:buFont typeface="Wingdings" pitchFamily="2" charset="2"/>
                <a:buChar char="§"/>
              </a:pPr>
              <a:r>
                <a:rPr lang="en-US" sz="1000" dirty="0">
                  <a:solidFill>
                    <a:srgbClr val="000000"/>
                  </a:solidFill>
                </a:rPr>
                <a:t>Size of </a:t>
              </a:r>
              <a:r>
                <a:rPr lang="en-US" sz="1000" dirty="0" smtClean="0">
                  <a:solidFill>
                    <a:srgbClr val="000000"/>
                  </a:solidFill>
                </a:rPr>
                <a:t>each application – ~30MB-100MB </a:t>
              </a:r>
              <a:endParaRPr lang="en-US" sz="1000" dirty="0">
                <a:solidFill>
                  <a:srgbClr val="000000"/>
                </a:solidFill>
              </a:endParaRPr>
            </a:p>
          </p:txBody>
        </p:sp>
        <p:sp>
          <p:nvSpPr>
            <p:cNvPr id="26" name="Text Box 14"/>
            <p:cNvSpPr txBox="1">
              <a:spLocks noChangeArrowheads="1"/>
            </p:cNvSpPr>
            <p:nvPr/>
          </p:nvSpPr>
          <p:spPr bwMode="auto">
            <a:xfrm>
              <a:off x="228600" y="4788822"/>
              <a:ext cx="2744527" cy="323165"/>
            </a:xfrm>
            <a:prstGeom prst="rect">
              <a:avLst/>
            </a:prstGeom>
            <a:noFill/>
            <a:ln w="9525" algn="ctr">
              <a:noFill/>
              <a:miter lim="800000"/>
              <a:headEnd/>
              <a:tailEnd/>
            </a:ln>
          </p:spPr>
          <p:txBody>
            <a:bodyPr wrap="square">
              <a:spAutoFit/>
            </a:bodyPr>
            <a:lstStyle/>
            <a:p>
              <a:pPr>
                <a:lnSpc>
                  <a:spcPct val="150000"/>
                </a:lnSpc>
                <a:defRPr/>
              </a:pPr>
              <a:r>
                <a:rPr lang="en-US" sz="1000" b="1" kern="0" dirty="0">
                  <a:solidFill>
                    <a:sysClr val="windowText" lastClr="000000"/>
                  </a:solidFill>
                  <a:ea typeface="ＭＳ Ｐゴシック"/>
                  <a:cs typeface="Arial" pitchFamily="34" charset="0"/>
                </a:rPr>
                <a:t>Key Metrics:</a:t>
              </a:r>
              <a:endParaRPr lang="en-US" sz="1000" kern="0" dirty="0">
                <a:solidFill>
                  <a:sysClr val="windowText" lastClr="000000"/>
                </a:solidFill>
                <a:ea typeface="ＭＳ Ｐゴシック"/>
                <a:cs typeface="Arial" pitchFamily="34" charset="0"/>
              </a:endParaRPr>
            </a:p>
          </p:txBody>
        </p:sp>
      </p:grpSp>
      <p:grpSp>
        <p:nvGrpSpPr>
          <p:cNvPr id="28" name="Group 14"/>
          <p:cNvGrpSpPr/>
          <p:nvPr/>
        </p:nvGrpSpPr>
        <p:grpSpPr>
          <a:xfrm>
            <a:off x="6091212" y="4723153"/>
            <a:ext cx="2753253" cy="1295401"/>
            <a:chOff x="219874" y="4802996"/>
            <a:chExt cx="2753253" cy="1495652"/>
          </a:xfrm>
        </p:grpSpPr>
        <p:sp>
          <p:nvSpPr>
            <p:cNvPr id="29" name="AutoShape 3"/>
            <p:cNvSpPr>
              <a:spLocks noChangeArrowheads="1"/>
            </p:cNvSpPr>
            <p:nvPr/>
          </p:nvSpPr>
          <p:spPr bwMode="auto">
            <a:xfrm>
              <a:off x="219874" y="4850849"/>
              <a:ext cx="2751926" cy="1447799"/>
            </a:xfrm>
            <a:prstGeom prst="roundRect">
              <a:avLst>
                <a:gd name="adj" fmla="val 8218"/>
              </a:avLst>
            </a:prstGeom>
            <a:gradFill rotWithShape="1">
              <a:gsLst>
                <a:gs pos="0">
                  <a:schemeClr val="bg1">
                    <a:lumMod val="95000"/>
                  </a:schemeClr>
                </a:gs>
                <a:gs pos="35000">
                  <a:schemeClr val="bg1">
                    <a:lumMod val="95000"/>
                    <a:alpha val="50000"/>
                  </a:schemeClr>
                </a:gs>
                <a:gs pos="100000">
                  <a:schemeClr val="bg1">
                    <a:lumMod val="95000"/>
                  </a:schemeClr>
                </a:gs>
              </a:gsLst>
              <a:lin ang="16200000" scaled="1"/>
            </a:gradFill>
            <a:ln w="9525" cap="flat" cmpd="sng" algn="ctr">
              <a:solidFill>
                <a:srgbClr val="A27506">
                  <a:alpha val="44000"/>
                </a:srgbClr>
              </a:solidFill>
              <a:prstDash val="solid"/>
              <a:headEnd/>
              <a:tailEnd/>
            </a:ln>
            <a:effectLst>
              <a:outerShdw blurRad="40000" dist="20000" dir="5400000" rotWithShape="0">
                <a:srgbClr val="000000">
                  <a:alpha val="38000"/>
                </a:srgbClr>
              </a:outerShdw>
            </a:effectLst>
          </p:spPr>
          <p:txBody>
            <a:bodyPr wrap="none" anchor="ctr"/>
            <a:lstStyle/>
            <a:p>
              <a:pPr>
                <a:defRPr/>
              </a:pPr>
              <a:endParaRPr lang="en-US" sz="1000" b="1">
                <a:solidFill>
                  <a:prstClr val="black"/>
                </a:solidFill>
              </a:endParaRPr>
            </a:p>
          </p:txBody>
        </p:sp>
        <p:sp>
          <p:nvSpPr>
            <p:cNvPr id="30" name="Rectangle 29"/>
            <p:cNvSpPr/>
            <p:nvPr/>
          </p:nvSpPr>
          <p:spPr>
            <a:xfrm>
              <a:off x="228600" y="5066934"/>
              <a:ext cx="2667000" cy="994992"/>
            </a:xfrm>
            <a:prstGeom prst="rect">
              <a:avLst/>
            </a:prstGeom>
          </p:spPr>
          <p:txBody>
            <a:bodyPr wrap="square">
              <a:spAutoFit/>
            </a:bodyPr>
            <a:lstStyle/>
            <a:p>
              <a:pPr marL="225425" indent="-225425">
                <a:buFont typeface="Wingdings" pitchFamily="2" charset="2"/>
                <a:buChar char="§"/>
              </a:pPr>
              <a:r>
                <a:rPr lang="en-US" sz="1000" dirty="0" smtClean="0">
                  <a:solidFill>
                    <a:srgbClr val="000000"/>
                  </a:solidFill>
                </a:rPr>
                <a:t>Database: Oracle</a:t>
              </a:r>
            </a:p>
            <a:p>
              <a:pPr marL="225425" indent="-225425">
                <a:buFont typeface="Wingdings" pitchFamily="2" charset="2"/>
                <a:buChar char="§"/>
              </a:pPr>
              <a:r>
                <a:rPr lang="en-US" sz="1000" dirty="0" smtClean="0">
                  <a:solidFill>
                    <a:srgbClr val="000000"/>
                  </a:solidFill>
                </a:rPr>
                <a:t>ETL: Information</a:t>
              </a:r>
            </a:p>
            <a:p>
              <a:pPr marL="225425" indent="-225425">
                <a:buFont typeface="Wingdings" pitchFamily="2" charset="2"/>
                <a:buChar char="§"/>
              </a:pPr>
              <a:r>
                <a:rPr lang="en-US" sz="1000" dirty="0" smtClean="0">
                  <a:solidFill>
                    <a:srgbClr val="000000"/>
                  </a:solidFill>
                </a:rPr>
                <a:t>UI: .NET</a:t>
              </a:r>
              <a:endParaRPr lang="en-US" sz="1000" dirty="0" smtClean="0"/>
            </a:p>
            <a:p>
              <a:endParaRPr lang="en-US" sz="1000" dirty="0" smtClean="0"/>
            </a:p>
            <a:p>
              <a:pPr marL="225425" indent="-225425">
                <a:buFont typeface="Wingdings" pitchFamily="2" charset="2"/>
                <a:buChar char="§"/>
              </a:pPr>
              <a:endParaRPr lang="en-US" sz="1000" dirty="0">
                <a:solidFill>
                  <a:srgbClr val="000000"/>
                </a:solidFill>
              </a:endParaRPr>
            </a:p>
          </p:txBody>
        </p:sp>
        <p:sp>
          <p:nvSpPr>
            <p:cNvPr id="31" name="Text Box 14"/>
            <p:cNvSpPr txBox="1">
              <a:spLocks noChangeArrowheads="1"/>
            </p:cNvSpPr>
            <p:nvPr/>
          </p:nvSpPr>
          <p:spPr bwMode="auto">
            <a:xfrm>
              <a:off x="228600" y="4802996"/>
              <a:ext cx="2744527" cy="337216"/>
            </a:xfrm>
            <a:prstGeom prst="rect">
              <a:avLst/>
            </a:prstGeom>
            <a:noFill/>
            <a:ln w="9525" algn="ctr">
              <a:noFill/>
              <a:miter lim="800000"/>
              <a:headEnd/>
              <a:tailEnd/>
            </a:ln>
          </p:spPr>
          <p:txBody>
            <a:bodyPr wrap="square">
              <a:spAutoFit/>
            </a:bodyPr>
            <a:lstStyle/>
            <a:p>
              <a:pPr>
                <a:lnSpc>
                  <a:spcPct val="150000"/>
                </a:lnSpc>
                <a:defRPr/>
              </a:pPr>
              <a:r>
                <a:rPr lang="en-US" sz="1000" b="1" kern="0" dirty="0" smtClean="0">
                  <a:solidFill>
                    <a:sysClr val="windowText" lastClr="000000"/>
                  </a:solidFill>
                  <a:ea typeface="ＭＳ Ｐゴシック"/>
                  <a:cs typeface="Arial" pitchFamily="34" charset="0"/>
                </a:rPr>
                <a:t>Connectivity</a:t>
              </a:r>
              <a:endParaRPr lang="en-US" sz="1000" kern="0" dirty="0">
                <a:solidFill>
                  <a:sysClr val="windowText" lastClr="000000"/>
                </a:solidFill>
                <a:ea typeface="ＭＳ Ｐゴシック"/>
                <a:cs typeface="Arial" pitchFamily="34" charset="0"/>
              </a:endParaRPr>
            </a:p>
          </p:txBody>
        </p:sp>
      </p:grpSp>
      <p:pic>
        <p:nvPicPr>
          <p:cNvPr id="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599" y="3463879"/>
            <a:ext cx="2979446" cy="1106875"/>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98" y="3463879"/>
            <a:ext cx="2481602" cy="1106875"/>
          </a:xfrm>
          <a:prstGeom prst="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1" name="Group 100"/>
          <p:cNvGrpSpPr/>
          <p:nvPr/>
        </p:nvGrpSpPr>
        <p:grpSpPr>
          <a:xfrm>
            <a:off x="220670" y="4724400"/>
            <a:ext cx="5654375" cy="1912165"/>
            <a:chOff x="457200" y="1102559"/>
            <a:chExt cx="6551612" cy="2517601"/>
          </a:xfrm>
        </p:grpSpPr>
        <p:sp>
          <p:nvSpPr>
            <p:cNvPr id="102" name="Rectangle 101"/>
            <p:cNvSpPr/>
            <p:nvPr/>
          </p:nvSpPr>
          <p:spPr>
            <a:xfrm>
              <a:off x="2862262" y="1110496"/>
              <a:ext cx="1524000" cy="2303463"/>
            </a:xfrm>
            <a:prstGeom prst="rect">
              <a:avLst/>
            </a:prstGeom>
            <a:solidFill>
              <a:schemeClr val="accent1">
                <a:lumMod val="20000"/>
                <a:lumOff val="80000"/>
              </a:schemeClr>
            </a:solidFill>
            <a:ln w="3175" cap="flat" cmpd="sng" algn="ctr">
              <a:solidFill>
                <a:srgbClr val="B5D3F5"/>
              </a:solidFill>
              <a:prstDash val="solid"/>
            </a:ln>
            <a:effectLst/>
          </p:spPr>
          <p:txBody>
            <a:bodyPr lIns="9144" tIns="9144" rIns="9144" bIns="9144" anchor="ctr"/>
            <a:lstStyle/>
            <a:p>
              <a:pPr algn="ctr">
                <a:defRPr/>
              </a:pPr>
              <a:endParaRPr lang="en-US" kern="0" dirty="0">
                <a:solidFill>
                  <a:sysClr val="window" lastClr="FFFFFF"/>
                </a:solidFill>
                <a:cs typeface="Calibri" pitchFamily="34" charset="0"/>
              </a:endParaRPr>
            </a:p>
          </p:txBody>
        </p:sp>
        <p:sp>
          <p:nvSpPr>
            <p:cNvPr id="103" name="Rounded Rectangle 102"/>
            <p:cNvSpPr/>
            <p:nvPr/>
          </p:nvSpPr>
          <p:spPr>
            <a:xfrm>
              <a:off x="2862262" y="1102559"/>
              <a:ext cx="1524000" cy="274637"/>
            </a:xfrm>
            <a:prstGeom prst="roundRect">
              <a:avLst>
                <a:gd name="adj" fmla="val 14497"/>
              </a:avLst>
            </a:prstGeom>
            <a:solidFill>
              <a:srgbClr val="3C99BF"/>
            </a:solidFill>
            <a:ln w="25400" cap="flat" cmpd="sng" algn="ctr">
              <a:noFill/>
              <a:prstDash val="solid"/>
            </a:ln>
            <a:effectLst/>
          </p:spPr>
          <p:txBody>
            <a:bodyPr lIns="9144" tIns="9144" rIns="9144" bIns="9144" anchor="ctr"/>
            <a:lstStyle/>
            <a:p>
              <a:pPr algn="ctr">
                <a:lnSpc>
                  <a:spcPts val="1003"/>
                </a:lnSpc>
                <a:tabLst>
                  <a:tab pos="449273" algn="l"/>
                </a:tabLst>
                <a:defRPr/>
              </a:pPr>
              <a:r>
                <a:rPr lang="en-US" sz="1000" b="1" kern="0" dirty="0" smtClean="0">
                  <a:solidFill>
                    <a:sysClr val="window" lastClr="FFFFFF"/>
                  </a:solidFill>
                  <a:cs typeface="Calibri" pitchFamily="34" charset="0"/>
                </a:rPr>
                <a:t>Data Warehouse</a:t>
              </a:r>
              <a:endParaRPr lang="en-US" sz="1000" b="1" kern="0" dirty="0">
                <a:solidFill>
                  <a:sysClr val="window" lastClr="FFFFFF"/>
                </a:solidFill>
                <a:cs typeface="Calibri" pitchFamily="34" charset="0"/>
              </a:endParaRPr>
            </a:p>
          </p:txBody>
        </p:sp>
        <p:sp>
          <p:nvSpPr>
            <p:cNvPr id="104" name="Rectangle 103"/>
            <p:cNvSpPr/>
            <p:nvPr/>
          </p:nvSpPr>
          <p:spPr>
            <a:xfrm>
              <a:off x="1649412" y="1173996"/>
              <a:ext cx="874713" cy="2244725"/>
            </a:xfrm>
            <a:prstGeom prst="rect">
              <a:avLst/>
            </a:prstGeom>
            <a:solidFill>
              <a:srgbClr val="EEECE1">
                <a:lumMod val="90000"/>
              </a:srgbClr>
            </a:solidFill>
            <a:ln w="12700" cap="flat" cmpd="sng" algn="ctr">
              <a:solidFill>
                <a:srgbClr val="EEECE1">
                  <a:lumMod val="75000"/>
                </a:srgbClr>
              </a:solidFill>
              <a:prstDash val="solid"/>
            </a:ln>
            <a:effectLst/>
          </p:spPr>
          <p:txBody>
            <a:bodyPr anchor="ctr"/>
            <a:lstStyle/>
            <a:p>
              <a:pPr algn="ctr">
                <a:defRPr/>
              </a:pPr>
              <a:endParaRPr lang="en-US" kern="0" dirty="0">
                <a:solidFill>
                  <a:sysClr val="window" lastClr="FFFFFF"/>
                </a:solidFill>
                <a:latin typeface="+mj-lt"/>
              </a:endParaRPr>
            </a:p>
          </p:txBody>
        </p:sp>
        <p:sp>
          <p:nvSpPr>
            <p:cNvPr id="105" name="Rounded Rectangle 104"/>
            <p:cNvSpPr/>
            <p:nvPr/>
          </p:nvSpPr>
          <p:spPr>
            <a:xfrm>
              <a:off x="457200" y="1280359"/>
              <a:ext cx="825500" cy="2138362"/>
            </a:xfrm>
            <a:prstGeom prst="roundRect">
              <a:avLst>
                <a:gd name="adj" fmla="val 4319"/>
              </a:avLst>
            </a:prstGeom>
            <a:solidFill>
              <a:srgbClr val="D2E7C3"/>
            </a:solidFill>
            <a:ln w="3175" cap="flat" cmpd="sng" algn="ctr">
              <a:solidFill>
                <a:srgbClr val="9BBB59">
                  <a:lumMod val="60000"/>
                  <a:lumOff val="40000"/>
                </a:srgbClr>
              </a:solidFill>
              <a:prstDash val="solid"/>
            </a:ln>
            <a:effectLst/>
          </p:spPr>
          <p:txBody>
            <a:bodyPr lIns="9144" tIns="9144" rIns="9144" bIns="9144" anchor="ctr"/>
            <a:lstStyle/>
            <a:p>
              <a:pPr algn="ctr">
                <a:defRPr/>
              </a:pPr>
              <a:endParaRPr lang="en-US" kern="0" dirty="0">
                <a:solidFill>
                  <a:sysClr val="window" lastClr="FFFFFF"/>
                </a:solidFill>
                <a:cs typeface="Calibri" pitchFamily="34" charset="0"/>
              </a:endParaRPr>
            </a:p>
          </p:txBody>
        </p:sp>
        <p:sp>
          <p:nvSpPr>
            <p:cNvPr id="106" name="Rounded Rectangle 105"/>
            <p:cNvSpPr/>
            <p:nvPr/>
          </p:nvSpPr>
          <p:spPr>
            <a:xfrm>
              <a:off x="460375" y="1173996"/>
              <a:ext cx="825500" cy="187325"/>
            </a:xfrm>
            <a:prstGeom prst="roundRect">
              <a:avLst/>
            </a:prstGeom>
            <a:solidFill>
              <a:srgbClr val="00B050"/>
            </a:solidFill>
            <a:ln w="25400" cap="flat" cmpd="sng" algn="ctr">
              <a:noFill/>
              <a:prstDash val="solid"/>
            </a:ln>
            <a:effectLst/>
          </p:spPr>
          <p:txBody>
            <a:bodyPr lIns="9144" tIns="9144" rIns="9144" bIns="9144" anchor="ctr"/>
            <a:lstStyle/>
            <a:p>
              <a:pPr algn="ctr">
                <a:tabLst>
                  <a:tab pos="449273" algn="l"/>
                </a:tabLst>
                <a:defRPr/>
              </a:pPr>
              <a:r>
                <a:rPr lang="en-US" sz="900" b="1" dirty="0">
                  <a:solidFill>
                    <a:prstClr val="white"/>
                  </a:solidFill>
                  <a:cs typeface="Calibri" pitchFamily="34" charset="0"/>
                </a:rPr>
                <a:t>Source Data</a:t>
              </a:r>
              <a:endParaRPr lang="en-US" sz="900" b="1" kern="0" dirty="0">
                <a:solidFill>
                  <a:prstClr val="white"/>
                </a:solidFill>
                <a:cs typeface="Calibri" pitchFamily="34" charset="0"/>
              </a:endParaRPr>
            </a:p>
          </p:txBody>
        </p:sp>
        <p:sp>
          <p:nvSpPr>
            <p:cNvPr id="107" name="Rounded Rectangle 106"/>
            <p:cNvSpPr/>
            <p:nvPr/>
          </p:nvSpPr>
          <p:spPr>
            <a:xfrm>
              <a:off x="6367462" y="1108909"/>
              <a:ext cx="641350" cy="2271712"/>
            </a:xfrm>
            <a:prstGeom prst="roundRect">
              <a:avLst>
                <a:gd name="adj" fmla="val 3213"/>
              </a:avLst>
            </a:prstGeom>
            <a:solidFill>
              <a:srgbClr val="F2E4C6"/>
            </a:solidFill>
            <a:ln w="9525" cap="flat" cmpd="sng" algn="ctr">
              <a:solidFill>
                <a:srgbClr val="C4B28A"/>
              </a:solidFill>
              <a:prstDash val="solid"/>
            </a:ln>
            <a:effectLst/>
          </p:spPr>
          <p:txBody>
            <a:bodyPr lIns="9144" tIns="9144" rIns="9144" bIns="9144" anchor="ctr"/>
            <a:lstStyle/>
            <a:p>
              <a:pPr algn="ctr">
                <a:defRPr/>
              </a:pPr>
              <a:endParaRPr lang="en-US" kern="0" dirty="0">
                <a:solidFill>
                  <a:sysClr val="window" lastClr="FFFFFF"/>
                </a:solidFill>
                <a:cs typeface="Calibri" pitchFamily="34" charset="0"/>
              </a:endParaRPr>
            </a:p>
          </p:txBody>
        </p:sp>
        <p:sp>
          <p:nvSpPr>
            <p:cNvPr id="108" name="Rounded Rectangle 107"/>
            <p:cNvSpPr/>
            <p:nvPr/>
          </p:nvSpPr>
          <p:spPr>
            <a:xfrm>
              <a:off x="6446837" y="1658184"/>
              <a:ext cx="509588" cy="1624012"/>
            </a:xfrm>
            <a:prstGeom prst="roundRect">
              <a:avLst>
                <a:gd name="adj" fmla="val 5847"/>
              </a:avLst>
            </a:prstGeom>
            <a:solidFill>
              <a:sysClr val="window" lastClr="FFFFFF">
                <a:alpha val="53000"/>
              </a:sysClr>
            </a:solidFill>
            <a:ln w="3175" cap="flat" cmpd="sng" algn="ctr">
              <a:solidFill>
                <a:srgbClr val="EEECE1">
                  <a:lumMod val="50000"/>
                </a:srgbClr>
              </a:solidFill>
              <a:prstDash val="dash"/>
            </a:ln>
            <a:effectLst/>
          </p:spPr>
          <p:txBody>
            <a:bodyPr lIns="9144" tIns="9144" rIns="9144" bIns="9144" anchor="ctr"/>
            <a:lstStyle/>
            <a:p>
              <a:pPr algn="ctr">
                <a:defRPr/>
              </a:pPr>
              <a:endParaRPr lang="en-US" kern="0" dirty="0">
                <a:solidFill>
                  <a:sysClr val="window" lastClr="FFFFFF"/>
                </a:solidFill>
                <a:cs typeface="Calibri" pitchFamily="34" charset="0"/>
              </a:endParaRPr>
            </a:p>
          </p:txBody>
        </p:sp>
        <p:sp>
          <p:nvSpPr>
            <p:cNvPr id="109" name="Rounded Rectangle 11"/>
            <p:cNvSpPr>
              <a:spLocks noChangeArrowheads="1"/>
            </p:cNvSpPr>
            <p:nvPr/>
          </p:nvSpPr>
          <p:spPr bwMode="auto">
            <a:xfrm>
              <a:off x="6367462" y="1115259"/>
              <a:ext cx="641350" cy="274637"/>
            </a:xfrm>
            <a:prstGeom prst="roundRect">
              <a:avLst>
                <a:gd name="adj" fmla="val 16667"/>
              </a:avLst>
            </a:prstGeom>
            <a:solidFill>
              <a:srgbClr val="A57939"/>
            </a:solidFill>
            <a:ln>
              <a:noFill/>
            </a:ln>
            <a:extLst>
              <a:ext uri="{91240B29-F687-4F45-9708-019B960494DF}">
                <a14:hiddenLine xmlns:a14="http://schemas.microsoft.com/office/drawing/2010/main" w="25400" algn="ctr">
                  <a:solidFill>
                    <a:srgbClr val="000000"/>
                  </a:solidFill>
                  <a:round/>
                  <a:headEnd/>
                  <a:tailEnd/>
                </a14:hiddenLine>
              </a:ext>
            </a:extLst>
          </p:spPr>
          <p:txBody>
            <a:bodyPr lIns="9144" tIns="9144" rIns="9144" bIns="9144" anchor="ctr"/>
            <a:lstStyle>
              <a:lvl1pPr>
                <a:spcBef>
                  <a:spcPct val="20000"/>
                </a:spcBef>
                <a:buFont typeface="Arial" charset="0"/>
                <a:buChar char="•"/>
                <a:tabLst>
                  <a:tab pos="403225" algn="l"/>
                </a:tabLst>
                <a:defRPr sz="3200">
                  <a:solidFill>
                    <a:schemeClr val="tx1"/>
                  </a:solidFill>
                  <a:latin typeface="Calibri" pitchFamily="34" charset="0"/>
                </a:defRPr>
              </a:lvl1pPr>
              <a:lvl2pPr marL="742950" indent="-285750">
                <a:spcBef>
                  <a:spcPct val="20000"/>
                </a:spcBef>
                <a:buFont typeface="Arial" charset="0"/>
                <a:buChar char="–"/>
                <a:tabLst>
                  <a:tab pos="403225" algn="l"/>
                </a:tabLst>
                <a:defRPr sz="2800">
                  <a:solidFill>
                    <a:schemeClr val="tx1"/>
                  </a:solidFill>
                  <a:latin typeface="Calibri" pitchFamily="34" charset="0"/>
                </a:defRPr>
              </a:lvl2pPr>
              <a:lvl3pPr marL="1143000" indent="-228600">
                <a:spcBef>
                  <a:spcPct val="20000"/>
                </a:spcBef>
                <a:buFont typeface="Arial" charset="0"/>
                <a:buChar char="•"/>
                <a:tabLst>
                  <a:tab pos="403225" algn="l"/>
                </a:tabLst>
                <a:defRPr sz="2400">
                  <a:solidFill>
                    <a:schemeClr val="tx1"/>
                  </a:solidFill>
                  <a:latin typeface="Calibri" pitchFamily="34" charset="0"/>
                </a:defRPr>
              </a:lvl3pPr>
              <a:lvl4pPr marL="1600200" indent="-228600">
                <a:spcBef>
                  <a:spcPct val="20000"/>
                </a:spcBef>
                <a:buFont typeface="Arial" charset="0"/>
                <a:buChar char="–"/>
                <a:tabLst>
                  <a:tab pos="403225" algn="l"/>
                </a:tabLst>
                <a:defRPr sz="2000">
                  <a:solidFill>
                    <a:schemeClr val="tx1"/>
                  </a:solidFill>
                  <a:latin typeface="Calibri" pitchFamily="34" charset="0"/>
                </a:defRPr>
              </a:lvl4pPr>
              <a:lvl5pPr marL="2057400" indent="-228600">
                <a:spcBef>
                  <a:spcPct val="20000"/>
                </a:spcBef>
                <a:buFont typeface="Arial" charset="0"/>
                <a:buChar char="»"/>
                <a:tabLst>
                  <a:tab pos="403225"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403225"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403225"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403225"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403225" algn="l"/>
                </a:tabLst>
                <a:defRPr sz="2000">
                  <a:solidFill>
                    <a:schemeClr val="tx1"/>
                  </a:solidFill>
                  <a:latin typeface="Calibri" pitchFamily="34" charset="0"/>
                </a:defRPr>
              </a:lvl9pPr>
            </a:lstStyle>
            <a:p>
              <a:pPr algn="ctr">
                <a:lnSpc>
                  <a:spcPts val="891"/>
                </a:lnSpc>
                <a:spcBef>
                  <a:spcPct val="0"/>
                </a:spcBef>
                <a:buNone/>
              </a:pPr>
              <a:r>
                <a:rPr lang="en-US" altLang="en-US" sz="800" b="1" dirty="0">
                  <a:solidFill>
                    <a:srgbClr val="FFFFFF"/>
                  </a:solidFill>
                  <a:cs typeface="Calibri" pitchFamily="34" charset="0"/>
                </a:rPr>
                <a:t>Information Delivery</a:t>
              </a:r>
            </a:p>
          </p:txBody>
        </p:sp>
        <p:sp>
          <p:nvSpPr>
            <p:cNvPr id="110" name="TextBox 12"/>
            <p:cNvSpPr txBox="1">
              <a:spLocks noChangeArrowheads="1"/>
            </p:cNvSpPr>
            <p:nvPr/>
          </p:nvSpPr>
          <p:spPr bwMode="auto">
            <a:xfrm>
              <a:off x="6629400" y="2456696"/>
              <a:ext cx="160337"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 tIns="9144" rIns="9144" bIns="9144">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900">
                  <a:solidFill>
                    <a:srgbClr val="000000"/>
                  </a:solidFill>
                  <a:cs typeface="Calibri" pitchFamily="34" charset="0"/>
                </a:rPr>
                <a:t>List</a:t>
              </a:r>
            </a:p>
          </p:txBody>
        </p:sp>
        <p:pic>
          <p:nvPicPr>
            <p:cNvPr id="111" name="Picture 7" descr="D:\Manu\Gallery\Icons\PNG\Bars, Charts &amp; Reports\spreadsheet_docum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387" y="2223334"/>
              <a:ext cx="3365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TextBox 14"/>
            <p:cNvSpPr txBox="1">
              <a:spLocks noChangeArrowheads="1"/>
            </p:cNvSpPr>
            <p:nvPr/>
          </p:nvSpPr>
          <p:spPr bwMode="auto">
            <a:xfrm>
              <a:off x="6502400" y="1891546"/>
              <a:ext cx="427037"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900">
                  <a:solidFill>
                    <a:srgbClr val="000000"/>
                  </a:solidFill>
                  <a:cs typeface="Calibri" pitchFamily="34" charset="0"/>
                </a:rPr>
                <a:t>Standard/ Ad-hoc</a:t>
              </a:r>
            </a:p>
          </p:txBody>
        </p:sp>
        <p:pic>
          <p:nvPicPr>
            <p:cNvPr id="113" name="Picture 8" descr="D:\Manu\Gallery\Icons\PNG\Bars, Charts &amp; Reports\Report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61137" y="1672471"/>
              <a:ext cx="2857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TextBox 16"/>
            <p:cNvSpPr txBox="1">
              <a:spLocks noChangeArrowheads="1"/>
            </p:cNvSpPr>
            <p:nvPr/>
          </p:nvSpPr>
          <p:spPr bwMode="auto">
            <a:xfrm>
              <a:off x="6458290" y="2915484"/>
              <a:ext cx="47874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 tIns="9144" rIns="9144" bIns="9144">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900" dirty="0">
                  <a:solidFill>
                    <a:srgbClr val="000000"/>
                  </a:solidFill>
                  <a:cs typeface="Calibri" pitchFamily="34" charset="0"/>
                </a:rPr>
                <a:t>Dashboard</a:t>
              </a:r>
            </a:p>
          </p:txBody>
        </p:sp>
        <p:pic>
          <p:nvPicPr>
            <p:cNvPr id="115" name="Picture 9" descr="D:\Manu\Gallery\Icons\PNG\Systems &amp; Hardwares\dashboard-17.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8762" y="2674184"/>
              <a:ext cx="2174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Rounded Rectangle 18"/>
            <p:cNvSpPr>
              <a:spLocks noChangeArrowheads="1"/>
            </p:cNvSpPr>
            <p:nvPr/>
          </p:nvSpPr>
          <p:spPr bwMode="auto">
            <a:xfrm>
              <a:off x="6446837" y="1405771"/>
              <a:ext cx="517525" cy="228600"/>
            </a:xfrm>
            <a:prstGeom prst="roundRect">
              <a:avLst>
                <a:gd name="adj" fmla="val 16667"/>
              </a:avLst>
            </a:prstGeom>
            <a:solidFill>
              <a:srgbClr val="A57939"/>
            </a:solidFill>
            <a:ln>
              <a:noFill/>
            </a:ln>
            <a:extLst>
              <a:ext uri="{91240B29-F687-4F45-9708-019B960494DF}">
                <a14:hiddenLine xmlns:a14="http://schemas.microsoft.com/office/drawing/2010/main" w="25400" algn="ctr">
                  <a:solidFill>
                    <a:srgbClr val="000000"/>
                  </a:solidFill>
                  <a:round/>
                  <a:headEnd/>
                  <a:tailEnd/>
                </a14:hiddenLine>
              </a:ext>
            </a:extLst>
          </p:spPr>
          <p:txBody>
            <a:bodyPr lIns="9144" tIns="9144" rIns="9144" bIns="9144" anchor="ctr"/>
            <a:lstStyle>
              <a:lvl1pPr>
                <a:spcBef>
                  <a:spcPct val="20000"/>
                </a:spcBef>
                <a:buFont typeface="Arial" charset="0"/>
                <a:buChar char="•"/>
                <a:tabLst>
                  <a:tab pos="403225" algn="l"/>
                </a:tabLst>
                <a:defRPr sz="3200">
                  <a:solidFill>
                    <a:schemeClr val="tx1"/>
                  </a:solidFill>
                  <a:latin typeface="Calibri" pitchFamily="34" charset="0"/>
                </a:defRPr>
              </a:lvl1pPr>
              <a:lvl2pPr marL="742950" indent="-285750">
                <a:spcBef>
                  <a:spcPct val="20000"/>
                </a:spcBef>
                <a:buFont typeface="Arial" charset="0"/>
                <a:buChar char="–"/>
                <a:tabLst>
                  <a:tab pos="403225" algn="l"/>
                </a:tabLst>
                <a:defRPr sz="2800">
                  <a:solidFill>
                    <a:schemeClr val="tx1"/>
                  </a:solidFill>
                  <a:latin typeface="Calibri" pitchFamily="34" charset="0"/>
                </a:defRPr>
              </a:lvl2pPr>
              <a:lvl3pPr marL="1143000" indent="-228600">
                <a:spcBef>
                  <a:spcPct val="20000"/>
                </a:spcBef>
                <a:buFont typeface="Arial" charset="0"/>
                <a:buChar char="•"/>
                <a:tabLst>
                  <a:tab pos="403225" algn="l"/>
                </a:tabLst>
                <a:defRPr sz="2400">
                  <a:solidFill>
                    <a:schemeClr val="tx1"/>
                  </a:solidFill>
                  <a:latin typeface="Calibri" pitchFamily="34" charset="0"/>
                </a:defRPr>
              </a:lvl3pPr>
              <a:lvl4pPr marL="1600200" indent="-228600">
                <a:spcBef>
                  <a:spcPct val="20000"/>
                </a:spcBef>
                <a:buFont typeface="Arial" charset="0"/>
                <a:buChar char="–"/>
                <a:tabLst>
                  <a:tab pos="403225" algn="l"/>
                </a:tabLst>
                <a:defRPr sz="2000">
                  <a:solidFill>
                    <a:schemeClr val="tx1"/>
                  </a:solidFill>
                  <a:latin typeface="Calibri" pitchFamily="34" charset="0"/>
                </a:defRPr>
              </a:lvl4pPr>
              <a:lvl5pPr marL="2057400" indent="-228600">
                <a:spcBef>
                  <a:spcPct val="20000"/>
                </a:spcBef>
                <a:buFont typeface="Arial" charset="0"/>
                <a:buChar char="»"/>
                <a:tabLst>
                  <a:tab pos="403225"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403225"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403225"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403225"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403225" algn="l"/>
                </a:tabLst>
                <a:defRPr sz="2000">
                  <a:solidFill>
                    <a:schemeClr val="tx1"/>
                  </a:solidFill>
                  <a:latin typeface="Calibri" pitchFamily="34" charset="0"/>
                </a:defRPr>
              </a:lvl9pPr>
            </a:lstStyle>
            <a:p>
              <a:pPr algn="ctr">
                <a:lnSpc>
                  <a:spcPts val="891"/>
                </a:lnSpc>
                <a:spcBef>
                  <a:spcPct val="0"/>
                </a:spcBef>
                <a:buNone/>
              </a:pPr>
              <a:r>
                <a:rPr lang="en-US" altLang="en-US" sz="700" b="1" dirty="0">
                  <a:solidFill>
                    <a:srgbClr val="FFFFFF"/>
                  </a:solidFill>
                  <a:cs typeface="Calibri" pitchFamily="34" charset="0"/>
                </a:rPr>
                <a:t>Reporting Layer</a:t>
              </a:r>
            </a:p>
          </p:txBody>
        </p:sp>
        <p:pic>
          <p:nvPicPr>
            <p:cNvPr id="117" name="Picture 2" descr="D:\My New Ds Top\database\db1_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4675" y="1685171"/>
              <a:ext cx="18256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TextBox 20"/>
            <p:cNvSpPr txBox="1">
              <a:spLocks noChangeArrowheads="1"/>
            </p:cNvSpPr>
            <p:nvPr/>
          </p:nvSpPr>
          <p:spPr bwMode="auto">
            <a:xfrm>
              <a:off x="528637" y="1886784"/>
              <a:ext cx="288925" cy="11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900">
                  <a:solidFill>
                    <a:srgbClr val="000000"/>
                  </a:solidFill>
                  <a:cs typeface="Calibri" pitchFamily="34" charset="0"/>
                </a:rPr>
                <a:t>S1</a:t>
              </a:r>
            </a:p>
          </p:txBody>
        </p:sp>
        <p:pic>
          <p:nvPicPr>
            <p:cNvPr id="119" name="Picture 2" descr="D:\My New Ds Top\database\db1_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3287" y="1685171"/>
              <a:ext cx="18256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TextBox 22"/>
            <p:cNvSpPr txBox="1">
              <a:spLocks noChangeArrowheads="1"/>
            </p:cNvSpPr>
            <p:nvPr/>
          </p:nvSpPr>
          <p:spPr bwMode="auto">
            <a:xfrm>
              <a:off x="825500" y="1886784"/>
              <a:ext cx="331787"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900">
                  <a:solidFill>
                    <a:srgbClr val="000000"/>
                  </a:solidFill>
                  <a:cs typeface="Calibri" pitchFamily="34" charset="0"/>
                </a:rPr>
                <a:t>S2</a:t>
              </a:r>
            </a:p>
          </p:txBody>
        </p:sp>
        <p:pic>
          <p:nvPicPr>
            <p:cNvPr id="121" name="Picture 14" descr="C:\Documents and Settings\190722\Desktop\Crystel Iconss\Crystal_Clear_mimetype_kmultiple.png"/>
            <p:cNvPicPr>
              <a:picLocks noChangeAspect="1" noChangeArrowheads="1"/>
            </p:cNvPicPr>
            <p:nvPr/>
          </p:nvPicPr>
          <p:blipFill>
            <a:blip r:embed="rId8" cstate="print">
              <a:duotone>
                <a:prstClr val="black"/>
                <a:schemeClr val="accent4">
                  <a:tint val="45000"/>
                  <a:satMod val="400000"/>
                </a:schemeClr>
              </a:duotone>
            </a:blip>
            <a:srcRect/>
            <a:stretch>
              <a:fillRect/>
            </a:stretch>
          </p:blipFill>
          <p:spPr bwMode="auto">
            <a:xfrm>
              <a:off x="587284" y="2103177"/>
              <a:ext cx="171979" cy="227193"/>
            </a:xfrm>
            <a:prstGeom prst="rect">
              <a:avLst/>
            </a:prstGeom>
            <a:noFill/>
          </p:spPr>
        </p:pic>
        <p:sp>
          <p:nvSpPr>
            <p:cNvPr id="122" name="TextBox 24"/>
            <p:cNvSpPr txBox="1">
              <a:spLocks noChangeArrowheads="1"/>
            </p:cNvSpPr>
            <p:nvPr/>
          </p:nvSpPr>
          <p:spPr bwMode="auto">
            <a:xfrm>
              <a:off x="500062" y="2340809"/>
              <a:ext cx="346075"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900">
                  <a:solidFill>
                    <a:srgbClr val="000000"/>
                  </a:solidFill>
                  <a:cs typeface="Calibri" pitchFamily="34" charset="0"/>
                </a:rPr>
                <a:t>F1</a:t>
              </a:r>
            </a:p>
          </p:txBody>
        </p:sp>
        <p:pic>
          <p:nvPicPr>
            <p:cNvPr id="123" name="Picture 14" descr="C:\Documents and Settings\190722\Desktop\Crystel Iconss\Crystal_Clear_mimetype_kmultiple.png"/>
            <p:cNvPicPr>
              <a:picLocks noChangeAspect="1" noChangeArrowheads="1"/>
            </p:cNvPicPr>
            <p:nvPr/>
          </p:nvPicPr>
          <p:blipFill>
            <a:blip r:embed="rId8" cstate="print">
              <a:duotone>
                <a:prstClr val="black"/>
                <a:schemeClr val="accent4">
                  <a:tint val="45000"/>
                  <a:satMod val="400000"/>
                </a:schemeClr>
              </a:duotone>
            </a:blip>
            <a:srcRect/>
            <a:stretch>
              <a:fillRect/>
            </a:stretch>
          </p:blipFill>
          <p:spPr bwMode="auto">
            <a:xfrm>
              <a:off x="941629" y="2103480"/>
              <a:ext cx="171979" cy="227193"/>
            </a:xfrm>
            <a:prstGeom prst="rect">
              <a:avLst/>
            </a:prstGeom>
            <a:noFill/>
          </p:spPr>
        </p:pic>
        <p:sp>
          <p:nvSpPr>
            <p:cNvPr id="124" name="TextBox 26"/>
            <p:cNvSpPr txBox="1">
              <a:spLocks noChangeArrowheads="1"/>
            </p:cNvSpPr>
            <p:nvPr/>
          </p:nvSpPr>
          <p:spPr bwMode="auto">
            <a:xfrm>
              <a:off x="860425" y="2326521"/>
              <a:ext cx="346075"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900">
                  <a:solidFill>
                    <a:srgbClr val="000000"/>
                  </a:solidFill>
                  <a:cs typeface="Calibri" pitchFamily="34" charset="0"/>
                </a:rPr>
                <a:t>F2</a:t>
              </a:r>
            </a:p>
          </p:txBody>
        </p:sp>
        <p:sp>
          <p:nvSpPr>
            <p:cNvPr id="125" name="TextBox 124"/>
            <p:cNvSpPr txBox="1"/>
            <p:nvPr/>
          </p:nvSpPr>
          <p:spPr>
            <a:xfrm>
              <a:off x="1811239" y="2266196"/>
              <a:ext cx="589159" cy="445748"/>
            </a:xfrm>
            <a:prstGeom prst="rect">
              <a:avLst/>
            </a:prstGeom>
            <a:noFill/>
          </p:spPr>
          <p:txBody>
            <a:bodyPr wrap="none">
              <a:spAutoFit/>
            </a:bodyPr>
            <a:lstStyle/>
            <a:p>
              <a:pPr algn="ctr">
                <a:defRPr/>
              </a:pPr>
              <a:r>
                <a:rPr lang="en-US" sz="800" dirty="0">
                  <a:solidFill>
                    <a:prstClr val="black"/>
                  </a:solidFill>
                  <a:latin typeface="+mj-lt"/>
                  <a:cs typeface="Arial" pitchFamily="34" charset="0"/>
                </a:rPr>
                <a:t>Generic</a:t>
              </a:r>
            </a:p>
            <a:p>
              <a:pPr algn="ctr">
                <a:defRPr/>
              </a:pPr>
              <a:r>
                <a:rPr lang="en-US" sz="800" dirty="0">
                  <a:solidFill>
                    <a:prstClr val="black"/>
                  </a:solidFill>
                  <a:latin typeface="+mj-lt"/>
                  <a:cs typeface="Arial" pitchFamily="34" charset="0"/>
                </a:rPr>
                <a:t>Staging</a:t>
              </a:r>
            </a:p>
          </p:txBody>
        </p:sp>
        <p:pic>
          <p:nvPicPr>
            <p:cNvPr id="126" name="Picture 12"/>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8262" y="1915359"/>
              <a:ext cx="203200"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7" name="Straight Connector 126"/>
            <p:cNvCxnSpPr/>
            <p:nvPr/>
          </p:nvCxnSpPr>
          <p:spPr>
            <a:xfrm>
              <a:off x="1285875" y="2132846"/>
              <a:ext cx="357187" cy="0"/>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8" name="Rounded Rectangle 127"/>
            <p:cNvSpPr/>
            <p:nvPr/>
          </p:nvSpPr>
          <p:spPr>
            <a:xfrm>
              <a:off x="1643062" y="1173996"/>
              <a:ext cx="895350" cy="187325"/>
            </a:xfrm>
            <a:prstGeom prst="roundRect">
              <a:avLst>
                <a:gd name="adj" fmla="val 14497"/>
              </a:avLst>
            </a:prstGeom>
            <a:solidFill>
              <a:srgbClr val="EEECE1">
                <a:lumMod val="25000"/>
              </a:srgbClr>
            </a:solidFill>
            <a:ln w="25400" cap="flat" cmpd="sng" algn="ctr">
              <a:noFill/>
              <a:prstDash val="solid"/>
            </a:ln>
            <a:effectLst/>
          </p:spPr>
          <p:txBody>
            <a:bodyPr lIns="0" rIns="0" anchor="ctr"/>
            <a:lstStyle/>
            <a:p>
              <a:pPr algn="ctr">
                <a:tabLst>
                  <a:tab pos="449273" algn="l"/>
                </a:tabLst>
                <a:defRPr/>
              </a:pPr>
              <a:r>
                <a:rPr lang="en-US" sz="900" b="1" kern="0" dirty="0">
                  <a:solidFill>
                    <a:sysClr val="window" lastClr="FFFFFF"/>
                  </a:solidFill>
                  <a:latin typeface="+mj-lt"/>
                </a:rPr>
                <a:t>Common Stage</a:t>
              </a:r>
            </a:p>
          </p:txBody>
        </p:sp>
        <p:pic>
          <p:nvPicPr>
            <p:cNvPr id="129" name="Picture 4" descr="D:\My New Ds Top\database\db1_45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93887" y="1761371"/>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 name="Picture 2" descr="D:\My New Ds Top\Crystel Iconss\database [Converte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57537" y="1432759"/>
              <a:ext cx="2270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TextBox 130"/>
            <p:cNvSpPr txBox="1"/>
            <p:nvPr/>
          </p:nvSpPr>
          <p:spPr>
            <a:xfrm>
              <a:off x="2917825" y="1716920"/>
              <a:ext cx="681037" cy="445748"/>
            </a:xfrm>
            <a:prstGeom prst="rect">
              <a:avLst/>
            </a:prstGeom>
            <a:noFill/>
          </p:spPr>
          <p:txBody>
            <a:bodyPr>
              <a:spAutoFit/>
            </a:bodyPr>
            <a:lstStyle/>
            <a:p>
              <a:pPr algn="ctr">
                <a:defRPr/>
              </a:pPr>
              <a:r>
                <a:rPr lang="en-US" sz="800" dirty="0">
                  <a:solidFill>
                    <a:prstClr val="black"/>
                  </a:solidFill>
                  <a:latin typeface="+mj-lt"/>
                  <a:cs typeface="Arial" pitchFamily="34" charset="0"/>
                </a:rPr>
                <a:t>DIM location</a:t>
              </a:r>
            </a:p>
          </p:txBody>
        </p:sp>
        <p:pic>
          <p:nvPicPr>
            <p:cNvPr id="132" name="Picture 2" descr="D:\My New Ds Top\Crystel Iconss\database [Converte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862387" y="1432759"/>
              <a:ext cx="2270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TextBox 132"/>
            <p:cNvSpPr txBox="1"/>
            <p:nvPr/>
          </p:nvSpPr>
          <p:spPr>
            <a:xfrm>
              <a:off x="3622675" y="1716920"/>
              <a:ext cx="681037" cy="283659"/>
            </a:xfrm>
            <a:prstGeom prst="rect">
              <a:avLst/>
            </a:prstGeom>
            <a:noFill/>
          </p:spPr>
          <p:txBody>
            <a:bodyPr>
              <a:spAutoFit/>
            </a:bodyPr>
            <a:lstStyle/>
            <a:p>
              <a:pPr algn="ctr">
                <a:defRPr/>
              </a:pPr>
              <a:r>
                <a:rPr lang="en-US" sz="800" dirty="0">
                  <a:solidFill>
                    <a:prstClr val="black"/>
                  </a:solidFill>
                  <a:latin typeface="+mj-lt"/>
                  <a:cs typeface="Arial" pitchFamily="34" charset="0"/>
                </a:rPr>
                <a:t>Others</a:t>
              </a:r>
            </a:p>
          </p:txBody>
        </p:sp>
        <p:pic>
          <p:nvPicPr>
            <p:cNvPr id="134" name="Picture 2" descr="D:\My New Ds Top\Crystel Iconss\database [Converte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63887" y="2728159"/>
              <a:ext cx="2270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TextBox 134"/>
            <p:cNvSpPr txBox="1"/>
            <p:nvPr/>
          </p:nvSpPr>
          <p:spPr>
            <a:xfrm>
              <a:off x="2924175" y="3012321"/>
              <a:ext cx="681037" cy="607839"/>
            </a:xfrm>
            <a:prstGeom prst="rect">
              <a:avLst/>
            </a:prstGeom>
            <a:noFill/>
          </p:spPr>
          <p:txBody>
            <a:bodyPr>
              <a:spAutoFit/>
            </a:bodyPr>
            <a:lstStyle/>
            <a:p>
              <a:pPr algn="ctr">
                <a:defRPr/>
              </a:pPr>
              <a:r>
                <a:rPr lang="en-US" sz="800" dirty="0">
                  <a:solidFill>
                    <a:prstClr val="black"/>
                  </a:solidFill>
                  <a:latin typeface="+mj-lt"/>
                  <a:cs typeface="Arial" pitchFamily="34" charset="0"/>
                </a:rPr>
                <a:t>DIM Employee</a:t>
              </a:r>
            </a:p>
          </p:txBody>
        </p:sp>
        <p:pic>
          <p:nvPicPr>
            <p:cNvPr id="136" name="Picture 2" descr="D:\My New Ds Top\Crystel Iconss\database [Converte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868737" y="2728159"/>
              <a:ext cx="2270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TextBox 136"/>
            <p:cNvSpPr txBox="1"/>
            <p:nvPr/>
          </p:nvSpPr>
          <p:spPr>
            <a:xfrm>
              <a:off x="3629025" y="3012321"/>
              <a:ext cx="681037" cy="607839"/>
            </a:xfrm>
            <a:prstGeom prst="rect">
              <a:avLst/>
            </a:prstGeom>
            <a:noFill/>
          </p:spPr>
          <p:txBody>
            <a:bodyPr>
              <a:spAutoFit/>
            </a:bodyPr>
            <a:lstStyle/>
            <a:p>
              <a:pPr algn="ctr">
                <a:defRPr/>
              </a:pPr>
              <a:r>
                <a:rPr lang="en-US" sz="800" dirty="0">
                  <a:solidFill>
                    <a:prstClr val="black"/>
                  </a:solidFill>
                  <a:latin typeface="+mj-lt"/>
                  <a:cs typeface="Arial" pitchFamily="34" charset="0"/>
                </a:rPr>
                <a:t>DIM Line of Business</a:t>
              </a:r>
            </a:p>
          </p:txBody>
        </p:sp>
        <p:sp>
          <p:nvSpPr>
            <p:cNvPr id="138" name="Rounded Rectangle 137"/>
            <p:cNvSpPr/>
            <p:nvPr/>
          </p:nvSpPr>
          <p:spPr>
            <a:xfrm>
              <a:off x="5072062" y="1110496"/>
              <a:ext cx="725488" cy="2308225"/>
            </a:xfrm>
            <a:prstGeom prst="roundRect">
              <a:avLst>
                <a:gd name="adj" fmla="val 5269"/>
              </a:avLst>
            </a:prstGeom>
            <a:solidFill>
              <a:schemeClr val="bg1">
                <a:lumMod val="75000"/>
              </a:schemeClr>
            </a:solidFill>
            <a:ln w="9525" cap="flat" cmpd="sng" algn="ctr">
              <a:solidFill>
                <a:schemeClr val="bg2">
                  <a:lumMod val="75000"/>
                </a:schemeClr>
              </a:solidFill>
              <a:prstDash val="solid"/>
            </a:ln>
            <a:effectLst/>
          </p:spPr>
          <p:txBody>
            <a:bodyPr lIns="9144" tIns="9144" rIns="9144" bIns="9144" anchor="ctr"/>
            <a:lstStyle/>
            <a:p>
              <a:pPr algn="ctr">
                <a:defRPr/>
              </a:pPr>
              <a:endParaRPr lang="en-US" kern="0" dirty="0">
                <a:solidFill>
                  <a:sysClr val="window" lastClr="FFFFFF"/>
                </a:solidFill>
                <a:cs typeface="Calibri" pitchFamily="34" charset="0"/>
              </a:endParaRPr>
            </a:p>
          </p:txBody>
        </p:sp>
        <p:sp>
          <p:nvSpPr>
            <p:cNvPr id="139" name="Rounded Rectangle 138"/>
            <p:cNvSpPr/>
            <p:nvPr/>
          </p:nvSpPr>
          <p:spPr>
            <a:xfrm>
              <a:off x="5073650" y="1110496"/>
              <a:ext cx="727075" cy="274638"/>
            </a:xfrm>
            <a:prstGeom prst="roundRect">
              <a:avLst/>
            </a:prstGeom>
            <a:solidFill>
              <a:schemeClr val="tx1">
                <a:lumMod val="75000"/>
                <a:lumOff val="25000"/>
              </a:schemeClr>
            </a:solidFill>
            <a:ln w="25400" cap="flat" cmpd="sng" algn="ctr">
              <a:noFill/>
              <a:prstDash val="solid"/>
            </a:ln>
            <a:effectLst/>
          </p:spPr>
          <p:txBody>
            <a:bodyPr wrap="none" lIns="9144" tIns="9144" rIns="9144" bIns="9144" anchor="ctr"/>
            <a:lstStyle/>
            <a:p>
              <a:pPr algn="ctr">
                <a:lnSpc>
                  <a:spcPts val="1003"/>
                </a:lnSpc>
                <a:tabLst>
                  <a:tab pos="449273" algn="l"/>
                </a:tabLst>
                <a:defRPr/>
              </a:pPr>
              <a:r>
                <a:rPr lang="en-US" sz="1000" b="1" kern="0" dirty="0">
                  <a:solidFill>
                    <a:sysClr val="window" lastClr="FFFFFF"/>
                  </a:solidFill>
                  <a:cs typeface="Calibri" pitchFamily="34" charset="0"/>
                </a:rPr>
                <a:t>Data Views</a:t>
              </a:r>
            </a:p>
          </p:txBody>
        </p:sp>
        <p:pic>
          <p:nvPicPr>
            <p:cNvPr id="140" name="Picture 12"/>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9050" y="1910596"/>
              <a:ext cx="204787"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1" name="Straight Connector 140"/>
            <p:cNvCxnSpPr/>
            <p:nvPr/>
          </p:nvCxnSpPr>
          <p:spPr>
            <a:xfrm>
              <a:off x="2532062" y="2126496"/>
              <a:ext cx="261938" cy="0"/>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4387850" y="1788359"/>
              <a:ext cx="684212" cy="0"/>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3" name="Picture 4" descr="D:\My New Ds Top\Crystel Iconss\DATA Bas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18112" y="1448634"/>
              <a:ext cx="427038"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TextBox 143"/>
            <p:cNvSpPr txBox="1"/>
            <p:nvPr/>
          </p:nvSpPr>
          <p:spPr>
            <a:xfrm>
              <a:off x="5226050" y="1715334"/>
              <a:ext cx="498475" cy="203675"/>
            </a:xfrm>
            <a:prstGeom prst="rect">
              <a:avLst/>
            </a:prstGeom>
            <a:noFill/>
          </p:spPr>
          <p:txBody>
            <a:bodyPr>
              <a:spAutoFit/>
            </a:bodyPr>
            <a:lstStyle/>
            <a:p>
              <a:pPr algn="ctr">
                <a:defRPr/>
              </a:pPr>
              <a:r>
                <a:rPr lang="en-US" sz="900" dirty="0">
                  <a:solidFill>
                    <a:prstClr val="black"/>
                  </a:solidFill>
                  <a:latin typeface="+mj-lt"/>
                  <a:cs typeface="Arial" pitchFamily="34" charset="0"/>
                </a:rPr>
                <a:t>Views</a:t>
              </a:r>
            </a:p>
          </p:txBody>
        </p:sp>
        <p:pic>
          <p:nvPicPr>
            <p:cNvPr id="145" name="Picture 4" descr="D:\My New Ds Top\Crystel Iconss\DATA Bas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46687" y="2058234"/>
              <a:ext cx="42545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TextBox 145"/>
            <p:cNvSpPr txBox="1"/>
            <p:nvPr/>
          </p:nvSpPr>
          <p:spPr>
            <a:xfrm>
              <a:off x="5218112" y="2324934"/>
              <a:ext cx="582613" cy="338137"/>
            </a:xfrm>
            <a:prstGeom prst="rect">
              <a:avLst/>
            </a:prstGeom>
            <a:noFill/>
          </p:spPr>
          <p:txBody>
            <a:bodyPr>
              <a:spAutoFit/>
            </a:bodyPr>
            <a:lstStyle/>
            <a:p>
              <a:pPr algn="ctr">
                <a:defRPr/>
              </a:pPr>
              <a:r>
                <a:rPr lang="en-US" sz="900" dirty="0">
                  <a:solidFill>
                    <a:prstClr val="black"/>
                  </a:solidFill>
                  <a:latin typeface="+mj-lt"/>
                  <a:cs typeface="Arial" pitchFamily="34" charset="0"/>
                </a:rPr>
                <a:t>Materialize View</a:t>
              </a:r>
            </a:p>
          </p:txBody>
        </p:sp>
        <p:pic>
          <p:nvPicPr>
            <p:cNvPr id="147" name="Picture 6" descr="D:\My New Ds Top\database\db1_3.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07012" y="2777371"/>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 name="TextBox 147"/>
            <p:cNvSpPr txBox="1"/>
            <p:nvPr/>
          </p:nvSpPr>
          <p:spPr>
            <a:xfrm>
              <a:off x="5251450" y="3075821"/>
              <a:ext cx="549275" cy="338138"/>
            </a:xfrm>
            <a:prstGeom prst="rect">
              <a:avLst/>
            </a:prstGeom>
            <a:noFill/>
          </p:spPr>
          <p:txBody>
            <a:bodyPr>
              <a:spAutoFit/>
            </a:bodyPr>
            <a:lstStyle/>
            <a:p>
              <a:pPr algn="ctr">
                <a:defRPr/>
              </a:pPr>
              <a:r>
                <a:rPr lang="en-US" sz="900" dirty="0">
                  <a:solidFill>
                    <a:prstClr val="black"/>
                  </a:solidFill>
                  <a:latin typeface="+mj-lt"/>
                  <a:cs typeface="Arial" pitchFamily="34" charset="0"/>
                </a:rPr>
                <a:t>Physical Table</a:t>
              </a:r>
            </a:p>
          </p:txBody>
        </p:sp>
        <p:cxnSp>
          <p:nvCxnSpPr>
            <p:cNvPr id="149" name="Straight Connector 148"/>
            <p:cNvCxnSpPr>
              <a:stCxn id="138" idx="3"/>
              <a:endCxn id="107" idx="1"/>
            </p:cNvCxnSpPr>
            <p:nvPr/>
          </p:nvCxnSpPr>
          <p:spPr>
            <a:xfrm flipV="1">
              <a:off x="5797550" y="2245559"/>
              <a:ext cx="569912"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0" name="Group 52"/>
            <p:cNvGrpSpPr>
              <a:grpSpLocks/>
            </p:cNvGrpSpPr>
            <p:nvPr/>
          </p:nvGrpSpPr>
          <p:grpSpPr bwMode="auto">
            <a:xfrm>
              <a:off x="3001106" y="1977271"/>
              <a:ext cx="1233957" cy="823574"/>
              <a:chOff x="2409860" y="3838575"/>
              <a:chExt cx="1233615" cy="822590"/>
            </a:xfrm>
          </p:grpSpPr>
          <p:sp>
            <p:nvSpPr>
              <p:cNvPr id="164" name="Rounded Rectangle 163"/>
              <p:cNvSpPr/>
              <p:nvPr/>
            </p:nvSpPr>
            <p:spPr>
              <a:xfrm>
                <a:off x="2423413" y="3838575"/>
                <a:ext cx="1166490" cy="716693"/>
              </a:xfrm>
              <a:prstGeom prst="roundRect">
                <a:avLst/>
              </a:prstGeom>
              <a:solidFill>
                <a:sysClr val="window" lastClr="FFFFFF">
                  <a:alpha val="36000"/>
                </a:sysClr>
              </a:solidFill>
              <a:ln w="3175" cap="flat" cmpd="sng" algn="ctr">
                <a:solidFill>
                  <a:srgbClr val="007DDA"/>
                </a:solidFill>
                <a:prstDash val="dash"/>
              </a:ln>
              <a:effectLst/>
            </p:spPr>
            <p:txBody>
              <a:bodyPr anchor="ctr"/>
              <a:lstStyle/>
              <a:p>
                <a:pPr algn="ctr">
                  <a:defRPr/>
                </a:pPr>
                <a:endParaRPr lang="en-US" sz="1000" b="1" kern="0">
                  <a:solidFill>
                    <a:sysClr val="window" lastClr="FFFFFF"/>
                  </a:solidFill>
                  <a:latin typeface="+mj-lt"/>
                </a:endParaRPr>
              </a:p>
            </p:txBody>
          </p:sp>
          <p:pic>
            <p:nvPicPr>
              <p:cNvPr id="165" name="Picture 2" descr="C:\Documents and Settings\190722\Desktop\Crystel Iconss\databaseblue [Converted]a.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04359" y="3886200"/>
                <a:ext cx="318118" cy="39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 name="TextBox 165"/>
              <p:cNvSpPr txBox="1"/>
              <p:nvPr/>
            </p:nvSpPr>
            <p:spPr>
              <a:xfrm>
                <a:off x="2409860" y="4222291"/>
                <a:ext cx="534964" cy="325492"/>
              </a:xfrm>
              <a:prstGeom prst="rect">
                <a:avLst/>
              </a:prstGeom>
              <a:noFill/>
            </p:spPr>
            <p:txBody>
              <a:bodyPr wrap="none">
                <a:spAutoFit/>
              </a:bodyPr>
              <a:lstStyle/>
              <a:p>
                <a:pPr algn="ctr">
                  <a:defRPr/>
                </a:pPr>
                <a:r>
                  <a:rPr lang="en-US" sz="900" dirty="0">
                    <a:solidFill>
                      <a:prstClr val="black"/>
                    </a:solidFill>
                    <a:latin typeface="+mj-lt"/>
                    <a:cs typeface="Arial" pitchFamily="34" charset="0"/>
                  </a:rPr>
                  <a:t>Generic</a:t>
                </a:r>
              </a:p>
              <a:p>
                <a:pPr algn="ctr">
                  <a:defRPr/>
                </a:pPr>
                <a:r>
                  <a:rPr lang="en-US" sz="900" dirty="0">
                    <a:solidFill>
                      <a:prstClr val="black"/>
                    </a:solidFill>
                    <a:latin typeface="+mj-lt"/>
                    <a:cs typeface="Arial" pitchFamily="34" charset="0"/>
                  </a:rPr>
                  <a:t>Fact</a:t>
                </a:r>
              </a:p>
            </p:txBody>
          </p:sp>
          <p:sp>
            <p:nvSpPr>
              <p:cNvPr id="167" name="TextBox 166"/>
              <p:cNvSpPr txBox="1"/>
              <p:nvPr/>
            </p:nvSpPr>
            <p:spPr>
              <a:xfrm>
                <a:off x="2744386" y="4215950"/>
                <a:ext cx="899089" cy="445215"/>
              </a:xfrm>
              <a:prstGeom prst="rect">
                <a:avLst/>
              </a:prstGeom>
              <a:noFill/>
            </p:spPr>
            <p:txBody>
              <a:bodyPr wrap="none">
                <a:spAutoFit/>
              </a:bodyPr>
              <a:lstStyle/>
              <a:p>
                <a:pPr algn="ctr">
                  <a:defRPr/>
                </a:pPr>
                <a:r>
                  <a:rPr lang="en-US" sz="800" dirty="0">
                    <a:solidFill>
                      <a:prstClr val="black"/>
                    </a:solidFill>
                    <a:latin typeface="+mj-lt"/>
                    <a:cs typeface="Arial" pitchFamily="34" charset="0"/>
                  </a:rPr>
                  <a:t>Generic</a:t>
                </a:r>
              </a:p>
              <a:p>
                <a:pPr algn="ctr">
                  <a:defRPr/>
                </a:pPr>
                <a:r>
                  <a:rPr lang="en-US" sz="800" dirty="0">
                    <a:solidFill>
                      <a:prstClr val="black"/>
                    </a:solidFill>
                    <a:latin typeface="+mj-lt"/>
                    <a:cs typeface="Arial" pitchFamily="34" charset="0"/>
                  </a:rPr>
                  <a:t>Fact Summary</a:t>
                </a:r>
              </a:p>
            </p:txBody>
          </p:sp>
          <p:pic>
            <p:nvPicPr>
              <p:cNvPr id="168" name="Picture 2" descr="C:\Documents and Settings\190722\Desktop\Crystel Iconss\databaseblue [Converted]a.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7893" y="3864292"/>
                <a:ext cx="318118" cy="39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1" name="Oval 150"/>
            <p:cNvSpPr/>
            <p:nvPr/>
          </p:nvSpPr>
          <p:spPr>
            <a:xfrm>
              <a:off x="5073650" y="1848684"/>
              <a:ext cx="233362" cy="198437"/>
            </a:xfrm>
            <a:prstGeom prst="ellipse">
              <a:avLst/>
            </a:prstGeom>
            <a:solidFill>
              <a:schemeClr val="bg2">
                <a:lumMod val="90000"/>
              </a:schemeClr>
            </a:solid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a:t>
              </a:r>
            </a:p>
          </p:txBody>
        </p:sp>
        <p:sp>
          <p:nvSpPr>
            <p:cNvPr id="152" name="Oval 151"/>
            <p:cNvSpPr/>
            <p:nvPr/>
          </p:nvSpPr>
          <p:spPr>
            <a:xfrm>
              <a:off x="5073650" y="2509084"/>
              <a:ext cx="233362" cy="200025"/>
            </a:xfrm>
            <a:prstGeom prst="ellipse">
              <a:avLst/>
            </a:prstGeom>
            <a:solidFill>
              <a:schemeClr val="bg2">
                <a:lumMod val="90000"/>
              </a:schemeClr>
            </a:solid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a:t>
              </a:r>
            </a:p>
          </p:txBody>
        </p:sp>
        <p:sp>
          <p:nvSpPr>
            <p:cNvPr id="153" name="Oval 152"/>
            <p:cNvSpPr/>
            <p:nvPr/>
          </p:nvSpPr>
          <p:spPr>
            <a:xfrm>
              <a:off x="5075237" y="3125034"/>
              <a:ext cx="231775" cy="200025"/>
            </a:xfrm>
            <a:prstGeom prst="ellipse">
              <a:avLst/>
            </a:prstGeom>
            <a:solidFill>
              <a:schemeClr val="bg2">
                <a:lumMod val="90000"/>
              </a:schemeClr>
            </a:solid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t>
              </a:r>
            </a:p>
          </p:txBody>
        </p:sp>
        <p:cxnSp>
          <p:nvCxnSpPr>
            <p:cNvPr id="154" name="Straight Connector 153"/>
            <p:cNvCxnSpPr/>
            <p:nvPr/>
          </p:nvCxnSpPr>
          <p:spPr>
            <a:xfrm>
              <a:off x="4387850" y="2370971"/>
              <a:ext cx="684212" cy="0"/>
            </a:xfrm>
            <a:prstGeom prst="line">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4386262" y="3050421"/>
              <a:ext cx="685800" cy="0"/>
            </a:xfrm>
            <a:prstGeom prst="line">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6" name="Picture 2" descr="C:\Documents and Settings\190722\Desktop\Crystel Iconss\databaseblue [Converted]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917950" y="2002671"/>
              <a:ext cx="157162"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Picture 2" descr="C:\Documents and Settings\190722\Desktop\Crystel Iconss\databaseblue [Converted]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917950" y="2116971"/>
              <a:ext cx="157162"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 name="Picture 2" descr="C:\Documents and Settings\190722\Desktop\Crystel Iconss\databaseblue [Converted]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917950" y="2231271"/>
              <a:ext cx="157162"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2" descr="C:\Documents and Settings\190722\Desktop\Crystel Iconss\databaseblue [Converted]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311525" y="2028071"/>
              <a:ext cx="157162"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 name="Picture 2" descr="C:\Documents and Settings\190722\Desktop\Crystel Iconss\databaseblue [Converted]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311525" y="2142371"/>
              <a:ext cx="157162"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2" descr="C:\Documents and Settings\190722\Desktop\Crystel Iconss\databaseblue [Converted]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313112" y="2256671"/>
              <a:ext cx="157163"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2" name="Straight Connector 161"/>
            <p:cNvCxnSpPr/>
            <p:nvPr/>
          </p:nvCxnSpPr>
          <p:spPr>
            <a:xfrm>
              <a:off x="3475037" y="2128084"/>
              <a:ext cx="260350" cy="0"/>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3" name="Picture 12"/>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6462" y="2871034"/>
              <a:ext cx="203200"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04568984"/>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ChangeArrowheads="1"/>
          </p:cNvSpPr>
          <p:nvPr/>
        </p:nvSpPr>
        <p:spPr bwMode="auto">
          <a:xfrm>
            <a:off x="17463" y="66675"/>
            <a:ext cx="91265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altLang="en-US" dirty="0">
                <a:solidFill>
                  <a:schemeClr val="bg1"/>
                </a:solidFill>
                <a:latin typeface="+mj-lt"/>
                <a:cs typeface="Arial" pitchFamily="34" charset="0"/>
              </a:rPr>
              <a:t>CASE STUDY </a:t>
            </a:r>
            <a:r>
              <a:rPr lang="en-US" altLang="en-US" dirty="0" smtClean="0">
                <a:solidFill>
                  <a:schemeClr val="bg1"/>
                </a:solidFill>
                <a:latin typeface="+mj-lt"/>
                <a:cs typeface="Arial" pitchFamily="34" charset="0"/>
              </a:rPr>
              <a:t>2</a:t>
            </a:r>
            <a:r>
              <a:rPr lang="en-US" altLang="en-US" dirty="0">
                <a:solidFill>
                  <a:schemeClr val="bg1"/>
                </a:solidFill>
                <a:latin typeface="+mj-lt"/>
                <a:cs typeface="Arial" pitchFamily="34" charset="0"/>
              </a:rPr>
              <a:t/>
            </a:r>
            <a:br>
              <a:rPr lang="en-US" altLang="en-US" dirty="0">
                <a:solidFill>
                  <a:schemeClr val="bg1"/>
                </a:solidFill>
                <a:latin typeface="+mj-lt"/>
                <a:cs typeface="Arial" pitchFamily="34" charset="0"/>
              </a:rPr>
            </a:br>
            <a:r>
              <a:rPr lang="en-US" altLang="en-US" dirty="0" smtClean="0">
                <a:solidFill>
                  <a:schemeClr val="bg1"/>
                </a:solidFill>
                <a:latin typeface="+mj-lt"/>
                <a:cs typeface="Arial" pitchFamily="34" charset="0"/>
              </a:rPr>
              <a:t>Leading </a:t>
            </a:r>
            <a:r>
              <a:rPr lang="en-US" altLang="en-US" dirty="0">
                <a:solidFill>
                  <a:schemeClr val="bg1"/>
                </a:solidFill>
                <a:latin typeface="+mj-lt"/>
                <a:cs typeface="Arial" pitchFamily="34" charset="0"/>
              </a:rPr>
              <a:t>Construction and Building Supplies Company</a:t>
            </a:r>
            <a:endParaRPr lang="en-US" sz="2000" b="0" kern="0" dirty="0">
              <a:solidFill>
                <a:schemeClr val="bg1">
                  <a:lumMod val="95000"/>
                </a:schemeClr>
              </a:solidFill>
              <a:latin typeface="Calibri" pitchFamily="34" charset="0"/>
              <a:cs typeface="Calibri" pitchFamily="34" charset="0"/>
            </a:endParaRPr>
          </a:p>
        </p:txBody>
      </p:sp>
      <p:grpSp>
        <p:nvGrpSpPr>
          <p:cNvPr id="27" name="Group 16"/>
          <p:cNvGrpSpPr/>
          <p:nvPr/>
        </p:nvGrpSpPr>
        <p:grpSpPr>
          <a:xfrm>
            <a:off x="76200" y="914400"/>
            <a:ext cx="8991600" cy="3276601"/>
            <a:chOff x="228601" y="1130300"/>
            <a:chExt cx="8694730" cy="4758867"/>
          </a:xfrm>
        </p:grpSpPr>
        <p:sp>
          <p:nvSpPr>
            <p:cNvPr id="28" name="Rounded Rectangle 27"/>
            <p:cNvSpPr/>
            <p:nvPr/>
          </p:nvSpPr>
          <p:spPr>
            <a:xfrm>
              <a:off x="3175967" y="1436910"/>
              <a:ext cx="2767633" cy="4452255"/>
            </a:xfrm>
            <a:prstGeom prst="roundRect">
              <a:avLst>
                <a:gd name="adj" fmla="val 3153"/>
              </a:avLst>
            </a:prstGeom>
            <a:gradFill>
              <a:gsLst>
                <a:gs pos="50000">
                  <a:srgbClr val="D3E8F9"/>
                </a:gs>
                <a:gs pos="0">
                  <a:sysClr val="window" lastClr="FFFFFF"/>
                </a:gs>
                <a:gs pos="100000">
                  <a:srgbClr val="D3E8F9"/>
                </a:gs>
              </a:gsLst>
              <a:lin ang="5400000" scaled="0"/>
            </a:gradFill>
            <a:ln w="12700" cap="flat" cmpd="sng" algn="ctr">
              <a:solidFill>
                <a:srgbClr val="1F497D">
                  <a:lumMod val="60000"/>
                  <a:lumOff val="40000"/>
                </a:srgbClr>
              </a:solidFill>
              <a:prstDash val="solid"/>
            </a:ln>
            <a:effectLst/>
          </p:spPr>
          <p:txBody>
            <a:bodyPr rtlCol="0" anchor="ctr"/>
            <a:lstStyle/>
            <a:p>
              <a:pPr marL="223837" lvl="1" indent="-171450" algn="just">
                <a:buClr>
                  <a:srgbClr val="000000"/>
                </a:buClr>
                <a:buSzPct val="80000"/>
                <a:buFont typeface="Wingdings" panose="05000000000000000000" pitchFamily="2" charset="2"/>
                <a:buChar char="§"/>
                <a:defRPr/>
              </a:pPr>
              <a:r>
                <a:rPr lang="en-US" sz="1100" b="1" kern="0" dirty="0">
                  <a:solidFill>
                    <a:prstClr val="black"/>
                  </a:solidFill>
                  <a:latin typeface="Calibri" pitchFamily="34" charset="0"/>
                  <a:cs typeface="Calibri" pitchFamily="34" charset="0"/>
                </a:rPr>
                <a:t>Cognizant assessed current model </a:t>
              </a:r>
              <a:r>
                <a:rPr lang="en-US" sz="1100" kern="0" dirty="0">
                  <a:solidFill>
                    <a:prstClr val="black"/>
                  </a:solidFill>
                  <a:latin typeface="Calibri" pitchFamily="34" charset="0"/>
                  <a:cs typeface="Calibri" pitchFamily="34" charset="0"/>
                </a:rPr>
                <a:t>and proposed a roll-out plan as per customer </a:t>
              </a:r>
              <a:r>
                <a:rPr lang="en-US" sz="1100" kern="0" dirty="0" smtClean="0">
                  <a:solidFill>
                    <a:prstClr val="black"/>
                  </a:solidFill>
                  <a:latin typeface="Calibri" pitchFamily="34" charset="0"/>
                  <a:cs typeface="Calibri" pitchFamily="34" charset="0"/>
                </a:rPr>
                <a:t>priority</a:t>
              </a:r>
            </a:p>
            <a:p>
              <a:pPr marL="223837" lvl="1" indent="-171450" algn="just">
                <a:buClr>
                  <a:srgbClr val="000000"/>
                </a:buClr>
                <a:buSzPct val="80000"/>
                <a:buFont typeface="Wingdings" panose="05000000000000000000" pitchFamily="2" charset="2"/>
                <a:buChar char="§"/>
                <a:defRPr/>
              </a:pPr>
              <a:r>
                <a:rPr lang="en-US" sz="1100" b="1" kern="0" dirty="0">
                  <a:solidFill>
                    <a:prstClr val="black"/>
                  </a:solidFill>
                  <a:latin typeface="Calibri" pitchFamily="34" charset="0"/>
                  <a:cs typeface="Calibri" pitchFamily="34" charset="0"/>
                </a:rPr>
                <a:t>Scattered KPI’s are re-scoped under appropriate subject </a:t>
              </a:r>
              <a:r>
                <a:rPr lang="en-US" sz="1100" kern="0" dirty="0">
                  <a:solidFill>
                    <a:prstClr val="black"/>
                  </a:solidFill>
                  <a:latin typeface="Calibri" pitchFamily="34" charset="0"/>
                  <a:cs typeface="Calibri" pitchFamily="34" charset="0"/>
                </a:rPr>
                <a:t>area for better data presentation and Implemented effective solution using </a:t>
              </a:r>
              <a:r>
                <a:rPr lang="en-US" sz="1100" kern="0" dirty="0" smtClean="0">
                  <a:solidFill>
                    <a:prstClr val="black"/>
                  </a:solidFill>
                  <a:latin typeface="Calibri" pitchFamily="34" charset="0"/>
                  <a:cs typeface="Calibri" pitchFamily="34" charset="0"/>
                </a:rPr>
                <a:t>Qlikview.</a:t>
              </a:r>
            </a:p>
            <a:p>
              <a:pPr marL="223837" lvl="1" indent="-171450" algn="just">
                <a:buClr>
                  <a:srgbClr val="000000"/>
                </a:buClr>
                <a:buSzPct val="80000"/>
                <a:buFont typeface="Wingdings" panose="05000000000000000000" pitchFamily="2" charset="2"/>
                <a:buChar char="§"/>
                <a:defRPr/>
              </a:pPr>
              <a:r>
                <a:rPr lang="en-US" sz="1100" b="1" kern="0" dirty="0" smtClean="0">
                  <a:solidFill>
                    <a:prstClr val="black"/>
                  </a:solidFill>
                  <a:latin typeface="Calibri" pitchFamily="34" charset="0"/>
                  <a:cs typeface="Calibri" pitchFamily="34" charset="0"/>
                </a:rPr>
                <a:t>Implemented </a:t>
              </a:r>
              <a:r>
                <a:rPr lang="en-US" sz="1100" b="1" kern="0" dirty="0">
                  <a:solidFill>
                    <a:prstClr val="black"/>
                  </a:solidFill>
                  <a:latin typeface="Calibri" pitchFamily="34" charset="0"/>
                  <a:cs typeface="Calibri" pitchFamily="34" charset="0"/>
                </a:rPr>
                <a:t>a set of flexible dashboards </a:t>
              </a:r>
              <a:r>
                <a:rPr lang="en-US" sz="1100" kern="0" dirty="0">
                  <a:solidFill>
                    <a:prstClr val="black"/>
                  </a:solidFill>
                  <a:latin typeface="Calibri" pitchFamily="34" charset="0"/>
                  <a:cs typeface="Calibri" pitchFamily="34" charset="0"/>
                </a:rPr>
                <a:t>with  filters, prompts, graphs, drill up/down, &amp; column selector capabilities to analyze KPIs  </a:t>
              </a:r>
            </a:p>
            <a:p>
              <a:pPr marL="393700" lvl="1" indent="-171450" algn="just">
                <a:buClr>
                  <a:srgbClr val="000000"/>
                </a:buClr>
                <a:buSzPct val="80000"/>
                <a:buFont typeface="Wingdings" panose="05000000000000000000" pitchFamily="2" charset="2"/>
                <a:buChar char="§"/>
                <a:defRPr/>
              </a:pPr>
              <a:r>
                <a:rPr lang="en-US" sz="1100" kern="0" dirty="0">
                  <a:solidFill>
                    <a:prstClr val="black"/>
                  </a:solidFill>
                  <a:latin typeface="Calibri" pitchFamily="34" charset="0"/>
                  <a:cs typeface="Calibri" pitchFamily="34" charset="0"/>
                </a:rPr>
                <a:t>E.g. </a:t>
              </a:r>
              <a:r>
                <a:rPr lang="en-US" sz="1100" kern="0" dirty="0" smtClean="0">
                  <a:solidFill>
                    <a:prstClr val="black"/>
                  </a:solidFill>
                  <a:latin typeface="Calibri" pitchFamily="34" charset="0"/>
                  <a:cs typeface="Calibri" pitchFamily="34" charset="0"/>
                </a:rPr>
                <a:t>Budget / Goal, Actual Revenue</a:t>
              </a:r>
              <a:r>
                <a:rPr lang="en-US" sz="1100" kern="0" dirty="0">
                  <a:solidFill>
                    <a:prstClr val="black"/>
                  </a:solidFill>
                  <a:latin typeface="Calibri" pitchFamily="34" charset="0"/>
                  <a:cs typeface="Calibri" pitchFamily="34" charset="0"/>
                </a:rPr>
                <a:t>, Gross Profit, Gross Margin and visits duration, </a:t>
              </a:r>
              <a:r>
                <a:rPr lang="en-US" sz="1100" kern="0" dirty="0" smtClean="0">
                  <a:solidFill>
                    <a:prstClr val="black"/>
                  </a:solidFill>
                  <a:latin typeface="Calibri" pitchFamily="34" charset="0"/>
                  <a:cs typeface="Calibri" pitchFamily="34" charset="0"/>
                </a:rPr>
                <a:t>etc.</a:t>
              </a:r>
              <a:endParaRPr lang="en-US" sz="1100" b="1" dirty="0">
                <a:solidFill>
                  <a:srgbClr val="000000"/>
                </a:solidFill>
                <a:latin typeface="Calibri" pitchFamily="34" charset="0"/>
                <a:ea typeface="ＭＳ Ｐゴシック" charset="-128"/>
                <a:cs typeface="Calibri" pitchFamily="34" charset="0"/>
              </a:endParaRPr>
            </a:p>
          </p:txBody>
        </p:sp>
        <p:sp>
          <p:nvSpPr>
            <p:cNvPr id="29" name="Round Same Side Corner Rectangle 28"/>
            <p:cNvSpPr/>
            <p:nvPr/>
          </p:nvSpPr>
          <p:spPr>
            <a:xfrm>
              <a:off x="3175967" y="1132110"/>
              <a:ext cx="2766096" cy="379190"/>
            </a:xfrm>
            <a:prstGeom prst="round2Same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smtClean="0">
                  <a:solidFill>
                    <a:sysClr val="window" lastClr="FFFFFF"/>
                  </a:solidFill>
                  <a:cs typeface="Arial" pitchFamily="34" charset="0"/>
                </a:rPr>
                <a:t>Cognizant Solution</a:t>
              </a:r>
            </a:p>
          </p:txBody>
        </p:sp>
        <p:sp>
          <p:nvSpPr>
            <p:cNvPr id="30" name="Rounded Rectangle 29"/>
            <p:cNvSpPr/>
            <p:nvPr/>
          </p:nvSpPr>
          <p:spPr>
            <a:xfrm>
              <a:off x="228601" y="1436910"/>
              <a:ext cx="2799998" cy="4452255"/>
            </a:xfrm>
            <a:prstGeom prst="roundRect">
              <a:avLst>
                <a:gd name="adj" fmla="val 3153"/>
              </a:avLst>
            </a:prstGeom>
            <a:gradFill>
              <a:gsLst>
                <a:gs pos="50000">
                  <a:srgbClr val="9BBB59">
                    <a:lumMod val="20000"/>
                    <a:lumOff val="80000"/>
                  </a:srgbClr>
                </a:gs>
                <a:gs pos="0">
                  <a:sysClr val="window" lastClr="FFFFFF"/>
                </a:gs>
                <a:gs pos="100000">
                  <a:srgbClr val="9BBB59">
                    <a:lumMod val="20000"/>
                    <a:lumOff val="80000"/>
                  </a:srgbClr>
                </a:gs>
              </a:gsLst>
              <a:lin ang="5400000" scaled="0"/>
            </a:gradFill>
            <a:ln w="12700" cap="flat" cmpd="sng" algn="ctr">
              <a:solidFill>
                <a:srgbClr val="9BBB59">
                  <a:lumMod val="75000"/>
                </a:srgbClr>
              </a:solidFill>
              <a:prstDash val="solid"/>
            </a:ln>
            <a:effectLst/>
          </p:spPr>
          <p:txBody>
            <a:bodyPr rtlCol="0" anchor="ctr"/>
            <a:lstStyle/>
            <a:p>
              <a:pPr marL="58738" lvl="1" indent="-6350" algn="just">
                <a:buClr>
                  <a:srgbClr val="000000"/>
                </a:buClr>
                <a:defRPr/>
              </a:pPr>
              <a:r>
                <a:rPr lang="en-US" sz="1100" dirty="0">
                  <a:solidFill>
                    <a:srgbClr val="000000"/>
                  </a:solidFill>
                  <a:latin typeface="Calibri" pitchFamily="34" charset="0"/>
                  <a:cs typeface="Times New Roman" pitchFamily="18" charset="0"/>
                </a:rPr>
                <a:t>The Customer is a manufacturer of products for the home improvement, construction markets, provider to a variety of installed products and services. Comprising more than 20 companies, the client operates nearly 60 manufacturing facilities in the US and over 20 in other parts of the world</a:t>
              </a:r>
              <a:r>
                <a:rPr lang="en-US" sz="1100" dirty="0" smtClean="0">
                  <a:solidFill>
                    <a:srgbClr val="000000"/>
                  </a:solidFill>
                  <a:latin typeface="Calibri" pitchFamily="34" charset="0"/>
                  <a:cs typeface="Times New Roman" pitchFamily="18" charset="0"/>
                </a:rPr>
                <a:t>.</a:t>
              </a:r>
            </a:p>
            <a:p>
              <a:pPr marL="58738" lvl="1" indent="-6350" algn="just">
                <a:buClr>
                  <a:srgbClr val="000000"/>
                </a:buClr>
                <a:defRPr/>
              </a:pPr>
              <a:r>
                <a:rPr lang="en-US" sz="1100" b="1" dirty="0" smtClean="0">
                  <a:solidFill>
                    <a:srgbClr val="000000"/>
                  </a:solidFill>
                  <a:latin typeface="Calibri" pitchFamily="34" charset="0"/>
                  <a:ea typeface="ＭＳ Ｐゴシック"/>
                  <a:cs typeface="Times New Roman" pitchFamily="18" charset="0"/>
                </a:rPr>
                <a:t>Key Challenges</a:t>
              </a:r>
              <a:endParaRPr lang="en-US" sz="1100" b="1" dirty="0">
                <a:solidFill>
                  <a:srgbClr val="000000"/>
                </a:solidFill>
                <a:latin typeface="Calibri" pitchFamily="34" charset="0"/>
                <a:ea typeface="ＭＳ Ｐゴシック"/>
                <a:cs typeface="Times New Roman" pitchFamily="18" charset="0"/>
              </a:endParaRPr>
            </a:p>
            <a:p>
              <a:pPr marL="223837" lvl="1" indent="-171450" algn="just">
                <a:buClr>
                  <a:srgbClr val="000000"/>
                </a:buClr>
                <a:buFont typeface="Wingdings" panose="05000000000000000000" pitchFamily="2" charset="2"/>
                <a:buChar char="§"/>
                <a:defRPr/>
              </a:pPr>
              <a:r>
                <a:rPr lang="en-US" sz="1100" kern="0" dirty="0" smtClean="0">
                  <a:solidFill>
                    <a:prstClr val="black"/>
                  </a:solidFill>
                  <a:latin typeface="Calibri" pitchFamily="34" charset="0"/>
                  <a:cs typeface="Calibri" pitchFamily="34" charset="0"/>
                </a:rPr>
                <a:t>Needs </a:t>
              </a:r>
              <a:r>
                <a:rPr lang="en-US" sz="1100" kern="0" dirty="0">
                  <a:solidFill>
                    <a:prstClr val="black"/>
                  </a:solidFill>
                  <a:latin typeface="Calibri" pitchFamily="34" charset="0"/>
                  <a:cs typeface="Calibri" pitchFamily="34" charset="0"/>
                </a:rPr>
                <a:t>a core set of agreed metrics, tied to business strategies and </a:t>
              </a:r>
              <a:r>
                <a:rPr lang="en-US" sz="1100" kern="0" dirty="0" smtClean="0">
                  <a:solidFill>
                    <a:prstClr val="black"/>
                  </a:solidFill>
                  <a:latin typeface="Calibri" pitchFamily="34" charset="0"/>
                  <a:cs typeface="Calibri" pitchFamily="34" charset="0"/>
                </a:rPr>
                <a:t>priorities</a:t>
              </a:r>
            </a:p>
            <a:p>
              <a:pPr marL="223837" lvl="1" indent="-171450" algn="just">
                <a:buClr>
                  <a:srgbClr val="000000"/>
                </a:buClr>
                <a:buFont typeface="Wingdings" panose="05000000000000000000" pitchFamily="2" charset="2"/>
                <a:buChar char="§"/>
                <a:defRPr/>
              </a:pPr>
              <a:r>
                <a:rPr lang="en-US" sz="1100" kern="0" dirty="0">
                  <a:solidFill>
                    <a:prstClr val="black"/>
                  </a:solidFill>
                  <a:latin typeface="Calibri" pitchFamily="34" charset="0"/>
                  <a:cs typeface="Calibri" pitchFamily="34" charset="0"/>
                </a:rPr>
                <a:t>Too much time/effort is being spent on manually integrating data from multiple </a:t>
              </a:r>
              <a:r>
                <a:rPr lang="en-US" sz="1100" kern="0" dirty="0" smtClean="0">
                  <a:solidFill>
                    <a:prstClr val="black"/>
                  </a:solidFill>
                  <a:latin typeface="Calibri" pitchFamily="34" charset="0"/>
                  <a:cs typeface="Calibri" pitchFamily="34" charset="0"/>
                </a:rPr>
                <a:t>sources</a:t>
              </a:r>
            </a:p>
            <a:p>
              <a:pPr marL="223837" lvl="1" indent="-171450" algn="just">
                <a:buClr>
                  <a:srgbClr val="000000"/>
                </a:buClr>
                <a:buFont typeface="Wingdings" panose="05000000000000000000" pitchFamily="2" charset="2"/>
                <a:buChar char="§"/>
                <a:defRPr/>
              </a:pPr>
              <a:r>
                <a:rPr lang="en-US" sz="1100" kern="0" dirty="0">
                  <a:solidFill>
                    <a:prstClr val="black"/>
                  </a:solidFill>
                  <a:latin typeface="Calibri" pitchFamily="34" charset="0"/>
                  <a:cs typeface="Calibri" pitchFamily="34" charset="0"/>
                </a:rPr>
                <a:t>Lack of a consistent tool set  leads different people to report different results from the same underlying data</a:t>
              </a:r>
              <a:endParaRPr lang="en-US" sz="1100" kern="0" dirty="0" smtClean="0">
                <a:solidFill>
                  <a:prstClr val="black"/>
                </a:solidFill>
                <a:latin typeface="Calibri" pitchFamily="34" charset="0"/>
                <a:cs typeface="Calibri" pitchFamily="34" charset="0"/>
              </a:endParaRPr>
            </a:p>
          </p:txBody>
        </p:sp>
        <p:sp>
          <p:nvSpPr>
            <p:cNvPr id="31" name="Round Same Side Corner Rectangle 30"/>
            <p:cNvSpPr/>
            <p:nvPr/>
          </p:nvSpPr>
          <p:spPr>
            <a:xfrm>
              <a:off x="230136" y="1132110"/>
              <a:ext cx="2798463" cy="379190"/>
            </a:xfrm>
            <a:prstGeom prst="round2Same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indent="-122238" algn="ctr">
                <a:defRPr/>
              </a:pPr>
              <a:r>
                <a:rPr lang="en-US" sz="1200" b="1" kern="0" dirty="0" smtClean="0">
                  <a:solidFill>
                    <a:sysClr val="window" lastClr="FFFFFF"/>
                  </a:solidFill>
                  <a:cs typeface="Arial" pitchFamily="34" charset="0"/>
                </a:rPr>
                <a:t>Client Situation</a:t>
              </a:r>
            </a:p>
          </p:txBody>
        </p:sp>
        <p:sp>
          <p:nvSpPr>
            <p:cNvPr id="32" name="Rounded Rectangle 31"/>
            <p:cNvSpPr/>
            <p:nvPr/>
          </p:nvSpPr>
          <p:spPr>
            <a:xfrm>
              <a:off x="6083300" y="1435101"/>
              <a:ext cx="2840031" cy="4454066"/>
            </a:xfrm>
            <a:prstGeom prst="roundRect">
              <a:avLst>
                <a:gd name="adj" fmla="val 3153"/>
              </a:avLst>
            </a:prstGeom>
            <a:gradFill>
              <a:gsLst>
                <a:gs pos="50000">
                  <a:srgbClr val="F79646">
                    <a:lumMod val="20000"/>
                    <a:lumOff val="80000"/>
                  </a:srgbClr>
                </a:gs>
                <a:gs pos="0">
                  <a:sysClr val="window" lastClr="FFFFFF"/>
                </a:gs>
                <a:gs pos="100000">
                  <a:srgbClr val="F79646">
                    <a:lumMod val="20000"/>
                    <a:lumOff val="80000"/>
                  </a:srgbClr>
                </a:gs>
              </a:gsLst>
              <a:lin ang="5400000" scaled="0"/>
            </a:gradFill>
            <a:ln w="12700" cap="flat" cmpd="sng" algn="ctr">
              <a:solidFill>
                <a:sysClr val="windowText" lastClr="000000">
                  <a:lumMod val="50000"/>
                  <a:lumOff val="50000"/>
                </a:sysClr>
              </a:solidFill>
              <a:prstDash val="solid"/>
            </a:ln>
            <a:effectLst/>
          </p:spPr>
          <p:txBody>
            <a:bodyPr rtlCol="0" anchor="ctr"/>
            <a:lstStyle/>
            <a:p>
              <a:pPr marL="223837" lvl="1" indent="-171450" algn="just">
                <a:buClr>
                  <a:srgbClr val="000000"/>
                </a:buClr>
                <a:buFont typeface="Wingdings" panose="05000000000000000000" pitchFamily="2" charset="2"/>
                <a:buChar char="§"/>
                <a:defRPr/>
              </a:pPr>
              <a:r>
                <a:rPr lang="en-US" sz="1050" kern="0" dirty="0">
                  <a:solidFill>
                    <a:prstClr val="black"/>
                  </a:solidFill>
                  <a:latin typeface="Calibri" pitchFamily="34" charset="0"/>
                  <a:cs typeface="Calibri" pitchFamily="34" charset="0"/>
                </a:rPr>
                <a:t>Provided </a:t>
              </a:r>
              <a:r>
                <a:rPr lang="en-US" sz="1050" b="1" kern="0" dirty="0">
                  <a:solidFill>
                    <a:prstClr val="black"/>
                  </a:solidFill>
                  <a:latin typeface="Calibri" pitchFamily="34" charset="0"/>
                  <a:cs typeface="Calibri" pitchFamily="34" charset="0"/>
                </a:rPr>
                <a:t>cost effective solution </a:t>
              </a:r>
              <a:r>
                <a:rPr lang="en-US" sz="1050" kern="0" dirty="0">
                  <a:solidFill>
                    <a:prstClr val="black"/>
                  </a:solidFill>
                  <a:latin typeface="Calibri" pitchFamily="34" charset="0"/>
                  <a:cs typeface="Calibri" pitchFamily="34" charset="0"/>
                </a:rPr>
                <a:t>with Onsite/Offshore model</a:t>
              </a:r>
              <a:r>
                <a:rPr lang="en-US" sz="1050" kern="0" dirty="0" smtClean="0">
                  <a:solidFill>
                    <a:prstClr val="black"/>
                  </a:solidFill>
                  <a:latin typeface="Calibri" pitchFamily="34" charset="0"/>
                  <a:cs typeface="Calibri" pitchFamily="34" charset="0"/>
                </a:rPr>
                <a:t>.</a:t>
              </a:r>
              <a:endParaRPr lang="en-US" sz="1050" kern="0" dirty="0">
                <a:solidFill>
                  <a:prstClr val="black"/>
                </a:solidFill>
                <a:latin typeface="Calibri" pitchFamily="34" charset="0"/>
                <a:cs typeface="Calibri" pitchFamily="34" charset="0"/>
              </a:endParaRPr>
            </a:p>
            <a:p>
              <a:pPr marL="223837" lvl="1" indent="-171450" algn="just">
                <a:buClr>
                  <a:srgbClr val="000000"/>
                </a:buClr>
                <a:buFont typeface="Wingdings" panose="05000000000000000000" pitchFamily="2" charset="2"/>
                <a:buChar char="§"/>
                <a:defRPr/>
              </a:pPr>
              <a:r>
                <a:rPr lang="en-US" sz="1050" b="1" kern="0" dirty="0">
                  <a:solidFill>
                    <a:prstClr val="black"/>
                  </a:solidFill>
                  <a:latin typeface="Calibri" pitchFamily="34" charset="0"/>
                  <a:cs typeface="Calibri" pitchFamily="34" charset="0"/>
                </a:rPr>
                <a:t>Robust and scalable </a:t>
              </a:r>
              <a:r>
                <a:rPr lang="en-US" sz="1050" kern="0" dirty="0">
                  <a:solidFill>
                    <a:prstClr val="black"/>
                  </a:solidFill>
                  <a:latin typeface="Calibri" pitchFamily="34" charset="0"/>
                  <a:cs typeface="Calibri" pitchFamily="34" charset="0"/>
                </a:rPr>
                <a:t>QlikView infrastructure and data model</a:t>
              </a:r>
              <a:r>
                <a:rPr lang="en-US" sz="1050" kern="0" dirty="0" smtClean="0">
                  <a:solidFill>
                    <a:prstClr val="black"/>
                  </a:solidFill>
                  <a:latin typeface="Calibri" pitchFamily="34" charset="0"/>
                  <a:cs typeface="Calibri" pitchFamily="34" charset="0"/>
                </a:rPr>
                <a:t>.</a:t>
              </a:r>
              <a:endParaRPr lang="en-US" sz="1050" kern="0" dirty="0">
                <a:solidFill>
                  <a:prstClr val="black"/>
                </a:solidFill>
                <a:latin typeface="Calibri" pitchFamily="34" charset="0"/>
                <a:cs typeface="Calibri" pitchFamily="34" charset="0"/>
              </a:endParaRPr>
            </a:p>
            <a:p>
              <a:pPr marL="223837" lvl="1" indent="-171450" algn="just">
                <a:buClr>
                  <a:srgbClr val="000000"/>
                </a:buClr>
                <a:buFont typeface="Wingdings" panose="05000000000000000000" pitchFamily="2" charset="2"/>
                <a:buChar char="§"/>
                <a:defRPr/>
              </a:pPr>
              <a:r>
                <a:rPr lang="en-US" sz="1050" b="1" kern="0" dirty="0" smtClean="0">
                  <a:solidFill>
                    <a:prstClr val="black"/>
                  </a:solidFill>
                  <a:latin typeface="Calibri" pitchFamily="34" charset="0"/>
                  <a:cs typeface="Calibri" pitchFamily="34" charset="0"/>
                </a:rPr>
                <a:t>Sales Analysis dashboard provided KPI’s like Budget Amount, Goal Amount, Revenue Amount, Direct Margin Analysis for end users.</a:t>
              </a:r>
            </a:p>
            <a:p>
              <a:pPr marL="223837" lvl="1" indent="-171450" algn="just">
                <a:buClr>
                  <a:srgbClr val="000000"/>
                </a:buClr>
                <a:buFont typeface="Wingdings" panose="05000000000000000000" pitchFamily="2" charset="2"/>
                <a:buChar char="§"/>
                <a:defRPr/>
              </a:pPr>
              <a:r>
                <a:rPr lang="en-US" sz="1050" kern="0" dirty="0" smtClean="0">
                  <a:solidFill>
                    <a:prstClr val="black"/>
                  </a:solidFill>
                  <a:latin typeface="Calibri" pitchFamily="34" charset="0"/>
                  <a:cs typeface="Calibri" pitchFamily="34" charset="0"/>
                </a:rPr>
                <a:t>Pricing Dashboard provides analysis on KPI;s No. of Quotes approved and No. of Quotes Rejected, Won/Lost Quotes.</a:t>
              </a:r>
            </a:p>
            <a:p>
              <a:pPr marL="223837" lvl="1" indent="-171450" algn="just">
                <a:buClr>
                  <a:srgbClr val="000000"/>
                </a:buClr>
                <a:buFont typeface="Wingdings" panose="05000000000000000000" pitchFamily="2" charset="2"/>
                <a:buChar char="§"/>
                <a:defRPr/>
              </a:pPr>
              <a:r>
                <a:rPr lang="en-US" sz="1050" b="1" kern="0" dirty="0" smtClean="0">
                  <a:solidFill>
                    <a:prstClr val="black"/>
                  </a:solidFill>
                  <a:latin typeface="Calibri" pitchFamily="34" charset="0"/>
                  <a:cs typeface="Calibri" pitchFamily="34" charset="0"/>
                </a:rPr>
                <a:t>Currency </a:t>
              </a:r>
              <a:r>
                <a:rPr lang="en-US" sz="1050" b="1" kern="0" dirty="0">
                  <a:solidFill>
                    <a:prstClr val="black"/>
                  </a:solidFill>
                  <a:latin typeface="Calibri" pitchFamily="34" charset="0"/>
                  <a:cs typeface="Calibri" pitchFamily="34" charset="0"/>
                </a:rPr>
                <a:t>Conversion solutions provided to analyze the KPIs in preferred </a:t>
              </a:r>
              <a:r>
                <a:rPr lang="en-US" sz="1050" b="1" kern="0" dirty="0" smtClean="0">
                  <a:solidFill>
                    <a:prstClr val="black"/>
                  </a:solidFill>
                  <a:latin typeface="Calibri" pitchFamily="34" charset="0"/>
                  <a:cs typeface="Calibri" pitchFamily="34" charset="0"/>
                </a:rPr>
                <a:t>currencies.</a:t>
              </a:r>
              <a:endParaRPr lang="en-US" sz="1050" kern="0" dirty="0">
                <a:solidFill>
                  <a:prstClr val="black"/>
                </a:solidFill>
                <a:latin typeface="Calibri" pitchFamily="34" charset="0"/>
                <a:cs typeface="Calibri" pitchFamily="34" charset="0"/>
              </a:endParaRPr>
            </a:p>
            <a:p>
              <a:pPr marL="223837" lvl="1" indent="-171450" algn="just">
                <a:buClr>
                  <a:srgbClr val="000000"/>
                </a:buClr>
                <a:buFont typeface="Wingdings" panose="05000000000000000000" pitchFamily="2" charset="2"/>
                <a:buChar char="§"/>
                <a:defRPr/>
              </a:pPr>
              <a:r>
                <a:rPr lang="en-US" sz="1050" b="1" kern="0" dirty="0">
                  <a:solidFill>
                    <a:prstClr val="black"/>
                  </a:solidFill>
                  <a:latin typeface="Calibri" pitchFamily="34" charset="0"/>
                  <a:cs typeface="Calibri" pitchFamily="34" charset="0"/>
                </a:rPr>
                <a:t>Multilingual analytical solution provided for Operations </a:t>
              </a:r>
              <a:r>
                <a:rPr lang="en-US" sz="1050" b="1" kern="0" dirty="0" smtClean="0">
                  <a:solidFill>
                    <a:prstClr val="black"/>
                  </a:solidFill>
                  <a:latin typeface="Calibri" pitchFamily="34" charset="0"/>
                  <a:cs typeface="Calibri" pitchFamily="34" charset="0"/>
                </a:rPr>
                <a:t>Dashboard.</a:t>
              </a:r>
              <a:endParaRPr lang="en-US" sz="1050" b="1" kern="0" dirty="0">
                <a:solidFill>
                  <a:prstClr val="black"/>
                </a:solidFill>
                <a:latin typeface="Calibri" pitchFamily="34" charset="0"/>
                <a:cs typeface="Calibri" pitchFamily="34" charset="0"/>
              </a:endParaRPr>
            </a:p>
          </p:txBody>
        </p:sp>
        <p:sp>
          <p:nvSpPr>
            <p:cNvPr id="33" name="Round Same Side Corner Rectangle 32"/>
            <p:cNvSpPr/>
            <p:nvPr/>
          </p:nvSpPr>
          <p:spPr>
            <a:xfrm>
              <a:off x="6083300" y="1130300"/>
              <a:ext cx="2836960" cy="381000"/>
            </a:xfrm>
            <a:prstGeom prst="round2SameRect">
              <a:avLst/>
            </a:prstGeom>
            <a:gradFill rotWithShape="1">
              <a:gsLst>
                <a:gs pos="0">
                  <a:srgbClr val="9B4A07"/>
                </a:gs>
                <a:gs pos="80000">
                  <a:srgbClr val="BF5B09"/>
                </a:gs>
                <a:gs pos="100000">
                  <a:srgbClr val="F79646">
                    <a:lumMod val="75000"/>
                  </a:srgbClr>
                </a:gs>
              </a:gsLst>
              <a:lin ang="16200000" scaled="0"/>
            </a:gradFill>
            <a:ln w="9525" cap="flat" cmpd="sng" algn="ctr">
              <a:solidFill>
                <a:sysClr val="windowText" lastClr="000000">
                  <a:lumMod val="50000"/>
                  <a:lumOff val="50000"/>
                </a:sys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smtClean="0">
                  <a:solidFill>
                    <a:sysClr val="window" lastClr="FFFFFF"/>
                  </a:solidFill>
                  <a:cs typeface="Arial" pitchFamily="34" charset="0"/>
                </a:rPr>
                <a:t>Client Benefits</a:t>
              </a:r>
            </a:p>
          </p:txBody>
        </p:sp>
      </p:grpSp>
      <p:grpSp>
        <p:nvGrpSpPr>
          <p:cNvPr id="34" name="Group 14"/>
          <p:cNvGrpSpPr/>
          <p:nvPr/>
        </p:nvGrpSpPr>
        <p:grpSpPr>
          <a:xfrm>
            <a:off x="77786" y="4329497"/>
            <a:ext cx="3046414" cy="1639969"/>
            <a:chOff x="219874" y="4876800"/>
            <a:chExt cx="2753253" cy="984802"/>
          </a:xfrm>
        </p:grpSpPr>
        <p:sp>
          <p:nvSpPr>
            <p:cNvPr id="35" name="AutoShape 3"/>
            <p:cNvSpPr>
              <a:spLocks noChangeArrowheads="1"/>
            </p:cNvSpPr>
            <p:nvPr/>
          </p:nvSpPr>
          <p:spPr bwMode="auto">
            <a:xfrm>
              <a:off x="219874" y="4876800"/>
              <a:ext cx="2615519" cy="953543"/>
            </a:xfrm>
            <a:prstGeom prst="roundRect">
              <a:avLst>
                <a:gd name="adj" fmla="val 8218"/>
              </a:avLst>
            </a:prstGeom>
            <a:gradFill rotWithShape="1">
              <a:gsLst>
                <a:gs pos="0">
                  <a:sysClr val="window" lastClr="FFFFFF">
                    <a:lumMod val="95000"/>
                  </a:sysClr>
                </a:gs>
                <a:gs pos="35000">
                  <a:sysClr val="window" lastClr="FFFFFF">
                    <a:lumMod val="95000"/>
                    <a:alpha val="50000"/>
                  </a:sysClr>
                </a:gs>
                <a:gs pos="100000">
                  <a:sysClr val="window" lastClr="FFFFFF">
                    <a:lumMod val="95000"/>
                  </a:sysClr>
                </a:gs>
              </a:gsLst>
              <a:lin ang="16200000" scaled="1"/>
            </a:gradFill>
            <a:ln w="9525" cap="flat" cmpd="sng" algn="ctr">
              <a:solidFill>
                <a:srgbClr val="A27506">
                  <a:alpha val="44000"/>
                </a:srgbClr>
              </a:solidFill>
              <a:prstDash val="solid"/>
              <a:headEnd/>
              <a:tailEnd/>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a:ln>
                  <a:noFill/>
                </a:ln>
                <a:solidFill>
                  <a:prstClr val="black"/>
                </a:solidFill>
                <a:effectLst/>
                <a:uLnTx/>
                <a:uFillTx/>
              </a:endParaRPr>
            </a:p>
          </p:txBody>
        </p:sp>
        <p:sp>
          <p:nvSpPr>
            <p:cNvPr id="36" name="Rectangle 35"/>
            <p:cNvSpPr/>
            <p:nvPr/>
          </p:nvSpPr>
          <p:spPr>
            <a:xfrm>
              <a:off x="228600" y="5126943"/>
              <a:ext cx="2606793" cy="734659"/>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cs typeface="Calibri" pitchFamily="34" charset="0"/>
                </a:rPr>
                <a:t>Number of </a:t>
              </a:r>
              <a:r>
                <a:rPr kumimoji="0" lang="en-US" sz="1050" b="1" i="0" u="none" strike="noStrike" kern="0" cap="none" spc="0" normalizeH="0" baseline="0" noProof="0" dirty="0" smtClean="0">
                  <a:ln>
                    <a:noFill/>
                  </a:ln>
                  <a:solidFill>
                    <a:prstClr val="black"/>
                  </a:solidFill>
                  <a:effectLst/>
                  <a:uLnTx/>
                  <a:uFillTx/>
                  <a:latin typeface="Calibri" pitchFamily="34" charset="0"/>
                  <a:cs typeface="Calibri" pitchFamily="34" charset="0"/>
                </a:rPr>
                <a:t>Qlikview Dashboards – 9 </a:t>
              </a:r>
              <a:r>
                <a:rPr kumimoji="0" lang="en-US" sz="1050" b="1" i="0" u="none" strike="noStrike" kern="0" cap="none" spc="0" normalizeH="0" baseline="0" noProof="0" dirty="0">
                  <a:ln>
                    <a:noFill/>
                  </a:ln>
                  <a:solidFill>
                    <a:prstClr val="black"/>
                  </a:solidFill>
                  <a:effectLst/>
                  <a:uLnTx/>
                  <a:uFillTx/>
                  <a:latin typeface="Calibri" pitchFamily="34" charset="0"/>
                  <a:cs typeface="Calibri" pitchFamily="34" charset="0"/>
                </a:rPr>
                <a:t>Dashboards having </a:t>
              </a:r>
              <a:r>
                <a:rPr kumimoji="0" lang="en-US" sz="1050" b="1" i="0" u="none" strike="noStrike" kern="0" cap="none" spc="0" normalizeH="0" baseline="0" noProof="0" dirty="0" smtClean="0">
                  <a:ln>
                    <a:noFill/>
                  </a:ln>
                  <a:solidFill>
                    <a:prstClr val="black"/>
                  </a:solidFill>
                  <a:effectLst/>
                  <a:uLnTx/>
                  <a:uFillTx/>
                  <a:latin typeface="Calibri" pitchFamily="34" charset="0"/>
                  <a:cs typeface="Calibri" pitchFamily="34" charset="0"/>
                </a:rPr>
                <a:t>50 </a:t>
              </a:r>
              <a:r>
                <a:rPr kumimoji="0" lang="en-US" sz="1050" b="1" i="0" u="none" strike="noStrike" kern="0" cap="none" spc="0" normalizeH="0" baseline="0" noProof="0" dirty="0">
                  <a:ln>
                    <a:noFill/>
                  </a:ln>
                  <a:solidFill>
                    <a:prstClr val="black"/>
                  </a:solidFill>
                  <a:effectLst/>
                  <a:uLnTx/>
                  <a:uFillTx/>
                  <a:latin typeface="Calibri" pitchFamily="34" charset="0"/>
                  <a:cs typeface="Calibri" pitchFamily="34" charset="0"/>
                </a:rPr>
                <a:t>KPIs</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Number of Users – </a:t>
              </a: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1000</a:t>
              </a:r>
              <a:endPar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Number of concurrent users </a:t>
              </a: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 300</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Qlikview </a:t>
              </a: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server – </a:t>
              </a: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2</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Qlikview Publisher </a:t>
              </a: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 </a:t>
              </a: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2 </a:t>
              </a:r>
              <a:endPar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Data Size  - </a:t>
              </a:r>
              <a:r>
                <a:rPr kumimoji="0" lang="en-US" sz="1050" b="1" i="0" u="none" strike="noStrike" kern="0" cap="none" spc="0" normalizeH="0" baseline="0" noProof="0">
                  <a:ln>
                    <a:noFill/>
                  </a:ln>
                  <a:solidFill>
                    <a:prstClr val="black"/>
                  </a:solidFill>
                  <a:effectLst/>
                  <a:uLnTx/>
                  <a:uFillTx/>
                  <a:latin typeface="Calibri" pitchFamily="34" charset="0"/>
                  <a:ea typeface="ＭＳ Ｐゴシック" charset="-128"/>
                  <a:cs typeface="Calibri" pitchFamily="34" charset="0"/>
                </a:rPr>
                <a:t>10 </a:t>
              </a:r>
              <a:r>
                <a:rPr kumimoji="0" lang="en-US" sz="1050" b="1" i="0" u="none" strike="noStrike" kern="0" cap="none" spc="0" normalizeH="0" baseline="0" noProof="0" smtClean="0">
                  <a:ln>
                    <a:noFill/>
                  </a:ln>
                  <a:solidFill>
                    <a:prstClr val="black"/>
                  </a:solidFill>
                  <a:effectLst/>
                  <a:uLnTx/>
                  <a:uFillTx/>
                  <a:latin typeface="Calibri" pitchFamily="34" charset="0"/>
                  <a:ea typeface="ＭＳ Ｐゴシック" charset="-128"/>
                  <a:cs typeface="Calibri" pitchFamily="34" charset="0"/>
                </a:rPr>
                <a:t>Million </a:t>
              </a: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Records </a:t>
              </a:r>
            </a:p>
          </p:txBody>
        </p:sp>
        <p:sp>
          <p:nvSpPr>
            <p:cNvPr id="37" name="Text Box 14"/>
            <p:cNvSpPr txBox="1">
              <a:spLocks noChangeArrowheads="1"/>
            </p:cNvSpPr>
            <p:nvPr/>
          </p:nvSpPr>
          <p:spPr bwMode="auto">
            <a:xfrm>
              <a:off x="228600" y="4892470"/>
              <a:ext cx="2744527" cy="323165"/>
            </a:xfrm>
            <a:prstGeom prst="rect">
              <a:avLst/>
            </a:prstGeom>
            <a:noFill/>
            <a:ln w="9525" algn="ctr">
              <a:noFill/>
              <a:miter lim="800000"/>
              <a:headEnd/>
              <a:tailEnd/>
            </a:ln>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ea typeface="ＭＳ Ｐゴシック"/>
                  <a:cs typeface="Arial" pitchFamily="34" charset="0"/>
                </a:rPr>
                <a:t>Key Metrics:</a:t>
              </a:r>
              <a:endParaRPr kumimoji="0" lang="en-US" sz="1000" b="0" i="0" u="none" strike="noStrike" kern="0" cap="none" spc="0" normalizeH="0" baseline="0" noProof="0" dirty="0" smtClean="0">
                <a:ln>
                  <a:noFill/>
                </a:ln>
                <a:solidFill>
                  <a:sysClr val="windowText" lastClr="000000"/>
                </a:solidFill>
                <a:effectLst/>
                <a:uLnTx/>
                <a:uFillTx/>
                <a:ea typeface="ＭＳ Ｐゴシック"/>
                <a:cs typeface="Arial" pitchFamily="34" charset="0"/>
              </a:endParaRPr>
            </a:p>
          </p:txBody>
        </p:sp>
      </p:grpSp>
      <p:pic>
        <p:nvPicPr>
          <p:cNvPr id="3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0800" y="4301789"/>
            <a:ext cx="2937000" cy="1667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4294861"/>
            <a:ext cx="2862130" cy="1674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1118204"/>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ChangeArrowheads="1"/>
          </p:cNvSpPr>
          <p:nvPr/>
        </p:nvSpPr>
        <p:spPr bwMode="auto">
          <a:xfrm>
            <a:off x="17463" y="66675"/>
            <a:ext cx="91265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altLang="en-US" dirty="0">
                <a:solidFill>
                  <a:schemeClr val="bg1"/>
                </a:solidFill>
                <a:latin typeface="+mj-lt"/>
                <a:cs typeface="Arial" pitchFamily="34" charset="0"/>
              </a:rPr>
              <a:t>CASE STUDY </a:t>
            </a:r>
            <a:r>
              <a:rPr lang="en-US" altLang="en-US" dirty="0" smtClean="0">
                <a:solidFill>
                  <a:schemeClr val="bg1"/>
                </a:solidFill>
                <a:latin typeface="+mj-lt"/>
                <a:cs typeface="Arial" pitchFamily="34" charset="0"/>
              </a:rPr>
              <a:t>3</a:t>
            </a:r>
            <a:r>
              <a:rPr lang="en-US" altLang="en-US" dirty="0">
                <a:solidFill>
                  <a:schemeClr val="bg1"/>
                </a:solidFill>
                <a:latin typeface="+mj-lt"/>
                <a:cs typeface="Arial" pitchFamily="34" charset="0"/>
              </a:rPr>
              <a:t/>
            </a:r>
            <a:br>
              <a:rPr lang="en-US" altLang="en-US" dirty="0">
                <a:solidFill>
                  <a:schemeClr val="bg1"/>
                </a:solidFill>
                <a:latin typeface="+mj-lt"/>
                <a:cs typeface="Arial" pitchFamily="34" charset="0"/>
              </a:rPr>
            </a:br>
            <a:r>
              <a:rPr lang="en-US" altLang="en-US" dirty="0">
                <a:solidFill>
                  <a:schemeClr val="bg1"/>
                </a:solidFill>
                <a:latin typeface="+mj-lt"/>
                <a:cs typeface="Arial" pitchFamily="34" charset="0"/>
              </a:rPr>
              <a:t>Leading Pharmaceutical </a:t>
            </a:r>
            <a:r>
              <a:rPr lang="en-US" altLang="en-US" dirty="0" smtClean="0">
                <a:solidFill>
                  <a:schemeClr val="bg1"/>
                </a:solidFill>
                <a:latin typeface="+mj-lt"/>
                <a:cs typeface="Arial" pitchFamily="34" charset="0"/>
              </a:rPr>
              <a:t>Company</a:t>
            </a:r>
            <a:endParaRPr lang="en-US" sz="2000" b="0" kern="0" dirty="0">
              <a:solidFill>
                <a:schemeClr val="bg1">
                  <a:lumMod val="95000"/>
                </a:schemeClr>
              </a:solidFill>
              <a:latin typeface="Calibri" pitchFamily="34" charset="0"/>
              <a:cs typeface="Calibri" pitchFamily="34" charset="0"/>
            </a:endParaRPr>
          </a:p>
        </p:txBody>
      </p:sp>
      <p:grpSp>
        <p:nvGrpSpPr>
          <p:cNvPr id="15" name="Group 16"/>
          <p:cNvGrpSpPr/>
          <p:nvPr/>
        </p:nvGrpSpPr>
        <p:grpSpPr>
          <a:xfrm>
            <a:off x="220670" y="914400"/>
            <a:ext cx="8770930" cy="2455891"/>
            <a:chOff x="228601" y="1132110"/>
            <a:chExt cx="8770930" cy="3566883"/>
          </a:xfrm>
        </p:grpSpPr>
        <p:sp>
          <p:nvSpPr>
            <p:cNvPr id="16" name="Rounded Rectangle 15"/>
            <p:cNvSpPr/>
            <p:nvPr/>
          </p:nvSpPr>
          <p:spPr>
            <a:xfrm>
              <a:off x="2862958" y="1436910"/>
              <a:ext cx="3020018" cy="3234868"/>
            </a:xfrm>
            <a:prstGeom prst="roundRect">
              <a:avLst>
                <a:gd name="adj" fmla="val 3153"/>
              </a:avLst>
            </a:prstGeom>
            <a:gradFill>
              <a:gsLst>
                <a:gs pos="50000">
                  <a:srgbClr val="D3E8F9"/>
                </a:gs>
                <a:gs pos="0">
                  <a:sysClr val="window" lastClr="FFFFFF"/>
                </a:gs>
                <a:gs pos="100000">
                  <a:srgbClr val="D3E8F9"/>
                </a:gs>
              </a:gsLst>
              <a:lin ang="5400000" scaled="0"/>
            </a:gradFill>
            <a:ln w="12700" cap="flat" cmpd="sng" algn="ctr">
              <a:solidFill>
                <a:srgbClr val="1F497D">
                  <a:lumMod val="60000"/>
                  <a:lumOff val="40000"/>
                </a:srgbClr>
              </a:solidFill>
              <a:prstDash val="solid"/>
            </a:ln>
            <a:effectLst/>
          </p:spPr>
          <p:txBody>
            <a:bodyPr rtlCol="0" anchor="ctr"/>
            <a:lstStyle/>
            <a:p>
              <a:pPr marL="171450" indent="-171450">
                <a:buFont typeface="Arial" pitchFamily="34" charset="0"/>
                <a:buChar char="•"/>
              </a:pPr>
              <a:r>
                <a:rPr lang="en-US" sz="1000" dirty="0"/>
                <a:t>Cognizant is building an integrated platform providing commercial insights with single version of the truth across EMEA for the </a:t>
              </a:r>
              <a:r>
                <a:rPr lang="en-US" sz="1000" dirty="0" smtClean="0"/>
                <a:t>client</a:t>
              </a:r>
              <a:r>
                <a:rPr lang="en-US" sz="1000" dirty="0"/>
                <a:t>.</a:t>
              </a:r>
            </a:p>
            <a:p>
              <a:pPr marL="171450" indent="-171450">
                <a:buFont typeface="Arial" pitchFamily="34" charset="0"/>
                <a:buChar char="•"/>
              </a:pPr>
              <a:r>
                <a:rPr lang="en-US" sz="1000" dirty="0"/>
                <a:t>The KPIs, attributes, facts and dimension of existing  reports were analyzed and compared. Keeping in mind the features of Qlikview, the report consolidation exercise was </a:t>
              </a:r>
              <a:r>
                <a:rPr lang="en-US" sz="1000" dirty="0" smtClean="0"/>
                <a:t>performed.</a:t>
              </a:r>
            </a:p>
            <a:p>
              <a:pPr marL="171450" indent="-171450">
                <a:buFont typeface="Arial" pitchFamily="34" charset="0"/>
                <a:buChar char="•"/>
              </a:pPr>
              <a:r>
                <a:rPr lang="en-US" sz="1000" dirty="0"/>
                <a:t>Consolidation of reports in Business Intelligence Application  hosted on Amazon Web services Cloud</a:t>
              </a:r>
            </a:p>
            <a:p>
              <a:pPr marL="171450" indent="-171450">
                <a:buFont typeface="Arial" pitchFamily="34" charset="0"/>
                <a:buChar char="•"/>
              </a:pPr>
              <a:endParaRPr lang="en-US" sz="1000" dirty="0"/>
            </a:p>
          </p:txBody>
        </p:sp>
        <p:sp>
          <p:nvSpPr>
            <p:cNvPr id="17" name="Round Same Side Corner Rectangle 16"/>
            <p:cNvSpPr/>
            <p:nvPr/>
          </p:nvSpPr>
          <p:spPr>
            <a:xfrm>
              <a:off x="2862959" y="1132110"/>
              <a:ext cx="3020018" cy="302991"/>
            </a:xfrm>
            <a:prstGeom prst="round2Same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a:solidFill>
                    <a:sysClr val="window" lastClr="FFFFFF"/>
                  </a:solidFill>
                  <a:cs typeface="Arial" pitchFamily="34" charset="0"/>
                </a:rPr>
                <a:t>Cognizant Solution</a:t>
              </a:r>
            </a:p>
          </p:txBody>
        </p:sp>
        <p:sp>
          <p:nvSpPr>
            <p:cNvPr id="18" name="Rounded Rectangle 17"/>
            <p:cNvSpPr/>
            <p:nvPr/>
          </p:nvSpPr>
          <p:spPr>
            <a:xfrm>
              <a:off x="228601" y="1436910"/>
              <a:ext cx="2522530" cy="3234871"/>
            </a:xfrm>
            <a:prstGeom prst="roundRect">
              <a:avLst>
                <a:gd name="adj" fmla="val 3153"/>
              </a:avLst>
            </a:prstGeom>
            <a:gradFill>
              <a:gsLst>
                <a:gs pos="50000">
                  <a:srgbClr val="9BBB59">
                    <a:lumMod val="20000"/>
                    <a:lumOff val="80000"/>
                  </a:srgbClr>
                </a:gs>
                <a:gs pos="0">
                  <a:sysClr val="window" lastClr="FFFFFF"/>
                </a:gs>
                <a:gs pos="100000">
                  <a:srgbClr val="9BBB59">
                    <a:lumMod val="20000"/>
                    <a:lumOff val="80000"/>
                  </a:srgbClr>
                </a:gs>
              </a:gsLst>
              <a:lin ang="5400000" scaled="0"/>
            </a:gradFill>
            <a:ln w="12700" cap="flat" cmpd="sng" algn="ctr">
              <a:solidFill>
                <a:srgbClr val="9BBB59">
                  <a:lumMod val="75000"/>
                </a:srgbClr>
              </a:solidFill>
              <a:prstDash val="solid"/>
            </a:ln>
            <a:effectLst/>
          </p:spPr>
          <p:txBody>
            <a:bodyPr rtlCol="0" anchor="ctr"/>
            <a:lstStyle/>
            <a:p>
              <a:pPr marL="171450" indent="-171450">
                <a:buFont typeface="Arial" pitchFamily="34" charset="0"/>
                <a:buChar char="•"/>
              </a:pPr>
              <a:r>
                <a:rPr lang="en-US" sz="1000" dirty="0" smtClean="0">
                  <a:solidFill>
                    <a:srgbClr val="000000"/>
                  </a:solidFill>
                  <a:cs typeface="Arial" pitchFamily="34" charset="0"/>
                </a:rPr>
                <a:t>Existing application </a:t>
              </a:r>
              <a:r>
                <a:rPr lang="en-US" sz="1000" dirty="0">
                  <a:solidFill>
                    <a:srgbClr val="000000"/>
                  </a:solidFill>
                  <a:cs typeface="Arial" pitchFamily="34" charset="0"/>
                </a:rPr>
                <a:t>is unable to support the new business requirements and also unable to meet the dynamics of the business in in terms of deploying newly emerging business requirements in a timely and flexible manner. </a:t>
              </a:r>
              <a:endParaRPr lang="en-US" sz="1000" dirty="0" smtClean="0">
                <a:solidFill>
                  <a:srgbClr val="000000"/>
                </a:solidFill>
                <a:cs typeface="Arial" pitchFamily="34" charset="0"/>
              </a:endParaRPr>
            </a:p>
            <a:p>
              <a:pPr marL="171450" indent="-171450">
                <a:buFont typeface="Arial" pitchFamily="34" charset="0"/>
                <a:buChar char="•"/>
              </a:pPr>
              <a:r>
                <a:rPr lang="en-US" sz="1000" dirty="0" smtClean="0"/>
                <a:t>In </a:t>
              </a:r>
              <a:r>
                <a:rPr lang="en-US" sz="1000" dirty="0"/>
                <a:t>the existing system there were more than 215 </a:t>
              </a:r>
              <a:r>
                <a:rPr lang="en-US" sz="1000" dirty="0" smtClean="0"/>
                <a:t>reports.</a:t>
              </a:r>
            </a:p>
            <a:p>
              <a:pPr marL="171450" indent="-171450">
                <a:buFont typeface="Arial" pitchFamily="34" charset="0"/>
                <a:buChar char="•"/>
              </a:pPr>
              <a:r>
                <a:rPr lang="en-US" sz="1000" dirty="0"/>
                <a:t>Most of the existing reports were redundant and were created due to inflexibility of the existing reporting application </a:t>
              </a:r>
              <a:endParaRPr lang="en-US" sz="1000" dirty="0">
                <a:solidFill>
                  <a:srgbClr val="000000"/>
                </a:solidFill>
                <a:cs typeface="Arial" pitchFamily="34" charset="0"/>
              </a:endParaRPr>
            </a:p>
          </p:txBody>
        </p:sp>
        <p:sp>
          <p:nvSpPr>
            <p:cNvPr id="19" name="Round Same Side Corner Rectangle 18"/>
            <p:cNvSpPr/>
            <p:nvPr/>
          </p:nvSpPr>
          <p:spPr>
            <a:xfrm>
              <a:off x="230135" y="1132110"/>
              <a:ext cx="2520996" cy="381000"/>
            </a:xfrm>
            <a:prstGeom prst="round2Same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indent="-122238" algn="ctr">
                <a:defRPr/>
              </a:pPr>
              <a:r>
                <a:rPr lang="en-US" sz="1200" b="1" kern="0" dirty="0">
                  <a:solidFill>
                    <a:sysClr val="window" lastClr="FFFFFF"/>
                  </a:solidFill>
                  <a:cs typeface="Arial" pitchFamily="34" charset="0"/>
                </a:rPr>
                <a:t>Client Situation</a:t>
              </a:r>
            </a:p>
          </p:txBody>
        </p:sp>
        <p:sp>
          <p:nvSpPr>
            <p:cNvPr id="20" name="Rounded Rectangle 19"/>
            <p:cNvSpPr/>
            <p:nvPr/>
          </p:nvSpPr>
          <p:spPr>
            <a:xfrm>
              <a:off x="6018263" y="1462314"/>
              <a:ext cx="2981268" cy="3236679"/>
            </a:xfrm>
            <a:prstGeom prst="roundRect">
              <a:avLst>
                <a:gd name="adj" fmla="val 3153"/>
              </a:avLst>
            </a:prstGeom>
            <a:gradFill>
              <a:gsLst>
                <a:gs pos="50000">
                  <a:srgbClr val="F79646">
                    <a:lumMod val="20000"/>
                    <a:lumOff val="80000"/>
                  </a:srgbClr>
                </a:gs>
                <a:gs pos="0">
                  <a:sysClr val="window" lastClr="FFFFFF"/>
                </a:gs>
                <a:gs pos="100000">
                  <a:srgbClr val="F79646">
                    <a:lumMod val="20000"/>
                    <a:lumOff val="80000"/>
                  </a:srgbClr>
                </a:gs>
              </a:gsLst>
              <a:lin ang="5400000" scaled="0"/>
            </a:gradFill>
            <a:ln w="12700" cap="flat" cmpd="sng" algn="ctr">
              <a:solidFill>
                <a:sysClr val="windowText" lastClr="000000">
                  <a:lumMod val="50000"/>
                  <a:lumOff val="50000"/>
                </a:sysClr>
              </a:solidFill>
              <a:prstDash val="solid"/>
            </a:ln>
            <a:effectLst/>
          </p:spPr>
          <p:txBody>
            <a:bodyPr rtlCol="0" anchor="ctr"/>
            <a:lstStyle/>
            <a:p>
              <a:pPr marL="228600" lvl="0" indent="-228600">
                <a:buFont typeface="Wingdings" pitchFamily="2" charset="2"/>
                <a:buChar char="§"/>
              </a:pPr>
              <a:endParaRPr lang="en-GB" sz="1000" dirty="0" smtClean="0">
                <a:latin typeface="Verdana" pitchFamily="34" charset="0"/>
                <a:ea typeface="Verdana" pitchFamily="34" charset="0"/>
                <a:cs typeface="Verdana" pitchFamily="34" charset="0"/>
              </a:endParaRPr>
            </a:p>
            <a:p>
              <a:pPr marL="228600" lvl="0" indent="-228600">
                <a:buFont typeface="Wingdings" pitchFamily="2" charset="2"/>
                <a:buChar char="§"/>
              </a:pPr>
              <a:r>
                <a:rPr lang="en-GB" sz="1000" dirty="0" smtClean="0">
                  <a:latin typeface="Verdana" pitchFamily="34" charset="0"/>
                  <a:ea typeface="Verdana" pitchFamily="34" charset="0"/>
                  <a:cs typeface="Verdana" pitchFamily="34" charset="0"/>
                </a:rPr>
                <a:t>Reports </a:t>
              </a:r>
              <a:r>
                <a:rPr lang="en-GB" sz="1000" dirty="0">
                  <a:latin typeface="Verdana" pitchFamily="34" charset="0"/>
                  <a:ea typeface="Verdana" pitchFamily="34" charset="0"/>
                  <a:cs typeface="Verdana" pitchFamily="34" charset="0"/>
                </a:rPr>
                <a:t>precisely guide the marketing team’s ability to efficiently collect, measure and </a:t>
              </a:r>
              <a:r>
                <a:rPr lang="en-GB" sz="1000" dirty="0" err="1">
                  <a:latin typeface="Verdana" pitchFamily="34" charset="0"/>
                  <a:ea typeface="Verdana" pitchFamily="34" charset="0"/>
                  <a:cs typeface="Verdana" pitchFamily="34" charset="0"/>
                </a:rPr>
                <a:t>analyze</a:t>
              </a:r>
              <a:r>
                <a:rPr lang="en-GB" sz="1000" dirty="0">
                  <a:latin typeface="Verdana" pitchFamily="34" charset="0"/>
                  <a:ea typeface="Verdana" pitchFamily="34" charset="0"/>
                  <a:cs typeface="Verdana" pitchFamily="34" charset="0"/>
                </a:rPr>
                <a:t> the </a:t>
              </a:r>
              <a:r>
                <a:rPr lang="en-GB" sz="1000" dirty="0" err="1">
                  <a:latin typeface="Verdana" pitchFamily="34" charset="0"/>
                  <a:ea typeface="Verdana" pitchFamily="34" charset="0"/>
                  <a:cs typeface="Verdana" pitchFamily="34" charset="0"/>
                </a:rPr>
                <a:t>DtP</a:t>
              </a:r>
              <a:r>
                <a:rPr lang="en-GB" sz="1000" dirty="0">
                  <a:latin typeface="Verdana" pitchFamily="34" charset="0"/>
                  <a:ea typeface="Verdana" pitchFamily="34" charset="0"/>
                  <a:cs typeface="Verdana" pitchFamily="34" charset="0"/>
                </a:rPr>
                <a:t> centric information</a:t>
              </a:r>
              <a:endParaRPr lang="en-GB" sz="1000" b="1" dirty="0">
                <a:solidFill>
                  <a:srgbClr val="000000"/>
                </a:solidFill>
                <a:latin typeface="Verdana" pitchFamily="34" charset="0"/>
                <a:ea typeface="Verdana" pitchFamily="34" charset="0"/>
                <a:cs typeface="Verdana" pitchFamily="34" charset="0"/>
              </a:endParaRPr>
            </a:p>
            <a:p>
              <a:pPr marL="228600" lvl="0" indent="-228600">
                <a:buFont typeface="Wingdings" pitchFamily="2" charset="2"/>
                <a:buChar char="§"/>
              </a:pPr>
              <a:r>
                <a:rPr lang="en-US" sz="1000" dirty="0">
                  <a:latin typeface="Verdana" pitchFamily="34" charset="0"/>
                  <a:ea typeface="Verdana" pitchFamily="34" charset="0"/>
                  <a:cs typeface="Verdana" pitchFamily="34" charset="0"/>
                </a:rPr>
                <a:t>Deploying emerging business requirements in a timely and flexible manner. </a:t>
              </a:r>
              <a:endParaRPr lang="en-US" sz="1000" dirty="0" smtClean="0">
                <a:latin typeface="Verdana" pitchFamily="34" charset="0"/>
                <a:ea typeface="Verdana" pitchFamily="34" charset="0"/>
                <a:cs typeface="Verdana" pitchFamily="34" charset="0"/>
              </a:endParaRPr>
            </a:p>
            <a:p>
              <a:pPr marL="171450" indent="-171450" algn="just">
                <a:buFont typeface="Wingdings" pitchFamily="2" charset="2"/>
                <a:buChar char="§"/>
              </a:pPr>
              <a:r>
                <a:rPr lang="en-US" sz="1000" dirty="0" smtClean="0">
                  <a:latin typeface="Verdana" pitchFamily="34" charset="0"/>
                  <a:ea typeface="Verdana" pitchFamily="34" charset="0"/>
                  <a:cs typeface="Verdana" pitchFamily="34" charset="0"/>
                </a:rPr>
                <a:t> Deployment </a:t>
              </a:r>
              <a:r>
                <a:rPr lang="en-US" sz="1000" dirty="0">
                  <a:latin typeface="Verdana" pitchFamily="34" charset="0"/>
                  <a:ea typeface="Verdana" pitchFamily="34" charset="0"/>
                  <a:cs typeface="Verdana" pitchFamily="34" charset="0"/>
                </a:rPr>
                <a:t>of secure Cloud Hosted solution for managing cost and demand sensitivities without compromising on scalability needs </a:t>
              </a:r>
            </a:p>
            <a:p>
              <a:pPr marL="228600" lvl="0" indent="-228600">
                <a:buFont typeface="Wingdings" pitchFamily="2" charset="2"/>
                <a:buChar char="§"/>
              </a:pPr>
              <a:r>
                <a:rPr lang="en-US" sz="1000" dirty="0" smtClean="0">
                  <a:latin typeface="Verdana" pitchFamily="34" charset="0"/>
                  <a:ea typeface="Verdana" pitchFamily="34" charset="0"/>
                  <a:cs typeface="Verdana" pitchFamily="34" charset="0"/>
                </a:rPr>
                <a:t>Application is available through internet so end users can access it across the globe</a:t>
              </a:r>
              <a:r>
                <a:rPr lang="en-US" sz="1000" dirty="0" smtClean="0">
                  <a:latin typeface="Segoe UI" panose="020B0502040204020203" pitchFamily="34" charset="0"/>
                  <a:ea typeface="Segoe UI" panose="020B0502040204020203" pitchFamily="34" charset="0"/>
                  <a:cs typeface="Segoe UI" panose="020B0502040204020203" pitchFamily="34" charset="0"/>
                </a:rPr>
                <a:t>.</a:t>
              </a:r>
              <a:endParaRPr lang="en-GB" sz="1000" dirty="0">
                <a:latin typeface="Segoe UI" panose="020B0502040204020203" pitchFamily="34" charset="0"/>
                <a:ea typeface="Segoe UI" panose="020B0502040204020203" pitchFamily="34" charset="0"/>
                <a:cs typeface="Segoe UI" panose="020B0502040204020203" pitchFamily="34" charset="0"/>
              </a:endParaRPr>
            </a:p>
            <a:p>
              <a:pPr marL="228600" indent="-228600">
                <a:buFont typeface="Wingdings" pitchFamily="2" charset="2"/>
                <a:buChar char="§"/>
              </a:pPr>
              <a:endParaRPr lang="en-US" sz="1000" dirty="0" smtClean="0">
                <a:solidFill>
                  <a:srgbClr val="000000"/>
                </a:solidFill>
                <a:cs typeface="Arial" pitchFamily="34" charset="0"/>
              </a:endParaRPr>
            </a:p>
          </p:txBody>
        </p:sp>
        <p:sp>
          <p:nvSpPr>
            <p:cNvPr id="21" name="Round Same Side Corner Rectangle 20"/>
            <p:cNvSpPr/>
            <p:nvPr/>
          </p:nvSpPr>
          <p:spPr>
            <a:xfrm>
              <a:off x="6018263" y="1132110"/>
              <a:ext cx="2981268" cy="302991"/>
            </a:xfrm>
            <a:prstGeom prst="round2SameRect">
              <a:avLst/>
            </a:prstGeom>
            <a:gradFill rotWithShape="1">
              <a:gsLst>
                <a:gs pos="0">
                  <a:srgbClr val="9B4A07"/>
                </a:gs>
                <a:gs pos="80000">
                  <a:srgbClr val="BF5B09"/>
                </a:gs>
                <a:gs pos="100000">
                  <a:srgbClr val="F79646">
                    <a:lumMod val="75000"/>
                  </a:srgbClr>
                </a:gs>
              </a:gsLst>
              <a:lin ang="16200000" scaled="0"/>
            </a:gradFill>
            <a:ln w="9525" cap="flat" cmpd="sng" algn="ctr">
              <a:solidFill>
                <a:sysClr val="windowText" lastClr="000000">
                  <a:lumMod val="50000"/>
                  <a:lumOff val="50000"/>
                </a:sys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a:solidFill>
                    <a:sysClr val="window" lastClr="FFFFFF"/>
                  </a:solidFill>
                  <a:cs typeface="Arial" pitchFamily="34" charset="0"/>
                </a:rPr>
                <a:t>Client Benefits</a:t>
              </a:r>
            </a:p>
          </p:txBody>
        </p:sp>
      </p:grpSp>
      <p:grpSp>
        <p:nvGrpSpPr>
          <p:cNvPr id="22" name="Group 14"/>
          <p:cNvGrpSpPr/>
          <p:nvPr/>
        </p:nvGrpSpPr>
        <p:grpSpPr>
          <a:xfrm>
            <a:off x="6096000" y="3351553"/>
            <a:ext cx="2819400" cy="1373089"/>
            <a:chOff x="219874" y="4788822"/>
            <a:chExt cx="2819400" cy="1585349"/>
          </a:xfrm>
        </p:grpSpPr>
        <p:sp>
          <p:nvSpPr>
            <p:cNvPr id="23" name="AutoShape 3"/>
            <p:cNvSpPr>
              <a:spLocks noChangeArrowheads="1"/>
            </p:cNvSpPr>
            <p:nvPr/>
          </p:nvSpPr>
          <p:spPr bwMode="auto">
            <a:xfrm>
              <a:off x="219874" y="4876800"/>
              <a:ext cx="2751926" cy="1447800"/>
            </a:xfrm>
            <a:prstGeom prst="roundRect">
              <a:avLst>
                <a:gd name="adj" fmla="val 8218"/>
              </a:avLst>
            </a:prstGeom>
            <a:gradFill rotWithShape="1">
              <a:gsLst>
                <a:gs pos="0">
                  <a:schemeClr val="bg1">
                    <a:lumMod val="95000"/>
                  </a:schemeClr>
                </a:gs>
                <a:gs pos="35000">
                  <a:schemeClr val="bg1">
                    <a:lumMod val="95000"/>
                    <a:alpha val="50000"/>
                  </a:schemeClr>
                </a:gs>
                <a:gs pos="100000">
                  <a:schemeClr val="bg1">
                    <a:lumMod val="95000"/>
                  </a:schemeClr>
                </a:gs>
              </a:gsLst>
              <a:lin ang="16200000" scaled="1"/>
            </a:gradFill>
            <a:ln w="9525" cap="flat" cmpd="sng" algn="ctr">
              <a:solidFill>
                <a:srgbClr val="A27506">
                  <a:alpha val="44000"/>
                </a:srgbClr>
              </a:solidFill>
              <a:prstDash val="solid"/>
              <a:headEnd/>
              <a:tailEnd/>
            </a:ln>
            <a:effectLst>
              <a:outerShdw blurRad="40000" dist="20000" dir="5400000" rotWithShape="0">
                <a:srgbClr val="000000">
                  <a:alpha val="38000"/>
                </a:srgbClr>
              </a:outerShdw>
            </a:effectLst>
          </p:spPr>
          <p:txBody>
            <a:bodyPr wrap="none" anchor="ctr"/>
            <a:lstStyle/>
            <a:p>
              <a:pPr>
                <a:defRPr/>
              </a:pPr>
              <a:endParaRPr lang="en-US" sz="1000" b="1">
                <a:solidFill>
                  <a:prstClr val="black"/>
                </a:solidFill>
              </a:endParaRPr>
            </a:p>
          </p:txBody>
        </p:sp>
        <p:sp>
          <p:nvSpPr>
            <p:cNvPr id="24" name="Rectangle 23"/>
            <p:cNvSpPr/>
            <p:nvPr/>
          </p:nvSpPr>
          <p:spPr>
            <a:xfrm>
              <a:off x="228600" y="5023824"/>
              <a:ext cx="2810674" cy="1350347"/>
            </a:xfrm>
            <a:prstGeom prst="rect">
              <a:avLst/>
            </a:prstGeom>
          </p:spPr>
          <p:txBody>
            <a:bodyPr wrap="square">
              <a:spAutoFit/>
            </a:bodyPr>
            <a:lstStyle/>
            <a:p>
              <a:pPr marL="225425" indent="-225425">
                <a:buFont typeface="Wingdings" pitchFamily="2" charset="2"/>
                <a:buChar char="§"/>
              </a:pPr>
              <a:r>
                <a:rPr lang="en-US" sz="1000" dirty="0">
                  <a:solidFill>
                    <a:srgbClr val="000000"/>
                  </a:solidFill>
                </a:rPr>
                <a:t>No. of KPI’s    – </a:t>
              </a:r>
              <a:r>
                <a:rPr lang="en-US" sz="1000" dirty="0" smtClean="0">
                  <a:solidFill>
                    <a:srgbClr val="000000"/>
                  </a:solidFill>
                </a:rPr>
                <a:t>39</a:t>
              </a:r>
              <a:endParaRPr lang="en-US" sz="1000" dirty="0">
                <a:solidFill>
                  <a:srgbClr val="000000"/>
                </a:solidFill>
              </a:endParaRPr>
            </a:p>
            <a:p>
              <a:pPr marL="225425" indent="-225425">
                <a:buFont typeface="Wingdings" pitchFamily="2" charset="2"/>
                <a:buChar char="§"/>
              </a:pPr>
              <a:r>
                <a:rPr lang="en-US" sz="1000" dirty="0">
                  <a:solidFill>
                    <a:srgbClr val="000000"/>
                  </a:solidFill>
                </a:rPr>
                <a:t>No. of Tabs    – 9</a:t>
              </a:r>
            </a:p>
            <a:p>
              <a:pPr marL="225425" indent="-225425">
                <a:buFont typeface="Wingdings" pitchFamily="2" charset="2"/>
                <a:buChar char="§"/>
              </a:pPr>
              <a:r>
                <a:rPr lang="en-US" sz="1000" dirty="0">
                  <a:solidFill>
                    <a:srgbClr val="000000"/>
                  </a:solidFill>
                </a:rPr>
                <a:t>No. of Charts – </a:t>
              </a:r>
              <a:r>
                <a:rPr lang="en-US" sz="1000" dirty="0" smtClean="0">
                  <a:solidFill>
                    <a:srgbClr val="000000"/>
                  </a:solidFill>
                </a:rPr>
                <a:t>40</a:t>
              </a:r>
            </a:p>
            <a:p>
              <a:pPr marL="225425" indent="-225425">
                <a:buFont typeface="Wingdings" pitchFamily="2" charset="2"/>
                <a:buChar char="§"/>
              </a:pPr>
              <a:r>
                <a:rPr lang="en-US" sz="1000" dirty="0" smtClean="0">
                  <a:solidFill>
                    <a:srgbClr val="000000"/>
                  </a:solidFill>
                </a:rPr>
                <a:t>Row Count – 93 million </a:t>
              </a:r>
            </a:p>
            <a:p>
              <a:pPr marL="225425" indent="-225425">
                <a:buFont typeface="Wingdings" pitchFamily="2" charset="2"/>
                <a:buChar char="§"/>
              </a:pPr>
              <a:r>
                <a:rPr lang="en-US" sz="1000" dirty="0" smtClean="0">
                  <a:solidFill>
                    <a:srgbClr val="000000"/>
                  </a:solidFill>
                </a:rPr>
                <a:t>User count - 300</a:t>
              </a:r>
              <a:endParaRPr lang="en-US" sz="1000" dirty="0">
                <a:solidFill>
                  <a:srgbClr val="000000"/>
                </a:solidFill>
              </a:endParaRPr>
            </a:p>
            <a:p>
              <a:pPr marL="225425" indent="-225425">
                <a:buFont typeface="Wingdings" pitchFamily="2" charset="2"/>
                <a:buChar char="§"/>
              </a:pPr>
              <a:r>
                <a:rPr lang="en-US" sz="1000" dirty="0" smtClean="0">
                  <a:solidFill>
                    <a:srgbClr val="000000"/>
                  </a:solidFill>
                </a:rPr>
                <a:t>17 </a:t>
              </a:r>
              <a:r>
                <a:rPr lang="en-US" sz="1000" dirty="0">
                  <a:solidFill>
                    <a:srgbClr val="000000"/>
                  </a:solidFill>
                </a:rPr>
                <a:t>countries access the application.</a:t>
              </a:r>
            </a:p>
            <a:p>
              <a:pPr marL="225425" indent="-225425">
                <a:buFont typeface="Wingdings" pitchFamily="2" charset="2"/>
                <a:buChar char="§"/>
              </a:pPr>
              <a:r>
                <a:rPr lang="en-US" sz="1000" dirty="0">
                  <a:solidFill>
                    <a:srgbClr val="000000"/>
                  </a:solidFill>
                </a:rPr>
                <a:t>Size of the application – </a:t>
              </a:r>
              <a:r>
                <a:rPr lang="en-US" sz="1000" dirty="0" smtClean="0">
                  <a:solidFill>
                    <a:srgbClr val="000000"/>
                  </a:solidFill>
                </a:rPr>
                <a:t>1.5 GB</a:t>
              </a:r>
              <a:endParaRPr lang="en-US" sz="1000" dirty="0">
                <a:solidFill>
                  <a:srgbClr val="000000"/>
                </a:solidFill>
              </a:endParaRPr>
            </a:p>
          </p:txBody>
        </p:sp>
        <p:sp>
          <p:nvSpPr>
            <p:cNvPr id="26" name="Text Box 14"/>
            <p:cNvSpPr txBox="1">
              <a:spLocks noChangeArrowheads="1"/>
            </p:cNvSpPr>
            <p:nvPr/>
          </p:nvSpPr>
          <p:spPr bwMode="auto">
            <a:xfrm>
              <a:off x="228600" y="4788822"/>
              <a:ext cx="2744527" cy="323165"/>
            </a:xfrm>
            <a:prstGeom prst="rect">
              <a:avLst/>
            </a:prstGeom>
            <a:noFill/>
            <a:ln w="9525" algn="ctr">
              <a:noFill/>
              <a:miter lim="800000"/>
              <a:headEnd/>
              <a:tailEnd/>
            </a:ln>
          </p:spPr>
          <p:txBody>
            <a:bodyPr wrap="square">
              <a:spAutoFit/>
            </a:bodyPr>
            <a:lstStyle/>
            <a:p>
              <a:pPr>
                <a:lnSpc>
                  <a:spcPct val="150000"/>
                </a:lnSpc>
                <a:defRPr/>
              </a:pPr>
              <a:r>
                <a:rPr lang="en-US" sz="1000" b="1" kern="0" dirty="0">
                  <a:solidFill>
                    <a:sysClr val="windowText" lastClr="000000"/>
                  </a:solidFill>
                  <a:ea typeface="ＭＳ Ｐゴシック"/>
                  <a:cs typeface="Arial" pitchFamily="34" charset="0"/>
                </a:rPr>
                <a:t>Key Metrics:</a:t>
              </a:r>
              <a:endParaRPr lang="en-US" sz="1000" kern="0" dirty="0">
                <a:solidFill>
                  <a:sysClr val="windowText" lastClr="000000"/>
                </a:solidFill>
                <a:ea typeface="ＭＳ Ｐゴシック"/>
                <a:cs typeface="Arial" pitchFamily="34" charset="0"/>
              </a:endParaRPr>
            </a:p>
          </p:txBody>
        </p:sp>
      </p:grpSp>
      <p:grpSp>
        <p:nvGrpSpPr>
          <p:cNvPr id="28" name="Group 14"/>
          <p:cNvGrpSpPr/>
          <p:nvPr/>
        </p:nvGrpSpPr>
        <p:grpSpPr>
          <a:xfrm>
            <a:off x="6091212" y="4723152"/>
            <a:ext cx="2753253" cy="1398151"/>
            <a:chOff x="219874" y="4802996"/>
            <a:chExt cx="2753253" cy="1614286"/>
          </a:xfrm>
        </p:grpSpPr>
        <p:sp>
          <p:nvSpPr>
            <p:cNvPr id="29" name="AutoShape 3"/>
            <p:cNvSpPr>
              <a:spLocks noChangeArrowheads="1"/>
            </p:cNvSpPr>
            <p:nvPr/>
          </p:nvSpPr>
          <p:spPr bwMode="auto">
            <a:xfrm>
              <a:off x="219874" y="4850849"/>
              <a:ext cx="2751926" cy="1447799"/>
            </a:xfrm>
            <a:prstGeom prst="roundRect">
              <a:avLst>
                <a:gd name="adj" fmla="val 8218"/>
              </a:avLst>
            </a:prstGeom>
            <a:gradFill rotWithShape="1">
              <a:gsLst>
                <a:gs pos="0">
                  <a:schemeClr val="bg1">
                    <a:lumMod val="95000"/>
                  </a:schemeClr>
                </a:gs>
                <a:gs pos="35000">
                  <a:schemeClr val="bg1">
                    <a:lumMod val="95000"/>
                    <a:alpha val="50000"/>
                  </a:schemeClr>
                </a:gs>
                <a:gs pos="100000">
                  <a:schemeClr val="bg1">
                    <a:lumMod val="95000"/>
                  </a:schemeClr>
                </a:gs>
              </a:gsLst>
              <a:lin ang="16200000" scaled="1"/>
            </a:gradFill>
            <a:ln w="9525" cap="flat" cmpd="sng" algn="ctr">
              <a:solidFill>
                <a:srgbClr val="A27506">
                  <a:alpha val="44000"/>
                </a:srgbClr>
              </a:solidFill>
              <a:prstDash val="solid"/>
              <a:headEnd/>
              <a:tailEnd/>
            </a:ln>
            <a:effectLst>
              <a:outerShdw blurRad="40000" dist="20000" dir="5400000" rotWithShape="0">
                <a:srgbClr val="000000">
                  <a:alpha val="38000"/>
                </a:srgbClr>
              </a:outerShdw>
            </a:effectLst>
          </p:spPr>
          <p:txBody>
            <a:bodyPr wrap="none" anchor="ctr"/>
            <a:lstStyle/>
            <a:p>
              <a:pPr>
                <a:defRPr/>
              </a:pPr>
              <a:endParaRPr lang="en-US" sz="1000" b="1">
                <a:solidFill>
                  <a:prstClr val="black"/>
                </a:solidFill>
              </a:endParaRPr>
            </a:p>
          </p:txBody>
        </p:sp>
        <p:sp>
          <p:nvSpPr>
            <p:cNvPr id="30" name="Rectangle 29"/>
            <p:cNvSpPr/>
            <p:nvPr/>
          </p:nvSpPr>
          <p:spPr>
            <a:xfrm>
              <a:off x="228600" y="5066935"/>
              <a:ext cx="2667000" cy="1350347"/>
            </a:xfrm>
            <a:prstGeom prst="rect">
              <a:avLst/>
            </a:prstGeom>
          </p:spPr>
          <p:txBody>
            <a:bodyPr wrap="square">
              <a:spAutoFit/>
            </a:bodyPr>
            <a:lstStyle/>
            <a:p>
              <a:pPr marL="225425" indent="-225425">
                <a:buFont typeface="Wingdings" pitchFamily="2" charset="2"/>
                <a:buChar char="§"/>
              </a:pPr>
              <a:r>
                <a:rPr lang="en-US" sz="1000" dirty="0" smtClean="0">
                  <a:solidFill>
                    <a:srgbClr val="000000"/>
                  </a:solidFill>
                </a:rPr>
                <a:t>Data from different data sources like sales force, CRM,IMS was loaded in ADS layer</a:t>
              </a:r>
            </a:p>
            <a:p>
              <a:pPr marL="225425" indent="-225425">
                <a:buFont typeface="Wingdings" pitchFamily="2" charset="2"/>
                <a:buChar char="§"/>
              </a:pPr>
              <a:r>
                <a:rPr lang="en-US" sz="1000" dirty="0" smtClean="0">
                  <a:solidFill>
                    <a:srgbClr val="000000"/>
                  </a:solidFill>
                </a:rPr>
                <a:t>Qlikview  connected with ADS layer.</a:t>
              </a:r>
              <a:r>
                <a:rPr lang="en-US" sz="1000" dirty="0" smtClean="0"/>
                <a:t> </a:t>
              </a:r>
            </a:p>
            <a:p>
              <a:endParaRPr lang="en-US" sz="1000" dirty="0" smtClean="0"/>
            </a:p>
            <a:p>
              <a:pPr marL="225425" indent="-225425">
                <a:buFont typeface="Wingdings" pitchFamily="2" charset="2"/>
                <a:buChar char="§"/>
              </a:pPr>
              <a:endParaRPr lang="en-US" sz="1000" dirty="0">
                <a:solidFill>
                  <a:srgbClr val="000000"/>
                </a:solidFill>
              </a:endParaRPr>
            </a:p>
          </p:txBody>
        </p:sp>
        <p:sp>
          <p:nvSpPr>
            <p:cNvPr id="31" name="Text Box 14"/>
            <p:cNvSpPr txBox="1">
              <a:spLocks noChangeArrowheads="1"/>
            </p:cNvSpPr>
            <p:nvPr/>
          </p:nvSpPr>
          <p:spPr bwMode="auto">
            <a:xfrm>
              <a:off x="228600" y="4802996"/>
              <a:ext cx="2744527" cy="337216"/>
            </a:xfrm>
            <a:prstGeom prst="rect">
              <a:avLst/>
            </a:prstGeom>
            <a:noFill/>
            <a:ln w="9525" algn="ctr">
              <a:noFill/>
              <a:miter lim="800000"/>
              <a:headEnd/>
              <a:tailEnd/>
            </a:ln>
          </p:spPr>
          <p:txBody>
            <a:bodyPr wrap="square">
              <a:spAutoFit/>
            </a:bodyPr>
            <a:lstStyle/>
            <a:p>
              <a:pPr>
                <a:lnSpc>
                  <a:spcPct val="150000"/>
                </a:lnSpc>
                <a:defRPr/>
              </a:pPr>
              <a:r>
                <a:rPr lang="en-US" sz="1000" b="1" kern="0" dirty="0" smtClean="0">
                  <a:solidFill>
                    <a:sysClr val="windowText" lastClr="000000"/>
                  </a:solidFill>
                  <a:ea typeface="ＭＳ Ｐゴシック"/>
                  <a:cs typeface="Arial" pitchFamily="34" charset="0"/>
                </a:rPr>
                <a:t>Connectivity</a:t>
              </a:r>
              <a:endParaRPr lang="en-US" sz="1000" kern="0" dirty="0">
                <a:solidFill>
                  <a:sysClr val="windowText" lastClr="000000"/>
                </a:solidFill>
                <a:ea typeface="ＭＳ Ｐゴシック"/>
                <a:cs typeface="Arial" pitchFamily="34" charset="0"/>
              </a:endParaRPr>
            </a:p>
          </p:txBody>
        </p:sp>
      </p:grpSp>
      <p:pic>
        <p:nvPicPr>
          <p:cNvPr id="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5" y="3462507"/>
            <a:ext cx="2480465" cy="1108247"/>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99" y="3463879"/>
            <a:ext cx="2979446" cy="1106875"/>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5" y="4644242"/>
            <a:ext cx="2480466" cy="1503962"/>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5599" y="4644242"/>
            <a:ext cx="2979446" cy="1528389"/>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90873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ChangeArrowheads="1"/>
          </p:cNvSpPr>
          <p:nvPr/>
        </p:nvSpPr>
        <p:spPr bwMode="auto">
          <a:xfrm>
            <a:off x="17463" y="66675"/>
            <a:ext cx="91265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altLang="en-US" dirty="0">
                <a:solidFill>
                  <a:schemeClr val="bg1"/>
                </a:solidFill>
                <a:latin typeface="+mj-lt"/>
                <a:cs typeface="Arial" pitchFamily="34" charset="0"/>
              </a:rPr>
              <a:t>CASE STUDY </a:t>
            </a:r>
            <a:r>
              <a:rPr lang="en-US" altLang="en-US" dirty="0" smtClean="0">
                <a:solidFill>
                  <a:schemeClr val="bg1"/>
                </a:solidFill>
                <a:latin typeface="+mj-lt"/>
                <a:cs typeface="Arial" pitchFamily="34" charset="0"/>
              </a:rPr>
              <a:t>4</a:t>
            </a:r>
            <a:r>
              <a:rPr lang="en-US" altLang="en-US" dirty="0">
                <a:solidFill>
                  <a:schemeClr val="bg1"/>
                </a:solidFill>
                <a:latin typeface="+mj-lt"/>
                <a:cs typeface="Arial" pitchFamily="34" charset="0"/>
              </a:rPr>
              <a:t/>
            </a:r>
            <a:br>
              <a:rPr lang="en-US" altLang="en-US" dirty="0">
                <a:solidFill>
                  <a:schemeClr val="bg1"/>
                </a:solidFill>
                <a:latin typeface="+mj-lt"/>
                <a:cs typeface="Arial" pitchFamily="34" charset="0"/>
              </a:rPr>
            </a:br>
            <a:r>
              <a:rPr lang="en-US" altLang="en-US" dirty="0">
                <a:solidFill>
                  <a:schemeClr val="bg1"/>
                </a:solidFill>
                <a:latin typeface="+mj-lt"/>
                <a:cs typeface="Arial" pitchFamily="34" charset="0"/>
              </a:rPr>
              <a:t>Leading Security Software Technology Company</a:t>
            </a:r>
            <a:endParaRPr lang="en-US" sz="2000" b="0" kern="0" dirty="0">
              <a:solidFill>
                <a:schemeClr val="bg1">
                  <a:lumMod val="95000"/>
                </a:schemeClr>
              </a:solidFill>
              <a:latin typeface="Calibri" pitchFamily="34" charset="0"/>
              <a:cs typeface="Calibri" pitchFamily="34" charset="0"/>
            </a:endParaRPr>
          </a:p>
        </p:txBody>
      </p:sp>
      <p:grpSp>
        <p:nvGrpSpPr>
          <p:cNvPr id="27" name="Group 16"/>
          <p:cNvGrpSpPr/>
          <p:nvPr/>
        </p:nvGrpSpPr>
        <p:grpSpPr>
          <a:xfrm>
            <a:off x="76201" y="914400"/>
            <a:ext cx="8990013" cy="3219138"/>
            <a:chOff x="230136" y="1130300"/>
            <a:chExt cx="8693195" cy="4675409"/>
          </a:xfrm>
        </p:grpSpPr>
        <p:sp>
          <p:nvSpPr>
            <p:cNvPr id="28" name="Rounded Rectangle 27"/>
            <p:cNvSpPr/>
            <p:nvPr/>
          </p:nvSpPr>
          <p:spPr>
            <a:xfrm>
              <a:off x="3143941" y="1717549"/>
              <a:ext cx="2767633" cy="4088158"/>
            </a:xfrm>
            <a:prstGeom prst="roundRect">
              <a:avLst>
                <a:gd name="adj" fmla="val 9212"/>
              </a:avLst>
            </a:prstGeom>
            <a:gradFill>
              <a:gsLst>
                <a:gs pos="50000">
                  <a:srgbClr val="D3E8F9"/>
                </a:gs>
                <a:gs pos="0">
                  <a:sysClr val="window" lastClr="FFFFFF"/>
                </a:gs>
                <a:gs pos="100000">
                  <a:srgbClr val="D3E8F9"/>
                </a:gs>
              </a:gsLst>
              <a:lin ang="5400000" scaled="0"/>
            </a:gradFill>
            <a:ln w="12700" cap="flat" cmpd="sng" algn="ctr">
              <a:solidFill>
                <a:srgbClr val="1F497D">
                  <a:lumMod val="60000"/>
                  <a:lumOff val="40000"/>
                </a:srgbClr>
              </a:solidFill>
              <a:prstDash val="solid"/>
            </a:ln>
            <a:effectLst/>
          </p:spPr>
          <p:txBody>
            <a:bodyPr rtlCol="0" anchor="ctr"/>
            <a:lstStyle/>
            <a:p>
              <a:pPr marL="52387" lvl="1" algn="just">
                <a:buClr>
                  <a:srgbClr val="000000"/>
                </a:buClr>
                <a:buSzPct val="80000"/>
                <a:defRPr/>
              </a:pPr>
              <a:endParaRPr lang="en-US" sz="1100" b="1" dirty="0" smtClean="0">
                <a:solidFill>
                  <a:srgbClr val="000000"/>
                </a:solidFill>
                <a:latin typeface="Calibri" pitchFamily="34" charset="0"/>
                <a:ea typeface="ＭＳ Ｐゴシック" charset="-128"/>
                <a:cs typeface="Calibri" pitchFamily="34" charset="0"/>
              </a:endParaRPr>
            </a:p>
            <a:p>
              <a:pPr marL="52387" lvl="1" algn="just">
                <a:buClr>
                  <a:srgbClr val="000000"/>
                </a:buClr>
                <a:buSzPct val="80000"/>
                <a:defRPr/>
              </a:pPr>
              <a:endParaRPr lang="en-US" sz="1100" b="1" dirty="0" smtClean="0">
                <a:solidFill>
                  <a:srgbClr val="000000"/>
                </a:solidFill>
                <a:latin typeface="Calibri" pitchFamily="34" charset="0"/>
                <a:ea typeface="ＭＳ Ｐゴシック" charset="-128"/>
                <a:cs typeface="Calibri" pitchFamily="34" charset="0"/>
              </a:endParaRPr>
            </a:p>
            <a:p>
              <a:pPr marL="52387" lvl="1" algn="just">
                <a:buClr>
                  <a:srgbClr val="000000"/>
                </a:buClr>
                <a:buSzPct val="80000"/>
                <a:defRPr/>
              </a:pPr>
              <a:endParaRPr lang="en-US" sz="1100" b="1" dirty="0" smtClean="0">
                <a:solidFill>
                  <a:srgbClr val="000000"/>
                </a:solidFill>
                <a:latin typeface="Calibri" pitchFamily="34" charset="0"/>
                <a:ea typeface="ＭＳ Ｐゴシック" charset="-128"/>
                <a:cs typeface="Calibri" pitchFamily="34" charset="0"/>
              </a:endParaRPr>
            </a:p>
            <a:p>
              <a:pPr marL="52387" lvl="1" algn="just">
                <a:buClr>
                  <a:srgbClr val="000000"/>
                </a:buClr>
                <a:buSzPct val="80000"/>
                <a:defRPr/>
              </a:pPr>
              <a:endParaRPr lang="en-US" sz="1100" b="1" dirty="0">
                <a:solidFill>
                  <a:srgbClr val="000000"/>
                </a:solidFill>
                <a:latin typeface="Calibri" pitchFamily="34" charset="0"/>
                <a:ea typeface="ＭＳ Ｐゴシック" charset="-128"/>
                <a:cs typeface="Calibri" pitchFamily="34" charset="0"/>
              </a:endParaRPr>
            </a:p>
          </p:txBody>
        </p:sp>
        <p:sp>
          <p:nvSpPr>
            <p:cNvPr id="29" name="Round Same Side Corner Rectangle 28"/>
            <p:cNvSpPr/>
            <p:nvPr/>
          </p:nvSpPr>
          <p:spPr>
            <a:xfrm>
              <a:off x="3175967" y="1132110"/>
              <a:ext cx="2766096" cy="379190"/>
            </a:xfrm>
            <a:prstGeom prst="round2Same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smtClean="0">
                  <a:solidFill>
                    <a:sysClr val="window" lastClr="FFFFFF"/>
                  </a:solidFill>
                  <a:cs typeface="Arial" pitchFamily="34" charset="0"/>
                </a:rPr>
                <a:t>Cognizant Solution</a:t>
              </a:r>
            </a:p>
          </p:txBody>
        </p:sp>
        <p:sp>
          <p:nvSpPr>
            <p:cNvPr id="30" name="Rounded Rectangle 29"/>
            <p:cNvSpPr/>
            <p:nvPr/>
          </p:nvSpPr>
          <p:spPr>
            <a:xfrm>
              <a:off x="239004" y="1717549"/>
              <a:ext cx="2799998" cy="3888972"/>
            </a:xfrm>
            <a:prstGeom prst="roundRect">
              <a:avLst>
                <a:gd name="adj" fmla="val 3697"/>
              </a:avLst>
            </a:prstGeom>
            <a:gradFill>
              <a:gsLst>
                <a:gs pos="50000">
                  <a:srgbClr val="9BBB59">
                    <a:lumMod val="20000"/>
                    <a:lumOff val="80000"/>
                  </a:srgbClr>
                </a:gs>
                <a:gs pos="0">
                  <a:sysClr val="window" lastClr="FFFFFF"/>
                </a:gs>
                <a:gs pos="100000">
                  <a:srgbClr val="9BBB59">
                    <a:lumMod val="20000"/>
                    <a:lumOff val="80000"/>
                  </a:srgbClr>
                </a:gs>
              </a:gsLst>
              <a:lin ang="5400000" scaled="0"/>
            </a:gradFill>
            <a:ln w="12700" cap="flat" cmpd="sng" algn="ctr">
              <a:solidFill>
                <a:srgbClr val="9BBB59">
                  <a:lumMod val="75000"/>
                </a:srgbClr>
              </a:solidFill>
              <a:prstDash val="solid"/>
            </a:ln>
            <a:effectLst/>
          </p:spPr>
          <p:txBody>
            <a:bodyPr rtlCol="0" anchor="ctr"/>
            <a:lstStyle/>
            <a:p>
              <a:pPr marL="58738" lvl="1" indent="-6350" algn="just">
                <a:buClr>
                  <a:srgbClr val="000000"/>
                </a:buClr>
                <a:defRPr/>
              </a:pPr>
              <a:r>
                <a:rPr lang="en-US" sz="1000" b="1" dirty="0" smtClean="0">
                  <a:solidFill>
                    <a:srgbClr val="000000"/>
                  </a:solidFill>
                  <a:latin typeface="Calibri" pitchFamily="34" charset="0"/>
                  <a:ea typeface="ＭＳ Ｐゴシック"/>
                  <a:cs typeface="Calibri" pitchFamily="34" charset="0"/>
                </a:rPr>
                <a:t>The customer is world’s leading security technology client seller focused on security related technologies. The  key challenges were implemented to deliver customizable , stabilized   reports and dashboards</a:t>
              </a:r>
            </a:p>
            <a:p>
              <a:pPr marL="58738" lvl="1" indent="-6350" algn="just">
                <a:buClr>
                  <a:srgbClr val="000000"/>
                </a:buClr>
                <a:defRPr/>
              </a:pPr>
              <a:r>
                <a:rPr lang="en-US" sz="1200" b="1" dirty="0" smtClean="0">
                  <a:solidFill>
                    <a:srgbClr val="000000"/>
                  </a:solidFill>
                  <a:latin typeface="Calibri" pitchFamily="34" charset="0"/>
                  <a:ea typeface="ＭＳ Ｐゴシック"/>
                  <a:cs typeface="Calibri" pitchFamily="34" charset="0"/>
                </a:rPr>
                <a:t>Key Challenges:</a:t>
              </a:r>
            </a:p>
            <a:p>
              <a:pPr marL="223838" lvl="1" indent="-171450" algn="just">
                <a:buClr>
                  <a:srgbClr val="000000"/>
                </a:buClr>
                <a:buFont typeface="Arial" panose="020B0604020202020204" pitchFamily="34" charset="0"/>
                <a:buChar char="•"/>
                <a:defRPr/>
              </a:pPr>
              <a:r>
                <a:rPr lang="en-US" sz="1000" b="1" dirty="0">
                  <a:solidFill>
                    <a:srgbClr val="000000"/>
                  </a:solidFill>
                  <a:latin typeface="Calibri" pitchFamily="34" charset="0"/>
                  <a:ea typeface="ＭＳ Ｐゴシック"/>
                  <a:cs typeface="Calibri" pitchFamily="34" charset="0"/>
                </a:rPr>
                <a:t>Access to all dashboards outside the domain area </a:t>
              </a:r>
            </a:p>
            <a:p>
              <a:pPr marL="223838" lvl="1" indent="-171450" algn="just">
                <a:buClr>
                  <a:srgbClr val="000000"/>
                </a:buClr>
                <a:buFont typeface="Arial" panose="020B0604020202020204" pitchFamily="34" charset="0"/>
                <a:buChar char="•"/>
                <a:defRPr/>
              </a:pPr>
              <a:r>
                <a:rPr lang="en-US" sz="1000" b="1" dirty="0">
                  <a:solidFill>
                    <a:srgbClr val="000000"/>
                  </a:solidFill>
                  <a:latin typeface="Calibri" pitchFamily="34" charset="0"/>
                  <a:ea typeface="ＭＳ Ｐゴシック"/>
                  <a:cs typeface="Calibri" pitchFamily="34" charset="0"/>
                </a:rPr>
                <a:t>Stability of the environments</a:t>
              </a:r>
            </a:p>
            <a:p>
              <a:pPr marL="223838" lvl="1" indent="-171450" algn="just">
                <a:buClr>
                  <a:srgbClr val="000000"/>
                </a:buClr>
                <a:buFont typeface="Arial" panose="020B0604020202020204" pitchFamily="34" charset="0"/>
                <a:buChar char="•"/>
                <a:defRPr/>
              </a:pPr>
              <a:r>
                <a:rPr lang="en-US" sz="1000" b="1" dirty="0">
                  <a:solidFill>
                    <a:srgbClr val="000000"/>
                  </a:solidFill>
                  <a:latin typeface="Calibri" pitchFamily="34" charset="0"/>
                  <a:ea typeface="ＭＳ Ｐゴシック"/>
                  <a:cs typeface="Calibri" pitchFamily="34" charset="0"/>
                </a:rPr>
                <a:t>Lack of Clarity on </a:t>
              </a:r>
              <a:r>
                <a:rPr lang="en-US" sz="1000" b="1" dirty="0" smtClean="0">
                  <a:solidFill>
                    <a:srgbClr val="000000"/>
                  </a:solidFill>
                  <a:latin typeface="Calibri" pitchFamily="34" charset="0"/>
                  <a:ea typeface="ＭＳ Ｐゴシック"/>
                  <a:cs typeface="Calibri" pitchFamily="34" charset="0"/>
                </a:rPr>
                <a:t>Server </a:t>
              </a:r>
              <a:r>
                <a:rPr lang="en-US" sz="1000" b="1" dirty="0">
                  <a:solidFill>
                    <a:srgbClr val="000000"/>
                  </a:solidFill>
                  <a:latin typeface="Calibri" pitchFamily="34" charset="0"/>
                  <a:ea typeface="ＭＳ Ｐゴシック"/>
                  <a:cs typeface="Calibri" pitchFamily="34" charset="0"/>
                </a:rPr>
                <a:t>Management</a:t>
              </a:r>
            </a:p>
            <a:p>
              <a:pPr marL="223838" lvl="1" indent="-171450" algn="just">
                <a:buClr>
                  <a:srgbClr val="000000"/>
                </a:buClr>
                <a:buFont typeface="Arial" panose="020B0604020202020204" pitchFamily="34" charset="0"/>
                <a:buChar char="•"/>
                <a:defRPr/>
              </a:pPr>
              <a:r>
                <a:rPr lang="en-US" sz="1000" b="1" dirty="0">
                  <a:solidFill>
                    <a:srgbClr val="000000"/>
                  </a:solidFill>
                  <a:latin typeface="Calibri" pitchFamily="34" charset="0"/>
                  <a:ea typeface="ＭＳ Ｐゴシック"/>
                  <a:cs typeface="Calibri" pitchFamily="34" charset="0"/>
                </a:rPr>
                <a:t>Drill down and drill through dashboards and reports</a:t>
              </a:r>
            </a:p>
            <a:p>
              <a:pPr marL="223838" lvl="1" indent="-171450" algn="just">
                <a:buClr>
                  <a:srgbClr val="000000"/>
                </a:buClr>
                <a:buFont typeface="Arial" panose="020B0604020202020204" pitchFamily="34" charset="0"/>
                <a:buChar char="•"/>
                <a:defRPr/>
              </a:pPr>
              <a:r>
                <a:rPr lang="en-US" sz="1000" b="1" dirty="0">
                  <a:solidFill>
                    <a:srgbClr val="000000"/>
                  </a:solidFill>
                  <a:latin typeface="Calibri" pitchFamily="34" charset="0"/>
                  <a:ea typeface="ＭＳ Ｐゴシック"/>
                  <a:cs typeface="Calibri" pitchFamily="34" charset="0"/>
                </a:rPr>
                <a:t>Migration and deployment of </a:t>
              </a:r>
              <a:r>
                <a:rPr lang="en-US" sz="1000" b="1" dirty="0" smtClean="0">
                  <a:solidFill>
                    <a:srgbClr val="000000"/>
                  </a:solidFill>
                  <a:latin typeface="Calibri" pitchFamily="34" charset="0"/>
                  <a:ea typeface="ＭＳ Ｐゴシック"/>
                  <a:cs typeface="Calibri" pitchFamily="34" charset="0"/>
                </a:rPr>
                <a:t>Dashboards</a:t>
              </a:r>
            </a:p>
            <a:p>
              <a:pPr marL="223838" lvl="1" indent="-171450" algn="just">
                <a:buClr>
                  <a:srgbClr val="000000"/>
                </a:buClr>
                <a:buFont typeface="Arial" panose="020B0604020202020204" pitchFamily="34" charset="0"/>
                <a:buChar char="•"/>
                <a:defRPr/>
              </a:pPr>
              <a:r>
                <a:rPr lang="en-US" sz="1000" b="1" dirty="0" smtClean="0">
                  <a:solidFill>
                    <a:srgbClr val="000000"/>
                  </a:solidFill>
                  <a:latin typeface="Calibri" pitchFamily="34" charset="0"/>
                  <a:ea typeface="ＭＳ Ｐゴシック"/>
                  <a:cs typeface="Calibri" pitchFamily="34" charset="0"/>
                </a:rPr>
                <a:t>Extranet web server implementation</a:t>
              </a:r>
            </a:p>
            <a:p>
              <a:pPr marL="223838" lvl="1" indent="-171450" algn="just">
                <a:buClr>
                  <a:srgbClr val="000000"/>
                </a:buClr>
                <a:buFont typeface="Arial" panose="020B0604020202020204" pitchFamily="34" charset="0"/>
                <a:buChar char="•"/>
                <a:defRPr/>
              </a:pPr>
              <a:r>
                <a:rPr lang="en-US" sz="1000" b="1" dirty="0" smtClean="0">
                  <a:solidFill>
                    <a:srgbClr val="000000"/>
                  </a:solidFill>
                  <a:latin typeface="Calibri" pitchFamily="34" charset="0"/>
                  <a:ea typeface="ＭＳ Ｐゴシック"/>
                  <a:cs typeface="Calibri" pitchFamily="34" charset="0"/>
                </a:rPr>
                <a:t>Infrastructure setup for DR, DEV, QA and PROD environment</a:t>
              </a:r>
              <a:endParaRPr lang="en-US" sz="1000" b="1" dirty="0">
                <a:solidFill>
                  <a:srgbClr val="000000"/>
                </a:solidFill>
                <a:latin typeface="Calibri" pitchFamily="34" charset="0"/>
                <a:ea typeface="ＭＳ Ｐゴシック"/>
                <a:cs typeface="Calibri" pitchFamily="34" charset="0"/>
              </a:endParaRPr>
            </a:p>
            <a:p>
              <a:pPr marL="223838" lvl="1" indent="-171450" algn="just">
                <a:buClr>
                  <a:srgbClr val="000000"/>
                </a:buClr>
                <a:buFont typeface="Arial" panose="020B0604020202020204" pitchFamily="34" charset="0"/>
                <a:buChar char="•"/>
                <a:defRPr/>
              </a:pPr>
              <a:endParaRPr lang="en-US" sz="1000" b="1" dirty="0">
                <a:solidFill>
                  <a:srgbClr val="000000"/>
                </a:solidFill>
                <a:latin typeface="Calibri" pitchFamily="34" charset="0"/>
                <a:ea typeface="ＭＳ Ｐゴシック"/>
                <a:cs typeface="Calibri" pitchFamily="34" charset="0"/>
              </a:endParaRPr>
            </a:p>
          </p:txBody>
        </p:sp>
        <p:sp>
          <p:nvSpPr>
            <p:cNvPr id="31" name="Round Same Side Corner Rectangle 30"/>
            <p:cNvSpPr/>
            <p:nvPr/>
          </p:nvSpPr>
          <p:spPr>
            <a:xfrm>
              <a:off x="230136" y="1132110"/>
              <a:ext cx="2798463" cy="379190"/>
            </a:xfrm>
            <a:prstGeom prst="round2Same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indent="-122238" algn="ctr">
                <a:defRPr/>
              </a:pPr>
              <a:r>
                <a:rPr lang="en-US" sz="1200" b="1" kern="0" dirty="0" smtClean="0">
                  <a:solidFill>
                    <a:sysClr val="window" lastClr="FFFFFF"/>
                  </a:solidFill>
                  <a:cs typeface="Arial" pitchFamily="34" charset="0"/>
                </a:rPr>
                <a:t>Client Situation</a:t>
              </a:r>
            </a:p>
          </p:txBody>
        </p:sp>
        <p:sp>
          <p:nvSpPr>
            <p:cNvPr id="38" name="Rounded Rectangle 37"/>
            <p:cNvSpPr/>
            <p:nvPr/>
          </p:nvSpPr>
          <p:spPr>
            <a:xfrm>
              <a:off x="6083300" y="1717549"/>
              <a:ext cx="2840031" cy="4088160"/>
            </a:xfrm>
            <a:prstGeom prst="roundRect">
              <a:avLst>
                <a:gd name="adj" fmla="val 3153"/>
              </a:avLst>
            </a:prstGeom>
            <a:gradFill>
              <a:gsLst>
                <a:gs pos="50000">
                  <a:srgbClr val="F79646">
                    <a:lumMod val="20000"/>
                    <a:lumOff val="80000"/>
                  </a:srgbClr>
                </a:gs>
                <a:gs pos="0">
                  <a:sysClr val="window" lastClr="FFFFFF"/>
                </a:gs>
                <a:gs pos="100000">
                  <a:srgbClr val="F79646">
                    <a:lumMod val="20000"/>
                    <a:lumOff val="80000"/>
                  </a:srgbClr>
                </a:gs>
              </a:gsLst>
              <a:lin ang="5400000" scaled="0"/>
            </a:gradFill>
            <a:ln w="12700" cap="flat" cmpd="sng" algn="ctr">
              <a:solidFill>
                <a:sysClr val="windowText" lastClr="000000">
                  <a:lumMod val="50000"/>
                  <a:lumOff val="50000"/>
                </a:sysClr>
              </a:solidFill>
              <a:prstDash val="solid"/>
            </a:ln>
            <a:effectLst/>
          </p:spPr>
          <p:txBody>
            <a:bodyPr rtlCol="0" anchor="ctr"/>
            <a:lstStyle/>
            <a:p>
              <a:pPr marL="223837" lvl="1" indent="-171450" algn="just">
                <a:buClr>
                  <a:srgbClr val="000000"/>
                </a:buClr>
                <a:buFont typeface="Arial" panose="020B0604020202020204" pitchFamily="34" charset="0"/>
                <a:buChar char="•"/>
                <a:defRPr/>
              </a:pPr>
              <a:r>
                <a:rPr lang="en-US" sz="1050" b="1" kern="0" dirty="0" smtClean="0">
                  <a:solidFill>
                    <a:prstClr val="black"/>
                  </a:solidFill>
                  <a:latin typeface="Calibri" pitchFamily="34" charset="0"/>
                  <a:cs typeface="Calibri" pitchFamily="34" charset="0"/>
                </a:rPr>
                <a:t>Provided cost effective solution with Onsite\offshore model</a:t>
              </a:r>
            </a:p>
            <a:p>
              <a:pPr marL="223837" lvl="1" indent="-171450" algn="just">
                <a:buClr>
                  <a:srgbClr val="000000"/>
                </a:buClr>
                <a:buFont typeface="Arial" panose="020B0604020202020204" pitchFamily="34" charset="0"/>
                <a:buChar char="•"/>
                <a:defRPr/>
              </a:pPr>
              <a:r>
                <a:rPr lang="en-US" sz="1050" b="1" kern="0" dirty="0" smtClean="0">
                  <a:solidFill>
                    <a:prstClr val="black"/>
                  </a:solidFill>
                  <a:latin typeface="Calibri" pitchFamily="34" charset="0"/>
                  <a:cs typeface="Calibri" pitchFamily="34" charset="0"/>
                </a:rPr>
                <a:t>Robust and scalable infrastructure and data model</a:t>
              </a:r>
            </a:p>
            <a:p>
              <a:pPr marL="223837" lvl="1" indent="-171450" algn="just">
                <a:buClr>
                  <a:srgbClr val="000000"/>
                </a:buClr>
                <a:buFont typeface="Arial" panose="020B0604020202020204" pitchFamily="34" charset="0"/>
                <a:buChar char="•"/>
                <a:defRPr/>
              </a:pPr>
              <a:r>
                <a:rPr lang="en-US" sz="1050" b="1" kern="0" dirty="0" smtClean="0">
                  <a:solidFill>
                    <a:prstClr val="black"/>
                  </a:solidFill>
                  <a:latin typeface="Calibri" pitchFamily="34" charset="0"/>
                  <a:cs typeface="Calibri" pitchFamily="34" charset="0"/>
                </a:rPr>
                <a:t>Provided  group level and data level security</a:t>
              </a:r>
            </a:p>
            <a:p>
              <a:pPr marL="223837" lvl="1" indent="-171450" algn="just">
                <a:buClr>
                  <a:srgbClr val="000000"/>
                </a:buClr>
                <a:buFont typeface="Arial" panose="020B0604020202020204" pitchFamily="34" charset="0"/>
                <a:buChar char="•"/>
                <a:defRPr/>
              </a:pPr>
              <a:r>
                <a:rPr lang="en-US" sz="1050" b="1" kern="0" dirty="0" smtClean="0">
                  <a:solidFill>
                    <a:prstClr val="black"/>
                  </a:solidFill>
                  <a:latin typeface="Calibri" pitchFamily="34" charset="0"/>
                  <a:cs typeface="Calibri" pitchFamily="34" charset="0"/>
                </a:rPr>
                <a:t>Session is controlled by power user which allows user to view dashboard without using license</a:t>
              </a:r>
              <a:endParaRPr lang="en-US" sz="1050" b="1" kern="0" dirty="0">
                <a:solidFill>
                  <a:prstClr val="black"/>
                </a:solidFill>
                <a:latin typeface="Calibri" pitchFamily="34" charset="0"/>
                <a:cs typeface="Calibri" pitchFamily="34" charset="0"/>
              </a:endParaRPr>
            </a:p>
            <a:p>
              <a:pPr marL="223837" lvl="1" indent="-171450" algn="just">
                <a:buClr>
                  <a:srgbClr val="000000"/>
                </a:buClr>
                <a:buFont typeface="Arial" panose="020B0604020202020204" pitchFamily="34" charset="0"/>
                <a:buChar char="•"/>
                <a:defRPr/>
              </a:pPr>
              <a:r>
                <a:rPr lang="en-US" sz="1050" b="1" kern="0" dirty="0" smtClean="0">
                  <a:solidFill>
                    <a:prstClr val="black"/>
                  </a:solidFill>
                  <a:latin typeface="Calibri" pitchFamily="34" charset="0"/>
                  <a:cs typeface="Calibri" pitchFamily="34" charset="0"/>
                </a:rPr>
                <a:t>Improved data control and sanity and helped users to share their objects</a:t>
              </a:r>
            </a:p>
            <a:p>
              <a:pPr marL="223837" lvl="1" indent="-171450" algn="just">
                <a:buClr>
                  <a:srgbClr val="000000"/>
                </a:buClr>
                <a:buFont typeface="Arial" panose="020B0604020202020204" pitchFamily="34" charset="0"/>
                <a:buChar char="•"/>
                <a:defRPr/>
              </a:pPr>
              <a:r>
                <a:rPr lang="en-US" sz="1050" b="1" kern="0" dirty="0" smtClean="0">
                  <a:solidFill>
                    <a:prstClr val="black"/>
                  </a:solidFill>
                  <a:latin typeface="Calibri" pitchFamily="34" charset="0"/>
                  <a:cs typeface="Calibri" pitchFamily="34" charset="0"/>
                </a:rPr>
                <a:t>Provided access for external users through extranet web server</a:t>
              </a:r>
            </a:p>
            <a:p>
              <a:pPr marL="52387" lvl="1" algn="just">
                <a:buClr>
                  <a:srgbClr val="000000"/>
                </a:buClr>
                <a:defRPr/>
              </a:pPr>
              <a:endParaRPr lang="en-US" sz="1050" b="1" kern="0" dirty="0" smtClean="0">
                <a:solidFill>
                  <a:prstClr val="black"/>
                </a:solidFill>
                <a:latin typeface="Calibri" pitchFamily="34" charset="0"/>
                <a:cs typeface="Calibri" pitchFamily="34" charset="0"/>
              </a:endParaRPr>
            </a:p>
            <a:p>
              <a:pPr marL="52387" lvl="1" algn="just">
                <a:buClr>
                  <a:srgbClr val="000000"/>
                </a:buClr>
                <a:defRPr/>
              </a:pPr>
              <a:endParaRPr lang="en-US" sz="1050" b="1" kern="0" dirty="0">
                <a:solidFill>
                  <a:prstClr val="black"/>
                </a:solidFill>
                <a:latin typeface="Calibri" pitchFamily="34" charset="0"/>
                <a:cs typeface="Calibri" pitchFamily="34" charset="0"/>
              </a:endParaRPr>
            </a:p>
          </p:txBody>
        </p:sp>
        <p:sp>
          <p:nvSpPr>
            <p:cNvPr id="39" name="Round Same Side Corner Rectangle 38"/>
            <p:cNvSpPr/>
            <p:nvPr/>
          </p:nvSpPr>
          <p:spPr>
            <a:xfrm>
              <a:off x="6083300" y="1130300"/>
              <a:ext cx="2836960" cy="381000"/>
            </a:xfrm>
            <a:prstGeom prst="round2SameRect">
              <a:avLst/>
            </a:prstGeom>
            <a:gradFill rotWithShape="1">
              <a:gsLst>
                <a:gs pos="0">
                  <a:srgbClr val="9B4A07"/>
                </a:gs>
                <a:gs pos="80000">
                  <a:srgbClr val="BF5B09"/>
                </a:gs>
                <a:gs pos="100000">
                  <a:srgbClr val="F79646">
                    <a:lumMod val="75000"/>
                  </a:srgbClr>
                </a:gs>
              </a:gsLst>
              <a:lin ang="16200000" scaled="0"/>
            </a:gradFill>
            <a:ln w="9525" cap="flat" cmpd="sng" algn="ctr">
              <a:solidFill>
                <a:sysClr val="windowText" lastClr="000000">
                  <a:lumMod val="50000"/>
                  <a:lumOff val="50000"/>
                </a:sys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smtClean="0">
                  <a:solidFill>
                    <a:sysClr val="window" lastClr="FFFFFF"/>
                  </a:solidFill>
                  <a:cs typeface="Arial" pitchFamily="34" charset="0"/>
                </a:rPr>
                <a:t>Client Benefits</a:t>
              </a:r>
            </a:p>
          </p:txBody>
        </p:sp>
      </p:grpSp>
      <p:grpSp>
        <p:nvGrpSpPr>
          <p:cNvPr id="40" name="Group 14"/>
          <p:cNvGrpSpPr/>
          <p:nvPr/>
        </p:nvGrpSpPr>
        <p:grpSpPr>
          <a:xfrm>
            <a:off x="76200" y="4329499"/>
            <a:ext cx="2894014" cy="1918899"/>
            <a:chOff x="219874" y="4876799"/>
            <a:chExt cx="2753253" cy="990638"/>
          </a:xfrm>
        </p:grpSpPr>
        <p:sp>
          <p:nvSpPr>
            <p:cNvPr id="41" name="AutoShape 3"/>
            <p:cNvSpPr>
              <a:spLocks noChangeArrowheads="1"/>
            </p:cNvSpPr>
            <p:nvPr/>
          </p:nvSpPr>
          <p:spPr bwMode="auto">
            <a:xfrm>
              <a:off x="219874" y="4876799"/>
              <a:ext cx="2615519" cy="990638"/>
            </a:xfrm>
            <a:prstGeom prst="roundRect">
              <a:avLst>
                <a:gd name="adj" fmla="val 8218"/>
              </a:avLst>
            </a:prstGeom>
            <a:gradFill rotWithShape="1">
              <a:gsLst>
                <a:gs pos="0">
                  <a:sysClr val="window" lastClr="FFFFFF">
                    <a:lumMod val="95000"/>
                  </a:sysClr>
                </a:gs>
                <a:gs pos="35000">
                  <a:sysClr val="window" lastClr="FFFFFF">
                    <a:lumMod val="95000"/>
                    <a:alpha val="50000"/>
                  </a:sysClr>
                </a:gs>
                <a:gs pos="100000">
                  <a:sysClr val="window" lastClr="FFFFFF">
                    <a:lumMod val="95000"/>
                  </a:sysClr>
                </a:gs>
              </a:gsLst>
              <a:lin ang="16200000" scaled="1"/>
            </a:gradFill>
            <a:ln w="9525" cap="flat" cmpd="sng" algn="ctr">
              <a:solidFill>
                <a:srgbClr val="A27506">
                  <a:alpha val="44000"/>
                </a:srgbClr>
              </a:solidFill>
              <a:prstDash val="solid"/>
              <a:headEnd/>
              <a:tailEnd/>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a:ln>
                  <a:noFill/>
                </a:ln>
                <a:solidFill>
                  <a:prstClr val="black"/>
                </a:solidFill>
                <a:effectLst/>
                <a:uLnTx/>
                <a:uFillTx/>
              </a:endParaRPr>
            </a:p>
          </p:txBody>
        </p:sp>
        <p:sp>
          <p:nvSpPr>
            <p:cNvPr id="42" name="Rectangle 41"/>
            <p:cNvSpPr/>
            <p:nvPr/>
          </p:nvSpPr>
          <p:spPr>
            <a:xfrm>
              <a:off x="228600" y="5048266"/>
              <a:ext cx="2606793" cy="715008"/>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cs typeface="Calibri" pitchFamily="34" charset="0"/>
                </a:rPr>
                <a:t>Number of QlikView Dashboards and Objects – </a:t>
              </a:r>
              <a:r>
                <a:rPr kumimoji="0" lang="en-US" sz="1050" b="1" i="0" u="none" strike="noStrike" kern="0" cap="none" spc="0" normalizeH="0" baseline="0" noProof="0" dirty="0" smtClean="0">
                  <a:ln>
                    <a:noFill/>
                  </a:ln>
                  <a:solidFill>
                    <a:prstClr val="black"/>
                  </a:solidFill>
                  <a:effectLst/>
                  <a:uLnTx/>
                  <a:uFillTx/>
                  <a:latin typeface="Calibri" pitchFamily="34" charset="0"/>
                  <a:cs typeface="Calibri" pitchFamily="34" charset="0"/>
                </a:rPr>
                <a:t>4 </a:t>
              </a:r>
              <a:r>
                <a:rPr kumimoji="0" lang="en-US" sz="1050" b="1" i="0" u="none" strike="noStrike" kern="0" cap="none" spc="0" normalizeH="0" baseline="0" noProof="0" dirty="0">
                  <a:ln>
                    <a:noFill/>
                  </a:ln>
                  <a:solidFill>
                    <a:prstClr val="black"/>
                  </a:solidFill>
                  <a:effectLst/>
                  <a:uLnTx/>
                  <a:uFillTx/>
                  <a:latin typeface="Calibri" pitchFamily="34" charset="0"/>
                  <a:cs typeface="Calibri" pitchFamily="34" charset="0"/>
                </a:rPr>
                <a:t>Dashboards having 150 KPIs</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Number of Users – </a:t>
              </a: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605</a:t>
              </a:r>
              <a:endPar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Number of concurrent users </a:t>
              </a: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 100</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Number of External Users – 150</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Qlikview </a:t>
              </a: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server – </a:t>
              </a: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6 </a:t>
              </a: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 </a:t>
              </a:r>
              <a:endPar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Qlikview Publisher </a:t>
              </a: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 2</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Data Size  - 5</a:t>
              </a: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 Million </a:t>
              </a: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Records </a:t>
              </a:r>
            </a:p>
          </p:txBody>
        </p:sp>
        <p:sp>
          <p:nvSpPr>
            <p:cNvPr id="43" name="Text Box 14"/>
            <p:cNvSpPr txBox="1">
              <a:spLocks noChangeArrowheads="1"/>
            </p:cNvSpPr>
            <p:nvPr/>
          </p:nvSpPr>
          <p:spPr bwMode="auto">
            <a:xfrm>
              <a:off x="228600" y="4892470"/>
              <a:ext cx="2744527" cy="175905"/>
            </a:xfrm>
            <a:prstGeom prst="rect">
              <a:avLst/>
            </a:prstGeom>
            <a:noFill/>
            <a:ln w="9525" algn="ctr">
              <a:noFill/>
              <a:miter lim="800000"/>
              <a:headEnd/>
              <a:tailEnd/>
            </a:ln>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ea typeface="ＭＳ Ｐゴシック"/>
                  <a:cs typeface="Arial" pitchFamily="34" charset="0"/>
                </a:rPr>
                <a:t>Key Metrics:</a:t>
              </a:r>
              <a:endParaRPr kumimoji="0" lang="en-US" sz="1200" b="0" i="0" u="none" strike="noStrike" kern="0" cap="none" spc="0" normalizeH="0" baseline="0" noProof="0" dirty="0" smtClean="0">
                <a:ln>
                  <a:noFill/>
                </a:ln>
                <a:solidFill>
                  <a:sysClr val="windowText" lastClr="000000"/>
                </a:solidFill>
                <a:effectLst/>
                <a:uLnTx/>
                <a:uFillTx/>
                <a:ea typeface="ＭＳ Ｐゴシック"/>
                <a:cs typeface="Arial" pitchFamily="34" charset="0"/>
              </a:endParaRPr>
            </a:p>
          </p:txBody>
        </p:sp>
      </p:grpSp>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214" y="4279392"/>
            <a:ext cx="3159000" cy="2045208"/>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13" y="4329499"/>
            <a:ext cx="2816225" cy="1918901"/>
          </a:xfrm>
          <a:prstGeom prst="rect">
            <a:avLst/>
          </a:prstGeom>
        </p:spPr>
      </p:pic>
      <p:sp>
        <p:nvSpPr>
          <p:cNvPr id="46" name="Rectangle 45"/>
          <p:cNvSpPr/>
          <p:nvPr/>
        </p:nvSpPr>
        <p:spPr>
          <a:xfrm>
            <a:off x="3166489" y="1318736"/>
            <a:ext cx="2708140" cy="2839239"/>
          </a:xfrm>
          <a:prstGeom prst="rect">
            <a:avLst/>
          </a:prstGeom>
        </p:spPr>
        <p:txBody>
          <a:bodyPr wrap="square">
            <a:spAutoFit/>
          </a:bodyPr>
          <a:lstStyle/>
          <a:p>
            <a:pPr marL="285750" indent="-285750">
              <a:buFont typeface="Arial" panose="020B0604020202020204" pitchFamily="34" charset="0"/>
              <a:buChar char="•"/>
            </a:pPr>
            <a:r>
              <a:rPr lang="en-US" sz="1050" b="1" kern="0" dirty="0">
                <a:solidFill>
                  <a:prstClr val="black"/>
                </a:solidFill>
                <a:latin typeface="Calibri" pitchFamily="34" charset="0"/>
                <a:cs typeface="Calibri" pitchFamily="34" charset="0"/>
              </a:rPr>
              <a:t>Cognizant proposed and implemented a appropriate solution using Qlikview</a:t>
            </a:r>
          </a:p>
          <a:p>
            <a:pPr marL="285750" indent="-285750">
              <a:buFont typeface="Arial" panose="020B0604020202020204" pitchFamily="34" charset="0"/>
              <a:buChar char="•"/>
            </a:pPr>
            <a:r>
              <a:rPr lang="en-US" sz="1050" b="1" kern="0" dirty="0">
                <a:solidFill>
                  <a:prstClr val="black"/>
                </a:solidFill>
                <a:latin typeface="Calibri" pitchFamily="34" charset="0"/>
                <a:cs typeface="Calibri" pitchFamily="34" charset="0"/>
              </a:rPr>
              <a:t>Extranet webserver were </a:t>
            </a:r>
            <a:r>
              <a:rPr lang="en-US" sz="1050" b="1" kern="0" dirty="0" smtClean="0">
                <a:solidFill>
                  <a:prstClr val="black"/>
                </a:solidFill>
                <a:latin typeface="Calibri" pitchFamily="34" charset="0"/>
                <a:cs typeface="Calibri" pitchFamily="34" charset="0"/>
              </a:rPr>
              <a:t>implemented which enhanced the stability in environment</a:t>
            </a:r>
            <a:endParaRPr lang="en-US" sz="1050" b="1" kern="0" dirty="0">
              <a:solidFill>
                <a:prstClr val="black"/>
              </a:solidFill>
              <a:latin typeface="Calibri" pitchFamily="34" charset="0"/>
              <a:cs typeface="Calibri" pitchFamily="34" charset="0"/>
            </a:endParaRPr>
          </a:p>
          <a:p>
            <a:pPr marL="285750" indent="-285750">
              <a:buFont typeface="Arial" panose="020B0604020202020204" pitchFamily="34" charset="0"/>
              <a:buChar char="•"/>
            </a:pPr>
            <a:r>
              <a:rPr lang="en-US" sz="1050" b="1" kern="0" dirty="0">
                <a:solidFill>
                  <a:prstClr val="black"/>
                </a:solidFill>
                <a:latin typeface="Calibri" pitchFamily="34" charset="0"/>
                <a:cs typeface="Calibri" pitchFamily="34" charset="0"/>
              </a:rPr>
              <a:t>Customized reports were created  which helped the users to edit the dashboards  with desktop license in user system based on the dimension selected</a:t>
            </a:r>
          </a:p>
          <a:p>
            <a:pPr marL="285750" indent="-285750">
              <a:buFont typeface="Arial" panose="020B0604020202020204" pitchFamily="34" charset="0"/>
              <a:buChar char="•"/>
            </a:pPr>
            <a:r>
              <a:rPr lang="en-US" sz="1050" b="1" kern="0" dirty="0">
                <a:solidFill>
                  <a:prstClr val="black"/>
                </a:solidFill>
                <a:latin typeface="Calibri" pitchFamily="34" charset="0"/>
                <a:cs typeface="Calibri" pitchFamily="34" charset="0"/>
              </a:rPr>
              <a:t>Initiated and followed the process for migration of documents</a:t>
            </a:r>
          </a:p>
          <a:p>
            <a:pPr marL="285750" indent="-285750">
              <a:buFont typeface="Arial" panose="020B0604020202020204" pitchFamily="34" charset="0"/>
              <a:buChar char="•"/>
            </a:pPr>
            <a:r>
              <a:rPr lang="en-US" sz="1050" b="1" kern="0" dirty="0">
                <a:solidFill>
                  <a:prstClr val="black"/>
                </a:solidFill>
                <a:latin typeface="Calibri" pitchFamily="34" charset="0"/>
                <a:cs typeface="Calibri" pitchFamily="34" charset="0"/>
              </a:rPr>
              <a:t>Integration of QVDs to ensure proper data modelling to enhance faster response time.</a:t>
            </a:r>
          </a:p>
          <a:p>
            <a:pPr marL="285750" indent="-285750">
              <a:buFont typeface="Arial" panose="020B0604020202020204" pitchFamily="34" charset="0"/>
              <a:buChar char="•"/>
            </a:pPr>
            <a:r>
              <a:rPr lang="en-US" sz="1050" b="1" kern="0" dirty="0">
                <a:solidFill>
                  <a:prstClr val="black"/>
                </a:solidFill>
                <a:latin typeface="Calibri" pitchFamily="34" charset="0"/>
                <a:cs typeface="Calibri" pitchFamily="34" charset="0"/>
              </a:rPr>
              <a:t>Server Maintenance were done on regular basis </a:t>
            </a:r>
          </a:p>
          <a:p>
            <a:endParaRPr lang="en-US" sz="1050" b="1" kern="0" dirty="0">
              <a:solidFill>
                <a:prstClr val="black"/>
              </a:solidFill>
              <a:latin typeface="Calibri" pitchFamily="34" charset="0"/>
              <a:cs typeface="Calibri" pitchFamily="34" charset="0"/>
            </a:endParaRPr>
          </a:p>
        </p:txBody>
      </p:sp>
    </p:spTree>
    <p:extLst>
      <p:ext uri="{BB962C8B-B14F-4D97-AF65-F5344CB8AC3E}">
        <p14:creationId xmlns:p14="http://schemas.microsoft.com/office/powerpoint/2010/main" val="2092702260"/>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ChangeArrowheads="1"/>
          </p:cNvSpPr>
          <p:nvPr/>
        </p:nvSpPr>
        <p:spPr bwMode="auto">
          <a:xfrm>
            <a:off x="17463" y="66675"/>
            <a:ext cx="91265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altLang="en-US" dirty="0">
                <a:solidFill>
                  <a:schemeClr val="bg1"/>
                </a:solidFill>
                <a:latin typeface="+mj-lt"/>
                <a:cs typeface="Arial" pitchFamily="34" charset="0"/>
              </a:rPr>
              <a:t>CASE STUDY </a:t>
            </a:r>
            <a:r>
              <a:rPr lang="en-US" altLang="en-US" dirty="0" smtClean="0">
                <a:solidFill>
                  <a:schemeClr val="bg1"/>
                </a:solidFill>
                <a:latin typeface="+mj-lt"/>
                <a:cs typeface="Arial" pitchFamily="34" charset="0"/>
              </a:rPr>
              <a:t>5</a:t>
            </a:r>
            <a:r>
              <a:rPr lang="en-US" altLang="en-US" dirty="0">
                <a:solidFill>
                  <a:schemeClr val="bg1"/>
                </a:solidFill>
                <a:latin typeface="+mj-lt"/>
                <a:cs typeface="Arial" pitchFamily="34" charset="0"/>
              </a:rPr>
              <a:t/>
            </a:r>
            <a:br>
              <a:rPr lang="en-US" altLang="en-US" dirty="0">
                <a:solidFill>
                  <a:schemeClr val="bg1"/>
                </a:solidFill>
                <a:latin typeface="+mj-lt"/>
                <a:cs typeface="Arial" pitchFamily="34" charset="0"/>
              </a:rPr>
            </a:br>
            <a:r>
              <a:rPr lang="en-US" altLang="en-US" dirty="0">
                <a:solidFill>
                  <a:schemeClr val="bg1"/>
                </a:solidFill>
                <a:latin typeface="+mj-lt"/>
                <a:cs typeface="Arial" pitchFamily="34" charset="0"/>
              </a:rPr>
              <a:t>Leading Hospitality and Professional Services Company</a:t>
            </a:r>
            <a:endParaRPr lang="en-US" sz="2000" b="0" kern="0" dirty="0">
              <a:solidFill>
                <a:schemeClr val="bg1">
                  <a:lumMod val="95000"/>
                </a:schemeClr>
              </a:solidFill>
              <a:latin typeface="Calibri" pitchFamily="34" charset="0"/>
              <a:cs typeface="Calibri" pitchFamily="34" charset="0"/>
            </a:endParaRPr>
          </a:p>
        </p:txBody>
      </p:sp>
      <p:grpSp>
        <p:nvGrpSpPr>
          <p:cNvPr id="25" name="Group 16"/>
          <p:cNvGrpSpPr/>
          <p:nvPr/>
        </p:nvGrpSpPr>
        <p:grpSpPr>
          <a:xfrm>
            <a:off x="76200" y="914400"/>
            <a:ext cx="8991600" cy="3276601"/>
            <a:chOff x="228601" y="1130300"/>
            <a:chExt cx="8694730" cy="4758867"/>
          </a:xfrm>
        </p:grpSpPr>
        <p:sp>
          <p:nvSpPr>
            <p:cNvPr id="26" name="Rounded Rectangle 25"/>
            <p:cNvSpPr/>
            <p:nvPr/>
          </p:nvSpPr>
          <p:spPr>
            <a:xfrm>
              <a:off x="3175967" y="1436910"/>
              <a:ext cx="2767633" cy="4452255"/>
            </a:xfrm>
            <a:prstGeom prst="roundRect">
              <a:avLst>
                <a:gd name="adj" fmla="val 3153"/>
              </a:avLst>
            </a:prstGeom>
            <a:gradFill>
              <a:gsLst>
                <a:gs pos="50000">
                  <a:srgbClr val="D3E8F9"/>
                </a:gs>
                <a:gs pos="0">
                  <a:sysClr val="window" lastClr="FFFFFF"/>
                </a:gs>
                <a:gs pos="100000">
                  <a:srgbClr val="D3E8F9"/>
                </a:gs>
              </a:gsLst>
              <a:lin ang="5400000" scaled="0"/>
            </a:gradFill>
            <a:ln w="12700" cap="flat" cmpd="sng" algn="ctr">
              <a:solidFill>
                <a:srgbClr val="1F497D">
                  <a:lumMod val="60000"/>
                  <a:lumOff val="40000"/>
                </a:srgbClr>
              </a:solidFill>
              <a:prstDash val="solid"/>
            </a:ln>
            <a:effectLst/>
          </p:spPr>
          <p:txBody>
            <a:bodyPr rtlCol="0" anchor="ctr"/>
            <a:lstStyle/>
            <a:p>
              <a:pPr marL="223837" lvl="1" indent="-171450" algn="just">
                <a:buClr>
                  <a:srgbClr val="000000"/>
                </a:buClr>
                <a:buSzPct val="80000"/>
                <a:buFont typeface="Wingdings" panose="05000000000000000000" pitchFamily="2" charset="2"/>
                <a:buChar char="§"/>
                <a:defRPr/>
              </a:pPr>
              <a:r>
                <a:rPr lang="en-US" sz="1100" b="1" kern="0" dirty="0">
                  <a:solidFill>
                    <a:prstClr val="black"/>
                  </a:solidFill>
                  <a:latin typeface="Calibri" pitchFamily="34" charset="0"/>
                  <a:cs typeface="Calibri" pitchFamily="34" charset="0"/>
                </a:rPr>
                <a:t>Cognizant assessed , proposed and implemented </a:t>
              </a:r>
              <a:r>
                <a:rPr lang="en-US" sz="1100" kern="0" dirty="0">
                  <a:solidFill>
                    <a:prstClr val="black"/>
                  </a:solidFill>
                  <a:latin typeface="Calibri" pitchFamily="34" charset="0"/>
                  <a:cs typeface="Calibri" pitchFamily="34" charset="0"/>
                </a:rPr>
                <a:t>appropriate solution using QlikView.</a:t>
              </a:r>
            </a:p>
            <a:p>
              <a:pPr marL="223837" lvl="1" indent="-171450" algn="just">
                <a:buClr>
                  <a:srgbClr val="000000"/>
                </a:buClr>
                <a:buSzPct val="80000"/>
                <a:buFont typeface="Wingdings" panose="05000000000000000000" pitchFamily="2" charset="2"/>
                <a:buChar char="§"/>
                <a:defRPr/>
              </a:pPr>
              <a:r>
                <a:rPr lang="en-US" sz="1100" b="1" kern="0" dirty="0">
                  <a:solidFill>
                    <a:prstClr val="black"/>
                  </a:solidFill>
                  <a:latin typeface="Calibri" pitchFamily="34" charset="0"/>
                  <a:cs typeface="Calibri" pitchFamily="34" charset="0"/>
                </a:rPr>
                <a:t>Cognizant designed flexible data model </a:t>
              </a:r>
              <a:r>
                <a:rPr lang="en-US" sz="1100" kern="0" dirty="0">
                  <a:solidFill>
                    <a:prstClr val="black"/>
                  </a:solidFill>
                  <a:latin typeface="Calibri" pitchFamily="34" charset="0"/>
                  <a:cs typeface="Calibri" pitchFamily="34" charset="0"/>
                </a:rPr>
                <a:t>with 120 dimensions &amp; 6 fact tables, in order to store detailed sales and operational data, which enabled  to track history of each change in their attributes/activities.</a:t>
              </a:r>
            </a:p>
            <a:p>
              <a:pPr marL="223837" lvl="1" indent="-171450" algn="just">
                <a:buClr>
                  <a:srgbClr val="000000"/>
                </a:buClr>
                <a:buSzPct val="80000"/>
                <a:buFont typeface="Wingdings" panose="05000000000000000000" pitchFamily="2" charset="2"/>
                <a:buChar char="§"/>
                <a:defRPr/>
              </a:pPr>
              <a:r>
                <a:rPr lang="en-US" sz="1100" b="1" kern="0" dirty="0">
                  <a:solidFill>
                    <a:prstClr val="black"/>
                  </a:solidFill>
                  <a:latin typeface="Calibri" pitchFamily="34" charset="0"/>
                  <a:cs typeface="Calibri" pitchFamily="34" charset="0"/>
                </a:rPr>
                <a:t>Implemented a set of flexible dashboards </a:t>
              </a:r>
              <a:r>
                <a:rPr lang="en-US" sz="1100" kern="0" dirty="0">
                  <a:solidFill>
                    <a:prstClr val="black"/>
                  </a:solidFill>
                  <a:latin typeface="Calibri" pitchFamily="34" charset="0"/>
                  <a:cs typeface="Calibri" pitchFamily="34" charset="0"/>
                </a:rPr>
                <a:t>with  filters, prompts, graphs, drill up/down, &amp; column selector capabilities to analyze KPIs  </a:t>
              </a:r>
            </a:p>
            <a:p>
              <a:pPr marL="393700" lvl="1" indent="-171450" algn="just">
                <a:buClr>
                  <a:srgbClr val="000000"/>
                </a:buClr>
                <a:buSzPct val="80000"/>
                <a:buFont typeface="Wingdings" panose="05000000000000000000" pitchFamily="2" charset="2"/>
                <a:buChar char="§"/>
                <a:defRPr/>
              </a:pPr>
              <a:r>
                <a:rPr lang="en-US" sz="1100" kern="0" dirty="0">
                  <a:solidFill>
                    <a:prstClr val="black"/>
                  </a:solidFill>
                  <a:latin typeface="Calibri" pitchFamily="34" charset="0"/>
                  <a:cs typeface="Calibri" pitchFamily="34" charset="0"/>
                </a:rPr>
                <a:t>E.g. Revenue, Gross Profit, Gross Margin and visits duration, </a:t>
              </a:r>
              <a:r>
                <a:rPr lang="en-US" sz="1100" kern="0" dirty="0" smtClean="0">
                  <a:solidFill>
                    <a:prstClr val="black"/>
                  </a:solidFill>
                  <a:latin typeface="Calibri" pitchFamily="34" charset="0"/>
                  <a:cs typeface="Calibri" pitchFamily="34" charset="0"/>
                </a:rPr>
                <a:t>etc.</a:t>
              </a:r>
              <a:endParaRPr lang="en-US" sz="1100" b="1" dirty="0">
                <a:solidFill>
                  <a:srgbClr val="000000"/>
                </a:solidFill>
                <a:latin typeface="Calibri" pitchFamily="34" charset="0"/>
                <a:ea typeface="ＭＳ Ｐゴシック" charset="-128"/>
                <a:cs typeface="Calibri" pitchFamily="34" charset="0"/>
              </a:endParaRPr>
            </a:p>
          </p:txBody>
        </p:sp>
        <p:sp>
          <p:nvSpPr>
            <p:cNvPr id="27" name="Round Same Side Corner Rectangle 26"/>
            <p:cNvSpPr/>
            <p:nvPr/>
          </p:nvSpPr>
          <p:spPr>
            <a:xfrm>
              <a:off x="3175967" y="1132110"/>
              <a:ext cx="2766096" cy="379190"/>
            </a:xfrm>
            <a:prstGeom prst="round2Same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smtClean="0">
                  <a:solidFill>
                    <a:sysClr val="window" lastClr="FFFFFF"/>
                  </a:solidFill>
                  <a:cs typeface="Arial" pitchFamily="34" charset="0"/>
                </a:rPr>
                <a:t>Cognizant Solution</a:t>
              </a:r>
            </a:p>
          </p:txBody>
        </p:sp>
        <p:sp>
          <p:nvSpPr>
            <p:cNvPr id="28" name="Rounded Rectangle 27"/>
            <p:cNvSpPr/>
            <p:nvPr/>
          </p:nvSpPr>
          <p:spPr>
            <a:xfrm>
              <a:off x="228601" y="1436910"/>
              <a:ext cx="2799998" cy="4452255"/>
            </a:xfrm>
            <a:prstGeom prst="roundRect">
              <a:avLst>
                <a:gd name="adj" fmla="val 3153"/>
              </a:avLst>
            </a:prstGeom>
            <a:gradFill>
              <a:gsLst>
                <a:gs pos="50000">
                  <a:srgbClr val="9BBB59">
                    <a:lumMod val="20000"/>
                    <a:lumOff val="80000"/>
                  </a:srgbClr>
                </a:gs>
                <a:gs pos="0">
                  <a:sysClr val="window" lastClr="FFFFFF"/>
                </a:gs>
                <a:gs pos="100000">
                  <a:srgbClr val="9BBB59">
                    <a:lumMod val="20000"/>
                    <a:lumOff val="80000"/>
                  </a:srgbClr>
                </a:gs>
              </a:gsLst>
              <a:lin ang="5400000" scaled="0"/>
            </a:gradFill>
            <a:ln w="12700" cap="flat" cmpd="sng" algn="ctr">
              <a:solidFill>
                <a:srgbClr val="9BBB59">
                  <a:lumMod val="75000"/>
                </a:srgbClr>
              </a:solidFill>
              <a:prstDash val="solid"/>
            </a:ln>
            <a:effectLst/>
          </p:spPr>
          <p:txBody>
            <a:bodyPr rtlCol="0" anchor="ctr"/>
            <a:lstStyle/>
            <a:p>
              <a:pPr marL="58738" lvl="1" indent="-6350" algn="just">
                <a:buClr>
                  <a:srgbClr val="000000"/>
                </a:buClr>
                <a:defRPr/>
              </a:pPr>
              <a:r>
                <a:rPr lang="en-US" sz="1100" dirty="0">
                  <a:solidFill>
                    <a:srgbClr val="000000"/>
                  </a:solidFill>
                  <a:latin typeface="Calibri" pitchFamily="34" charset="0"/>
                  <a:cs typeface="Times New Roman" pitchFamily="18" charset="0"/>
                </a:rPr>
                <a:t>The customer is providing various hospitality services like pest Control, Hygiene, textile, etc... in Europe, US &amp; Pacific regions. Key challenge for the customer is to understand profitability of the business across regions.</a:t>
              </a:r>
            </a:p>
            <a:p>
              <a:pPr marL="222250" lvl="1" indent="-169863">
                <a:buClr>
                  <a:srgbClr val="000000"/>
                </a:buClr>
                <a:defRPr/>
              </a:pPr>
              <a:r>
                <a:rPr lang="en-US" sz="1100" b="1" dirty="0" smtClean="0">
                  <a:solidFill>
                    <a:srgbClr val="000000"/>
                  </a:solidFill>
                  <a:latin typeface="Calibri" pitchFamily="34" charset="0"/>
                  <a:ea typeface="ＭＳ Ｐゴシック"/>
                  <a:cs typeface="Times New Roman" pitchFamily="18" charset="0"/>
                </a:rPr>
                <a:t>Key Challenges</a:t>
              </a:r>
              <a:endParaRPr lang="en-US" sz="1100" b="1" dirty="0">
                <a:solidFill>
                  <a:srgbClr val="000000"/>
                </a:solidFill>
                <a:latin typeface="Calibri" pitchFamily="34" charset="0"/>
                <a:ea typeface="ＭＳ Ｐゴシック"/>
                <a:cs typeface="Times New Roman" pitchFamily="18" charset="0"/>
              </a:endParaRPr>
            </a:p>
            <a:p>
              <a:pPr marL="223837" lvl="1" indent="-171450" algn="just">
                <a:buClr>
                  <a:srgbClr val="000000"/>
                </a:buClr>
                <a:buFont typeface="Wingdings" panose="05000000000000000000" pitchFamily="2" charset="2"/>
                <a:buChar char="§"/>
                <a:defRPr/>
              </a:pPr>
              <a:r>
                <a:rPr lang="en-US" sz="1100" kern="0" dirty="0">
                  <a:solidFill>
                    <a:prstClr val="black"/>
                  </a:solidFill>
                  <a:latin typeface="Calibri" pitchFamily="34" charset="0"/>
                  <a:cs typeface="Calibri" pitchFamily="34" charset="0"/>
                </a:rPr>
                <a:t>unavailability of single version of truth of their sales and services data</a:t>
              </a:r>
            </a:p>
            <a:p>
              <a:pPr marL="223837" lvl="1" indent="-171450" algn="just">
                <a:buClr>
                  <a:srgbClr val="000000"/>
                </a:buClr>
                <a:buFont typeface="Wingdings" panose="05000000000000000000" pitchFamily="2" charset="2"/>
                <a:buChar char="§"/>
                <a:defRPr/>
              </a:pPr>
              <a:r>
                <a:rPr lang="en-US" sz="1100" kern="0" dirty="0">
                  <a:solidFill>
                    <a:prstClr val="black"/>
                  </a:solidFill>
                  <a:latin typeface="Calibri" pitchFamily="34" charset="0"/>
                  <a:cs typeface="Calibri" pitchFamily="34" charset="0"/>
                </a:rPr>
                <a:t>Report generation from </a:t>
              </a:r>
              <a:r>
                <a:rPr lang="en-US" sz="1100" kern="0" dirty="0" err="1">
                  <a:solidFill>
                    <a:prstClr val="black"/>
                  </a:solidFill>
                  <a:latin typeface="Calibri" pitchFamily="34" charset="0"/>
                  <a:cs typeface="Calibri" pitchFamily="34" charset="0"/>
                </a:rPr>
                <a:t>iCABS</a:t>
              </a:r>
              <a:r>
                <a:rPr lang="en-US" sz="1100" kern="0" dirty="0">
                  <a:solidFill>
                    <a:prstClr val="black"/>
                  </a:solidFill>
                  <a:latin typeface="Calibri" pitchFamily="34" charset="0"/>
                  <a:cs typeface="Calibri" pitchFamily="34" charset="0"/>
                </a:rPr>
                <a:t> didn't give good visibility on data for decision makers</a:t>
              </a:r>
            </a:p>
            <a:p>
              <a:pPr marL="223837" lvl="1" indent="-171450" algn="just">
                <a:buClr>
                  <a:srgbClr val="000000"/>
                </a:buClr>
                <a:buFont typeface="Wingdings" panose="05000000000000000000" pitchFamily="2" charset="2"/>
                <a:buChar char="§"/>
                <a:defRPr/>
              </a:pPr>
              <a:r>
                <a:rPr lang="en-US" sz="1100" kern="0" dirty="0">
                  <a:solidFill>
                    <a:prstClr val="black"/>
                  </a:solidFill>
                  <a:latin typeface="Calibri" pitchFamily="34" charset="0"/>
                  <a:cs typeface="Calibri" pitchFamily="34" charset="0"/>
                </a:rPr>
                <a:t>Lack of uniform KPIs across various levels of business users</a:t>
              </a:r>
            </a:p>
            <a:p>
              <a:pPr marL="223837" lvl="1" indent="-171450" algn="just">
                <a:buClr>
                  <a:srgbClr val="000000"/>
                </a:buClr>
                <a:buFont typeface="Wingdings" panose="05000000000000000000" pitchFamily="2" charset="2"/>
                <a:buChar char="§"/>
                <a:defRPr/>
              </a:pPr>
              <a:r>
                <a:rPr lang="en-US" sz="1100" kern="0" dirty="0">
                  <a:solidFill>
                    <a:prstClr val="black"/>
                  </a:solidFill>
                  <a:latin typeface="Calibri" pitchFamily="34" charset="0"/>
                  <a:cs typeface="Calibri" pitchFamily="34" charset="0"/>
                </a:rPr>
                <a:t>Data is in local currency fore each country</a:t>
              </a:r>
            </a:p>
            <a:p>
              <a:pPr marL="223837" lvl="1" indent="-171450" algn="just">
                <a:buClr>
                  <a:srgbClr val="000000"/>
                </a:buClr>
                <a:buFont typeface="Wingdings" panose="05000000000000000000" pitchFamily="2" charset="2"/>
                <a:buChar char="§"/>
                <a:defRPr/>
              </a:pPr>
              <a:r>
                <a:rPr lang="en-US" sz="1100" kern="0" dirty="0">
                  <a:solidFill>
                    <a:prstClr val="black"/>
                  </a:solidFill>
                  <a:latin typeface="Calibri" pitchFamily="34" charset="0"/>
                  <a:cs typeface="Calibri" pitchFamily="34" charset="0"/>
                </a:rPr>
                <a:t>Integration of data from </a:t>
              </a:r>
              <a:r>
                <a:rPr lang="en-US" sz="1100" kern="0" dirty="0" err="1">
                  <a:solidFill>
                    <a:prstClr val="black"/>
                  </a:solidFill>
                  <a:latin typeface="Calibri" pitchFamily="34" charset="0"/>
                  <a:cs typeface="Calibri" pitchFamily="34" charset="0"/>
                </a:rPr>
                <a:t>iCABS</a:t>
              </a:r>
              <a:r>
                <a:rPr lang="en-US" sz="1100" kern="0" dirty="0">
                  <a:solidFill>
                    <a:prstClr val="black"/>
                  </a:solidFill>
                  <a:latin typeface="Calibri" pitchFamily="34" charset="0"/>
                  <a:cs typeface="Calibri" pitchFamily="34" charset="0"/>
                </a:rPr>
                <a:t>, EIS, Pest Pac, Power 7 and flat files was difficult as each data source and data format are different</a:t>
              </a:r>
              <a:endParaRPr lang="en-US" sz="1000" b="1" dirty="0">
                <a:solidFill>
                  <a:srgbClr val="000000"/>
                </a:solidFill>
                <a:latin typeface="Calibri" pitchFamily="34" charset="0"/>
                <a:ea typeface="ＭＳ Ｐゴシック"/>
                <a:cs typeface="Calibri" pitchFamily="34" charset="0"/>
              </a:endParaRPr>
            </a:p>
          </p:txBody>
        </p:sp>
        <p:sp>
          <p:nvSpPr>
            <p:cNvPr id="29" name="Round Same Side Corner Rectangle 28"/>
            <p:cNvSpPr/>
            <p:nvPr/>
          </p:nvSpPr>
          <p:spPr>
            <a:xfrm>
              <a:off x="230136" y="1132110"/>
              <a:ext cx="2798463" cy="379190"/>
            </a:xfrm>
            <a:prstGeom prst="round2Same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indent="-122238" algn="ctr">
                <a:defRPr/>
              </a:pPr>
              <a:r>
                <a:rPr lang="en-US" sz="1200" b="1" kern="0" dirty="0" smtClean="0">
                  <a:solidFill>
                    <a:sysClr val="window" lastClr="FFFFFF"/>
                  </a:solidFill>
                  <a:cs typeface="Arial" pitchFamily="34" charset="0"/>
                </a:rPr>
                <a:t>Client Situation</a:t>
              </a:r>
            </a:p>
          </p:txBody>
        </p:sp>
        <p:sp>
          <p:nvSpPr>
            <p:cNvPr id="30" name="Rounded Rectangle 29"/>
            <p:cNvSpPr/>
            <p:nvPr/>
          </p:nvSpPr>
          <p:spPr>
            <a:xfrm>
              <a:off x="6083300" y="1435101"/>
              <a:ext cx="2840031" cy="4454066"/>
            </a:xfrm>
            <a:prstGeom prst="roundRect">
              <a:avLst>
                <a:gd name="adj" fmla="val 3153"/>
              </a:avLst>
            </a:prstGeom>
            <a:gradFill>
              <a:gsLst>
                <a:gs pos="50000">
                  <a:srgbClr val="F79646">
                    <a:lumMod val="20000"/>
                    <a:lumOff val="80000"/>
                  </a:srgbClr>
                </a:gs>
                <a:gs pos="0">
                  <a:sysClr val="window" lastClr="FFFFFF"/>
                </a:gs>
                <a:gs pos="100000">
                  <a:srgbClr val="F79646">
                    <a:lumMod val="20000"/>
                    <a:lumOff val="80000"/>
                  </a:srgbClr>
                </a:gs>
              </a:gsLst>
              <a:lin ang="5400000" scaled="0"/>
            </a:gradFill>
            <a:ln w="12700" cap="flat" cmpd="sng" algn="ctr">
              <a:solidFill>
                <a:sysClr val="windowText" lastClr="000000">
                  <a:lumMod val="50000"/>
                  <a:lumOff val="50000"/>
                </a:sysClr>
              </a:solidFill>
              <a:prstDash val="solid"/>
            </a:ln>
            <a:effectLst/>
          </p:spPr>
          <p:txBody>
            <a:bodyPr rtlCol="0" anchor="ctr"/>
            <a:lstStyle/>
            <a:p>
              <a:pPr marL="223837" lvl="1" indent="-171450" algn="just">
                <a:buClr>
                  <a:srgbClr val="000000"/>
                </a:buClr>
                <a:buFont typeface="Wingdings" panose="05000000000000000000" pitchFamily="2" charset="2"/>
                <a:buChar char="§"/>
                <a:defRPr/>
              </a:pPr>
              <a:r>
                <a:rPr lang="en-US" sz="1050" kern="0" dirty="0">
                  <a:solidFill>
                    <a:prstClr val="black"/>
                  </a:solidFill>
                  <a:latin typeface="Calibri" pitchFamily="34" charset="0"/>
                  <a:cs typeface="Calibri" pitchFamily="34" charset="0"/>
                </a:rPr>
                <a:t>Provided </a:t>
              </a:r>
              <a:r>
                <a:rPr lang="en-US" sz="1050" b="1" kern="0" dirty="0">
                  <a:solidFill>
                    <a:prstClr val="black"/>
                  </a:solidFill>
                  <a:latin typeface="Calibri" pitchFamily="34" charset="0"/>
                  <a:cs typeface="Calibri" pitchFamily="34" charset="0"/>
                </a:rPr>
                <a:t>cost effective solution </a:t>
              </a:r>
              <a:r>
                <a:rPr lang="en-US" sz="1050" kern="0" dirty="0">
                  <a:solidFill>
                    <a:prstClr val="black"/>
                  </a:solidFill>
                  <a:latin typeface="Calibri" pitchFamily="34" charset="0"/>
                  <a:cs typeface="Calibri" pitchFamily="34" charset="0"/>
                </a:rPr>
                <a:t>with Onsite/Offshore model.</a:t>
              </a:r>
            </a:p>
            <a:p>
              <a:pPr marL="223837" lvl="1" indent="-171450" algn="just">
                <a:buClr>
                  <a:srgbClr val="000000"/>
                </a:buClr>
                <a:buFont typeface="Wingdings" panose="05000000000000000000" pitchFamily="2" charset="2"/>
                <a:buChar char="§"/>
                <a:defRPr/>
              </a:pPr>
              <a:endParaRPr lang="en-US" sz="1050" kern="0" dirty="0">
                <a:solidFill>
                  <a:prstClr val="black"/>
                </a:solidFill>
                <a:latin typeface="Calibri" pitchFamily="34" charset="0"/>
                <a:cs typeface="Calibri" pitchFamily="34" charset="0"/>
              </a:endParaRPr>
            </a:p>
            <a:p>
              <a:pPr marL="223837" lvl="1" indent="-171450" algn="just">
                <a:buClr>
                  <a:srgbClr val="000000"/>
                </a:buClr>
                <a:buFont typeface="Wingdings" panose="05000000000000000000" pitchFamily="2" charset="2"/>
                <a:buChar char="§"/>
                <a:defRPr/>
              </a:pPr>
              <a:r>
                <a:rPr lang="en-US" sz="1050" b="1" kern="0" dirty="0">
                  <a:solidFill>
                    <a:prstClr val="black"/>
                  </a:solidFill>
                  <a:latin typeface="Calibri" pitchFamily="34" charset="0"/>
                  <a:cs typeface="Calibri" pitchFamily="34" charset="0"/>
                </a:rPr>
                <a:t>Robust and scalable </a:t>
              </a:r>
              <a:r>
                <a:rPr lang="en-US" sz="1050" kern="0" dirty="0">
                  <a:solidFill>
                    <a:prstClr val="black"/>
                  </a:solidFill>
                  <a:latin typeface="Calibri" pitchFamily="34" charset="0"/>
                  <a:cs typeface="Calibri" pitchFamily="34" charset="0"/>
                </a:rPr>
                <a:t>QlikView infrastructure and data model.</a:t>
              </a:r>
            </a:p>
            <a:p>
              <a:pPr marL="223837" lvl="1" indent="-171450" algn="just">
                <a:buClr>
                  <a:srgbClr val="000000"/>
                </a:buClr>
                <a:buFont typeface="Wingdings" panose="05000000000000000000" pitchFamily="2" charset="2"/>
                <a:buChar char="§"/>
                <a:defRPr/>
              </a:pPr>
              <a:endParaRPr lang="en-US" sz="1050" kern="0" dirty="0">
                <a:solidFill>
                  <a:prstClr val="black"/>
                </a:solidFill>
                <a:latin typeface="Calibri" pitchFamily="34" charset="0"/>
                <a:cs typeface="Calibri" pitchFamily="34" charset="0"/>
              </a:endParaRPr>
            </a:p>
            <a:p>
              <a:pPr marL="223837" lvl="1" indent="-171450" algn="just">
                <a:buClr>
                  <a:srgbClr val="000000"/>
                </a:buClr>
                <a:buFont typeface="Wingdings" panose="05000000000000000000" pitchFamily="2" charset="2"/>
                <a:buChar char="§"/>
                <a:defRPr/>
              </a:pPr>
              <a:r>
                <a:rPr lang="en-US" sz="1050" b="1" kern="0" dirty="0">
                  <a:solidFill>
                    <a:prstClr val="black"/>
                  </a:solidFill>
                  <a:latin typeface="Calibri" pitchFamily="34" charset="0"/>
                  <a:cs typeface="Calibri" pitchFamily="34" charset="0"/>
                </a:rPr>
                <a:t>Customer Profitability Analytics solution </a:t>
              </a:r>
              <a:r>
                <a:rPr lang="en-US" sz="1050" kern="0" dirty="0">
                  <a:solidFill>
                    <a:prstClr val="black"/>
                  </a:solidFill>
                  <a:latin typeface="Calibri" pitchFamily="34" charset="0"/>
                  <a:cs typeface="Calibri" pitchFamily="34" charset="0"/>
                </a:rPr>
                <a:t>using tools like QlikView to analyze KPIs E.g. Revenue, Gross Profit, Gross Margin and visits duration to understand the profitability of each customer.</a:t>
              </a:r>
            </a:p>
            <a:p>
              <a:pPr marL="223837" lvl="1" indent="-171450" algn="just">
                <a:buClr>
                  <a:srgbClr val="000000"/>
                </a:buClr>
                <a:buFont typeface="Wingdings" panose="05000000000000000000" pitchFamily="2" charset="2"/>
                <a:buChar char="§"/>
                <a:defRPr/>
              </a:pPr>
              <a:endParaRPr lang="en-US" sz="1050" kern="0" dirty="0">
                <a:solidFill>
                  <a:prstClr val="black"/>
                </a:solidFill>
                <a:latin typeface="Calibri" pitchFamily="34" charset="0"/>
                <a:cs typeface="Calibri" pitchFamily="34" charset="0"/>
              </a:endParaRPr>
            </a:p>
            <a:p>
              <a:pPr marL="223837" lvl="1" indent="-171450" algn="just">
                <a:buClr>
                  <a:srgbClr val="000000"/>
                </a:buClr>
                <a:buFont typeface="Wingdings" panose="05000000000000000000" pitchFamily="2" charset="2"/>
                <a:buChar char="§"/>
                <a:defRPr/>
              </a:pPr>
              <a:r>
                <a:rPr lang="en-US" sz="1050" b="1" kern="0" dirty="0">
                  <a:solidFill>
                    <a:prstClr val="black"/>
                  </a:solidFill>
                  <a:latin typeface="Calibri" pitchFamily="34" charset="0"/>
                  <a:cs typeface="Calibri" pitchFamily="34" charset="0"/>
                </a:rPr>
                <a:t>Currency Conversion solutions provided to analyze the KPIs in preferred currencies</a:t>
              </a:r>
              <a:endParaRPr lang="en-US" sz="1050" kern="0" dirty="0">
                <a:solidFill>
                  <a:prstClr val="black"/>
                </a:solidFill>
                <a:latin typeface="Calibri" pitchFamily="34" charset="0"/>
                <a:cs typeface="Calibri" pitchFamily="34" charset="0"/>
              </a:endParaRPr>
            </a:p>
            <a:p>
              <a:pPr marL="223837" lvl="1" indent="-171450" algn="just">
                <a:buClr>
                  <a:srgbClr val="000000"/>
                </a:buClr>
                <a:buFont typeface="Wingdings" panose="05000000000000000000" pitchFamily="2" charset="2"/>
                <a:buChar char="§"/>
                <a:defRPr/>
              </a:pPr>
              <a:endParaRPr lang="en-US" sz="1050" kern="0" dirty="0">
                <a:solidFill>
                  <a:prstClr val="black"/>
                </a:solidFill>
                <a:latin typeface="Calibri" pitchFamily="34" charset="0"/>
                <a:cs typeface="Calibri" pitchFamily="34" charset="0"/>
              </a:endParaRPr>
            </a:p>
            <a:p>
              <a:pPr marL="223837" lvl="1" indent="-171450" algn="just">
                <a:buClr>
                  <a:srgbClr val="000000"/>
                </a:buClr>
                <a:buFont typeface="Wingdings" panose="05000000000000000000" pitchFamily="2" charset="2"/>
                <a:buChar char="§"/>
                <a:defRPr/>
              </a:pPr>
              <a:r>
                <a:rPr lang="en-US" sz="1050" b="1" kern="0" dirty="0">
                  <a:solidFill>
                    <a:prstClr val="black"/>
                  </a:solidFill>
                  <a:latin typeface="Calibri" pitchFamily="34" charset="0"/>
                  <a:cs typeface="Calibri" pitchFamily="34" charset="0"/>
                </a:rPr>
                <a:t>Multilingual analytical solution provided for Operations Dashboard</a:t>
              </a:r>
            </a:p>
          </p:txBody>
        </p:sp>
        <p:sp>
          <p:nvSpPr>
            <p:cNvPr id="31" name="Round Same Side Corner Rectangle 30"/>
            <p:cNvSpPr/>
            <p:nvPr/>
          </p:nvSpPr>
          <p:spPr>
            <a:xfrm>
              <a:off x="6083300" y="1130300"/>
              <a:ext cx="2836960" cy="381000"/>
            </a:xfrm>
            <a:prstGeom prst="round2SameRect">
              <a:avLst/>
            </a:prstGeom>
            <a:gradFill rotWithShape="1">
              <a:gsLst>
                <a:gs pos="0">
                  <a:srgbClr val="9B4A07"/>
                </a:gs>
                <a:gs pos="80000">
                  <a:srgbClr val="BF5B09"/>
                </a:gs>
                <a:gs pos="100000">
                  <a:srgbClr val="F79646">
                    <a:lumMod val="75000"/>
                  </a:srgbClr>
                </a:gs>
              </a:gsLst>
              <a:lin ang="16200000" scaled="0"/>
            </a:gradFill>
            <a:ln w="9525" cap="flat" cmpd="sng" algn="ctr">
              <a:solidFill>
                <a:sysClr val="windowText" lastClr="000000">
                  <a:lumMod val="50000"/>
                  <a:lumOff val="50000"/>
                </a:sys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smtClean="0">
                  <a:solidFill>
                    <a:sysClr val="window" lastClr="FFFFFF"/>
                  </a:solidFill>
                  <a:cs typeface="Arial" pitchFamily="34" charset="0"/>
                </a:rPr>
                <a:t>Client Benefits</a:t>
              </a:r>
            </a:p>
          </p:txBody>
        </p:sp>
      </p:grpSp>
      <p:grpSp>
        <p:nvGrpSpPr>
          <p:cNvPr id="32" name="Group 14"/>
          <p:cNvGrpSpPr/>
          <p:nvPr/>
        </p:nvGrpSpPr>
        <p:grpSpPr>
          <a:xfrm>
            <a:off x="77786" y="4329497"/>
            <a:ext cx="3046414" cy="1587914"/>
            <a:chOff x="219874" y="4876800"/>
            <a:chExt cx="2753253" cy="953543"/>
          </a:xfrm>
        </p:grpSpPr>
        <p:sp>
          <p:nvSpPr>
            <p:cNvPr id="34" name="AutoShape 3"/>
            <p:cNvSpPr>
              <a:spLocks noChangeArrowheads="1"/>
            </p:cNvSpPr>
            <p:nvPr/>
          </p:nvSpPr>
          <p:spPr bwMode="auto">
            <a:xfrm>
              <a:off x="219874" y="4876800"/>
              <a:ext cx="2615519" cy="953543"/>
            </a:xfrm>
            <a:prstGeom prst="roundRect">
              <a:avLst>
                <a:gd name="adj" fmla="val 8218"/>
              </a:avLst>
            </a:prstGeom>
            <a:gradFill rotWithShape="1">
              <a:gsLst>
                <a:gs pos="0">
                  <a:sysClr val="window" lastClr="FFFFFF">
                    <a:lumMod val="95000"/>
                  </a:sysClr>
                </a:gs>
                <a:gs pos="35000">
                  <a:sysClr val="window" lastClr="FFFFFF">
                    <a:lumMod val="95000"/>
                    <a:alpha val="50000"/>
                  </a:sysClr>
                </a:gs>
                <a:gs pos="100000">
                  <a:sysClr val="window" lastClr="FFFFFF">
                    <a:lumMod val="95000"/>
                  </a:sysClr>
                </a:gs>
              </a:gsLst>
              <a:lin ang="16200000" scaled="1"/>
            </a:gradFill>
            <a:ln w="9525" cap="flat" cmpd="sng" algn="ctr">
              <a:solidFill>
                <a:srgbClr val="A27506">
                  <a:alpha val="44000"/>
                </a:srgbClr>
              </a:solidFill>
              <a:prstDash val="solid"/>
              <a:headEnd/>
              <a:tailEnd/>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a:ln>
                  <a:noFill/>
                </a:ln>
                <a:solidFill>
                  <a:prstClr val="black"/>
                </a:solidFill>
                <a:effectLst/>
                <a:uLnTx/>
                <a:uFillTx/>
              </a:endParaRPr>
            </a:p>
          </p:txBody>
        </p:sp>
        <p:sp>
          <p:nvSpPr>
            <p:cNvPr id="38" name="Rectangle 37"/>
            <p:cNvSpPr/>
            <p:nvPr/>
          </p:nvSpPr>
          <p:spPr>
            <a:xfrm>
              <a:off x="228600" y="5126943"/>
              <a:ext cx="2606793" cy="695885"/>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cs typeface="Calibri" pitchFamily="34" charset="0"/>
                </a:rPr>
                <a:t>Number of QlikView Dashboards and Objects – 9 Dashboards having 150 KPIs</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Number of Users – 1200</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Number of concurrent users </a:t>
              </a: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 500</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Qlikview components – Qlikview server – 4 , Publisher – 4 </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Data Size  - 10 Millon Records </a:t>
              </a:r>
            </a:p>
          </p:txBody>
        </p:sp>
        <p:sp>
          <p:nvSpPr>
            <p:cNvPr id="39" name="Text Box 14"/>
            <p:cNvSpPr txBox="1">
              <a:spLocks noChangeArrowheads="1"/>
            </p:cNvSpPr>
            <p:nvPr/>
          </p:nvSpPr>
          <p:spPr bwMode="auto">
            <a:xfrm>
              <a:off x="228600" y="4892470"/>
              <a:ext cx="2744527" cy="323165"/>
            </a:xfrm>
            <a:prstGeom prst="rect">
              <a:avLst/>
            </a:prstGeom>
            <a:noFill/>
            <a:ln w="9525" algn="ctr">
              <a:noFill/>
              <a:miter lim="800000"/>
              <a:headEnd/>
              <a:tailEnd/>
            </a:ln>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ea typeface="ＭＳ Ｐゴシック"/>
                  <a:cs typeface="Arial" pitchFamily="34" charset="0"/>
                </a:rPr>
                <a:t>Key Metrics:</a:t>
              </a:r>
              <a:endParaRPr kumimoji="0" lang="en-US" sz="1000" b="0" i="0" u="none" strike="noStrike" kern="0" cap="none" spc="0" normalizeH="0" baseline="0" noProof="0" dirty="0" smtClean="0">
                <a:ln>
                  <a:noFill/>
                </a:ln>
                <a:solidFill>
                  <a:sysClr val="windowText" lastClr="000000"/>
                </a:solidFill>
                <a:effectLst/>
                <a:uLnTx/>
                <a:uFillTx/>
                <a:ea typeface="ＭＳ Ｐゴシック"/>
                <a:cs typeface="Arial" pitchFamily="34" charset="0"/>
              </a:endParaRPr>
            </a:p>
          </p:txBody>
        </p:sp>
      </p:grpSp>
      <p:pic>
        <p:nvPicPr>
          <p:cNvPr id="40" name="Picture 6"/>
          <p:cNvPicPr>
            <a:picLocks noChangeAspect="1" noChangeArrowheads="1"/>
          </p:cNvPicPr>
          <p:nvPr/>
        </p:nvPicPr>
        <p:blipFill>
          <a:blip r:embed="rId2" cstate="print"/>
          <a:srcRect/>
          <a:stretch>
            <a:fillRect/>
          </a:stretch>
        </p:blipFill>
        <p:spPr bwMode="auto">
          <a:xfrm>
            <a:off x="3124200" y="4267200"/>
            <a:ext cx="3124200" cy="1752600"/>
          </a:xfrm>
          <a:prstGeom prst="rect">
            <a:avLst/>
          </a:prstGeom>
          <a:noFill/>
          <a:ln w="9525">
            <a:noFill/>
            <a:miter lim="800000"/>
            <a:headEnd/>
            <a:tailEnd/>
          </a:ln>
        </p:spPr>
      </p:pic>
      <p:pic>
        <p:nvPicPr>
          <p:cNvPr id="4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0800" y="4267200"/>
            <a:ext cx="2933824" cy="168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702260"/>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ChangeArrowheads="1"/>
          </p:cNvSpPr>
          <p:nvPr/>
        </p:nvSpPr>
        <p:spPr bwMode="auto">
          <a:xfrm>
            <a:off x="17463" y="66675"/>
            <a:ext cx="91265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altLang="en-US" dirty="0">
                <a:solidFill>
                  <a:schemeClr val="bg1"/>
                </a:solidFill>
                <a:latin typeface="+mj-lt"/>
                <a:cs typeface="Arial" pitchFamily="34" charset="0"/>
              </a:rPr>
              <a:t>CASE STUDY </a:t>
            </a:r>
            <a:r>
              <a:rPr lang="en-US" altLang="en-US" dirty="0" smtClean="0">
                <a:solidFill>
                  <a:schemeClr val="bg1"/>
                </a:solidFill>
                <a:latin typeface="+mj-lt"/>
                <a:cs typeface="Arial" pitchFamily="34" charset="0"/>
              </a:rPr>
              <a:t>6</a:t>
            </a:r>
            <a:r>
              <a:rPr lang="en-US" altLang="en-US" dirty="0">
                <a:solidFill>
                  <a:schemeClr val="bg1"/>
                </a:solidFill>
                <a:latin typeface="+mj-lt"/>
                <a:cs typeface="Arial" pitchFamily="34" charset="0"/>
              </a:rPr>
              <a:t/>
            </a:r>
            <a:br>
              <a:rPr lang="en-US" altLang="en-US" dirty="0">
                <a:solidFill>
                  <a:schemeClr val="bg1"/>
                </a:solidFill>
                <a:latin typeface="+mj-lt"/>
                <a:cs typeface="Arial" pitchFamily="34" charset="0"/>
              </a:rPr>
            </a:br>
            <a:r>
              <a:rPr lang="en-US" altLang="en-US" dirty="0">
                <a:solidFill>
                  <a:schemeClr val="bg1"/>
                </a:solidFill>
                <a:latin typeface="+mj-lt"/>
                <a:cs typeface="Arial" pitchFamily="34" charset="0"/>
              </a:rPr>
              <a:t>UK’s Leading Energy and Utilities Company</a:t>
            </a:r>
            <a:endParaRPr lang="en-US" sz="2000" b="0" kern="0" dirty="0">
              <a:solidFill>
                <a:schemeClr val="bg1">
                  <a:lumMod val="95000"/>
                </a:schemeClr>
              </a:solidFill>
              <a:latin typeface="Calibri" pitchFamily="34" charset="0"/>
              <a:cs typeface="Calibri" pitchFamily="34" charset="0"/>
            </a:endParaRPr>
          </a:p>
        </p:txBody>
      </p:sp>
      <p:grpSp>
        <p:nvGrpSpPr>
          <p:cNvPr id="16" name="Group 16"/>
          <p:cNvGrpSpPr/>
          <p:nvPr/>
        </p:nvGrpSpPr>
        <p:grpSpPr>
          <a:xfrm>
            <a:off x="76200" y="823119"/>
            <a:ext cx="8991600" cy="2819398"/>
            <a:chOff x="228601" y="1130300"/>
            <a:chExt cx="8694730" cy="5012598"/>
          </a:xfrm>
        </p:grpSpPr>
        <p:sp>
          <p:nvSpPr>
            <p:cNvPr id="17" name="Rounded Rectangle 16"/>
            <p:cNvSpPr/>
            <p:nvPr/>
          </p:nvSpPr>
          <p:spPr>
            <a:xfrm>
              <a:off x="3175967" y="1436911"/>
              <a:ext cx="2767633" cy="4705986"/>
            </a:xfrm>
            <a:prstGeom prst="roundRect">
              <a:avLst>
                <a:gd name="adj" fmla="val 3153"/>
              </a:avLst>
            </a:prstGeom>
            <a:gradFill>
              <a:gsLst>
                <a:gs pos="50000">
                  <a:srgbClr val="D3E8F9"/>
                </a:gs>
                <a:gs pos="0">
                  <a:sysClr val="window" lastClr="FFFFFF"/>
                </a:gs>
                <a:gs pos="100000">
                  <a:srgbClr val="D3E8F9"/>
                </a:gs>
              </a:gsLst>
              <a:lin ang="5400000" scaled="0"/>
            </a:gradFill>
            <a:ln w="12700" cap="flat" cmpd="sng" algn="ctr">
              <a:solidFill>
                <a:srgbClr val="1F497D">
                  <a:lumMod val="60000"/>
                  <a:lumOff val="40000"/>
                </a:srgbClr>
              </a:solidFill>
              <a:prstDash val="solid"/>
            </a:ln>
            <a:effectLst/>
          </p:spPr>
          <p:txBody>
            <a:bodyPr rtlCol="0" anchor="ctr"/>
            <a:lstStyle/>
            <a:p>
              <a:pPr marL="223837" lvl="1" indent="-171450" algn="just">
                <a:buClr>
                  <a:srgbClr val="000000"/>
                </a:buClr>
                <a:buSzPct val="80000"/>
                <a:buFont typeface="Wingdings" panose="05000000000000000000" pitchFamily="2" charset="2"/>
                <a:buChar char="§"/>
                <a:defRPr/>
              </a:pPr>
              <a:r>
                <a:rPr lang="en-US" sz="1100" b="1" kern="0" dirty="0">
                  <a:solidFill>
                    <a:prstClr val="black"/>
                  </a:solidFill>
                  <a:latin typeface="Calibri" pitchFamily="34" charset="0"/>
                  <a:cs typeface="Calibri" pitchFamily="34" charset="0"/>
                </a:rPr>
                <a:t>Cognizant assessed , proposed and implemented </a:t>
              </a:r>
              <a:r>
                <a:rPr lang="en-US" sz="1100" kern="0" dirty="0">
                  <a:solidFill>
                    <a:prstClr val="black"/>
                  </a:solidFill>
                  <a:latin typeface="Calibri" pitchFamily="34" charset="0"/>
                  <a:cs typeface="Calibri" pitchFamily="34" charset="0"/>
                </a:rPr>
                <a:t>appropriate solution using QlikView.</a:t>
              </a:r>
            </a:p>
            <a:p>
              <a:pPr marL="223837" lvl="1" indent="-171450" algn="just">
                <a:buClr>
                  <a:srgbClr val="000000"/>
                </a:buClr>
                <a:buSzPct val="80000"/>
                <a:buFont typeface="Wingdings" panose="05000000000000000000" pitchFamily="2" charset="2"/>
                <a:buChar char="§"/>
                <a:defRPr/>
              </a:pPr>
              <a:r>
                <a:rPr lang="en-US" sz="1100" b="1" kern="0" dirty="0">
                  <a:solidFill>
                    <a:prstClr val="black"/>
                  </a:solidFill>
                  <a:latin typeface="Calibri" pitchFamily="34" charset="0"/>
                  <a:cs typeface="Calibri" pitchFamily="34" charset="0"/>
                </a:rPr>
                <a:t>Cognizant designed flexible data model </a:t>
              </a:r>
              <a:r>
                <a:rPr lang="en-US" sz="1100" kern="0" dirty="0">
                  <a:solidFill>
                    <a:prstClr val="black"/>
                  </a:solidFill>
                  <a:latin typeface="Calibri" pitchFamily="34" charset="0"/>
                  <a:cs typeface="Calibri" pitchFamily="34" charset="0"/>
                </a:rPr>
                <a:t>with </a:t>
              </a:r>
              <a:r>
                <a:rPr lang="en-US" sz="1100" kern="0" dirty="0" smtClean="0">
                  <a:solidFill>
                    <a:prstClr val="black"/>
                  </a:solidFill>
                  <a:latin typeface="Calibri" pitchFamily="34" charset="0"/>
                  <a:cs typeface="Calibri" pitchFamily="34" charset="0"/>
                </a:rPr>
                <a:t>55 </a:t>
              </a:r>
              <a:r>
                <a:rPr lang="en-US" sz="1100" kern="0" dirty="0">
                  <a:solidFill>
                    <a:prstClr val="black"/>
                  </a:solidFill>
                  <a:latin typeface="Calibri" pitchFamily="34" charset="0"/>
                  <a:cs typeface="Calibri" pitchFamily="34" charset="0"/>
                </a:rPr>
                <a:t>dimensions &amp; </a:t>
              </a:r>
              <a:r>
                <a:rPr lang="en-US" sz="1100" kern="0" dirty="0" smtClean="0">
                  <a:solidFill>
                    <a:prstClr val="black"/>
                  </a:solidFill>
                  <a:latin typeface="Calibri" pitchFamily="34" charset="0"/>
                  <a:cs typeface="Calibri" pitchFamily="34" charset="0"/>
                </a:rPr>
                <a:t>10 </a:t>
              </a:r>
              <a:r>
                <a:rPr lang="en-US" sz="1100" kern="0" dirty="0">
                  <a:solidFill>
                    <a:prstClr val="black"/>
                  </a:solidFill>
                  <a:latin typeface="Calibri" pitchFamily="34" charset="0"/>
                  <a:cs typeface="Calibri" pitchFamily="34" charset="0"/>
                </a:rPr>
                <a:t>fact tables, in order to </a:t>
              </a:r>
              <a:r>
                <a:rPr lang="en-US" sz="1100" kern="0" dirty="0" smtClean="0">
                  <a:solidFill>
                    <a:prstClr val="black"/>
                  </a:solidFill>
                  <a:latin typeface="Calibri" pitchFamily="34" charset="0"/>
                  <a:cs typeface="Calibri" pitchFamily="34" charset="0"/>
                </a:rPr>
                <a:t>store and build </a:t>
              </a:r>
              <a:r>
                <a:rPr lang="en-US" sz="1100" kern="0" dirty="0">
                  <a:solidFill>
                    <a:prstClr val="black"/>
                  </a:solidFill>
                  <a:latin typeface="Calibri" pitchFamily="34" charset="0"/>
                  <a:cs typeface="Calibri" pitchFamily="34" charset="0"/>
                </a:rPr>
                <a:t>the dashboard and reports </a:t>
              </a:r>
              <a:r>
                <a:rPr lang="en-US" sz="1100" kern="0" dirty="0" smtClean="0">
                  <a:solidFill>
                    <a:prstClr val="black"/>
                  </a:solidFill>
                  <a:latin typeface="Calibri" pitchFamily="34" charset="0"/>
                  <a:cs typeface="Calibri" pitchFamily="34" charset="0"/>
                </a:rPr>
                <a:t>.</a:t>
              </a:r>
            </a:p>
            <a:p>
              <a:pPr marL="223837" lvl="1" indent="-171450" algn="just">
                <a:buClr>
                  <a:srgbClr val="000000"/>
                </a:buClr>
                <a:buSzPct val="80000"/>
                <a:buFont typeface="Wingdings" panose="05000000000000000000" pitchFamily="2" charset="2"/>
                <a:buChar char="§"/>
                <a:defRPr/>
              </a:pPr>
              <a:r>
                <a:rPr lang="en-US" sz="1100" b="1" kern="0" dirty="0" smtClean="0">
                  <a:solidFill>
                    <a:prstClr val="black"/>
                  </a:solidFill>
                  <a:latin typeface="Calibri" pitchFamily="34" charset="0"/>
                  <a:cs typeface="Calibri" pitchFamily="34" charset="0"/>
                </a:rPr>
                <a:t>Implemented </a:t>
              </a:r>
              <a:r>
                <a:rPr lang="en-US" sz="1100" b="1" kern="0" dirty="0">
                  <a:solidFill>
                    <a:prstClr val="black"/>
                  </a:solidFill>
                  <a:latin typeface="Calibri" pitchFamily="34" charset="0"/>
                  <a:cs typeface="Calibri" pitchFamily="34" charset="0"/>
                </a:rPr>
                <a:t>a set of flexible dashboards </a:t>
              </a:r>
              <a:r>
                <a:rPr lang="en-US" sz="1100" kern="0" dirty="0" smtClean="0">
                  <a:solidFill>
                    <a:prstClr val="black"/>
                  </a:solidFill>
                  <a:latin typeface="Calibri" pitchFamily="34" charset="0"/>
                  <a:cs typeface="Calibri" pitchFamily="34" charset="0"/>
                </a:rPr>
                <a:t>with filters</a:t>
              </a:r>
              <a:r>
                <a:rPr lang="en-US" sz="1100" kern="0" dirty="0">
                  <a:solidFill>
                    <a:prstClr val="black"/>
                  </a:solidFill>
                  <a:latin typeface="Calibri" pitchFamily="34" charset="0"/>
                  <a:cs typeface="Calibri" pitchFamily="34" charset="0"/>
                </a:rPr>
                <a:t>, prompts, graphs, drill up/down, &amp; column selector capabilities to analyze KPIs  </a:t>
              </a:r>
              <a:r>
                <a:rPr lang="en-US" sz="1100" kern="0" dirty="0" smtClean="0">
                  <a:solidFill>
                    <a:prstClr val="black"/>
                  </a:solidFill>
                  <a:latin typeface="Calibri" pitchFamily="34" charset="0"/>
                  <a:cs typeface="Calibri" pitchFamily="34" charset="0"/>
                </a:rPr>
                <a:t>.Report </a:t>
              </a:r>
              <a:r>
                <a:rPr lang="en-US" sz="1100" kern="0" dirty="0">
                  <a:solidFill>
                    <a:prstClr val="black"/>
                  </a:solidFill>
                  <a:latin typeface="Calibri" pitchFamily="34" charset="0"/>
                  <a:cs typeface="Calibri" pitchFamily="34" charset="0"/>
                </a:rPr>
                <a:t>will be at weekly granularity rather than monthly</a:t>
              </a:r>
            </a:p>
            <a:p>
              <a:pPr marL="393700" lvl="1" indent="-171450" algn="just">
                <a:buClr>
                  <a:srgbClr val="000000"/>
                </a:buClr>
                <a:buSzPct val="80000"/>
                <a:buFont typeface="Wingdings" panose="05000000000000000000" pitchFamily="2" charset="2"/>
                <a:buChar char="§"/>
                <a:defRPr/>
              </a:pPr>
              <a:r>
                <a:rPr lang="en-US" sz="1100" kern="0" dirty="0">
                  <a:solidFill>
                    <a:prstClr val="black"/>
                  </a:solidFill>
                  <a:latin typeface="Calibri" pitchFamily="34" charset="0"/>
                  <a:cs typeface="Calibri" pitchFamily="34" charset="0"/>
                </a:rPr>
                <a:t>E.g. T</a:t>
              </a:r>
              <a:r>
                <a:rPr lang="en-US" sz="1100" kern="0" dirty="0" smtClean="0">
                  <a:solidFill>
                    <a:prstClr val="black"/>
                  </a:solidFill>
                  <a:latin typeface="Calibri" pitchFamily="34" charset="0"/>
                  <a:cs typeface="Calibri" pitchFamily="34" charset="0"/>
                </a:rPr>
                <a:t>op 5 traffics, traffic Time Slice, Billable %, Eligible %  etc.</a:t>
              </a:r>
              <a:endParaRPr lang="en-US" sz="1100" b="1" dirty="0">
                <a:solidFill>
                  <a:srgbClr val="000000"/>
                </a:solidFill>
                <a:latin typeface="Calibri" pitchFamily="34" charset="0"/>
                <a:ea typeface="ＭＳ Ｐゴシック" charset="-128"/>
                <a:cs typeface="Calibri" pitchFamily="34" charset="0"/>
              </a:endParaRPr>
            </a:p>
          </p:txBody>
        </p:sp>
        <p:sp>
          <p:nvSpPr>
            <p:cNvPr id="18" name="Round Same Side Corner Rectangle 17"/>
            <p:cNvSpPr/>
            <p:nvPr/>
          </p:nvSpPr>
          <p:spPr>
            <a:xfrm>
              <a:off x="3175967" y="1132110"/>
              <a:ext cx="2766096" cy="379190"/>
            </a:xfrm>
            <a:prstGeom prst="round2Same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smtClean="0">
                  <a:solidFill>
                    <a:sysClr val="window" lastClr="FFFFFF"/>
                  </a:solidFill>
                  <a:cs typeface="Arial" pitchFamily="34" charset="0"/>
                </a:rPr>
                <a:t>Cognizant Solution</a:t>
              </a:r>
            </a:p>
          </p:txBody>
        </p:sp>
        <p:sp>
          <p:nvSpPr>
            <p:cNvPr id="19" name="Rounded Rectangle 18"/>
            <p:cNvSpPr/>
            <p:nvPr/>
          </p:nvSpPr>
          <p:spPr>
            <a:xfrm>
              <a:off x="228601" y="1436912"/>
              <a:ext cx="2799998" cy="4705986"/>
            </a:xfrm>
            <a:prstGeom prst="roundRect">
              <a:avLst>
                <a:gd name="adj" fmla="val 3153"/>
              </a:avLst>
            </a:prstGeom>
            <a:gradFill>
              <a:gsLst>
                <a:gs pos="50000">
                  <a:srgbClr val="9BBB59">
                    <a:lumMod val="20000"/>
                    <a:lumOff val="80000"/>
                  </a:srgbClr>
                </a:gs>
                <a:gs pos="0">
                  <a:sysClr val="window" lastClr="FFFFFF"/>
                </a:gs>
                <a:gs pos="100000">
                  <a:srgbClr val="9BBB59">
                    <a:lumMod val="20000"/>
                    <a:lumOff val="80000"/>
                  </a:srgbClr>
                </a:gs>
              </a:gsLst>
              <a:lin ang="5400000" scaled="0"/>
            </a:gradFill>
            <a:ln w="12700" cap="flat" cmpd="sng" algn="ctr">
              <a:solidFill>
                <a:srgbClr val="9BBB59">
                  <a:lumMod val="75000"/>
                </a:srgbClr>
              </a:solidFill>
              <a:prstDash val="solid"/>
            </a:ln>
            <a:effectLst/>
          </p:spPr>
          <p:txBody>
            <a:bodyPr rtlCol="0" anchor="ctr"/>
            <a:lstStyle/>
            <a:p>
              <a:pPr algn="just" fontAlgn="base">
                <a:spcBef>
                  <a:spcPct val="0"/>
                </a:spcBef>
                <a:spcAft>
                  <a:spcPct val="0"/>
                </a:spcAft>
              </a:pPr>
              <a:r>
                <a:rPr lang="en-US" sz="1100" dirty="0">
                  <a:solidFill>
                    <a:srgbClr val="000000"/>
                  </a:solidFill>
                  <a:latin typeface="Calibri" pitchFamily="34" charset="0"/>
                  <a:ea typeface="MS PGothic" pitchFamily="34" charset="-128"/>
                  <a:cs typeface="Calibri" pitchFamily="34" charset="0"/>
                </a:rPr>
                <a:t>Client wanted to </a:t>
              </a:r>
              <a:r>
                <a:rPr lang="en-US" sz="1100" dirty="0" smtClean="0">
                  <a:solidFill>
                    <a:srgbClr val="000000"/>
                  </a:solidFill>
                  <a:latin typeface="Calibri" pitchFamily="34" charset="0"/>
                  <a:ea typeface="MS PGothic" pitchFamily="34" charset="-128"/>
                  <a:cs typeface="Calibri" pitchFamily="34" charset="0"/>
                </a:rPr>
                <a:t>display an overview of all the high level summaries of the Management Information  for the </a:t>
              </a:r>
              <a:r>
                <a:rPr lang="en-US" sz="1100" dirty="0">
                  <a:solidFill>
                    <a:srgbClr val="000000"/>
                  </a:solidFill>
                  <a:latin typeface="Calibri" pitchFamily="34" charset="0"/>
                  <a:ea typeface="MS PGothic" pitchFamily="34" charset="-128"/>
                  <a:cs typeface="Calibri" pitchFamily="34" charset="0"/>
                </a:rPr>
                <a:t>B</a:t>
              </a:r>
              <a:r>
                <a:rPr lang="en-US" sz="1100" dirty="0" smtClean="0">
                  <a:solidFill>
                    <a:srgbClr val="000000"/>
                  </a:solidFill>
                  <a:latin typeface="Calibri" pitchFamily="34" charset="0"/>
                  <a:ea typeface="MS PGothic" pitchFamily="34" charset="-128"/>
                  <a:cs typeface="Calibri" pitchFamily="34" charset="0"/>
                </a:rPr>
                <a:t>usiness Needs.  The Reports include the  Eligibility/Ineligibility, Account Status , Conversion and Tariff, Appointment and Installation , Register Interest  and SCA MI dashboard</a:t>
              </a:r>
              <a:endParaRPr lang="en-US" sz="1100" dirty="0">
                <a:solidFill>
                  <a:srgbClr val="000000"/>
                </a:solidFill>
                <a:latin typeface="Calibri" pitchFamily="34" charset="0"/>
                <a:ea typeface="MS PGothic" pitchFamily="34" charset="-128"/>
                <a:cs typeface="Calibri" pitchFamily="34" charset="0"/>
              </a:endParaRPr>
            </a:p>
            <a:p>
              <a:pPr marL="222250" lvl="1" indent="-169863">
                <a:buClr>
                  <a:srgbClr val="000000"/>
                </a:buClr>
                <a:defRPr/>
              </a:pPr>
              <a:r>
                <a:rPr lang="en-US" sz="1100" b="1" dirty="0" smtClean="0">
                  <a:solidFill>
                    <a:srgbClr val="000000"/>
                  </a:solidFill>
                  <a:latin typeface="Calibri" pitchFamily="34" charset="0"/>
                  <a:ea typeface="ＭＳ Ｐゴシック"/>
                  <a:cs typeface="Times New Roman" pitchFamily="18" charset="0"/>
                </a:rPr>
                <a:t>Key Challenges</a:t>
              </a:r>
              <a:endParaRPr lang="en-US" sz="1100" b="1" dirty="0">
                <a:solidFill>
                  <a:srgbClr val="000000"/>
                </a:solidFill>
                <a:latin typeface="Calibri" pitchFamily="34" charset="0"/>
                <a:ea typeface="ＭＳ Ｐゴシック"/>
                <a:cs typeface="Times New Roman" pitchFamily="18" charset="0"/>
              </a:endParaRPr>
            </a:p>
            <a:p>
              <a:pPr marL="223837" lvl="1" indent="-171450" algn="just">
                <a:buClr>
                  <a:srgbClr val="000000"/>
                </a:buClr>
                <a:buFont typeface="Wingdings" panose="05000000000000000000" pitchFamily="2" charset="2"/>
                <a:buChar char="§"/>
                <a:defRPr/>
              </a:pPr>
              <a:r>
                <a:rPr lang="en-US" sz="1100" kern="0" dirty="0" smtClean="0">
                  <a:solidFill>
                    <a:prstClr val="black"/>
                  </a:solidFill>
                  <a:latin typeface="Calibri" pitchFamily="34" charset="0"/>
                  <a:cs typeface="Calibri" pitchFamily="34" charset="0"/>
                </a:rPr>
                <a:t>Changing </a:t>
              </a:r>
              <a:r>
                <a:rPr lang="en-US" sz="1100" kern="0" dirty="0">
                  <a:solidFill>
                    <a:prstClr val="black"/>
                  </a:solidFill>
                  <a:latin typeface="Calibri" pitchFamily="34" charset="0"/>
                  <a:cs typeface="Calibri" pitchFamily="34" charset="0"/>
                </a:rPr>
                <a:t>Business </a:t>
              </a:r>
              <a:r>
                <a:rPr lang="en-US" sz="1100" kern="0" dirty="0" smtClean="0">
                  <a:solidFill>
                    <a:prstClr val="black"/>
                  </a:solidFill>
                  <a:latin typeface="Calibri" pitchFamily="34" charset="0"/>
                  <a:cs typeface="Calibri" pitchFamily="34" charset="0"/>
                </a:rPr>
                <a:t>Requirement</a:t>
              </a:r>
            </a:p>
            <a:p>
              <a:pPr marL="223837" lvl="1" indent="-171450" algn="just">
                <a:buClr>
                  <a:srgbClr val="000000"/>
                </a:buClr>
                <a:buFont typeface="Wingdings" panose="05000000000000000000" pitchFamily="2" charset="2"/>
                <a:buChar char="§"/>
                <a:defRPr/>
              </a:pPr>
              <a:r>
                <a:rPr lang="en-US" sz="1100" kern="0" dirty="0" smtClean="0">
                  <a:solidFill>
                    <a:prstClr val="black"/>
                  </a:solidFill>
                  <a:latin typeface="Calibri" pitchFamily="34" charset="0"/>
                  <a:cs typeface="Calibri" pitchFamily="34" charset="0"/>
                </a:rPr>
                <a:t>Delay </a:t>
              </a:r>
              <a:r>
                <a:rPr lang="en-US" sz="1100" kern="0" dirty="0">
                  <a:solidFill>
                    <a:prstClr val="black"/>
                  </a:solidFill>
                  <a:latin typeface="Calibri" pitchFamily="34" charset="0"/>
                  <a:cs typeface="Calibri" pitchFamily="34" charset="0"/>
                </a:rPr>
                <a:t>in </a:t>
              </a:r>
              <a:r>
                <a:rPr lang="en-US" sz="1100" kern="0" dirty="0" smtClean="0">
                  <a:solidFill>
                    <a:prstClr val="black"/>
                  </a:solidFill>
                  <a:latin typeface="Calibri" pitchFamily="34" charset="0"/>
                  <a:cs typeface="Calibri" pitchFamily="34" charset="0"/>
                </a:rPr>
                <a:t>procurement </a:t>
              </a:r>
              <a:r>
                <a:rPr lang="en-US" sz="1100" kern="0" dirty="0">
                  <a:solidFill>
                    <a:prstClr val="black"/>
                  </a:solidFill>
                  <a:latin typeface="Calibri" pitchFamily="34" charset="0"/>
                  <a:cs typeface="Calibri" pitchFamily="34" charset="0"/>
                </a:rPr>
                <a:t>of User </a:t>
              </a:r>
              <a:r>
                <a:rPr lang="en-US" sz="1100" kern="0" dirty="0" smtClean="0">
                  <a:solidFill>
                    <a:prstClr val="black"/>
                  </a:solidFill>
                  <a:latin typeface="Calibri" pitchFamily="34" charset="0"/>
                  <a:cs typeface="Calibri" pitchFamily="34" charset="0"/>
                </a:rPr>
                <a:t>license</a:t>
              </a:r>
            </a:p>
            <a:p>
              <a:pPr marL="223837" lvl="1" indent="-171450" algn="just">
                <a:buClr>
                  <a:srgbClr val="000000"/>
                </a:buClr>
                <a:buFont typeface="Wingdings" panose="05000000000000000000" pitchFamily="2" charset="2"/>
                <a:buChar char="§"/>
                <a:defRPr/>
              </a:pPr>
              <a:r>
                <a:rPr lang="en-US" sz="1100" kern="0" dirty="0" smtClean="0">
                  <a:solidFill>
                    <a:prstClr val="black"/>
                  </a:solidFill>
                  <a:latin typeface="Calibri" pitchFamily="34" charset="0"/>
                  <a:cs typeface="Calibri" pitchFamily="34" charset="0"/>
                </a:rPr>
                <a:t>Delay </a:t>
              </a:r>
              <a:r>
                <a:rPr lang="en-US" sz="1100" kern="0" dirty="0">
                  <a:solidFill>
                    <a:prstClr val="black"/>
                  </a:solidFill>
                  <a:latin typeface="Calibri" pitchFamily="34" charset="0"/>
                  <a:cs typeface="Calibri" pitchFamily="34" charset="0"/>
                </a:rPr>
                <a:t>in Mapping /Business </a:t>
              </a:r>
              <a:r>
                <a:rPr lang="en-US" sz="1100" kern="0" dirty="0" smtClean="0">
                  <a:solidFill>
                    <a:prstClr val="black"/>
                  </a:solidFill>
                  <a:latin typeface="Calibri" pitchFamily="34" charset="0"/>
                  <a:cs typeface="Calibri" pitchFamily="34" charset="0"/>
                </a:rPr>
                <a:t>rules</a:t>
              </a:r>
            </a:p>
            <a:p>
              <a:pPr marL="223837" lvl="1" indent="-171450" algn="just">
                <a:buClr>
                  <a:srgbClr val="000000"/>
                </a:buClr>
                <a:buFont typeface="Wingdings" panose="05000000000000000000" pitchFamily="2" charset="2"/>
                <a:buChar char="§"/>
                <a:defRPr/>
              </a:pPr>
              <a:r>
                <a:rPr lang="en-US" sz="1100" kern="0" dirty="0" smtClean="0">
                  <a:solidFill>
                    <a:prstClr val="black"/>
                  </a:solidFill>
                  <a:latin typeface="Calibri" pitchFamily="34" charset="0"/>
                  <a:cs typeface="Calibri" pitchFamily="34" charset="0"/>
                </a:rPr>
                <a:t>Non availability </a:t>
              </a:r>
              <a:r>
                <a:rPr lang="en-US" sz="1100" kern="0" dirty="0">
                  <a:solidFill>
                    <a:prstClr val="black"/>
                  </a:solidFill>
                  <a:latin typeface="Calibri" pitchFamily="34" charset="0"/>
                  <a:cs typeface="Calibri" pitchFamily="34" charset="0"/>
                </a:rPr>
                <a:t>of </a:t>
              </a:r>
              <a:r>
                <a:rPr lang="en-US" sz="1100" kern="0" dirty="0" smtClean="0">
                  <a:solidFill>
                    <a:prstClr val="black"/>
                  </a:solidFill>
                  <a:latin typeface="Calibri" pitchFamily="34" charset="0"/>
                  <a:cs typeface="Calibri" pitchFamily="34" charset="0"/>
                </a:rPr>
                <a:t>Data</a:t>
              </a:r>
            </a:p>
            <a:p>
              <a:pPr marL="223837" lvl="1" indent="-171450" algn="just">
                <a:buClr>
                  <a:srgbClr val="000000"/>
                </a:buClr>
                <a:buFont typeface="Wingdings" panose="05000000000000000000" pitchFamily="2" charset="2"/>
                <a:buChar char="§"/>
                <a:defRPr/>
              </a:pPr>
              <a:r>
                <a:rPr lang="en-US" sz="1100" kern="0" dirty="0" smtClean="0">
                  <a:solidFill>
                    <a:prstClr val="black"/>
                  </a:solidFill>
                  <a:latin typeface="Calibri" pitchFamily="34" charset="0"/>
                  <a:cs typeface="Calibri" pitchFamily="34" charset="0"/>
                </a:rPr>
                <a:t>QlikView Connectivity </a:t>
              </a:r>
              <a:r>
                <a:rPr lang="en-US" sz="1100" kern="0" dirty="0">
                  <a:solidFill>
                    <a:prstClr val="black"/>
                  </a:solidFill>
                  <a:latin typeface="Calibri" pitchFamily="34" charset="0"/>
                  <a:cs typeface="Calibri" pitchFamily="34" charset="0"/>
                </a:rPr>
                <a:t>to source system</a:t>
              </a:r>
              <a:endParaRPr lang="en-US" sz="1100" kern="0" dirty="0" smtClean="0">
                <a:solidFill>
                  <a:prstClr val="black"/>
                </a:solidFill>
                <a:latin typeface="Calibri" pitchFamily="34" charset="0"/>
                <a:cs typeface="Calibri" pitchFamily="34" charset="0"/>
              </a:endParaRPr>
            </a:p>
          </p:txBody>
        </p:sp>
        <p:sp>
          <p:nvSpPr>
            <p:cNvPr id="20" name="Round Same Side Corner Rectangle 19"/>
            <p:cNvSpPr/>
            <p:nvPr/>
          </p:nvSpPr>
          <p:spPr>
            <a:xfrm>
              <a:off x="230136" y="1132110"/>
              <a:ext cx="2798463" cy="379190"/>
            </a:xfrm>
            <a:prstGeom prst="round2Same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indent="-122238" algn="ctr">
                <a:defRPr/>
              </a:pPr>
              <a:r>
                <a:rPr lang="en-US" sz="1200" b="1" kern="0" dirty="0" smtClean="0">
                  <a:solidFill>
                    <a:sysClr val="window" lastClr="FFFFFF"/>
                  </a:solidFill>
                  <a:cs typeface="Arial" pitchFamily="34" charset="0"/>
                </a:rPr>
                <a:t>Client Situation</a:t>
              </a:r>
            </a:p>
          </p:txBody>
        </p:sp>
        <p:sp>
          <p:nvSpPr>
            <p:cNvPr id="21" name="Rounded Rectangle 20"/>
            <p:cNvSpPr/>
            <p:nvPr/>
          </p:nvSpPr>
          <p:spPr>
            <a:xfrm>
              <a:off x="6083300" y="1529877"/>
              <a:ext cx="2840031" cy="4546210"/>
            </a:xfrm>
            <a:prstGeom prst="roundRect">
              <a:avLst>
                <a:gd name="adj" fmla="val 3153"/>
              </a:avLst>
            </a:prstGeom>
            <a:gradFill>
              <a:gsLst>
                <a:gs pos="50000">
                  <a:srgbClr val="F79646">
                    <a:lumMod val="20000"/>
                    <a:lumOff val="80000"/>
                  </a:srgbClr>
                </a:gs>
                <a:gs pos="0">
                  <a:sysClr val="window" lastClr="FFFFFF"/>
                </a:gs>
                <a:gs pos="100000">
                  <a:srgbClr val="F79646">
                    <a:lumMod val="20000"/>
                    <a:lumOff val="80000"/>
                  </a:srgbClr>
                </a:gs>
              </a:gsLst>
              <a:lin ang="5400000" scaled="0"/>
            </a:gradFill>
            <a:ln w="12700" cap="flat" cmpd="sng" algn="ctr">
              <a:solidFill>
                <a:sysClr val="windowText" lastClr="000000">
                  <a:lumMod val="50000"/>
                  <a:lumOff val="50000"/>
                </a:sysClr>
              </a:solidFill>
              <a:prstDash val="solid"/>
            </a:ln>
            <a:effectLst/>
          </p:spPr>
          <p:txBody>
            <a:bodyPr rtlCol="0" anchor="ctr"/>
            <a:lstStyle/>
            <a:p>
              <a:pPr marL="72000" lvl="1" indent="-72000" algn="just">
                <a:lnSpc>
                  <a:spcPct val="80000"/>
                </a:lnSpc>
                <a:spcAft>
                  <a:spcPts val="600"/>
                </a:spcAft>
                <a:buClr>
                  <a:srgbClr val="000000"/>
                </a:buClr>
                <a:buSzPct val="80000"/>
                <a:buFont typeface="Wingdings" pitchFamily="2" charset="2"/>
                <a:buChar char="§"/>
                <a:defRPr/>
              </a:pPr>
              <a:r>
                <a:rPr lang="en-US" sz="1050" dirty="0">
                  <a:solidFill>
                    <a:srgbClr val="000000"/>
                  </a:solidFill>
                  <a:latin typeface="Calibri" pitchFamily="34" charset="0"/>
                  <a:ea typeface="MS PGothic" pitchFamily="34" charset="-128"/>
                  <a:cs typeface="Calibri" pitchFamily="34" charset="0"/>
                </a:rPr>
                <a:t>Improved productivity for the Client’s Executives</a:t>
              </a:r>
            </a:p>
            <a:p>
              <a:pPr marL="72000" lvl="1" indent="-72000" algn="just">
                <a:lnSpc>
                  <a:spcPct val="80000"/>
                </a:lnSpc>
                <a:spcAft>
                  <a:spcPts val="600"/>
                </a:spcAft>
                <a:buClr>
                  <a:srgbClr val="000000"/>
                </a:buClr>
                <a:buSzPct val="80000"/>
                <a:buFont typeface="Wingdings" pitchFamily="2" charset="2"/>
                <a:buChar char="§"/>
                <a:defRPr/>
              </a:pPr>
              <a:r>
                <a:rPr lang="en-US" sz="1050" dirty="0">
                  <a:solidFill>
                    <a:srgbClr val="000000"/>
                  </a:solidFill>
                  <a:latin typeface="Calibri" pitchFamily="34" charset="0"/>
                  <a:ea typeface="MS PGothic" pitchFamily="34" charset="-128"/>
                  <a:cs typeface="Calibri" pitchFamily="34" charset="0"/>
                </a:rPr>
                <a:t>Increased Dashboard adoption through enablement programs &amp; helpdesk support</a:t>
              </a:r>
            </a:p>
            <a:p>
              <a:pPr marL="72000" lvl="1" indent="-72000" algn="just">
                <a:lnSpc>
                  <a:spcPct val="80000"/>
                </a:lnSpc>
                <a:spcAft>
                  <a:spcPts val="600"/>
                </a:spcAft>
                <a:buClr>
                  <a:srgbClr val="000000"/>
                </a:buClr>
                <a:buSzPct val="80000"/>
                <a:buFont typeface="Wingdings" pitchFamily="2" charset="2"/>
                <a:buChar char="§"/>
                <a:defRPr/>
              </a:pPr>
              <a:r>
                <a:rPr lang="en-US" sz="1050" dirty="0">
                  <a:solidFill>
                    <a:srgbClr val="000000"/>
                  </a:solidFill>
                  <a:latin typeface="Calibri" pitchFamily="34" charset="0"/>
                  <a:ea typeface="MS PGothic" pitchFamily="34" charset="-128"/>
                  <a:cs typeface="Calibri" pitchFamily="34" charset="0"/>
                </a:rPr>
                <a:t>Centralized reusable components, best practices and KPIs </a:t>
              </a:r>
              <a:endParaRPr lang="en-US" sz="1050" dirty="0" smtClean="0">
                <a:solidFill>
                  <a:srgbClr val="000000"/>
                </a:solidFill>
                <a:latin typeface="Calibri" pitchFamily="34" charset="0"/>
                <a:ea typeface="MS PGothic" pitchFamily="34" charset="-128"/>
                <a:cs typeface="Calibri" pitchFamily="34" charset="0"/>
              </a:endParaRPr>
            </a:p>
            <a:p>
              <a:pPr marL="72000" lvl="1" indent="-72000" algn="just">
                <a:lnSpc>
                  <a:spcPct val="80000"/>
                </a:lnSpc>
                <a:spcAft>
                  <a:spcPts val="600"/>
                </a:spcAft>
                <a:buClr>
                  <a:srgbClr val="000000"/>
                </a:buClr>
                <a:buSzPct val="80000"/>
                <a:buFont typeface="Wingdings" pitchFamily="2" charset="2"/>
                <a:buChar char="§"/>
                <a:defRPr/>
              </a:pPr>
              <a:r>
                <a:rPr lang="en-US" sz="1050" dirty="0" smtClean="0">
                  <a:solidFill>
                    <a:srgbClr val="000000"/>
                  </a:solidFill>
                  <a:latin typeface="Calibri" pitchFamily="34" charset="0"/>
                  <a:ea typeface="MS PGothic" pitchFamily="34" charset="-128"/>
                  <a:cs typeface="Calibri" pitchFamily="34" charset="0"/>
                </a:rPr>
                <a:t>Accelerated </a:t>
              </a:r>
              <a:r>
                <a:rPr lang="en-US" sz="1050" dirty="0">
                  <a:solidFill>
                    <a:srgbClr val="000000"/>
                  </a:solidFill>
                  <a:latin typeface="Calibri" pitchFamily="34" charset="0"/>
                  <a:ea typeface="MS PGothic" pitchFamily="34" charset="-128"/>
                  <a:cs typeface="Calibri" pitchFamily="34" charset="0"/>
                </a:rPr>
                <a:t>decision making </a:t>
              </a:r>
              <a:endParaRPr lang="en-US" sz="1050" dirty="0" smtClean="0">
                <a:solidFill>
                  <a:srgbClr val="000000"/>
                </a:solidFill>
                <a:latin typeface="Calibri" pitchFamily="34" charset="0"/>
                <a:ea typeface="MS PGothic" pitchFamily="34" charset="-128"/>
                <a:cs typeface="Calibri" pitchFamily="34" charset="0"/>
              </a:endParaRPr>
            </a:p>
            <a:p>
              <a:pPr marL="72000" lvl="1" indent="-72000" algn="just">
                <a:lnSpc>
                  <a:spcPct val="80000"/>
                </a:lnSpc>
                <a:spcAft>
                  <a:spcPts val="600"/>
                </a:spcAft>
                <a:buClr>
                  <a:srgbClr val="000000"/>
                </a:buClr>
                <a:buSzPct val="80000"/>
                <a:buFont typeface="Wingdings" pitchFamily="2" charset="2"/>
                <a:buChar char="§"/>
                <a:defRPr/>
              </a:pPr>
              <a:r>
                <a:rPr lang="en-US" sz="1050" dirty="0" smtClean="0">
                  <a:solidFill>
                    <a:srgbClr val="000000"/>
                  </a:solidFill>
                  <a:latin typeface="Calibri" pitchFamily="34" charset="0"/>
                  <a:ea typeface="MS PGothic" pitchFamily="34" charset="-128"/>
                  <a:cs typeface="Calibri" pitchFamily="34" charset="0"/>
                </a:rPr>
                <a:t>Building </a:t>
              </a:r>
              <a:r>
                <a:rPr lang="en-US" sz="1050" dirty="0">
                  <a:solidFill>
                    <a:srgbClr val="000000"/>
                  </a:solidFill>
                  <a:latin typeface="Calibri" pitchFamily="34" charset="0"/>
                  <a:ea typeface="MS PGothic" pitchFamily="34" charset="-128"/>
                  <a:cs typeface="Calibri" pitchFamily="34" charset="0"/>
                </a:rPr>
                <a:t>greater accountability through transparency and speeding the strategic decision making process</a:t>
              </a:r>
              <a:endParaRPr lang="en-US" sz="1050" dirty="0" smtClean="0">
                <a:solidFill>
                  <a:srgbClr val="000000"/>
                </a:solidFill>
                <a:latin typeface="Calibri" pitchFamily="34" charset="0"/>
                <a:ea typeface="MS PGothic" pitchFamily="34" charset="-128"/>
                <a:cs typeface="Calibri" pitchFamily="34" charset="0"/>
              </a:endParaRPr>
            </a:p>
            <a:p>
              <a:pPr marL="52387" lvl="1" algn="just">
                <a:buClr>
                  <a:srgbClr val="000000"/>
                </a:buClr>
                <a:defRPr/>
              </a:pPr>
              <a:endParaRPr lang="en-US" sz="1050" b="1" kern="0" dirty="0">
                <a:solidFill>
                  <a:prstClr val="black"/>
                </a:solidFill>
                <a:latin typeface="Calibri" pitchFamily="34" charset="0"/>
                <a:cs typeface="Calibri" pitchFamily="34" charset="0"/>
              </a:endParaRPr>
            </a:p>
          </p:txBody>
        </p:sp>
        <p:sp>
          <p:nvSpPr>
            <p:cNvPr id="22" name="Round Same Side Corner Rectangle 21"/>
            <p:cNvSpPr/>
            <p:nvPr/>
          </p:nvSpPr>
          <p:spPr>
            <a:xfrm>
              <a:off x="6083300" y="1130300"/>
              <a:ext cx="2836960" cy="381000"/>
            </a:xfrm>
            <a:prstGeom prst="round2SameRect">
              <a:avLst/>
            </a:prstGeom>
            <a:gradFill rotWithShape="1">
              <a:gsLst>
                <a:gs pos="0">
                  <a:srgbClr val="9B4A07"/>
                </a:gs>
                <a:gs pos="80000">
                  <a:srgbClr val="BF5B09"/>
                </a:gs>
                <a:gs pos="100000">
                  <a:srgbClr val="F79646">
                    <a:lumMod val="75000"/>
                  </a:srgbClr>
                </a:gs>
              </a:gsLst>
              <a:lin ang="16200000" scaled="0"/>
            </a:gradFill>
            <a:ln w="9525" cap="flat" cmpd="sng" algn="ctr">
              <a:solidFill>
                <a:sysClr val="windowText" lastClr="000000">
                  <a:lumMod val="50000"/>
                  <a:lumOff val="50000"/>
                </a:sys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smtClean="0">
                  <a:solidFill>
                    <a:sysClr val="window" lastClr="FFFFFF"/>
                  </a:solidFill>
                  <a:cs typeface="Arial" pitchFamily="34" charset="0"/>
                </a:rPr>
                <a:t>Client Benefits</a:t>
              </a:r>
            </a:p>
          </p:txBody>
        </p:sp>
      </p:grpSp>
      <p:grpSp>
        <p:nvGrpSpPr>
          <p:cNvPr id="23" name="Group 14"/>
          <p:cNvGrpSpPr/>
          <p:nvPr/>
        </p:nvGrpSpPr>
        <p:grpSpPr>
          <a:xfrm>
            <a:off x="31661" y="4920823"/>
            <a:ext cx="2990243" cy="1306920"/>
            <a:chOff x="207508" y="4876801"/>
            <a:chExt cx="2909326" cy="920907"/>
          </a:xfrm>
        </p:grpSpPr>
        <p:sp>
          <p:nvSpPr>
            <p:cNvPr id="24" name="AutoShape 3"/>
            <p:cNvSpPr>
              <a:spLocks noChangeArrowheads="1"/>
            </p:cNvSpPr>
            <p:nvPr/>
          </p:nvSpPr>
          <p:spPr bwMode="auto">
            <a:xfrm>
              <a:off x="219874" y="4876801"/>
              <a:ext cx="2825040" cy="920907"/>
            </a:xfrm>
            <a:prstGeom prst="roundRect">
              <a:avLst>
                <a:gd name="adj" fmla="val 8218"/>
              </a:avLst>
            </a:prstGeom>
            <a:gradFill rotWithShape="1">
              <a:gsLst>
                <a:gs pos="0">
                  <a:sysClr val="window" lastClr="FFFFFF">
                    <a:lumMod val="95000"/>
                  </a:sysClr>
                </a:gs>
                <a:gs pos="35000">
                  <a:sysClr val="window" lastClr="FFFFFF">
                    <a:lumMod val="95000"/>
                    <a:alpha val="50000"/>
                  </a:sysClr>
                </a:gs>
                <a:gs pos="100000">
                  <a:sysClr val="window" lastClr="FFFFFF">
                    <a:lumMod val="95000"/>
                  </a:sysClr>
                </a:gs>
              </a:gsLst>
              <a:lin ang="16200000" scaled="1"/>
            </a:gradFill>
            <a:ln w="9525" cap="flat" cmpd="sng" algn="ctr">
              <a:solidFill>
                <a:srgbClr val="A27506">
                  <a:alpha val="44000"/>
                </a:srgbClr>
              </a:solidFill>
              <a:prstDash val="solid"/>
              <a:headEnd/>
              <a:tailEnd/>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a:ln>
                  <a:noFill/>
                </a:ln>
                <a:solidFill>
                  <a:prstClr val="black"/>
                </a:solidFill>
                <a:effectLst/>
                <a:uLnTx/>
                <a:uFillTx/>
              </a:endParaRPr>
            </a:p>
          </p:txBody>
        </p:sp>
        <p:sp>
          <p:nvSpPr>
            <p:cNvPr id="33" name="Rectangle 32"/>
            <p:cNvSpPr/>
            <p:nvPr/>
          </p:nvSpPr>
          <p:spPr>
            <a:xfrm>
              <a:off x="248014" y="5105784"/>
              <a:ext cx="2868820" cy="506895"/>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50" b="1" i="0" u="none" strike="noStrike" kern="0" cap="none" spc="0" normalizeH="0" baseline="0" noProof="0" dirty="0">
                  <a:ln>
                    <a:noFill/>
                  </a:ln>
                  <a:solidFill>
                    <a:prstClr val="black"/>
                  </a:solidFill>
                  <a:effectLst/>
                  <a:uLnTx/>
                  <a:uFillTx/>
                  <a:latin typeface="Calibri" pitchFamily="34" charset="0"/>
                  <a:cs typeface="Calibri" pitchFamily="34" charset="0"/>
                </a:rPr>
                <a:t>Number of QlikView </a:t>
              </a:r>
              <a:r>
                <a:rPr kumimoji="0" lang="en-US" sz="1050" b="1" i="0" u="none" strike="noStrike" kern="0" cap="none" spc="0" normalizeH="0" baseline="0" noProof="0" dirty="0" smtClean="0">
                  <a:ln>
                    <a:noFill/>
                  </a:ln>
                  <a:solidFill>
                    <a:prstClr val="black"/>
                  </a:solidFill>
                  <a:effectLst/>
                  <a:uLnTx/>
                  <a:uFillTx/>
                  <a:latin typeface="Calibri" pitchFamily="34" charset="0"/>
                  <a:cs typeface="Calibri" pitchFamily="34" charset="0"/>
                </a:rPr>
                <a:t>Dashboards – 6 </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50" b="1" i="0" u="none" strike="noStrike" kern="0" cap="none" spc="0" normalizeH="0" baseline="0" noProof="0" dirty="0" smtClean="0">
                  <a:ln>
                    <a:noFill/>
                  </a:ln>
                  <a:solidFill>
                    <a:prstClr val="black"/>
                  </a:solidFill>
                  <a:effectLst/>
                  <a:uLnTx/>
                  <a:uFillTx/>
                  <a:latin typeface="Calibri" pitchFamily="34" charset="0"/>
                  <a:cs typeface="Calibri" pitchFamily="34" charset="0"/>
                </a:rPr>
                <a:t>KPI’s - 112</a:t>
              </a:r>
              <a:endParaRPr kumimoji="0" lang="en-US" sz="1050" b="1" i="0" u="none" strike="noStrike" kern="0" cap="none" spc="0" normalizeH="0" baseline="0" noProof="0" dirty="0">
                <a:ln>
                  <a:noFill/>
                </a:ln>
                <a:solidFill>
                  <a:prstClr val="black"/>
                </a:solidFill>
                <a:effectLst/>
                <a:uLnTx/>
                <a:uFillTx/>
                <a:latin typeface="Calibri" pitchFamily="34" charset="0"/>
                <a:cs typeface="Calibri"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Number of Users – </a:t>
              </a: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30</a:t>
              </a:r>
              <a:endPar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Data </a:t>
              </a: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Size  - 2</a:t>
              </a:r>
              <a:r>
                <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rPr>
                <a:t> Billion </a:t>
              </a:r>
              <a:r>
                <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rPr>
                <a:t>Records </a:t>
              </a:r>
              <a:endParaRPr kumimoji="0" lang="en-US" sz="1050" b="1" i="0" u="none" strike="noStrike" kern="0" cap="none" spc="0" normalizeH="0" baseline="0" noProof="0" dirty="0" smtClean="0">
                <a:ln>
                  <a:noFill/>
                </a:ln>
                <a:solidFill>
                  <a:prstClr val="black"/>
                </a:solidFill>
                <a:effectLst/>
                <a:uLnTx/>
                <a:uFillTx/>
                <a:latin typeface="Calibri" pitchFamily="34" charset="0"/>
                <a:ea typeface="ＭＳ Ｐゴシック" charset="-128"/>
                <a:cs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prstClr val="black"/>
                </a:solidFill>
                <a:effectLst/>
                <a:uLnTx/>
                <a:uFillTx/>
                <a:latin typeface="Calibri" pitchFamily="34" charset="0"/>
                <a:ea typeface="ＭＳ Ｐゴシック" charset="-128"/>
                <a:cs typeface="Calibri" pitchFamily="34" charset="0"/>
              </a:endParaRPr>
            </a:p>
          </p:txBody>
        </p:sp>
        <p:sp>
          <p:nvSpPr>
            <p:cNvPr id="35" name="Text Box 14"/>
            <p:cNvSpPr txBox="1">
              <a:spLocks noChangeArrowheads="1"/>
            </p:cNvSpPr>
            <p:nvPr/>
          </p:nvSpPr>
          <p:spPr bwMode="auto">
            <a:xfrm>
              <a:off x="207508" y="4892470"/>
              <a:ext cx="2860578" cy="181962"/>
            </a:xfrm>
            <a:prstGeom prst="rect">
              <a:avLst/>
            </a:prstGeom>
            <a:noFill/>
            <a:ln w="9525" algn="ctr">
              <a:noFill/>
              <a:miter lim="800000"/>
              <a:headEnd/>
              <a:tailEnd/>
            </a:ln>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ea typeface="ＭＳ Ｐゴシック"/>
                  <a:cs typeface="Arial" pitchFamily="34" charset="0"/>
                </a:rPr>
                <a:t>Key Metrics:</a:t>
              </a:r>
              <a:endParaRPr kumimoji="0" lang="en-US" sz="1000" b="0" i="0" u="none" strike="noStrike" kern="0" cap="none" spc="0" normalizeH="0" baseline="0" noProof="0" dirty="0" smtClean="0">
                <a:ln>
                  <a:noFill/>
                </a:ln>
                <a:solidFill>
                  <a:sysClr val="windowText" lastClr="000000"/>
                </a:solidFill>
                <a:effectLst/>
                <a:uLnTx/>
                <a:uFillTx/>
                <a:ea typeface="ＭＳ Ｐゴシック"/>
                <a:cs typeface="Arial" pitchFamily="34" charset="0"/>
              </a:endParaRPr>
            </a:p>
          </p:txBody>
        </p:sp>
      </p:grpSp>
      <p:grpSp>
        <p:nvGrpSpPr>
          <p:cNvPr id="36" name="Group 22"/>
          <p:cNvGrpSpPr>
            <a:grpSpLocks/>
          </p:cNvGrpSpPr>
          <p:nvPr/>
        </p:nvGrpSpPr>
        <p:grpSpPr bwMode="auto">
          <a:xfrm>
            <a:off x="32974" y="3792839"/>
            <a:ext cx="2938826" cy="1077591"/>
            <a:chOff x="3863753" y="4217183"/>
            <a:chExt cx="5598071" cy="322548"/>
          </a:xfrm>
        </p:grpSpPr>
        <p:sp>
          <p:nvSpPr>
            <p:cNvPr id="37" name="AutoShape 3"/>
            <p:cNvSpPr>
              <a:spLocks noChangeArrowheads="1"/>
            </p:cNvSpPr>
            <p:nvPr/>
          </p:nvSpPr>
          <p:spPr bwMode="auto">
            <a:xfrm>
              <a:off x="3863753" y="4217183"/>
              <a:ext cx="5598071" cy="322548"/>
            </a:xfrm>
            <a:prstGeom prst="roundRect">
              <a:avLst>
                <a:gd name="adj" fmla="val 8218"/>
              </a:avLst>
            </a:prstGeom>
            <a:gradFill rotWithShape="1">
              <a:gsLst>
                <a:gs pos="0">
                  <a:sysClr val="window" lastClr="FFFFFF">
                    <a:lumMod val="95000"/>
                  </a:sysClr>
                </a:gs>
                <a:gs pos="35000">
                  <a:sysClr val="window" lastClr="FFFFFF">
                    <a:lumMod val="95000"/>
                    <a:alpha val="50000"/>
                  </a:sysClr>
                </a:gs>
                <a:gs pos="100000">
                  <a:sysClr val="window" lastClr="FFFFFF">
                    <a:lumMod val="95000"/>
                  </a:sysClr>
                </a:gs>
              </a:gsLst>
              <a:lin ang="16200000" scaled="1"/>
            </a:gradFill>
            <a:ln w="9525" cap="flat" cmpd="sng" algn="ctr">
              <a:solidFill>
                <a:srgbClr val="A27506">
                  <a:alpha val="44000"/>
                </a:srgbClr>
              </a:solidFill>
              <a:prstDash val="solid"/>
              <a:headEnd/>
              <a:tailEnd/>
            </a:ln>
            <a:effectLst>
              <a:outerShdw blurRad="40000" dist="20000" dir="5400000" rotWithShape="0">
                <a:srgbClr val="000000">
                  <a:alpha val="38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itchFamily="34" charset="0"/>
                <a:ea typeface="ＭＳ Ｐゴシック"/>
                <a:cs typeface="Calibri" pitchFamily="34" charset="0"/>
              </a:endParaRPr>
            </a:p>
          </p:txBody>
        </p:sp>
        <p:sp>
          <p:nvSpPr>
            <p:cNvPr id="42" name="Text Box 14"/>
            <p:cNvSpPr txBox="1">
              <a:spLocks noChangeArrowheads="1"/>
            </p:cNvSpPr>
            <p:nvPr/>
          </p:nvSpPr>
          <p:spPr bwMode="auto">
            <a:xfrm>
              <a:off x="3959719" y="4236878"/>
              <a:ext cx="5456737" cy="262555"/>
            </a:xfrm>
            <a:prstGeom prst="rect">
              <a:avLst/>
            </a:prstGeom>
            <a:noFill/>
            <a:ln w="9525" algn="ctr">
              <a:noFill/>
              <a:miter lim="800000"/>
              <a:headEnd/>
              <a:tailEnd/>
            </a:ln>
          </p:spPr>
          <p:txBody>
            <a:bodyPr>
              <a:spAutoFit/>
            </a:bodyPr>
            <a:lstStyle/>
            <a:p>
              <a:pPr marL="0" marR="0" lvl="0" indent="0" defTabSz="914400" eaLnBrk="1" fontAlgn="base" latinLnBrk="0" hangingPunct="1">
                <a:lnSpc>
                  <a:spcPct val="150000"/>
                </a:lnSpc>
                <a:spcBef>
                  <a:spcPct val="0"/>
                </a:spcBef>
                <a:spcAft>
                  <a:spcPct val="0"/>
                </a:spcAft>
                <a:buClrTx/>
                <a:buSzTx/>
                <a:buFontTx/>
                <a:buNone/>
                <a:tabLst/>
                <a:defRPr/>
              </a:pPr>
              <a:r>
                <a:rPr kumimoji="0" lang="en-US" sz="1200" b="1" i="0" u="none" strike="noStrike" kern="0" cap="none" spc="0" normalizeH="0" baseline="0" noProof="0" dirty="0">
                  <a:ln>
                    <a:noFill/>
                  </a:ln>
                  <a:solidFill>
                    <a:sysClr val="windowText" lastClr="000000"/>
                  </a:solidFill>
                  <a:effectLst/>
                  <a:uLnTx/>
                  <a:uFillTx/>
                  <a:latin typeface="Calibri" pitchFamily="34" charset="0"/>
                  <a:ea typeface="ＭＳ Ｐゴシック"/>
                  <a:cs typeface="Calibri" pitchFamily="34" charset="0"/>
                </a:rPr>
                <a:t>Technology </a:t>
              </a:r>
              <a:r>
                <a:rPr kumimoji="0" lang="en-US" sz="1200" b="1" i="0" u="none" strike="noStrike" kern="0" cap="none" spc="0" normalizeH="0" baseline="0" noProof="0" dirty="0" smtClean="0">
                  <a:ln>
                    <a:noFill/>
                  </a:ln>
                  <a:solidFill>
                    <a:sysClr val="windowText" lastClr="000000"/>
                  </a:solidFill>
                  <a:effectLst/>
                  <a:uLnTx/>
                  <a:uFillTx/>
                  <a:latin typeface="Calibri" pitchFamily="34" charset="0"/>
                  <a:ea typeface="ＭＳ Ｐゴシック"/>
                  <a:cs typeface="Calibri" pitchFamily="34" charset="0"/>
                </a:rPr>
                <a:t>Landscape|</a:t>
              </a:r>
              <a:endParaRPr kumimoji="0" lang="en-US" sz="1200" b="1" i="0" u="none" strike="noStrike" kern="0" cap="none" spc="0" normalizeH="0" baseline="0" noProof="0" dirty="0">
                <a:ln>
                  <a:noFill/>
                </a:ln>
                <a:solidFill>
                  <a:sysClr val="windowText" lastClr="000000"/>
                </a:solidFill>
                <a:effectLst/>
                <a:uLnTx/>
                <a:uFillTx/>
                <a:latin typeface="Calibri" pitchFamily="34" charset="0"/>
                <a:ea typeface="ＭＳ Ｐゴシック"/>
                <a:cs typeface="Calibri" pitchFamily="34" charset="0"/>
              </a:endParaRPr>
            </a:p>
            <a:p>
              <a:pPr marL="171450" marR="0" lvl="0" indent="-171450" defTabSz="91440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sz="1100" b="0" i="0" u="none" strike="noStrike" kern="0" cap="none" spc="0" normalizeH="0" baseline="0" noProof="0" dirty="0">
                  <a:ln>
                    <a:noFill/>
                  </a:ln>
                  <a:solidFill>
                    <a:prstClr val="black"/>
                  </a:solidFill>
                  <a:effectLst/>
                  <a:uLnTx/>
                  <a:uFillTx/>
                  <a:latin typeface="Calibri" pitchFamily="34" charset="0"/>
                  <a:ea typeface="MS PGothic" pitchFamily="34" charset="-128"/>
                  <a:cs typeface="Calibri" pitchFamily="34" charset="0"/>
                </a:rPr>
                <a:t>Database: </a:t>
              </a:r>
              <a:r>
                <a:rPr kumimoji="0" lang="en-US" sz="1100" b="0" i="0" u="none" strike="noStrike" kern="0" cap="none" spc="0" normalizeH="0" baseline="0" noProof="0" dirty="0" err="1" smtClean="0">
                  <a:ln>
                    <a:noFill/>
                  </a:ln>
                  <a:solidFill>
                    <a:prstClr val="black"/>
                  </a:solidFill>
                  <a:effectLst/>
                  <a:uLnTx/>
                  <a:uFillTx/>
                  <a:latin typeface="Calibri" pitchFamily="34" charset="0"/>
                  <a:ea typeface="MS PGothic" pitchFamily="34" charset="-128"/>
                  <a:cs typeface="Calibri" pitchFamily="34" charset="0"/>
                </a:rPr>
                <a:t>Hadoop</a:t>
              </a:r>
              <a:r>
                <a:rPr kumimoji="0" lang="en-US" sz="1100" b="0" i="0" u="none" strike="noStrike" kern="0" cap="none" spc="0" normalizeH="0" baseline="0" noProof="0" dirty="0" smtClean="0">
                  <a:ln>
                    <a:noFill/>
                  </a:ln>
                  <a:solidFill>
                    <a:prstClr val="black"/>
                  </a:solidFill>
                  <a:effectLst/>
                  <a:uLnTx/>
                  <a:uFillTx/>
                  <a:latin typeface="Calibri" pitchFamily="34" charset="0"/>
                  <a:ea typeface="MS PGothic" pitchFamily="34" charset="-128"/>
                  <a:cs typeface="Calibri" pitchFamily="34" charset="0"/>
                </a:rPr>
                <a:t>, CST,SAP </a:t>
              </a:r>
              <a:r>
                <a:rPr kumimoji="0" lang="en-US" sz="1100" b="0" i="0" u="none" strike="noStrike" kern="0" cap="none" spc="0" normalizeH="0" baseline="0" noProof="0" dirty="0">
                  <a:ln>
                    <a:noFill/>
                  </a:ln>
                  <a:solidFill>
                    <a:prstClr val="black"/>
                  </a:solidFill>
                  <a:effectLst/>
                  <a:uLnTx/>
                  <a:uFillTx/>
                  <a:latin typeface="Calibri" pitchFamily="34" charset="0"/>
                  <a:ea typeface="MS PGothic" pitchFamily="34" charset="-128"/>
                  <a:cs typeface="Calibri" pitchFamily="34" charset="0"/>
                </a:rPr>
                <a:t>ISU,SAP CRM,TAMI and Communisis</a:t>
              </a:r>
            </a:p>
            <a:p>
              <a:pPr marL="171450" marR="0" lvl="0" indent="-171450" defTabSz="91440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sz="1100" b="0" i="0" u="none" strike="noStrike" kern="0" cap="none" spc="0" normalizeH="0" baseline="0" noProof="0" dirty="0">
                  <a:ln>
                    <a:noFill/>
                  </a:ln>
                  <a:solidFill>
                    <a:prstClr val="black"/>
                  </a:solidFill>
                  <a:effectLst/>
                  <a:uLnTx/>
                  <a:uFillTx/>
                  <a:latin typeface="Calibri" pitchFamily="34" charset="0"/>
                  <a:ea typeface="MS PGothic" pitchFamily="34" charset="-128"/>
                  <a:cs typeface="Calibri" pitchFamily="34" charset="0"/>
                </a:rPr>
                <a:t>ETL &amp; Reporting </a:t>
              </a:r>
              <a:r>
                <a:rPr kumimoji="0" lang="en-US" sz="1100" b="0" i="0" u="none" strike="noStrike" kern="0" cap="none" spc="0" normalizeH="0" baseline="0" noProof="0" dirty="0">
                  <a:ln>
                    <a:noFill/>
                  </a:ln>
                  <a:solidFill>
                    <a:srgbClr val="000000"/>
                  </a:solidFill>
                  <a:effectLst/>
                  <a:uLnTx/>
                  <a:uFillTx/>
                  <a:latin typeface="Calibri" pitchFamily="34" charset="0"/>
                  <a:ea typeface="MS PGothic" pitchFamily="34" charset="-128"/>
                  <a:cs typeface="Calibri" pitchFamily="34" charset="0"/>
                </a:rPr>
                <a:t>Tool </a:t>
              </a:r>
              <a:r>
                <a:rPr kumimoji="0" lang="en-US" sz="1100" b="0" i="0" u="none" strike="noStrike" kern="0" cap="none" spc="0" normalizeH="0" baseline="0" noProof="0" dirty="0" smtClean="0">
                  <a:ln>
                    <a:noFill/>
                  </a:ln>
                  <a:solidFill>
                    <a:srgbClr val="000000"/>
                  </a:solidFill>
                  <a:effectLst/>
                  <a:uLnTx/>
                  <a:uFillTx/>
                  <a:latin typeface="Calibri" pitchFamily="34" charset="0"/>
                  <a:ea typeface="MS PGothic" pitchFamily="34" charset="-128"/>
                  <a:cs typeface="Calibri" pitchFamily="34" charset="0"/>
                </a:rPr>
                <a:t>: QlikView </a:t>
              </a:r>
              <a:r>
                <a:rPr kumimoji="0" lang="en-US" sz="1100" b="0" i="0" u="none" strike="noStrike" kern="0" cap="none" spc="0" normalizeH="0" baseline="0" noProof="0" dirty="0" smtClean="0">
                  <a:ln>
                    <a:noFill/>
                  </a:ln>
                  <a:solidFill>
                    <a:prstClr val="black"/>
                  </a:solidFill>
                  <a:effectLst/>
                  <a:uLnTx/>
                  <a:uFillTx/>
                  <a:latin typeface="Calibri" pitchFamily="34" charset="0"/>
                  <a:ea typeface="MS PGothic" pitchFamily="34" charset="-128"/>
                  <a:cs typeface="Calibri" pitchFamily="34" charset="0"/>
                </a:rPr>
                <a:t>11.2 </a:t>
              </a:r>
              <a:r>
                <a:rPr kumimoji="0" lang="en-US" sz="1100" b="0" i="0" u="none" strike="noStrike" kern="0" cap="none" spc="0" normalizeH="0" baseline="0" noProof="0" dirty="0">
                  <a:ln>
                    <a:noFill/>
                  </a:ln>
                  <a:solidFill>
                    <a:prstClr val="black"/>
                  </a:solidFill>
                  <a:effectLst/>
                  <a:uLnTx/>
                  <a:uFillTx/>
                  <a:latin typeface="Calibri" pitchFamily="34" charset="0"/>
                  <a:ea typeface="MS PGothic" pitchFamily="34" charset="-128"/>
                  <a:cs typeface="Calibri" pitchFamily="34" charset="0"/>
                </a:rPr>
                <a:t>SR3</a:t>
              </a:r>
            </a:p>
          </p:txBody>
        </p:sp>
      </p:grpSp>
      <p:pic>
        <p:nvPicPr>
          <p:cNvPr id="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994" y="3775867"/>
            <a:ext cx="5943600" cy="245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642238"/>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ChangeArrowheads="1"/>
          </p:cNvSpPr>
          <p:nvPr/>
        </p:nvSpPr>
        <p:spPr bwMode="auto">
          <a:xfrm>
            <a:off x="17463" y="66675"/>
            <a:ext cx="91265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altLang="en-US" dirty="0">
                <a:solidFill>
                  <a:schemeClr val="bg1"/>
                </a:solidFill>
                <a:latin typeface="+mj-lt"/>
                <a:cs typeface="Arial" pitchFamily="34" charset="0"/>
              </a:rPr>
              <a:t>CASE STUDY 7</a:t>
            </a:r>
            <a:br>
              <a:rPr lang="en-US" altLang="en-US" dirty="0">
                <a:solidFill>
                  <a:schemeClr val="bg1"/>
                </a:solidFill>
                <a:latin typeface="+mj-lt"/>
                <a:cs typeface="Arial" pitchFamily="34" charset="0"/>
              </a:rPr>
            </a:br>
            <a:r>
              <a:rPr lang="en-US" altLang="en-US" dirty="0" smtClean="0">
                <a:solidFill>
                  <a:schemeClr val="bg1"/>
                </a:solidFill>
                <a:latin typeface="+mj-lt"/>
                <a:cs typeface="Arial" pitchFamily="34" charset="0"/>
              </a:rPr>
              <a:t>QlikSense – A Leading Bio-Technology Company Based in the US</a:t>
            </a:r>
            <a:endParaRPr lang="en-US" sz="2000" b="0" kern="0" dirty="0">
              <a:solidFill>
                <a:schemeClr val="bg1">
                  <a:lumMod val="95000"/>
                </a:schemeClr>
              </a:solidFill>
              <a:latin typeface="Calibri" pitchFamily="34" charset="0"/>
              <a:cs typeface="Calibri" pitchFamily="34" charset="0"/>
            </a:endParaRPr>
          </a:p>
        </p:txBody>
      </p:sp>
      <p:grpSp>
        <p:nvGrpSpPr>
          <p:cNvPr id="25" name="Group 16"/>
          <p:cNvGrpSpPr/>
          <p:nvPr/>
        </p:nvGrpSpPr>
        <p:grpSpPr>
          <a:xfrm>
            <a:off x="76200" y="914400"/>
            <a:ext cx="8991600" cy="3276601"/>
            <a:chOff x="228601" y="1130300"/>
            <a:chExt cx="8694730" cy="4758867"/>
          </a:xfrm>
        </p:grpSpPr>
        <p:sp>
          <p:nvSpPr>
            <p:cNvPr id="26" name="Rounded Rectangle 25"/>
            <p:cNvSpPr/>
            <p:nvPr/>
          </p:nvSpPr>
          <p:spPr>
            <a:xfrm>
              <a:off x="3175967" y="1436910"/>
              <a:ext cx="2767633" cy="4452255"/>
            </a:xfrm>
            <a:prstGeom prst="roundRect">
              <a:avLst>
                <a:gd name="adj" fmla="val 3153"/>
              </a:avLst>
            </a:prstGeom>
            <a:gradFill>
              <a:gsLst>
                <a:gs pos="50000">
                  <a:srgbClr val="D3E8F9"/>
                </a:gs>
                <a:gs pos="0">
                  <a:sysClr val="window" lastClr="FFFFFF"/>
                </a:gs>
                <a:gs pos="100000">
                  <a:srgbClr val="D3E8F9"/>
                </a:gs>
              </a:gsLst>
              <a:lin ang="5400000" scaled="0"/>
            </a:gradFill>
            <a:ln w="12700" cap="flat" cmpd="sng" algn="ctr">
              <a:solidFill>
                <a:srgbClr val="1F497D">
                  <a:lumMod val="60000"/>
                  <a:lumOff val="40000"/>
                </a:srgbClr>
              </a:solidFill>
              <a:prstDash val="solid"/>
            </a:ln>
            <a:effectLst/>
          </p:spPr>
          <p:txBody>
            <a:bodyPr rtlCol="0" anchor="ctr"/>
            <a:lstStyle/>
            <a:p>
              <a:pPr marL="223837" lvl="1" indent="-171450" algn="just">
                <a:buClr>
                  <a:srgbClr val="000000"/>
                </a:buClr>
                <a:buSzPct val="80000"/>
                <a:buFont typeface="Wingdings" panose="05000000000000000000" pitchFamily="2" charset="2"/>
                <a:buChar char="§"/>
                <a:defRPr/>
              </a:pPr>
              <a:r>
                <a:rPr lang="en-US" sz="1100" b="1" kern="0" dirty="0">
                  <a:solidFill>
                    <a:prstClr val="black"/>
                  </a:solidFill>
                  <a:latin typeface="Calibri" pitchFamily="34" charset="0"/>
                  <a:cs typeface="Calibri" pitchFamily="34" charset="0"/>
                </a:rPr>
                <a:t>Cognizant assessed current model </a:t>
              </a:r>
              <a:r>
                <a:rPr lang="en-US" sz="1100" kern="0" dirty="0">
                  <a:solidFill>
                    <a:prstClr val="black"/>
                  </a:solidFill>
                  <a:latin typeface="Calibri" pitchFamily="34" charset="0"/>
                  <a:cs typeface="Calibri" pitchFamily="34" charset="0"/>
                </a:rPr>
                <a:t>and proposed a roll-out plan as per customer </a:t>
              </a:r>
              <a:r>
                <a:rPr lang="en-US" sz="1100" kern="0" dirty="0" smtClean="0">
                  <a:solidFill>
                    <a:prstClr val="black"/>
                  </a:solidFill>
                  <a:latin typeface="Calibri" pitchFamily="34" charset="0"/>
                  <a:cs typeface="Calibri" pitchFamily="34" charset="0"/>
                </a:rPr>
                <a:t>priority</a:t>
              </a:r>
            </a:p>
            <a:p>
              <a:pPr marL="223837" lvl="1" indent="-171450" algn="just">
                <a:buClr>
                  <a:srgbClr val="000000"/>
                </a:buClr>
                <a:buSzPct val="80000"/>
                <a:buFont typeface="Wingdings" panose="05000000000000000000" pitchFamily="2" charset="2"/>
                <a:buChar char="§"/>
                <a:defRPr/>
              </a:pPr>
              <a:r>
                <a:rPr lang="en-US" sz="1100" b="1" kern="0" dirty="0" smtClean="0">
                  <a:solidFill>
                    <a:prstClr val="black"/>
                  </a:solidFill>
                  <a:latin typeface="Calibri" pitchFamily="34" charset="0"/>
                  <a:cs typeface="Calibri" pitchFamily="34" charset="0"/>
                </a:rPr>
                <a:t>Integrated the Base Data model </a:t>
              </a:r>
              <a:r>
                <a:rPr lang="en-US" sz="1100" kern="0" dirty="0" smtClean="0">
                  <a:solidFill>
                    <a:prstClr val="black"/>
                  </a:solidFill>
                  <a:latin typeface="Calibri" pitchFamily="34" charset="0"/>
                  <a:cs typeface="Calibri" pitchFamily="34" charset="0"/>
                </a:rPr>
                <a:t>used in the 2 separate application in QlikView into </a:t>
              </a:r>
            </a:p>
            <a:p>
              <a:pPr marL="52387" lvl="1" algn="just">
                <a:buClr>
                  <a:srgbClr val="000000"/>
                </a:buClr>
                <a:buSzPct val="80000"/>
                <a:defRPr/>
              </a:pPr>
              <a:r>
                <a:rPr lang="en-US" sz="1100" kern="0" dirty="0" smtClean="0">
                  <a:solidFill>
                    <a:prstClr val="black"/>
                  </a:solidFill>
                  <a:latin typeface="Calibri" pitchFamily="34" charset="0"/>
                  <a:cs typeface="Calibri" pitchFamily="34" charset="0"/>
                </a:rPr>
                <a:t>      a single Data model</a:t>
              </a:r>
            </a:p>
            <a:p>
              <a:pPr marL="280987" lvl="1" indent="-228600" algn="just">
                <a:buClr>
                  <a:srgbClr val="000000"/>
                </a:buClr>
                <a:buSzPct val="80000"/>
                <a:buFont typeface="Wingdings" pitchFamily="2" charset="2"/>
                <a:buChar char="§"/>
                <a:defRPr/>
              </a:pPr>
              <a:r>
                <a:rPr lang="en-US" sz="1100" b="1" kern="0" dirty="0">
                  <a:solidFill>
                    <a:prstClr val="black"/>
                  </a:solidFill>
                  <a:latin typeface="Calibri" pitchFamily="34" charset="0"/>
                  <a:cs typeface="Calibri" pitchFamily="34" charset="0"/>
                </a:rPr>
                <a:t>Created the QlikSense </a:t>
              </a:r>
              <a:r>
                <a:rPr lang="en-US" sz="1100" b="1" kern="0" dirty="0" smtClean="0">
                  <a:solidFill>
                    <a:prstClr val="black"/>
                  </a:solidFill>
                  <a:latin typeface="Calibri" pitchFamily="34" charset="0"/>
                  <a:cs typeface="Calibri" pitchFamily="34" charset="0"/>
                </a:rPr>
                <a:t>Application for the  2 Brands </a:t>
              </a:r>
              <a:r>
                <a:rPr lang="en-US" sz="1100" kern="0" dirty="0" smtClean="0">
                  <a:solidFill>
                    <a:prstClr val="black"/>
                  </a:solidFill>
                  <a:latin typeface="Calibri" pitchFamily="34" charset="0"/>
                  <a:cs typeface="Calibri" pitchFamily="34" charset="0"/>
                </a:rPr>
                <a:t>using the merged Data model with all the possible features available in QlikSense</a:t>
              </a:r>
              <a:endParaRPr lang="en-US" sz="1100" kern="0" dirty="0">
                <a:solidFill>
                  <a:prstClr val="black"/>
                </a:solidFill>
                <a:latin typeface="Calibri" pitchFamily="34" charset="0"/>
                <a:cs typeface="Calibri" pitchFamily="34" charset="0"/>
              </a:endParaRPr>
            </a:p>
            <a:p>
              <a:pPr marL="223837" lvl="1" indent="-171450" algn="just">
                <a:buClr>
                  <a:srgbClr val="000000"/>
                </a:buClr>
                <a:buSzPct val="80000"/>
                <a:buFont typeface="Wingdings" panose="05000000000000000000" pitchFamily="2" charset="2"/>
                <a:buChar char="§"/>
                <a:defRPr/>
              </a:pPr>
              <a:r>
                <a:rPr lang="en-US" sz="1100" b="1" kern="0" dirty="0" smtClean="0">
                  <a:solidFill>
                    <a:prstClr val="black"/>
                  </a:solidFill>
                  <a:latin typeface="Calibri" pitchFamily="34" charset="0"/>
                  <a:cs typeface="Calibri" pitchFamily="34" charset="0"/>
                </a:rPr>
                <a:t>Implemented </a:t>
              </a:r>
              <a:r>
                <a:rPr lang="en-US" sz="1100" b="1" kern="0" dirty="0">
                  <a:solidFill>
                    <a:prstClr val="black"/>
                  </a:solidFill>
                  <a:latin typeface="Calibri" pitchFamily="34" charset="0"/>
                  <a:cs typeface="Calibri" pitchFamily="34" charset="0"/>
                </a:rPr>
                <a:t>a set of flexible dashboards </a:t>
              </a:r>
              <a:r>
                <a:rPr lang="en-US" sz="1100" kern="0" dirty="0">
                  <a:solidFill>
                    <a:prstClr val="black"/>
                  </a:solidFill>
                  <a:latin typeface="Calibri" pitchFamily="34" charset="0"/>
                  <a:cs typeface="Calibri" pitchFamily="34" charset="0"/>
                </a:rPr>
                <a:t>with  filters, </a:t>
              </a:r>
              <a:r>
                <a:rPr lang="en-US" sz="1100" kern="0" dirty="0" smtClean="0">
                  <a:solidFill>
                    <a:prstClr val="black"/>
                  </a:solidFill>
                  <a:latin typeface="Calibri" pitchFamily="34" charset="0"/>
                  <a:cs typeface="Calibri" pitchFamily="34" charset="0"/>
                </a:rPr>
                <a:t>graphs</a:t>
              </a:r>
              <a:r>
                <a:rPr lang="en-US" sz="1100" kern="0" dirty="0">
                  <a:solidFill>
                    <a:prstClr val="black"/>
                  </a:solidFill>
                  <a:latin typeface="Calibri" pitchFamily="34" charset="0"/>
                  <a:cs typeface="Calibri" pitchFamily="34" charset="0"/>
                </a:rPr>
                <a:t>, </a:t>
              </a:r>
              <a:r>
                <a:rPr lang="en-US" sz="1100" kern="0" dirty="0" smtClean="0">
                  <a:solidFill>
                    <a:prstClr val="black"/>
                  </a:solidFill>
                  <a:latin typeface="Calibri" pitchFamily="34" charset="0"/>
                  <a:cs typeface="Calibri" pitchFamily="34" charset="0"/>
                </a:rPr>
                <a:t>cyclic groups,Master Items that enables user to create their own apps with attractive visualization features</a:t>
              </a:r>
              <a:endParaRPr lang="en-US" sz="1100" kern="0" dirty="0">
                <a:solidFill>
                  <a:prstClr val="black"/>
                </a:solidFill>
                <a:latin typeface="Calibri" pitchFamily="34" charset="0"/>
                <a:cs typeface="Calibri" pitchFamily="34" charset="0"/>
              </a:endParaRPr>
            </a:p>
            <a:p>
              <a:pPr marL="393700" lvl="1" indent="-171450" algn="just">
                <a:buClr>
                  <a:srgbClr val="000000"/>
                </a:buClr>
                <a:buSzPct val="80000"/>
                <a:buFont typeface="Wingdings" panose="05000000000000000000" pitchFamily="2" charset="2"/>
                <a:buChar char="§"/>
                <a:defRPr/>
              </a:pPr>
              <a:r>
                <a:rPr lang="en-US" sz="1100" kern="0" dirty="0">
                  <a:solidFill>
                    <a:prstClr val="black"/>
                  </a:solidFill>
                  <a:latin typeface="Calibri" pitchFamily="34" charset="0"/>
                  <a:cs typeface="Calibri" pitchFamily="34" charset="0"/>
                </a:rPr>
                <a:t>E.g. </a:t>
              </a:r>
              <a:r>
                <a:rPr lang="en-US" sz="1100" kern="0" dirty="0" smtClean="0">
                  <a:solidFill>
                    <a:prstClr val="black"/>
                  </a:solidFill>
                  <a:latin typeface="Calibri" pitchFamily="34" charset="0"/>
                  <a:cs typeface="Calibri" pitchFamily="34" charset="0"/>
                </a:rPr>
                <a:t>Utilization All Dimension, Inventory All Dimensions, Forecast, Account Overview etc.</a:t>
              </a:r>
              <a:endParaRPr lang="en-US" sz="1100" b="1" dirty="0">
                <a:solidFill>
                  <a:srgbClr val="000000"/>
                </a:solidFill>
                <a:latin typeface="Calibri" pitchFamily="34" charset="0"/>
                <a:ea typeface="ＭＳ Ｐゴシック" charset="-128"/>
                <a:cs typeface="Calibri" pitchFamily="34" charset="0"/>
              </a:endParaRPr>
            </a:p>
          </p:txBody>
        </p:sp>
        <p:sp>
          <p:nvSpPr>
            <p:cNvPr id="27" name="Round Same Side Corner Rectangle 26"/>
            <p:cNvSpPr/>
            <p:nvPr/>
          </p:nvSpPr>
          <p:spPr>
            <a:xfrm>
              <a:off x="3175967" y="1132110"/>
              <a:ext cx="2766096" cy="379190"/>
            </a:xfrm>
            <a:prstGeom prst="round2Same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smtClean="0">
                  <a:solidFill>
                    <a:sysClr val="window" lastClr="FFFFFF"/>
                  </a:solidFill>
                  <a:cs typeface="Arial" pitchFamily="34" charset="0"/>
                </a:rPr>
                <a:t>Cognizant Solution</a:t>
              </a:r>
            </a:p>
          </p:txBody>
        </p:sp>
        <p:sp>
          <p:nvSpPr>
            <p:cNvPr id="28" name="Rounded Rectangle 27"/>
            <p:cNvSpPr/>
            <p:nvPr/>
          </p:nvSpPr>
          <p:spPr>
            <a:xfrm>
              <a:off x="228601" y="1436910"/>
              <a:ext cx="2799998" cy="4452255"/>
            </a:xfrm>
            <a:prstGeom prst="roundRect">
              <a:avLst>
                <a:gd name="adj" fmla="val 3153"/>
              </a:avLst>
            </a:prstGeom>
            <a:gradFill>
              <a:gsLst>
                <a:gs pos="50000">
                  <a:srgbClr val="9BBB59">
                    <a:lumMod val="20000"/>
                    <a:lumOff val="80000"/>
                  </a:srgbClr>
                </a:gs>
                <a:gs pos="0">
                  <a:sysClr val="window" lastClr="FFFFFF"/>
                </a:gs>
                <a:gs pos="100000">
                  <a:srgbClr val="9BBB59">
                    <a:lumMod val="20000"/>
                    <a:lumOff val="80000"/>
                  </a:srgbClr>
                </a:gs>
              </a:gsLst>
              <a:lin ang="5400000" scaled="0"/>
            </a:gradFill>
            <a:ln w="12700" cap="flat" cmpd="sng" algn="ctr">
              <a:solidFill>
                <a:srgbClr val="9BBB59">
                  <a:lumMod val="75000"/>
                </a:srgbClr>
              </a:solidFill>
              <a:prstDash val="solid"/>
            </a:ln>
            <a:effectLst/>
          </p:spPr>
          <p:txBody>
            <a:bodyPr rtlCol="0" anchor="ctr"/>
            <a:lstStyle/>
            <a:p>
              <a:pPr marL="58738" lvl="1" indent="-6350" algn="just">
                <a:buClr>
                  <a:srgbClr val="000000"/>
                </a:buClr>
                <a:defRPr/>
              </a:pPr>
              <a:r>
                <a:rPr lang="en-US" sz="1100" dirty="0">
                  <a:solidFill>
                    <a:srgbClr val="000000"/>
                  </a:solidFill>
                  <a:latin typeface="Calibri" pitchFamily="34" charset="0"/>
                  <a:cs typeface="Times New Roman" pitchFamily="18" charset="0"/>
                </a:rPr>
                <a:t>The Customer is a biotechnology corporation </a:t>
              </a:r>
            </a:p>
            <a:p>
              <a:pPr marL="58738" lvl="1" indent="-6350" algn="just">
                <a:buClr>
                  <a:srgbClr val="000000"/>
                </a:buClr>
                <a:defRPr/>
              </a:pPr>
              <a:r>
                <a:rPr lang="en-US" sz="1100" dirty="0" smtClean="0">
                  <a:solidFill>
                    <a:srgbClr val="000000"/>
                  </a:solidFill>
                  <a:latin typeface="Calibri" pitchFamily="34" charset="0"/>
                  <a:cs typeface="Times New Roman" pitchFamily="18" charset="0"/>
                </a:rPr>
                <a:t>which markets </a:t>
              </a:r>
              <a:r>
                <a:rPr lang="en-US" sz="1100" dirty="0">
                  <a:solidFill>
                    <a:srgbClr val="000000"/>
                  </a:solidFill>
                  <a:latin typeface="Calibri" pitchFamily="34" charset="0"/>
                  <a:cs typeface="Times New Roman" pitchFamily="18" charset="0"/>
                </a:rPr>
                <a:t>itself as a research-driven corporation that follows the science to make innovations. It employs more than 1,100 researchers, scientists and postdocs and covers a wide range of scientific activity—from molecular biology to protein chemistry to bioinformatics and physiology.</a:t>
              </a:r>
              <a:endParaRPr lang="en-US" sz="1100" dirty="0" smtClean="0">
                <a:solidFill>
                  <a:srgbClr val="000000"/>
                </a:solidFill>
                <a:latin typeface="Calibri" pitchFamily="34" charset="0"/>
                <a:cs typeface="Times New Roman" pitchFamily="18" charset="0"/>
              </a:endParaRPr>
            </a:p>
            <a:p>
              <a:pPr marL="58738" lvl="1" indent="-6350" algn="just">
                <a:buClr>
                  <a:srgbClr val="000000"/>
                </a:buClr>
                <a:defRPr/>
              </a:pPr>
              <a:r>
                <a:rPr lang="en-US" sz="1100" b="1" dirty="0" smtClean="0">
                  <a:solidFill>
                    <a:srgbClr val="000000"/>
                  </a:solidFill>
                  <a:latin typeface="Calibri" pitchFamily="34" charset="0"/>
                  <a:ea typeface="ＭＳ Ｐゴシック"/>
                  <a:cs typeface="Times New Roman" pitchFamily="18" charset="0"/>
                </a:rPr>
                <a:t>Key Challenges</a:t>
              </a:r>
              <a:endParaRPr lang="en-US" sz="1100" b="1" dirty="0">
                <a:solidFill>
                  <a:srgbClr val="000000"/>
                </a:solidFill>
                <a:latin typeface="Calibri" pitchFamily="34" charset="0"/>
                <a:ea typeface="ＭＳ Ｐゴシック"/>
                <a:cs typeface="Times New Roman" pitchFamily="18" charset="0"/>
              </a:endParaRPr>
            </a:p>
            <a:p>
              <a:pPr marL="223837" lvl="1" indent="-171450" algn="just">
                <a:buClr>
                  <a:srgbClr val="000000"/>
                </a:buClr>
                <a:buFont typeface="Wingdings" panose="05000000000000000000" pitchFamily="2" charset="2"/>
                <a:buChar char="§"/>
                <a:defRPr/>
              </a:pPr>
              <a:r>
                <a:rPr lang="en-US" sz="1100" kern="0" dirty="0" smtClean="0">
                  <a:solidFill>
                    <a:prstClr val="black"/>
                  </a:solidFill>
                  <a:latin typeface="Calibri" pitchFamily="34" charset="0"/>
                  <a:cs typeface="Calibri" pitchFamily="34" charset="0"/>
                </a:rPr>
                <a:t>Needs to Migrate the QlikView Applications  to  QlikSense</a:t>
              </a:r>
            </a:p>
            <a:p>
              <a:pPr marL="223837" lvl="1" indent="-171450" algn="just">
                <a:buClr>
                  <a:srgbClr val="000000"/>
                </a:buClr>
                <a:buFont typeface="Wingdings" panose="05000000000000000000" pitchFamily="2" charset="2"/>
                <a:buChar char="§"/>
                <a:defRPr/>
              </a:pPr>
              <a:r>
                <a:rPr lang="en-US" sz="1100" kern="0" dirty="0" smtClean="0">
                  <a:solidFill>
                    <a:prstClr val="black"/>
                  </a:solidFill>
                  <a:latin typeface="Calibri" pitchFamily="34" charset="0"/>
                  <a:cs typeface="Calibri" pitchFamily="34" charset="0"/>
                </a:rPr>
                <a:t>Need to merge the Dashboards of 2 Products into a single Dashboard</a:t>
              </a:r>
            </a:p>
            <a:p>
              <a:pPr marL="223837" lvl="1" indent="-171450" algn="just">
                <a:buClr>
                  <a:srgbClr val="000000"/>
                </a:buClr>
                <a:buFont typeface="Wingdings" panose="05000000000000000000" pitchFamily="2" charset="2"/>
                <a:buChar char="§"/>
                <a:defRPr/>
              </a:pPr>
              <a:r>
                <a:rPr lang="en-US" sz="1100" kern="0" dirty="0" smtClean="0">
                  <a:solidFill>
                    <a:prstClr val="black"/>
                  </a:solidFill>
                  <a:latin typeface="Calibri" pitchFamily="34" charset="0"/>
                  <a:cs typeface="Calibri" pitchFamily="34" charset="0"/>
                </a:rPr>
                <a:t>Individual dashboards  are used in QlikView for each product.</a:t>
              </a:r>
            </a:p>
          </p:txBody>
        </p:sp>
        <p:sp>
          <p:nvSpPr>
            <p:cNvPr id="29" name="Round Same Side Corner Rectangle 28"/>
            <p:cNvSpPr/>
            <p:nvPr/>
          </p:nvSpPr>
          <p:spPr>
            <a:xfrm>
              <a:off x="230136" y="1132110"/>
              <a:ext cx="2798463" cy="379190"/>
            </a:xfrm>
            <a:prstGeom prst="round2Same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122238" indent="-122238" algn="ctr">
                <a:defRPr/>
              </a:pPr>
              <a:r>
                <a:rPr lang="en-US" sz="1200" b="1" kern="0" dirty="0" smtClean="0">
                  <a:solidFill>
                    <a:sysClr val="window" lastClr="FFFFFF"/>
                  </a:solidFill>
                  <a:cs typeface="Arial" pitchFamily="34" charset="0"/>
                </a:rPr>
                <a:t>Client Situation</a:t>
              </a:r>
            </a:p>
          </p:txBody>
        </p:sp>
        <p:sp>
          <p:nvSpPr>
            <p:cNvPr id="30" name="Rounded Rectangle 29"/>
            <p:cNvSpPr/>
            <p:nvPr/>
          </p:nvSpPr>
          <p:spPr>
            <a:xfrm>
              <a:off x="6083300" y="1435101"/>
              <a:ext cx="2840031" cy="4454066"/>
            </a:xfrm>
            <a:prstGeom prst="roundRect">
              <a:avLst>
                <a:gd name="adj" fmla="val 3153"/>
              </a:avLst>
            </a:prstGeom>
            <a:gradFill>
              <a:gsLst>
                <a:gs pos="50000">
                  <a:srgbClr val="F79646">
                    <a:lumMod val="20000"/>
                    <a:lumOff val="80000"/>
                  </a:srgbClr>
                </a:gs>
                <a:gs pos="0">
                  <a:sysClr val="window" lastClr="FFFFFF"/>
                </a:gs>
                <a:gs pos="100000">
                  <a:srgbClr val="F79646">
                    <a:lumMod val="20000"/>
                    <a:lumOff val="80000"/>
                  </a:srgbClr>
                </a:gs>
              </a:gsLst>
              <a:lin ang="5400000" scaled="0"/>
            </a:gradFill>
            <a:ln w="12700" cap="flat" cmpd="sng" algn="ctr">
              <a:solidFill>
                <a:sysClr val="windowText" lastClr="000000">
                  <a:lumMod val="50000"/>
                  <a:lumOff val="50000"/>
                </a:sysClr>
              </a:solidFill>
              <a:prstDash val="solid"/>
            </a:ln>
            <a:effectLst/>
          </p:spPr>
          <p:txBody>
            <a:bodyPr rtlCol="0" anchor="ctr"/>
            <a:lstStyle/>
            <a:p>
              <a:pPr marL="223837" lvl="1" indent="-171450" algn="just">
                <a:buClr>
                  <a:srgbClr val="000000"/>
                </a:buClr>
                <a:buFont typeface="Wingdings" panose="05000000000000000000" pitchFamily="2" charset="2"/>
                <a:buChar char="§"/>
                <a:defRPr/>
              </a:pPr>
              <a:r>
                <a:rPr lang="en-US" sz="1050" kern="0" dirty="0">
                  <a:solidFill>
                    <a:prstClr val="black"/>
                  </a:solidFill>
                  <a:latin typeface="Calibri" pitchFamily="34" charset="0"/>
                  <a:cs typeface="Calibri" pitchFamily="34" charset="0"/>
                </a:rPr>
                <a:t>Provided </a:t>
              </a:r>
              <a:r>
                <a:rPr lang="en-US" sz="1050" b="1" kern="0" dirty="0">
                  <a:solidFill>
                    <a:prstClr val="black"/>
                  </a:solidFill>
                  <a:latin typeface="Calibri" pitchFamily="34" charset="0"/>
                  <a:cs typeface="Calibri" pitchFamily="34" charset="0"/>
                </a:rPr>
                <a:t>cost effective solution </a:t>
              </a:r>
              <a:r>
                <a:rPr lang="en-US" sz="1050" kern="0" dirty="0">
                  <a:solidFill>
                    <a:prstClr val="black"/>
                  </a:solidFill>
                  <a:latin typeface="Calibri" pitchFamily="34" charset="0"/>
                  <a:cs typeface="Calibri" pitchFamily="34" charset="0"/>
                </a:rPr>
                <a:t>with Onsite/Offshore model</a:t>
              </a:r>
              <a:r>
                <a:rPr lang="en-US" sz="1050" kern="0" dirty="0" smtClean="0">
                  <a:solidFill>
                    <a:prstClr val="black"/>
                  </a:solidFill>
                  <a:latin typeface="Calibri" pitchFamily="34" charset="0"/>
                  <a:cs typeface="Calibri" pitchFamily="34" charset="0"/>
                </a:rPr>
                <a:t>.</a:t>
              </a:r>
              <a:endParaRPr lang="en-US" sz="1050" kern="0" dirty="0">
                <a:solidFill>
                  <a:prstClr val="black"/>
                </a:solidFill>
                <a:latin typeface="Calibri" pitchFamily="34" charset="0"/>
                <a:cs typeface="Calibri" pitchFamily="34" charset="0"/>
              </a:endParaRPr>
            </a:p>
            <a:p>
              <a:pPr marL="223837" lvl="1" indent="-171450" algn="just">
                <a:buClr>
                  <a:srgbClr val="000000"/>
                </a:buClr>
                <a:buFont typeface="Wingdings" panose="05000000000000000000" pitchFamily="2" charset="2"/>
                <a:buChar char="§"/>
                <a:defRPr/>
              </a:pPr>
              <a:r>
                <a:rPr lang="en-US" sz="1050" b="1" kern="0" dirty="0">
                  <a:solidFill>
                    <a:prstClr val="black"/>
                  </a:solidFill>
                  <a:latin typeface="Calibri" pitchFamily="34" charset="0"/>
                  <a:cs typeface="Calibri" pitchFamily="34" charset="0"/>
                </a:rPr>
                <a:t>Robust and scalable </a:t>
              </a:r>
              <a:r>
                <a:rPr lang="en-US" sz="1050" kern="0" dirty="0" smtClean="0">
                  <a:solidFill>
                    <a:prstClr val="black"/>
                  </a:solidFill>
                  <a:latin typeface="Calibri" pitchFamily="34" charset="0"/>
                  <a:cs typeface="Calibri" pitchFamily="34" charset="0"/>
                </a:rPr>
                <a:t>QlikSense </a:t>
              </a:r>
              <a:r>
                <a:rPr lang="en-US" sz="1050" kern="0" dirty="0">
                  <a:solidFill>
                    <a:prstClr val="black"/>
                  </a:solidFill>
                  <a:latin typeface="Calibri" pitchFamily="34" charset="0"/>
                  <a:cs typeface="Calibri" pitchFamily="34" charset="0"/>
                </a:rPr>
                <a:t>infrastructure and data model</a:t>
              </a:r>
              <a:r>
                <a:rPr lang="en-US" sz="1050" kern="0" dirty="0" smtClean="0">
                  <a:solidFill>
                    <a:prstClr val="black"/>
                  </a:solidFill>
                  <a:latin typeface="Calibri" pitchFamily="34" charset="0"/>
                  <a:cs typeface="Calibri" pitchFamily="34" charset="0"/>
                </a:rPr>
                <a:t>.</a:t>
              </a:r>
            </a:p>
            <a:p>
              <a:pPr marL="223837" lvl="1" indent="-171450" algn="just">
                <a:buClr>
                  <a:srgbClr val="000000"/>
                </a:buClr>
                <a:buFont typeface="Wingdings" panose="05000000000000000000" pitchFamily="2" charset="2"/>
                <a:buChar char="§"/>
                <a:defRPr/>
              </a:pPr>
              <a:r>
                <a:rPr lang="en-US" sz="1050" kern="0" dirty="0" smtClean="0">
                  <a:solidFill>
                    <a:prstClr val="black"/>
                  </a:solidFill>
                  <a:latin typeface="Calibri" pitchFamily="34" charset="0"/>
                  <a:cs typeface="Calibri" pitchFamily="34" charset="0"/>
                </a:rPr>
                <a:t>Achieved most of the features used in QlikView in the migrated QlikSense Dashboards.</a:t>
              </a:r>
              <a:endParaRPr lang="en-US" sz="1050" kern="0" dirty="0">
                <a:solidFill>
                  <a:prstClr val="black"/>
                </a:solidFill>
                <a:latin typeface="Calibri" pitchFamily="34" charset="0"/>
                <a:cs typeface="Calibri" pitchFamily="34" charset="0"/>
              </a:endParaRPr>
            </a:p>
            <a:p>
              <a:pPr marL="223837" lvl="1" indent="-171450" algn="just">
                <a:buClr>
                  <a:srgbClr val="000000"/>
                </a:buClr>
                <a:buFont typeface="Wingdings" panose="05000000000000000000" pitchFamily="2" charset="2"/>
                <a:buChar char="§"/>
                <a:defRPr/>
              </a:pPr>
              <a:r>
                <a:rPr lang="en-US" sz="1050" b="1" kern="0" dirty="0" smtClean="0">
                  <a:solidFill>
                    <a:prstClr val="black"/>
                  </a:solidFill>
                  <a:latin typeface="Calibri" pitchFamily="34" charset="0"/>
                  <a:cs typeface="Calibri" pitchFamily="34" charset="0"/>
                </a:rPr>
                <a:t>The dashboards contains Master </a:t>
              </a:r>
              <a:r>
                <a:rPr lang="en-US" sz="1050" kern="0" dirty="0" smtClean="0">
                  <a:solidFill>
                    <a:prstClr val="black"/>
                  </a:solidFill>
                  <a:latin typeface="Calibri" pitchFamily="34" charset="0"/>
                  <a:cs typeface="Calibri" pitchFamily="34" charset="0"/>
                </a:rPr>
                <a:t>Items using which users can develop their own Applications</a:t>
              </a:r>
            </a:p>
            <a:p>
              <a:pPr marL="223837" lvl="1" indent="-171450" algn="just">
                <a:buClr>
                  <a:srgbClr val="000000"/>
                </a:buClr>
                <a:buFont typeface="Wingdings" panose="05000000000000000000" pitchFamily="2" charset="2"/>
                <a:buChar char="§"/>
                <a:defRPr/>
              </a:pPr>
              <a:r>
                <a:rPr lang="en-US" sz="1050" b="1" kern="0" dirty="0" smtClean="0">
                  <a:solidFill>
                    <a:prstClr val="black"/>
                  </a:solidFill>
                  <a:latin typeface="Calibri" pitchFamily="34" charset="0"/>
                  <a:cs typeface="Calibri" pitchFamily="34" charset="0"/>
                </a:rPr>
                <a:t>MOI Analytics Dashboard</a:t>
              </a:r>
              <a:r>
                <a:rPr lang="en-US" sz="1050" kern="0" dirty="0" smtClean="0">
                  <a:solidFill>
                    <a:prstClr val="black"/>
                  </a:solidFill>
                  <a:latin typeface="Calibri" pitchFamily="34" charset="0"/>
                  <a:cs typeface="Calibri" pitchFamily="34" charset="0"/>
                </a:rPr>
                <a:t> provides analysis on Sales Trends and Account Growth, Inventory and Forecast KPIs with Extension objects for Cyclic group</a:t>
              </a:r>
            </a:p>
            <a:p>
              <a:pPr marL="223837" lvl="1" indent="-171450" algn="just">
                <a:buClr>
                  <a:srgbClr val="000000"/>
                </a:buClr>
                <a:buFont typeface="Wingdings" panose="05000000000000000000" pitchFamily="2" charset="2"/>
                <a:buChar char="§"/>
                <a:defRPr/>
              </a:pPr>
              <a:r>
                <a:rPr lang="en-US" sz="1050" b="1" kern="0" dirty="0" smtClean="0">
                  <a:solidFill>
                    <a:prstClr val="black"/>
                  </a:solidFill>
                  <a:latin typeface="Calibri" pitchFamily="34" charset="0"/>
                  <a:cs typeface="Calibri" pitchFamily="34" charset="0"/>
                </a:rPr>
                <a:t>SLD Dashboards provides analysis on </a:t>
              </a:r>
              <a:r>
                <a:rPr lang="en-US" sz="1050" kern="0" dirty="0" smtClean="0">
                  <a:solidFill>
                    <a:prstClr val="black"/>
                  </a:solidFill>
                  <a:latin typeface="Calibri" pitchFamily="34" charset="0"/>
                  <a:cs typeface="Calibri" pitchFamily="34" charset="0"/>
                </a:rPr>
                <a:t>Sales and Account related KPIs for the 2 Brands HER2 and RA</a:t>
              </a:r>
            </a:p>
          </p:txBody>
        </p:sp>
        <p:sp>
          <p:nvSpPr>
            <p:cNvPr id="31" name="Round Same Side Corner Rectangle 30"/>
            <p:cNvSpPr/>
            <p:nvPr/>
          </p:nvSpPr>
          <p:spPr>
            <a:xfrm>
              <a:off x="6083300" y="1130300"/>
              <a:ext cx="2836960" cy="381000"/>
            </a:xfrm>
            <a:prstGeom prst="round2SameRect">
              <a:avLst/>
            </a:prstGeom>
            <a:gradFill rotWithShape="1">
              <a:gsLst>
                <a:gs pos="0">
                  <a:srgbClr val="9B4A07"/>
                </a:gs>
                <a:gs pos="80000">
                  <a:srgbClr val="BF5B09"/>
                </a:gs>
                <a:gs pos="100000">
                  <a:srgbClr val="F79646">
                    <a:lumMod val="75000"/>
                  </a:srgbClr>
                </a:gs>
              </a:gsLst>
              <a:lin ang="16200000" scaled="0"/>
            </a:gradFill>
            <a:ln w="9525" cap="flat" cmpd="sng" algn="ctr">
              <a:solidFill>
                <a:sysClr val="windowText" lastClr="000000">
                  <a:lumMod val="50000"/>
                  <a:lumOff val="50000"/>
                </a:sysClr>
              </a:solidFill>
              <a:prstDash val="solid"/>
            </a:ln>
            <a:effectLst>
              <a:outerShdw blurRad="40000" dist="23000" dir="5400000" rotWithShape="0">
                <a:srgbClr val="000000">
                  <a:alpha val="35000"/>
                </a:srgbClr>
              </a:outerShdw>
            </a:effectLst>
          </p:spPr>
          <p:txBody>
            <a:bodyPr rtlCol="0" anchor="ctr"/>
            <a:lstStyle/>
            <a:p>
              <a:pPr marL="122238" algn="ctr">
                <a:defRPr/>
              </a:pPr>
              <a:r>
                <a:rPr lang="en-US" sz="1200" b="1" kern="0" dirty="0" smtClean="0">
                  <a:solidFill>
                    <a:sysClr val="window" lastClr="FFFFFF"/>
                  </a:solidFill>
                  <a:cs typeface="Arial" pitchFamily="34" charset="0"/>
                </a:rPr>
                <a:t>Client Benefits</a:t>
              </a:r>
            </a:p>
          </p:txBody>
        </p:sp>
      </p:grpSp>
      <p:grpSp>
        <p:nvGrpSpPr>
          <p:cNvPr id="32" name="Group 14"/>
          <p:cNvGrpSpPr/>
          <p:nvPr/>
        </p:nvGrpSpPr>
        <p:grpSpPr>
          <a:xfrm>
            <a:off x="77786" y="4329496"/>
            <a:ext cx="3046414" cy="1587914"/>
            <a:chOff x="219874" y="4876800"/>
            <a:chExt cx="2753253" cy="953543"/>
          </a:xfrm>
        </p:grpSpPr>
        <p:sp>
          <p:nvSpPr>
            <p:cNvPr id="34" name="AutoShape 3"/>
            <p:cNvSpPr>
              <a:spLocks noChangeArrowheads="1"/>
            </p:cNvSpPr>
            <p:nvPr/>
          </p:nvSpPr>
          <p:spPr bwMode="auto">
            <a:xfrm>
              <a:off x="219874" y="4876800"/>
              <a:ext cx="2615519" cy="953543"/>
            </a:xfrm>
            <a:prstGeom prst="roundRect">
              <a:avLst>
                <a:gd name="adj" fmla="val 8218"/>
              </a:avLst>
            </a:prstGeom>
            <a:gradFill rotWithShape="1">
              <a:gsLst>
                <a:gs pos="0">
                  <a:schemeClr val="bg1">
                    <a:lumMod val="95000"/>
                  </a:schemeClr>
                </a:gs>
                <a:gs pos="35000">
                  <a:schemeClr val="bg1">
                    <a:lumMod val="95000"/>
                    <a:alpha val="50000"/>
                  </a:schemeClr>
                </a:gs>
                <a:gs pos="100000">
                  <a:schemeClr val="bg1">
                    <a:lumMod val="95000"/>
                  </a:schemeClr>
                </a:gs>
              </a:gsLst>
              <a:lin ang="16200000" scaled="1"/>
            </a:gradFill>
            <a:ln w="9525" cap="flat" cmpd="sng" algn="ctr">
              <a:solidFill>
                <a:srgbClr val="A27506">
                  <a:alpha val="44000"/>
                </a:srgbClr>
              </a:solidFill>
              <a:prstDash val="solid"/>
              <a:headEnd/>
              <a:tailEnd/>
            </a:ln>
            <a:effectLst>
              <a:outerShdw blurRad="40000" dist="20000" dir="5400000" rotWithShape="0">
                <a:srgbClr val="000000">
                  <a:alpha val="38000"/>
                </a:srgbClr>
              </a:outerShdw>
            </a:effectLst>
          </p:spPr>
          <p:txBody>
            <a:bodyPr wrap="none" anchor="ctr"/>
            <a:lstStyle/>
            <a:p>
              <a:pPr>
                <a:defRPr/>
              </a:pPr>
              <a:endParaRPr lang="en-US" sz="1000" b="1" dirty="0">
                <a:solidFill>
                  <a:prstClr val="black"/>
                </a:solidFill>
              </a:endParaRPr>
            </a:p>
          </p:txBody>
        </p:sp>
        <p:sp>
          <p:nvSpPr>
            <p:cNvPr id="38" name="Rectangle 37"/>
            <p:cNvSpPr/>
            <p:nvPr/>
          </p:nvSpPr>
          <p:spPr>
            <a:xfrm>
              <a:off x="228600" y="5065653"/>
              <a:ext cx="2606793" cy="734659"/>
            </a:xfrm>
            <a:prstGeom prst="rect">
              <a:avLst/>
            </a:prstGeom>
          </p:spPr>
          <p:txBody>
            <a:bodyPr wrap="square">
              <a:spAutoFit/>
            </a:bodyPr>
            <a:lstStyle/>
            <a:p>
              <a:pPr marL="171450" indent="-171450">
                <a:buFont typeface="Wingdings" panose="05000000000000000000" pitchFamily="2" charset="2"/>
                <a:buChar char="§"/>
                <a:defRPr/>
              </a:pPr>
              <a:r>
                <a:rPr lang="en-US" sz="1050" b="1" dirty="0">
                  <a:solidFill>
                    <a:prstClr val="black"/>
                  </a:solidFill>
                  <a:latin typeface="Calibri" pitchFamily="34" charset="0"/>
                  <a:cs typeface="Calibri" pitchFamily="34" charset="0"/>
                </a:rPr>
                <a:t>Number of </a:t>
              </a:r>
              <a:r>
                <a:rPr lang="en-US" sz="1050" b="1" dirty="0" smtClean="0">
                  <a:solidFill>
                    <a:prstClr val="black"/>
                  </a:solidFill>
                  <a:latin typeface="Calibri" pitchFamily="34" charset="0"/>
                  <a:cs typeface="Calibri" pitchFamily="34" charset="0"/>
                </a:rPr>
                <a:t>QlikSense Dashboards – </a:t>
              </a:r>
              <a:r>
                <a:rPr lang="en-US" sz="1050" b="1" dirty="0">
                  <a:solidFill>
                    <a:prstClr val="black"/>
                  </a:solidFill>
                  <a:latin typeface="Calibri" pitchFamily="34" charset="0"/>
                  <a:cs typeface="Calibri" pitchFamily="34" charset="0"/>
                </a:rPr>
                <a:t>2</a:t>
              </a:r>
              <a:r>
                <a:rPr lang="en-US" sz="1050" b="1" dirty="0" smtClean="0">
                  <a:solidFill>
                    <a:prstClr val="black"/>
                  </a:solidFill>
                  <a:latin typeface="Calibri" pitchFamily="34" charset="0"/>
                  <a:cs typeface="Calibri" pitchFamily="34" charset="0"/>
                </a:rPr>
                <a:t> </a:t>
              </a:r>
              <a:r>
                <a:rPr lang="en-US" sz="1050" b="1" dirty="0">
                  <a:solidFill>
                    <a:prstClr val="black"/>
                  </a:solidFill>
                  <a:latin typeface="Calibri" pitchFamily="34" charset="0"/>
                  <a:cs typeface="Calibri" pitchFamily="34" charset="0"/>
                </a:rPr>
                <a:t>Dashboards </a:t>
              </a:r>
              <a:r>
                <a:rPr lang="en-US" sz="1050" b="1" dirty="0" smtClean="0">
                  <a:solidFill>
                    <a:prstClr val="black"/>
                  </a:solidFill>
                  <a:latin typeface="Calibri" pitchFamily="34" charset="0"/>
                  <a:cs typeface="Calibri" pitchFamily="34" charset="0"/>
                </a:rPr>
                <a:t>having 95 KPIs</a:t>
              </a:r>
              <a:endParaRPr lang="en-US" sz="1050" b="1" dirty="0">
                <a:solidFill>
                  <a:prstClr val="black"/>
                </a:solidFill>
                <a:latin typeface="Calibri" pitchFamily="34" charset="0"/>
                <a:cs typeface="Calibri" pitchFamily="34" charset="0"/>
              </a:endParaRPr>
            </a:p>
            <a:p>
              <a:pPr marL="171450" indent="-171450">
                <a:buFont typeface="Wingdings" panose="05000000000000000000" pitchFamily="2" charset="2"/>
                <a:buChar char="§"/>
                <a:defRPr/>
              </a:pPr>
              <a:r>
                <a:rPr lang="en-US" sz="1050" b="1" dirty="0">
                  <a:solidFill>
                    <a:prstClr val="black"/>
                  </a:solidFill>
                  <a:latin typeface="Calibri" pitchFamily="34" charset="0"/>
                  <a:ea typeface="ＭＳ Ｐゴシック" charset="-128"/>
                  <a:cs typeface="Calibri" pitchFamily="34" charset="0"/>
                </a:rPr>
                <a:t>Number of Users </a:t>
              </a:r>
              <a:r>
                <a:rPr lang="en-US" sz="1050" b="1" dirty="0" smtClean="0">
                  <a:solidFill>
                    <a:prstClr val="black"/>
                  </a:solidFill>
                  <a:latin typeface="Calibri" pitchFamily="34" charset="0"/>
                  <a:ea typeface="ＭＳ Ｐゴシック" charset="-128"/>
                  <a:cs typeface="Calibri" pitchFamily="34" charset="0"/>
                </a:rPr>
                <a:t>– 150</a:t>
              </a:r>
            </a:p>
            <a:p>
              <a:pPr marL="171450" indent="-171450">
                <a:buFont typeface="Wingdings" panose="05000000000000000000" pitchFamily="2" charset="2"/>
                <a:buChar char="§"/>
                <a:defRPr/>
              </a:pPr>
              <a:r>
                <a:rPr lang="en-US" sz="1050" b="1" dirty="0" smtClean="0">
                  <a:solidFill>
                    <a:prstClr val="black"/>
                  </a:solidFill>
                  <a:latin typeface="Calibri" pitchFamily="34" charset="0"/>
                  <a:ea typeface="ＭＳ Ｐゴシック" charset="-128"/>
                  <a:cs typeface="Calibri" pitchFamily="34" charset="0"/>
                </a:rPr>
                <a:t>Number </a:t>
              </a:r>
              <a:r>
                <a:rPr lang="en-US" sz="1050" b="1" dirty="0">
                  <a:solidFill>
                    <a:prstClr val="black"/>
                  </a:solidFill>
                  <a:latin typeface="Calibri" pitchFamily="34" charset="0"/>
                  <a:ea typeface="ＭＳ Ｐゴシック" charset="-128"/>
                  <a:cs typeface="Calibri" pitchFamily="34" charset="0"/>
                </a:rPr>
                <a:t>of concurrent users </a:t>
              </a:r>
              <a:r>
                <a:rPr lang="en-US" sz="1050" b="1" dirty="0" smtClean="0">
                  <a:solidFill>
                    <a:prstClr val="black"/>
                  </a:solidFill>
                  <a:latin typeface="Calibri" pitchFamily="34" charset="0"/>
                  <a:ea typeface="ＭＳ Ｐゴシック" charset="-128"/>
                  <a:cs typeface="Calibri" pitchFamily="34" charset="0"/>
                </a:rPr>
                <a:t>– 50</a:t>
              </a:r>
            </a:p>
            <a:p>
              <a:pPr marL="171450" indent="-171450">
                <a:buFont typeface="Wingdings" panose="05000000000000000000" pitchFamily="2" charset="2"/>
                <a:buChar char="§"/>
                <a:defRPr/>
              </a:pPr>
              <a:r>
                <a:rPr lang="en-US" sz="1050" b="1" dirty="0" smtClean="0">
                  <a:solidFill>
                    <a:prstClr val="black"/>
                  </a:solidFill>
                  <a:latin typeface="Calibri" pitchFamily="34" charset="0"/>
                  <a:ea typeface="ＭＳ Ｐゴシック" charset="-128"/>
                  <a:cs typeface="Calibri" pitchFamily="34" charset="0"/>
                </a:rPr>
                <a:t>QlikSense Nodes– 3 (Master, Cluster and Proxy)</a:t>
              </a:r>
            </a:p>
            <a:p>
              <a:pPr marL="171450" indent="-171450">
                <a:buFont typeface="Wingdings" panose="05000000000000000000" pitchFamily="2" charset="2"/>
                <a:buChar char="§"/>
                <a:defRPr/>
              </a:pPr>
              <a:r>
                <a:rPr lang="en-US" sz="1050" b="1" dirty="0" smtClean="0">
                  <a:solidFill>
                    <a:prstClr val="black"/>
                  </a:solidFill>
                  <a:latin typeface="Calibri" pitchFamily="34" charset="0"/>
                  <a:ea typeface="ＭＳ Ｐゴシック" charset="-128"/>
                  <a:cs typeface="Calibri" pitchFamily="34" charset="0"/>
                </a:rPr>
                <a:t>Data </a:t>
              </a:r>
              <a:r>
                <a:rPr lang="en-US" sz="1050" b="1" dirty="0">
                  <a:solidFill>
                    <a:prstClr val="black"/>
                  </a:solidFill>
                  <a:latin typeface="Calibri" pitchFamily="34" charset="0"/>
                  <a:ea typeface="ＭＳ Ｐゴシック" charset="-128"/>
                  <a:cs typeface="Calibri" pitchFamily="34" charset="0"/>
                </a:rPr>
                <a:t>Size  </a:t>
              </a:r>
              <a:r>
                <a:rPr lang="en-US" sz="1050" b="1">
                  <a:solidFill>
                    <a:prstClr val="black"/>
                  </a:solidFill>
                  <a:latin typeface="Calibri" pitchFamily="34" charset="0"/>
                  <a:ea typeface="ＭＳ Ｐゴシック" charset="-128"/>
                  <a:cs typeface="Calibri" pitchFamily="34" charset="0"/>
                </a:rPr>
                <a:t>- </a:t>
              </a:r>
              <a:r>
                <a:rPr lang="en-US" sz="1050" b="1" smtClean="0">
                  <a:solidFill>
                    <a:prstClr val="black"/>
                  </a:solidFill>
                  <a:latin typeface="Calibri" pitchFamily="34" charset="0"/>
                  <a:ea typeface="ＭＳ Ｐゴシック" charset="-128"/>
                  <a:cs typeface="Calibri" pitchFamily="34" charset="0"/>
                </a:rPr>
                <a:t>15 </a:t>
              </a:r>
              <a:r>
                <a:rPr lang="en-US" sz="1050" b="1" dirty="0" smtClean="0">
                  <a:solidFill>
                    <a:prstClr val="black"/>
                  </a:solidFill>
                  <a:latin typeface="Calibri" pitchFamily="34" charset="0"/>
                  <a:ea typeface="ＭＳ Ｐゴシック" charset="-128"/>
                  <a:cs typeface="Calibri" pitchFamily="34" charset="0"/>
                </a:rPr>
                <a:t>Million </a:t>
              </a:r>
              <a:r>
                <a:rPr lang="en-US" sz="1050" b="1" dirty="0">
                  <a:solidFill>
                    <a:prstClr val="black"/>
                  </a:solidFill>
                  <a:latin typeface="Calibri" pitchFamily="34" charset="0"/>
                  <a:ea typeface="ＭＳ Ｐゴシック" charset="-128"/>
                  <a:cs typeface="Calibri" pitchFamily="34" charset="0"/>
                </a:rPr>
                <a:t>Records </a:t>
              </a:r>
            </a:p>
          </p:txBody>
        </p:sp>
        <p:sp>
          <p:nvSpPr>
            <p:cNvPr id="39" name="Text Box 14"/>
            <p:cNvSpPr txBox="1">
              <a:spLocks noChangeArrowheads="1"/>
            </p:cNvSpPr>
            <p:nvPr/>
          </p:nvSpPr>
          <p:spPr bwMode="auto">
            <a:xfrm>
              <a:off x="228600" y="4892470"/>
              <a:ext cx="2744527" cy="323165"/>
            </a:xfrm>
            <a:prstGeom prst="rect">
              <a:avLst/>
            </a:prstGeom>
            <a:noFill/>
            <a:ln w="9525" algn="ctr">
              <a:noFill/>
              <a:miter lim="800000"/>
              <a:headEnd/>
              <a:tailEnd/>
            </a:ln>
          </p:spPr>
          <p:txBody>
            <a:bodyPr wrap="square">
              <a:spAutoFit/>
            </a:bodyPr>
            <a:lstStyle/>
            <a:p>
              <a:pPr>
                <a:lnSpc>
                  <a:spcPct val="150000"/>
                </a:lnSpc>
                <a:defRPr/>
              </a:pPr>
              <a:r>
                <a:rPr lang="en-US" sz="1000" b="1" kern="0" dirty="0" smtClean="0">
                  <a:solidFill>
                    <a:sysClr val="windowText" lastClr="000000"/>
                  </a:solidFill>
                  <a:ea typeface="ＭＳ Ｐゴシック"/>
                  <a:cs typeface="Arial" pitchFamily="34" charset="0"/>
                </a:rPr>
                <a:t>Key Metrics:</a:t>
              </a:r>
              <a:endParaRPr lang="en-US" sz="1000" kern="0" dirty="0" smtClean="0">
                <a:solidFill>
                  <a:sysClr val="windowText" lastClr="000000"/>
                </a:solidFill>
                <a:ea typeface="ＭＳ Ｐゴシック"/>
                <a:cs typeface="Arial" pitchFamily="34" charset="0"/>
              </a:endParaRPr>
            </a:p>
          </p:txBody>
        </p:sp>
      </p:grpSp>
      <p:pic>
        <p:nvPicPr>
          <p:cNvPr id="4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0827" y="4329498"/>
            <a:ext cx="2919808" cy="163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0800" y="4355592"/>
            <a:ext cx="2933824" cy="161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35413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ChangeArrowheads="1"/>
          </p:cNvSpPr>
          <p:nvPr/>
        </p:nvSpPr>
        <p:spPr bwMode="auto">
          <a:xfrm>
            <a:off x="17463" y="66675"/>
            <a:ext cx="912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altLang="en-US" dirty="0">
                <a:solidFill>
                  <a:schemeClr val="bg1"/>
                </a:solidFill>
                <a:latin typeface="+mj-lt"/>
                <a:cs typeface="Arial" pitchFamily="34" charset="0"/>
              </a:rPr>
              <a:t>QLIKVIEW SAMPLE VISUALIZATION - 1</a:t>
            </a:r>
            <a:endParaRPr lang="en-US" sz="2000" b="0" kern="0" dirty="0">
              <a:solidFill>
                <a:schemeClr val="bg1">
                  <a:lumMod val="95000"/>
                </a:schemeClr>
              </a:solidFill>
              <a:latin typeface="Calibri" pitchFamily="34" charset="0"/>
              <a:cs typeface="Calibri" pitchFamily="34" charset="0"/>
            </a:endParaRPr>
          </a:p>
        </p:txBody>
      </p:sp>
      <p:pic>
        <p:nvPicPr>
          <p:cNvPr id="25" name="Picture 24" descr="C:\Users\379790\Desktop\Aiport Dashboard_ Flat Screen Shot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17370"/>
            <a:ext cx="8601151" cy="4823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920236"/>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ChangeArrowheads="1"/>
          </p:cNvSpPr>
          <p:nvPr/>
        </p:nvSpPr>
        <p:spPr bwMode="auto">
          <a:xfrm>
            <a:off x="17463" y="66675"/>
            <a:ext cx="912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altLang="en-US" dirty="0">
                <a:solidFill>
                  <a:schemeClr val="bg1"/>
                </a:solidFill>
                <a:latin typeface="+mj-lt"/>
                <a:cs typeface="Arial" pitchFamily="34" charset="0"/>
              </a:rPr>
              <a:t>QLIKVIEW SAMPLE VISUALIZATION - </a:t>
            </a:r>
            <a:r>
              <a:rPr lang="en-US" altLang="en-US" dirty="0" smtClean="0">
                <a:solidFill>
                  <a:schemeClr val="bg1"/>
                </a:solidFill>
                <a:latin typeface="+mj-lt"/>
                <a:cs typeface="Arial" pitchFamily="34" charset="0"/>
              </a:rPr>
              <a:t>2</a:t>
            </a:r>
            <a:endParaRPr lang="en-US" sz="2000" b="0" kern="0" dirty="0">
              <a:solidFill>
                <a:schemeClr val="bg1">
                  <a:lumMod val="95000"/>
                </a:schemeClr>
              </a:solidFill>
              <a:latin typeface="Calibri" pitchFamily="34" charset="0"/>
              <a:cs typeface="Calibri" pitchFamily="34" charset="0"/>
            </a:endParaRPr>
          </a:p>
        </p:txBody>
      </p:sp>
      <p:pic>
        <p:nvPicPr>
          <p:cNvPr id="4" name="Picture 3" descr="C:\Users\359084\Pictures\Traveler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29858"/>
            <a:ext cx="8223501" cy="4998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012494"/>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914401" y="2971800"/>
            <a:ext cx="6477001" cy="838200"/>
          </a:xfrm>
        </p:spPr>
        <p:txBody>
          <a:bodyPr/>
          <a:lstStyle/>
          <a:p>
            <a:pPr marL="0" lvl="1" indent="0" fontAlgn="b">
              <a:spcBef>
                <a:spcPct val="0"/>
              </a:spcBef>
              <a:spcAft>
                <a:spcPct val="0"/>
              </a:spcAft>
              <a:buClr>
                <a:srgbClr val="2A8DBA"/>
              </a:buClr>
              <a:buNone/>
              <a:defRPr/>
            </a:pPr>
            <a:r>
              <a:rPr lang="en-US" b="1" dirty="0" smtClean="0"/>
              <a:t>THANK YOU</a:t>
            </a:r>
            <a:endParaRPr lang="en-US" b="1" dirty="0"/>
          </a:p>
        </p:txBody>
      </p:sp>
      <p:sp>
        <p:nvSpPr>
          <p:cNvPr id="21" name="Rectangle 20"/>
          <p:cNvSpPr/>
          <p:nvPr/>
        </p:nvSpPr>
        <p:spPr>
          <a:xfrm>
            <a:off x="5867401" y="990600"/>
            <a:ext cx="3048000" cy="261582"/>
          </a:xfrm>
          <a:prstGeom prst="rect">
            <a:avLst/>
          </a:prstGeom>
          <a:noFill/>
          <a:ln w="9525">
            <a:noFill/>
            <a:miter lim="800000"/>
            <a:headEnd/>
            <a:tailEnd/>
          </a:ln>
        </p:spPr>
        <p:txBody>
          <a:bodyPr wrap="square" lIns="91411" tIns="45706" rIns="91411" bIns="45706" rtlCol="0">
            <a:prstTxWarp prst="textNoShape">
              <a:avLst/>
            </a:prstTxWarp>
            <a:spAutoFit/>
          </a:bodyPr>
          <a:lstStyle/>
          <a:p>
            <a:pPr algn="just" eaLnBrk="0" hangingPunct="0"/>
            <a:r>
              <a:rPr lang="en-US" sz="1100" b="1" dirty="0">
                <a:latin typeface="Arial Narrow" pitchFamily="34" charset="0"/>
                <a:cs typeface="Calibri" pitchFamily="34" charset="0"/>
              </a:rPr>
              <a:t>.</a:t>
            </a:r>
          </a:p>
        </p:txBody>
      </p:sp>
    </p:spTree>
    <p:extLst>
      <p:ext uri="{BB962C8B-B14F-4D97-AF65-F5344CB8AC3E}">
        <p14:creationId xmlns:p14="http://schemas.microsoft.com/office/powerpoint/2010/main" val="3722175582"/>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152400" y="3362291"/>
            <a:ext cx="8839200" cy="2505109"/>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sp>
        <p:nvSpPr>
          <p:cNvPr id="6" name="Title 1"/>
          <p:cNvSpPr txBox="1">
            <a:spLocks/>
          </p:cNvSpPr>
          <p:nvPr/>
        </p:nvSpPr>
        <p:spPr>
          <a:xfrm>
            <a:off x="0" y="228600"/>
            <a:ext cx="8458201" cy="381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31775" algn="l">
              <a:spcBef>
                <a:spcPts val="600"/>
              </a:spcBef>
              <a:spcAft>
                <a:spcPts val="600"/>
              </a:spcAft>
            </a:pPr>
            <a:r>
              <a:rPr lang="en-US" sz="2400" b="1" dirty="0" smtClean="0">
                <a:solidFill>
                  <a:schemeClr val="bg1"/>
                </a:solidFill>
              </a:rPr>
              <a:t>CERTIFICATION AND RATES</a:t>
            </a:r>
            <a:endParaRPr lang="en-US" sz="2400" b="1" dirty="0">
              <a:solidFill>
                <a:schemeClr val="bg1"/>
              </a:solidFill>
              <a:ea typeface="ＭＳ Ｐゴシック" pitchFamily="34" charset="-128"/>
            </a:endParaRPr>
          </a:p>
        </p:txBody>
      </p:sp>
      <p:sp>
        <p:nvSpPr>
          <p:cNvPr id="45" name="Rectangle 44"/>
          <p:cNvSpPr/>
          <p:nvPr/>
        </p:nvSpPr>
        <p:spPr>
          <a:xfrm>
            <a:off x="-457200" y="1108839"/>
            <a:ext cx="10439400" cy="286232"/>
          </a:xfrm>
          <a:prstGeom prst="rect">
            <a:avLst/>
          </a:prstGeom>
        </p:spPr>
        <p:txBody>
          <a:bodyPr wrap="square">
            <a:spAutoFit/>
          </a:bodyPr>
          <a:lstStyle/>
          <a:p>
            <a:pPr marL="114300" lvl="1" defTabSz="457200" eaLnBrk="0" hangingPunct="0">
              <a:lnSpc>
                <a:spcPct val="90000"/>
              </a:lnSpc>
              <a:spcAft>
                <a:spcPts val="600"/>
              </a:spcAft>
              <a:buClr>
                <a:srgbClr val="FF6600"/>
              </a:buClr>
              <a:defRPr/>
            </a:pPr>
            <a:endParaRPr lang="en-US" sz="1400" dirty="0" smtClean="0">
              <a:solidFill>
                <a:srgbClr val="000000"/>
              </a:solidFill>
              <a:latin typeface="Calibr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31927860"/>
              </p:ext>
            </p:extLst>
          </p:nvPr>
        </p:nvGraphicFramePr>
        <p:xfrm>
          <a:off x="357146" y="3581401"/>
          <a:ext cx="8405854" cy="2133602"/>
        </p:xfrm>
        <a:graphic>
          <a:graphicData uri="http://schemas.openxmlformats.org/drawingml/2006/table">
            <a:tbl>
              <a:tblPr firstRow="1" firstCol="1" bandRow="1">
                <a:tableStyleId>{5C22544A-7EE6-4342-B048-85BDC9FD1C3A}</a:tableStyleId>
              </a:tblPr>
              <a:tblGrid>
                <a:gridCol w="2293366"/>
                <a:gridCol w="1488440"/>
                <a:gridCol w="819277"/>
                <a:gridCol w="690176"/>
                <a:gridCol w="690176"/>
                <a:gridCol w="690176"/>
                <a:gridCol w="1044067"/>
                <a:gridCol w="690176"/>
              </a:tblGrid>
              <a:tr h="521546">
                <a:tc>
                  <a:txBody>
                    <a:bodyPr/>
                    <a:lstStyle/>
                    <a:p>
                      <a:pPr marL="0" marR="0">
                        <a:spcBef>
                          <a:spcPts val="0"/>
                        </a:spcBef>
                        <a:spcAft>
                          <a:spcPts val="0"/>
                        </a:spcAft>
                      </a:pPr>
                      <a:r>
                        <a:rPr lang="en-US" sz="1400" dirty="0">
                          <a:effectLst/>
                        </a:rPr>
                        <a:t>Role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400">
                          <a:effectLst/>
                        </a:rPr>
                        <a:t>Cognizant Grade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Offshore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UK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effectLst/>
                        </a:rPr>
                        <a:t>Middle East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APAC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8676">
                <a:tc>
                  <a:txBody>
                    <a:bodyPr/>
                    <a:lstStyle/>
                    <a:p>
                      <a:pPr marL="0" marR="0">
                        <a:spcBef>
                          <a:spcPts val="0"/>
                        </a:spcBef>
                        <a:spcAft>
                          <a:spcPts val="0"/>
                        </a:spcAft>
                      </a:pPr>
                      <a:r>
                        <a:rPr lang="en-US" sz="1400">
                          <a:effectLst/>
                        </a:rPr>
                        <a:t>Principal Architect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400" dirty="0">
                          <a:effectLst/>
                        </a:rPr>
                        <a:t>Associate Director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188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212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201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8676">
                <a:tc>
                  <a:txBody>
                    <a:bodyPr/>
                    <a:lstStyle/>
                    <a:p>
                      <a:pPr marL="0" marR="0">
                        <a:spcBef>
                          <a:spcPts val="0"/>
                        </a:spcBef>
                        <a:spcAft>
                          <a:spcPts val="0"/>
                        </a:spcAft>
                      </a:pPr>
                      <a:r>
                        <a:rPr lang="en-US" sz="1400">
                          <a:effectLst/>
                        </a:rPr>
                        <a:t>Sr. Architect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400" dirty="0">
                          <a:effectLst/>
                        </a:rPr>
                        <a:t>Senior Manager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50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156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8676">
                <a:tc>
                  <a:txBody>
                    <a:bodyPr/>
                    <a:lstStyle/>
                    <a:p>
                      <a:pPr marL="0" marR="0">
                        <a:spcBef>
                          <a:spcPts val="0"/>
                        </a:spcBef>
                        <a:spcAft>
                          <a:spcPts val="0"/>
                        </a:spcAft>
                      </a:pPr>
                      <a:r>
                        <a:rPr lang="en-US" sz="1400">
                          <a:effectLst/>
                        </a:rPr>
                        <a:t>Architect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400" dirty="0">
                          <a:effectLst/>
                        </a:rPr>
                        <a:t>Manager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8676">
                <a:tc>
                  <a:txBody>
                    <a:bodyPr/>
                    <a:lstStyle/>
                    <a:p>
                      <a:pPr marL="0" marR="0">
                        <a:spcBef>
                          <a:spcPts val="0"/>
                        </a:spcBef>
                        <a:spcAft>
                          <a:spcPts val="0"/>
                        </a:spcAft>
                      </a:pPr>
                      <a:r>
                        <a:rPr lang="en-US" sz="1400">
                          <a:effectLst/>
                        </a:rPr>
                        <a:t>Sr. Developer/Technical Lead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400" dirty="0">
                          <a:effectLst/>
                        </a:rPr>
                        <a:t>Senior Associate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111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8676">
                <a:tc>
                  <a:txBody>
                    <a:bodyPr/>
                    <a:lstStyle/>
                    <a:p>
                      <a:pPr marL="0" marR="0">
                        <a:spcBef>
                          <a:spcPts val="0"/>
                        </a:spcBef>
                        <a:spcAft>
                          <a:spcPts val="0"/>
                        </a:spcAft>
                      </a:pPr>
                      <a:r>
                        <a:rPr lang="en-US" sz="1400">
                          <a:effectLst/>
                        </a:rPr>
                        <a:t>Developer/Sr. Developer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400" dirty="0">
                          <a:effectLst/>
                        </a:rPr>
                        <a:t>Associate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94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67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73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8676">
                <a:tc>
                  <a:txBody>
                    <a:bodyPr/>
                    <a:lstStyle/>
                    <a:p>
                      <a:pPr marL="0" marR="0">
                        <a:spcBef>
                          <a:spcPts val="0"/>
                        </a:spcBef>
                        <a:spcAft>
                          <a:spcPts val="0"/>
                        </a:spcAft>
                      </a:pPr>
                      <a:r>
                        <a:rPr lang="en-US" sz="1400">
                          <a:effectLst/>
                        </a:rPr>
                        <a:t>Developer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400" dirty="0">
                          <a:effectLst/>
                        </a:rPr>
                        <a:t>PAT/ PA/ PT/ 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effectLst/>
                        </a:rPr>
                        <a:t>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83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62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effectLst/>
                        </a:rPr>
                        <a:t>47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effectLst/>
                        </a:rPr>
                        <a:t>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42" name="Text Box 79"/>
          <p:cNvSpPr txBox="1">
            <a:spLocks noChangeArrowheads="1"/>
          </p:cNvSpPr>
          <p:nvPr/>
        </p:nvSpPr>
        <p:spPr bwMode="auto">
          <a:xfrm>
            <a:off x="6261845" y="5237057"/>
            <a:ext cx="185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eaLnBrk="1" hangingPunct="1"/>
            <a:endParaRPr lang="en-US" sz="1200" baseline="-25000" dirty="0">
              <a:solidFill>
                <a:prstClr val="black"/>
              </a:solidFill>
              <a:latin typeface="Times" pitchFamily="18" charset="0"/>
              <a:cs typeface="Arial" charset="0"/>
            </a:endParaRPr>
          </a:p>
        </p:txBody>
      </p:sp>
      <p:sp>
        <p:nvSpPr>
          <p:cNvPr id="44" name="Rounded Rectangle 43"/>
          <p:cNvSpPr/>
          <p:nvPr/>
        </p:nvSpPr>
        <p:spPr bwMode="auto">
          <a:xfrm>
            <a:off x="352426" y="3081357"/>
            <a:ext cx="4905374" cy="413783"/>
          </a:xfrm>
          <a:prstGeom prst="roundRect">
            <a:avLst/>
          </a:prstGeom>
          <a:gradFill flip="none" rotWithShape="1">
            <a:gsLst>
              <a:gs pos="48000">
                <a:schemeClr val="tx1">
                  <a:lumMod val="75000"/>
                  <a:lumOff val="25000"/>
                </a:schemeClr>
              </a:gs>
              <a:gs pos="86000">
                <a:schemeClr val="tx1">
                  <a:lumMod val="50000"/>
                  <a:lumOff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prstClr val="white"/>
                </a:solidFill>
                <a:latin typeface="Calibri" panose="020F0502020204030204" pitchFamily="34" charset="0"/>
                <a:ea typeface="ＭＳ Ｐゴシック" pitchFamily="34" charset="-128"/>
              </a:rPr>
              <a:t>Hourly Rates</a:t>
            </a:r>
            <a:endParaRPr lang="en-US" sz="1600" b="1" dirty="0">
              <a:solidFill>
                <a:schemeClr val="lt1"/>
              </a:solidFill>
            </a:endParaRPr>
          </a:p>
        </p:txBody>
      </p:sp>
      <p:sp>
        <p:nvSpPr>
          <p:cNvPr id="84" name="Rounded Rectangle 83"/>
          <p:cNvSpPr/>
          <p:nvPr/>
        </p:nvSpPr>
        <p:spPr>
          <a:xfrm>
            <a:off x="172792" y="1262222"/>
            <a:ext cx="8839200" cy="1666737"/>
          </a:xfrm>
          <a:prstGeom prst="roundRect">
            <a:avLst>
              <a:gd name="adj" fmla="val 7880"/>
            </a:avLst>
          </a:prstGeom>
          <a:gradFill>
            <a:gsLst>
              <a:gs pos="0">
                <a:srgbClr val="C1EFFF"/>
              </a:gs>
              <a:gs pos="35000">
                <a:schemeClr val="bg1"/>
              </a:gs>
            </a:gsLst>
            <a:lin ang="16200000" scaled="1"/>
          </a:gradFill>
          <a:ln w="317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mj-lt"/>
            </a:endParaRPr>
          </a:p>
          <a:p>
            <a:pPr lvl="1"/>
            <a:endParaRPr lang="en-US" dirty="0">
              <a:solidFill>
                <a:schemeClr val="lt1"/>
              </a:solidFill>
            </a:endParaRPr>
          </a:p>
          <a:p>
            <a:pPr algn="ctr"/>
            <a:endParaRPr lang="en-US" dirty="0">
              <a:solidFill>
                <a:schemeClr val="lt1"/>
              </a:solidFill>
              <a:latin typeface="+mj-lt"/>
            </a:endParaRPr>
          </a:p>
        </p:txBody>
      </p:sp>
      <p:graphicFrame>
        <p:nvGraphicFramePr>
          <p:cNvPr id="85" name="Table 84"/>
          <p:cNvGraphicFramePr>
            <a:graphicFrameLocks noGrp="1"/>
          </p:cNvGraphicFramePr>
          <p:nvPr>
            <p:extLst>
              <p:ext uri="{D42A27DB-BD31-4B8C-83A1-F6EECF244321}">
                <p14:modId xmlns:p14="http://schemas.microsoft.com/office/powerpoint/2010/main" val="2044324884"/>
              </p:ext>
            </p:extLst>
          </p:nvPr>
        </p:nvGraphicFramePr>
        <p:xfrm>
          <a:off x="253284" y="1600200"/>
          <a:ext cx="8686799" cy="1164426"/>
        </p:xfrm>
        <a:graphic>
          <a:graphicData uri="http://schemas.openxmlformats.org/drawingml/2006/table">
            <a:tbl>
              <a:tblPr firstRow="1" firstCol="1" bandRow="1">
                <a:tableStyleId>{5C22544A-7EE6-4342-B048-85BDC9FD1C3A}</a:tableStyleId>
              </a:tblPr>
              <a:tblGrid>
                <a:gridCol w="968354"/>
                <a:gridCol w="731888"/>
                <a:gridCol w="912814"/>
                <a:gridCol w="1806544"/>
                <a:gridCol w="1524000"/>
                <a:gridCol w="1371600"/>
                <a:gridCol w="1371599"/>
              </a:tblGrid>
              <a:tr h="609600">
                <a:tc>
                  <a:txBody>
                    <a:bodyPr/>
                    <a:lstStyle/>
                    <a:p>
                      <a:pPr marL="0" marR="0">
                        <a:spcBef>
                          <a:spcPts val="0"/>
                        </a:spcBef>
                        <a:spcAft>
                          <a:spcPts val="0"/>
                        </a:spcAft>
                      </a:pPr>
                      <a:r>
                        <a:rPr lang="en-US" sz="1400" dirty="0" smtClean="0">
                          <a:effectLst/>
                          <a:latin typeface="+mn-lt"/>
                          <a:ea typeface="+mn-ea"/>
                          <a:cs typeface="+mn-cs"/>
                        </a:rPr>
                        <a:t>Tools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400" dirty="0" smtClean="0">
                          <a:effectLst/>
                          <a:latin typeface="+mn-lt"/>
                          <a:ea typeface="+mn-ea"/>
                          <a:cs typeface="+mn-cs"/>
                        </a:rPr>
                        <a:t>People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Accounts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QlikView Developer Certified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QlikView Admin Certified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QlikSense Data Architect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QlikSense System Administrator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2173">
                <a:tc>
                  <a:txBody>
                    <a:bodyPr/>
                    <a:lstStyle/>
                    <a:p>
                      <a:pPr marL="0" marR="0">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QlikView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400" dirty="0" smtClean="0">
                          <a:effectLst/>
                        </a:rPr>
                        <a:t>205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42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2173">
                <a:tc>
                  <a:txBody>
                    <a:bodyPr/>
                    <a:lstStyle/>
                    <a:p>
                      <a:pPr marL="0" marR="0">
                        <a:spcBef>
                          <a:spcPts val="0"/>
                        </a:spcBef>
                        <a:spcAft>
                          <a:spcPts val="0"/>
                        </a:spcAft>
                      </a:pPr>
                      <a:r>
                        <a:rPr lang="en-US" sz="1400" dirty="0" smtClean="0">
                          <a:effectLst/>
                        </a:rPr>
                        <a:t>QlikSense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400" dirty="0" smtClean="0">
                          <a:effectLst/>
                        </a:rPr>
                        <a:t>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smtClean="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86" name="Text Box 79"/>
          <p:cNvSpPr txBox="1">
            <a:spLocks noChangeArrowheads="1"/>
          </p:cNvSpPr>
          <p:nvPr/>
        </p:nvSpPr>
        <p:spPr bwMode="auto">
          <a:xfrm>
            <a:off x="6282237" y="3441788"/>
            <a:ext cx="185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charset="0"/>
                <a:ea typeface="MS PGothic" pitchFamily="34" charset="-128"/>
              </a:defRPr>
            </a:lvl9pPr>
          </a:lstStyle>
          <a:p>
            <a:pPr eaLnBrk="1" hangingPunct="1"/>
            <a:endParaRPr lang="en-US" sz="1200" baseline="-25000" dirty="0">
              <a:solidFill>
                <a:prstClr val="black"/>
              </a:solidFill>
              <a:latin typeface="Times" pitchFamily="18" charset="0"/>
              <a:cs typeface="Arial" charset="0"/>
            </a:endParaRPr>
          </a:p>
        </p:txBody>
      </p:sp>
      <p:sp>
        <p:nvSpPr>
          <p:cNvPr id="87" name="Rounded Rectangle 86"/>
          <p:cNvSpPr/>
          <p:nvPr/>
        </p:nvSpPr>
        <p:spPr bwMode="auto">
          <a:xfrm>
            <a:off x="372818" y="981288"/>
            <a:ext cx="4905374" cy="413783"/>
          </a:xfrm>
          <a:prstGeom prst="roundRect">
            <a:avLst/>
          </a:prstGeom>
          <a:gradFill flip="none" rotWithShape="1">
            <a:gsLst>
              <a:gs pos="48000">
                <a:schemeClr val="tx1">
                  <a:lumMod val="75000"/>
                  <a:lumOff val="25000"/>
                </a:schemeClr>
              </a:gs>
              <a:gs pos="86000">
                <a:schemeClr val="tx1">
                  <a:lumMod val="50000"/>
                  <a:lumOff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prstClr val="white"/>
                </a:solidFill>
                <a:latin typeface="Calibri" panose="020F0502020204030204" pitchFamily="34" charset="0"/>
                <a:ea typeface="ＭＳ Ｐゴシック" pitchFamily="34" charset="-128"/>
              </a:rPr>
              <a:t>Accounts &amp; Certifications</a:t>
            </a:r>
            <a:endParaRPr lang="en-US" sz="1600" b="1" dirty="0">
              <a:solidFill>
                <a:schemeClr val="lt1"/>
              </a:solidFill>
            </a:endParaRPr>
          </a:p>
        </p:txBody>
      </p:sp>
    </p:spTree>
    <p:extLst>
      <p:ext uri="{BB962C8B-B14F-4D97-AF65-F5344CB8AC3E}">
        <p14:creationId xmlns:p14="http://schemas.microsoft.com/office/powerpoint/2010/main" val="11416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CERTIFICATION AND </a:t>
            </a:r>
            <a:r>
              <a:rPr lang="en-US" dirty="0" smtClean="0"/>
              <a:t>RATES</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0100" y="1066800"/>
            <a:ext cx="5506813" cy="5217634"/>
          </a:xfrm>
          <a:prstGeom prst="rect">
            <a:avLst/>
          </a:prstGeom>
          <a:solidFill>
            <a:schemeClr val="bg1"/>
          </a:solidFill>
        </p:spPr>
      </p:pic>
      <p:sp>
        <p:nvSpPr>
          <p:cNvPr id="5" name="Rectangle 4"/>
          <p:cNvSpPr/>
          <p:nvPr/>
        </p:nvSpPr>
        <p:spPr>
          <a:xfrm>
            <a:off x="3643086" y="3352800"/>
            <a:ext cx="7312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US</a:t>
            </a:r>
            <a:endParaRPr lang="en-US" sz="1100" b="1" dirty="0">
              <a:solidFill>
                <a:schemeClr val="tx1"/>
              </a:solidFill>
            </a:endParaRPr>
          </a:p>
        </p:txBody>
      </p:sp>
      <p:sp>
        <p:nvSpPr>
          <p:cNvPr id="6" name="Rectangle 5"/>
          <p:cNvSpPr/>
          <p:nvPr/>
        </p:nvSpPr>
        <p:spPr>
          <a:xfrm>
            <a:off x="4352554" y="3581400"/>
            <a:ext cx="7343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UK</a:t>
            </a:r>
            <a:endParaRPr lang="en-US" sz="1100" b="1" dirty="0">
              <a:solidFill>
                <a:schemeClr val="tx1"/>
              </a:solidFill>
            </a:endParaRPr>
          </a:p>
        </p:txBody>
      </p:sp>
      <p:sp>
        <p:nvSpPr>
          <p:cNvPr id="7" name="Rectangle 6"/>
          <p:cNvSpPr/>
          <p:nvPr/>
        </p:nvSpPr>
        <p:spPr>
          <a:xfrm>
            <a:off x="5270043" y="3733800"/>
            <a:ext cx="7343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Middle East</a:t>
            </a:r>
            <a:endParaRPr lang="en-US" sz="1100" b="1" dirty="0">
              <a:solidFill>
                <a:schemeClr val="tx1"/>
              </a:solidFill>
            </a:endParaRPr>
          </a:p>
        </p:txBody>
      </p:sp>
      <p:sp>
        <p:nvSpPr>
          <p:cNvPr id="8" name="Rectangle 7"/>
          <p:cNvSpPr/>
          <p:nvPr/>
        </p:nvSpPr>
        <p:spPr>
          <a:xfrm>
            <a:off x="6137133" y="3810000"/>
            <a:ext cx="7343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CE</a:t>
            </a:r>
            <a:endParaRPr lang="en-US" sz="1100" b="1" dirty="0">
              <a:solidFill>
                <a:schemeClr val="tx1"/>
              </a:solidFill>
            </a:endParaRPr>
          </a:p>
        </p:txBody>
      </p:sp>
      <p:sp>
        <p:nvSpPr>
          <p:cNvPr id="9" name="Rectangle 8"/>
          <p:cNvSpPr/>
          <p:nvPr/>
        </p:nvSpPr>
        <p:spPr>
          <a:xfrm>
            <a:off x="7054622" y="3657600"/>
            <a:ext cx="7343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APAC</a:t>
            </a:r>
            <a:endParaRPr lang="en-US" sz="1100" b="1" dirty="0">
              <a:solidFill>
                <a:schemeClr val="tx1"/>
              </a:solidFill>
            </a:endParaRPr>
          </a:p>
        </p:txBody>
      </p:sp>
      <p:sp>
        <p:nvSpPr>
          <p:cNvPr id="10" name="Rectangle 9"/>
          <p:cNvSpPr/>
          <p:nvPr/>
        </p:nvSpPr>
        <p:spPr>
          <a:xfrm>
            <a:off x="7829269" y="3352800"/>
            <a:ext cx="7343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Offshore</a:t>
            </a:r>
            <a:endParaRPr lang="en-US" sz="1100" b="1" dirty="0">
              <a:solidFill>
                <a:schemeClr val="tx1"/>
              </a:solidFill>
            </a:endParaRPr>
          </a:p>
        </p:txBody>
      </p:sp>
      <p:grpSp>
        <p:nvGrpSpPr>
          <p:cNvPr id="23" name="Group 22"/>
          <p:cNvGrpSpPr/>
          <p:nvPr/>
        </p:nvGrpSpPr>
        <p:grpSpPr>
          <a:xfrm>
            <a:off x="631318" y="3934472"/>
            <a:ext cx="2097480" cy="533400"/>
            <a:chOff x="6752608" y="1066800"/>
            <a:chExt cx="2097480" cy="53340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2608" y="1066800"/>
              <a:ext cx="694660" cy="533400"/>
            </a:xfrm>
            <a:prstGeom prst="rect">
              <a:avLst/>
            </a:prstGeom>
          </p:spPr>
        </p:pic>
        <p:sp>
          <p:nvSpPr>
            <p:cNvPr id="12" name="Rectangle 11"/>
            <p:cNvSpPr/>
            <p:nvPr/>
          </p:nvSpPr>
          <p:spPr>
            <a:xfrm>
              <a:off x="7447268" y="1148834"/>
              <a:ext cx="1402820" cy="369332"/>
            </a:xfrm>
            <a:prstGeom prst="rect">
              <a:avLst/>
            </a:prstGeom>
          </p:spPr>
          <p:txBody>
            <a:bodyPr wrap="none">
              <a:spAutoFit/>
            </a:bodyPr>
            <a:lstStyle/>
            <a:p>
              <a:r>
                <a:rPr lang="en-US" b="1" dirty="0">
                  <a:latin typeface="Calibri" panose="020F0502020204030204" pitchFamily="34" charset="0"/>
                  <a:ea typeface="ＭＳ Ｐゴシック" pitchFamily="34" charset="-128"/>
                </a:rPr>
                <a:t>Hourly Rates</a:t>
              </a:r>
              <a:endParaRPr lang="en-US" b="1" dirty="0"/>
            </a:p>
          </p:txBody>
        </p:sp>
      </p:grpSp>
      <p:sp>
        <p:nvSpPr>
          <p:cNvPr id="57" name="Rectangle 56"/>
          <p:cNvSpPr/>
          <p:nvPr/>
        </p:nvSpPr>
        <p:spPr>
          <a:xfrm>
            <a:off x="3367314" y="4721979"/>
            <a:ext cx="872706"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188 </a:t>
            </a:r>
            <a:endParaRPr lang="en-US" sz="1100" dirty="0">
              <a:solidFill>
                <a:schemeClr val="tx1"/>
              </a:solidFill>
            </a:endParaRPr>
          </a:p>
        </p:txBody>
      </p:sp>
      <p:sp>
        <p:nvSpPr>
          <p:cNvPr id="58" name="Rectangle 57"/>
          <p:cNvSpPr/>
          <p:nvPr/>
        </p:nvSpPr>
        <p:spPr>
          <a:xfrm>
            <a:off x="3367313" y="496618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155 </a:t>
            </a:r>
            <a:endParaRPr lang="en-US" sz="1100" dirty="0">
              <a:solidFill>
                <a:schemeClr val="tx1"/>
              </a:solidFill>
            </a:endParaRPr>
          </a:p>
        </p:txBody>
      </p:sp>
      <p:sp>
        <p:nvSpPr>
          <p:cNvPr id="59" name="Rectangle 58"/>
          <p:cNvSpPr/>
          <p:nvPr/>
        </p:nvSpPr>
        <p:spPr>
          <a:xfrm>
            <a:off x="3367314" y="5210395"/>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131 </a:t>
            </a:r>
            <a:endParaRPr lang="en-US" sz="1100" dirty="0">
              <a:solidFill>
                <a:schemeClr val="tx1"/>
              </a:solidFill>
            </a:endParaRPr>
          </a:p>
        </p:txBody>
      </p:sp>
      <p:sp>
        <p:nvSpPr>
          <p:cNvPr id="60" name="Rectangle 59"/>
          <p:cNvSpPr/>
          <p:nvPr/>
        </p:nvSpPr>
        <p:spPr>
          <a:xfrm>
            <a:off x="3367314" y="569881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96 </a:t>
            </a:r>
            <a:endParaRPr lang="en-US" sz="1100" dirty="0">
              <a:solidFill>
                <a:schemeClr val="tx1"/>
              </a:solidFill>
            </a:endParaRPr>
          </a:p>
        </p:txBody>
      </p:sp>
      <p:sp>
        <p:nvSpPr>
          <p:cNvPr id="61" name="Rectangle 60"/>
          <p:cNvSpPr/>
          <p:nvPr/>
        </p:nvSpPr>
        <p:spPr>
          <a:xfrm>
            <a:off x="3367314" y="545460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117 </a:t>
            </a:r>
            <a:endParaRPr lang="en-US" sz="1100" dirty="0">
              <a:solidFill>
                <a:schemeClr val="tx1"/>
              </a:solidFill>
            </a:endParaRPr>
          </a:p>
        </p:txBody>
      </p:sp>
      <p:sp>
        <p:nvSpPr>
          <p:cNvPr id="62" name="Rectangle 61"/>
          <p:cNvSpPr/>
          <p:nvPr/>
        </p:nvSpPr>
        <p:spPr>
          <a:xfrm>
            <a:off x="3367314" y="5943020"/>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83 </a:t>
            </a:r>
            <a:endParaRPr lang="en-US" sz="1100" dirty="0">
              <a:solidFill>
                <a:schemeClr val="tx1"/>
              </a:solidFill>
            </a:endParaRPr>
          </a:p>
        </p:txBody>
      </p:sp>
      <p:sp>
        <p:nvSpPr>
          <p:cNvPr id="64" name="Rectangle 63"/>
          <p:cNvSpPr/>
          <p:nvPr/>
        </p:nvSpPr>
        <p:spPr>
          <a:xfrm>
            <a:off x="4289139" y="4721979"/>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212 </a:t>
            </a:r>
            <a:endParaRPr lang="en-US" sz="1100" dirty="0">
              <a:solidFill>
                <a:schemeClr val="tx1"/>
              </a:solidFill>
            </a:endParaRPr>
          </a:p>
        </p:txBody>
      </p:sp>
      <p:sp>
        <p:nvSpPr>
          <p:cNvPr id="65" name="Rectangle 64"/>
          <p:cNvSpPr/>
          <p:nvPr/>
        </p:nvSpPr>
        <p:spPr>
          <a:xfrm>
            <a:off x="4289139" y="496618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144 </a:t>
            </a:r>
            <a:endParaRPr lang="en-US" sz="1100" dirty="0">
              <a:solidFill>
                <a:schemeClr val="tx1"/>
              </a:solidFill>
            </a:endParaRPr>
          </a:p>
        </p:txBody>
      </p:sp>
      <p:sp>
        <p:nvSpPr>
          <p:cNvPr id="66" name="Rectangle 65"/>
          <p:cNvSpPr/>
          <p:nvPr/>
        </p:nvSpPr>
        <p:spPr>
          <a:xfrm>
            <a:off x="4289138" y="5210395"/>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107 </a:t>
            </a:r>
            <a:endParaRPr lang="en-US" sz="1100" dirty="0">
              <a:solidFill>
                <a:schemeClr val="tx1"/>
              </a:solidFill>
            </a:endParaRPr>
          </a:p>
        </p:txBody>
      </p:sp>
      <p:sp>
        <p:nvSpPr>
          <p:cNvPr id="67" name="Rectangle 66"/>
          <p:cNvSpPr/>
          <p:nvPr/>
        </p:nvSpPr>
        <p:spPr>
          <a:xfrm>
            <a:off x="4289138" y="569881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75 </a:t>
            </a:r>
            <a:endParaRPr lang="en-US" sz="1100" dirty="0">
              <a:solidFill>
                <a:schemeClr val="tx1"/>
              </a:solidFill>
            </a:endParaRPr>
          </a:p>
        </p:txBody>
      </p:sp>
      <p:sp>
        <p:nvSpPr>
          <p:cNvPr id="68" name="Rectangle 67"/>
          <p:cNvSpPr/>
          <p:nvPr/>
        </p:nvSpPr>
        <p:spPr>
          <a:xfrm>
            <a:off x="4289139" y="545460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97 </a:t>
            </a:r>
            <a:endParaRPr lang="en-US" sz="1100" dirty="0">
              <a:solidFill>
                <a:schemeClr val="tx1"/>
              </a:solidFill>
            </a:endParaRPr>
          </a:p>
        </p:txBody>
      </p:sp>
      <p:sp>
        <p:nvSpPr>
          <p:cNvPr id="69" name="Rectangle 68"/>
          <p:cNvSpPr/>
          <p:nvPr/>
        </p:nvSpPr>
        <p:spPr>
          <a:xfrm>
            <a:off x="4289139" y="5943020"/>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62 </a:t>
            </a:r>
            <a:endParaRPr lang="en-US" sz="1100" dirty="0">
              <a:solidFill>
                <a:schemeClr val="tx1"/>
              </a:solidFill>
            </a:endParaRPr>
          </a:p>
        </p:txBody>
      </p:sp>
      <p:sp>
        <p:nvSpPr>
          <p:cNvPr id="71" name="Rectangle 70"/>
          <p:cNvSpPr/>
          <p:nvPr/>
        </p:nvSpPr>
        <p:spPr>
          <a:xfrm>
            <a:off x="5206939" y="4721979"/>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147 </a:t>
            </a:r>
            <a:endParaRPr lang="en-US" sz="1100" dirty="0">
              <a:solidFill>
                <a:schemeClr val="tx1"/>
              </a:solidFill>
            </a:endParaRPr>
          </a:p>
        </p:txBody>
      </p:sp>
      <p:sp>
        <p:nvSpPr>
          <p:cNvPr id="72" name="Rectangle 71"/>
          <p:cNvSpPr/>
          <p:nvPr/>
        </p:nvSpPr>
        <p:spPr>
          <a:xfrm>
            <a:off x="5206939" y="496618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122 </a:t>
            </a:r>
            <a:endParaRPr lang="en-US" sz="1100" dirty="0">
              <a:solidFill>
                <a:schemeClr val="tx1"/>
              </a:solidFill>
            </a:endParaRPr>
          </a:p>
        </p:txBody>
      </p:sp>
      <p:sp>
        <p:nvSpPr>
          <p:cNvPr id="73" name="Rectangle 72"/>
          <p:cNvSpPr/>
          <p:nvPr/>
        </p:nvSpPr>
        <p:spPr>
          <a:xfrm>
            <a:off x="5206938" y="5210395"/>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100 </a:t>
            </a:r>
            <a:endParaRPr lang="en-US" sz="1100" dirty="0">
              <a:solidFill>
                <a:schemeClr val="tx1"/>
              </a:solidFill>
            </a:endParaRPr>
          </a:p>
        </p:txBody>
      </p:sp>
      <p:sp>
        <p:nvSpPr>
          <p:cNvPr id="74" name="Rectangle 73"/>
          <p:cNvSpPr/>
          <p:nvPr/>
        </p:nvSpPr>
        <p:spPr>
          <a:xfrm>
            <a:off x="5206938" y="569881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67 </a:t>
            </a:r>
            <a:endParaRPr lang="en-US" sz="1100" dirty="0">
              <a:solidFill>
                <a:schemeClr val="tx1"/>
              </a:solidFill>
            </a:endParaRPr>
          </a:p>
        </p:txBody>
      </p:sp>
      <p:sp>
        <p:nvSpPr>
          <p:cNvPr id="75" name="Rectangle 74"/>
          <p:cNvSpPr/>
          <p:nvPr/>
        </p:nvSpPr>
        <p:spPr>
          <a:xfrm>
            <a:off x="5206939" y="545460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82 </a:t>
            </a:r>
            <a:endParaRPr lang="en-US" sz="1100" dirty="0">
              <a:solidFill>
                <a:schemeClr val="tx1"/>
              </a:solidFill>
            </a:endParaRPr>
          </a:p>
        </p:txBody>
      </p:sp>
      <p:sp>
        <p:nvSpPr>
          <p:cNvPr id="76" name="Rectangle 75"/>
          <p:cNvSpPr/>
          <p:nvPr/>
        </p:nvSpPr>
        <p:spPr>
          <a:xfrm>
            <a:off x="5206938" y="5943020"/>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47 </a:t>
            </a:r>
            <a:endParaRPr lang="en-US" sz="1100" dirty="0">
              <a:solidFill>
                <a:schemeClr val="tx1"/>
              </a:solidFill>
            </a:endParaRPr>
          </a:p>
        </p:txBody>
      </p:sp>
      <p:sp>
        <p:nvSpPr>
          <p:cNvPr id="78" name="Rectangle 77"/>
          <p:cNvSpPr/>
          <p:nvPr/>
        </p:nvSpPr>
        <p:spPr>
          <a:xfrm>
            <a:off x="6124738" y="4721979"/>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201 </a:t>
            </a:r>
            <a:endParaRPr lang="en-US" sz="1100" dirty="0">
              <a:solidFill>
                <a:schemeClr val="tx1"/>
              </a:solidFill>
            </a:endParaRPr>
          </a:p>
        </p:txBody>
      </p:sp>
      <p:sp>
        <p:nvSpPr>
          <p:cNvPr id="79" name="Rectangle 78"/>
          <p:cNvSpPr/>
          <p:nvPr/>
        </p:nvSpPr>
        <p:spPr>
          <a:xfrm>
            <a:off x="6124738" y="496618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156 </a:t>
            </a:r>
            <a:endParaRPr lang="en-US" sz="1100" dirty="0">
              <a:solidFill>
                <a:schemeClr val="tx1"/>
              </a:solidFill>
            </a:endParaRPr>
          </a:p>
        </p:txBody>
      </p:sp>
      <p:sp>
        <p:nvSpPr>
          <p:cNvPr id="80" name="Rectangle 79"/>
          <p:cNvSpPr/>
          <p:nvPr/>
        </p:nvSpPr>
        <p:spPr>
          <a:xfrm>
            <a:off x="6124737" y="5210395"/>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125 </a:t>
            </a:r>
            <a:endParaRPr lang="en-US" sz="1100" dirty="0">
              <a:solidFill>
                <a:schemeClr val="tx1"/>
              </a:solidFill>
            </a:endParaRPr>
          </a:p>
        </p:txBody>
      </p:sp>
      <p:sp>
        <p:nvSpPr>
          <p:cNvPr id="81" name="Rectangle 80"/>
          <p:cNvSpPr/>
          <p:nvPr/>
        </p:nvSpPr>
        <p:spPr>
          <a:xfrm>
            <a:off x="6124737" y="569881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94 </a:t>
            </a:r>
            <a:endParaRPr lang="en-US" sz="1100" dirty="0">
              <a:solidFill>
                <a:schemeClr val="tx1"/>
              </a:solidFill>
            </a:endParaRPr>
          </a:p>
        </p:txBody>
      </p:sp>
      <p:sp>
        <p:nvSpPr>
          <p:cNvPr id="82" name="Rectangle 81"/>
          <p:cNvSpPr/>
          <p:nvPr/>
        </p:nvSpPr>
        <p:spPr>
          <a:xfrm>
            <a:off x="6124738" y="545460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111 </a:t>
            </a:r>
            <a:endParaRPr lang="en-US" sz="1100" dirty="0">
              <a:solidFill>
                <a:schemeClr val="tx1"/>
              </a:solidFill>
            </a:endParaRPr>
          </a:p>
        </p:txBody>
      </p:sp>
      <p:sp>
        <p:nvSpPr>
          <p:cNvPr id="83" name="Rectangle 82"/>
          <p:cNvSpPr/>
          <p:nvPr/>
        </p:nvSpPr>
        <p:spPr>
          <a:xfrm>
            <a:off x="6124738" y="5943020"/>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77 </a:t>
            </a:r>
            <a:endParaRPr lang="en-US" sz="1100" dirty="0">
              <a:solidFill>
                <a:schemeClr val="tx1"/>
              </a:solidFill>
            </a:endParaRPr>
          </a:p>
        </p:txBody>
      </p:sp>
      <p:sp>
        <p:nvSpPr>
          <p:cNvPr id="85" name="Rectangle 84"/>
          <p:cNvSpPr/>
          <p:nvPr/>
        </p:nvSpPr>
        <p:spPr>
          <a:xfrm>
            <a:off x="7042537" y="4721979"/>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149 </a:t>
            </a:r>
            <a:endParaRPr lang="en-US" sz="1100" dirty="0">
              <a:solidFill>
                <a:schemeClr val="tx1"/>
              </a:solidFill>
            </a:endParaRPr>
          </a:p>
        </p:txBody>
      </p:sp>
      <p:sp>
        <p:nvSpPr>
          <p:cNvPr id="86" name="Rectangle 85"/>
          <p:cNvSpPr/>
          <p:nvPr/>
        </p:nvSpPr>
        <p:spPr>
          <a:xfrm>
            <a:off x="7042537" y="496618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123 </a:t>
            </a:r>
            <a:endParaRPr lang="en-US" sz="1100" dirty="0">
              <a:solidFill>
                <a:schemeClr val="tx1"/>
              </a:solidFill>
            </a:endParaRPr>
          </a:p>
        </p:txBody>
      </p:sp>
      <p:sp>
        <p:nvSpPr>
          <p:cNvPr id="87" name="Rectangle 86"/>
          <p:cNvSpPr/>
          <p:nvPr/>
        </p:nvSpPr>
        <p:spPr>
          <a:xfrm>
            <a:off x="7042536" y="5210395"/>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104 </a:t>
            </a:r>
            <a:endParaRPr lang="en-US" sz="1100" dirty="0">
              <a:solidFill>
                <a:schemeClr val="tx1"/>
              </a:solidFill>
            </a:endParaRPr>
          </a:p>
        </p:txBody>
      </p:sp>
      <p:sp>
        <p:nvSpPr>
          <p:cNvPr id="88" name="Rectangle 87"/>
          <p:cNvSpPr/>
          <p:nvPr/>
        </p:nvSpPr>
        <p:spPr>
          <a:xfrm>
            <a:off x="7042536" y="569881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73 </a:t>
            </a:r>
            <a:endParaRPr lang="en-US" sz="1100" dirty="0">
              <a:solidFill>
                <a:schemeClr val="tx1"/>
              </a:solidFill>
            </a:endParaRPr>
          </a:p>
        </p:txBody>
      </p:sp>
      <p:sp>
        <p:nvSpPr>
          <p:cNvPr id="89" name="Rectangle 88"/>
          <p:cNvSpPr/>
          <p:nvPr/>
        </p:nvSpPr>
        <p:spPr>
          <a:xfrm>
            <a:off x="7042537" y="545460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87 </a:t>
            </a:r>
            <a:endParaRPr lang="en-US" sz="1100" dirty="0">
              <a:solidFill>
                <a:schemeClr val="tx1"/>
              </a:solidFill>
            </a:endParaRPr>
          </a:p>
        </p:txBody>
      </p:sp>
      <p:sp>
        <p:nvSpPr>
          <p:cNvPr id="90" name="Rectangle 89"/>
          <p:cNvSpPr/>
          <p:nvPr/>
        </p:nvSpPr>
        <p:spPr>
          <a:xfrm>
            <a:off x="7042537" y="5943020"/>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55 </a:t>
            </a:r>
            <a:endParaRPr lang="en-US" sz="1100" dirty="0">
              <a:solidFill>
                <a:schemeClr val="tx1"/>
              </a:solidFill>
            </a:endParaRPr>
          </a:p>
        </p:txBody>
      </p:sp>
      <p:sp>
        <p:nvSpPr>
          <p:cNvPr id="92" name="Rectangle 91"/>
          <p:cNvSpPr/>
          <p:nvPr/>
        </p:nvSpPr>
        <p:spPr>
          <a:xfrm>
            <a:off x="7960337" y="4721979"/>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63 </a:t>
            </a:r>
            <a:endParaRPr lang="en-US" sz="1100" dirty="0">
              <a:solidFill>
                <a:schemeClr val="tx1"/>
              </a:solidFill>
            </a:endParaRPr>
          </a:p>
        </p:txBody>
      </p:sp>
      <p:sp>
        <p:nvSpPr>
          <p:cNvPr id="93" name="Rectangle 92"/>
          <p:cNvSpPr/>
          <p:nvPr/>
        </p:nvSpPr>
        <p:spPr>
          <a:xfrm>
            <a:off x="7960337" y="4966187"/>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50 </a:t>
            </a:r>
            <a:endParaRPr lang="en-US" sz="1100" dirty="0">
              <a:solidFill>
                <a:schemeClr val="tx1"/>
              </a:solidFill>
            </a:endParaRPr>
          </a:p>
        </p:txBody>
      </p:sp>
      <p:sp>
        <p:nvSpPr>
          <p:cNvPr id="94" name="Rectangle 93"/>
          <p:cNvSpPr/>
          <p:nvPr/>
        </p:nvSpPr>
        <p:spPr>
          <a:xfrm>
            <a:off x="7960336" y="5210395"/>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38 </a:t>
            </a:r>
            <a:endParaRPr lang="en-US" sz="1100" dirty="0">
              <a:solidFill>
                <a:schemeClr val="tx1"/>
              </a:solidFill>
            </a:endParaRPr>
          </a:p>
        </p:txBody>
      </p:sp>
      <p:sp>
        <p:nvSpPr>
          <p:cNvPr id="95" name="Rectangle 94"/>
          <p:cNvSpPr/>
          <p:nvPr/>
        </p:nvSpPr>
        <p:spPr>
          <a:xfrm>
            <a:off x="7960336" y="5698811"/>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26 </a:t>
            </a:r>
            <a:endParaRPr lang="en-US" sz="1100" dirty="0">
              <a:solidFill>
                <a:schemeClr val="tx1"/>
              </a:solidFill>
            </a:endParaRPr>
          </a:p>
        </p:txBody>
      </p:sp>
      <p:sp>
        <p:nvSpPr>
          <p:cNvPr id="96" name="Rectangle 95"/>
          <p:cNvSpPr/>
          <p:nvPr/>
        </p:nvSpPr>
        <p:spPr>
          <a:xfrm>
            <a:off x="7960337" y="5454603"/>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29 </a:t>
            </a:r>
            <a:endParaRPr lang="en-US" sz="1100" dirty="0">
              <a:solidFill>
                <a:schemeClr val="tx1"/>
              </a:solidFill>
            </a:endParaRPr>
          </a:p>
        </p:txBody>
      </p:sp>
      <p:sp>
        <p:nvSpPr>
          <p:cNvPr id="97" name="Rectangle 96"/>
          <p:cNvSpPr/>
          <p:nvPr/>
        </p:nvSpPr>
        <p:spPr>
          <a:xfrm>
            <a:off x="7960337" y="5943020"/>
            <a:ext cx="868680" cy="229180"/>
          </a:xfrm>
          <a:prstGeom prst="rect">
            <a:avLst/>
          </a:prstGeom>
          <a:solidFill>
            <a:srgbClr val="F2F2F2">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22 </a:t>
            </a:r>
            <a:endParaRPr lang="en-US" sz="1100" dirty="0">
              <a:solidFill>
                <a:schemeClr val="tx1"/>
              </a:solidFill>
            </a:endParaRPr>
          </a:p>
        </p:txBody>
      </p:sp>
      <p:grpSp>
        <p:nvGrpSpPr>
          <p:cNvPr id="100" name="Group 99"/>
          <p:cNvGrpSpPr/>
          <p:nvPr/>
        </p:nvGrpSpPr>
        <p:grpSpPr>
          <a:xfrm>
            <a:off x="1783747" y="4712673"/>
            <a:ext cx="1556353" cy="1450221"/>
            <a:chOff x="685800" y="1929925"/>
            <a:chExt cx="792870" cy="2103900"/>
          </a:xfrm>
          <a:solidFill>
            <a:schemeClr val="bg1">
              <a:lumMod val="95000"/>
            </a:schemeClr>
          </a:solidFill>
        </p:grpSpPr>
        <p:sp>
          <p:nvSpPr>
            <p:cNvPr id="101" name="Rectangle 100"/>
            <p:cNvSpPr/>
            <p:nvPr/>
          </p:nvSpPr>
          <p:spPr>
            <a:xfrm>
              <a:off x="685800" y="1929925"/>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Associate Director</a:t>
              </a:r>
            </a:p>
          </p:txBody>
        </p:sp>
        <p:sp>
          <p:nvSpPr>
            <p:cNvPr id="102" name="Rectangle 101"/>
            <p:cNvSpPr/>
            <p:nvPr/>
          </p:nvSpPr>
          <p:spPr>
            <a:xfrm>
              <a:off x="685800" y="2284868"/>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Senior Manager</a:t>
              </a:r>
            </a:p>
          </p:txBody>
        </p:sp>
        <p:sp>
          <p:nvSpPr>
            <p:cNvPr id="103" name="Rectangle 102"/>
            <p:cNvSpPr/>
            <p:nvPr/>
          </p:nvSpPr>
          <p:spPr>
            <a:xfrm>
              <a:off x="685800" y="2639811"/>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Manager</a:t>
              </a:r>
            </a:p>
          </p:txBody>
        </p:sp>
        <p:sp>
          <p:nvSpPr>
            <p:cNvPr id="104" name="Rectangle 103"/>
            <p:cNvSpPr/>
            <p:nvPr/>
          </p:nvSpPr>
          <p:spPr>
            <a:xfrm>
              <a:off x="685800" y="2994754"/>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Senior Associate</a:t>
              </a:r>
            </a:p>
          </p:txBody>
        </p:sp>
        <p:sp>
          <p:nvSpPr>
            <p:cNvPr id="105" name="Rectangle 104"/>
            <p:cNvSpPr/>
            <p:nvPr/>
          </p:nvSpPr>
          <p:spPr>
            <a:xfrm>
              <a:off x="685800" y="3349698"/>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Associate</a:t>
              </a:r>
            </a:p>
          </p:txBody>
        </p:sp>
        <p:sp>
          <p:nvSpPr>
            <p:cNvPr id="106" name="Rectangle 105"/>
            <p:cNvSpPr/>
            <p:nvPr/>
          </p:nvSpPr>
          <p:spPr>
            <a:xfrm>
              <a:off x="685800" y="3704641"/>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PAT/ PA/ PT/ P</a:t>
              </a:r>
            </a:p>
          </p:txBody>
        </p:sp>
      </p:grpSp>
      <p:grpSp>
        <p:nvGrpSpPr>
          <p:cNvPr id="107" name="Group 106"/>
          <p:cNvGrpSpPr/>
          <p:nvPr/>
        </p:nvGrpSpPr>
        <p:grpSpPr>
          <a:xfrm>
            <a:off x="212348" y="4708744"/>
            <a:ext cx="1556353" cy="1450221"/>
            <a:chOff x="685800" y="1929925"/>
            <a:chExt cx="792870" cy="2103900"/>
          </a:xfrm>
          <a:solidFill>
            <a:schemeClr val="bg1">
              <a:lumMod val="95000"/>
            </a:schemeClr>
          </a:solidFill>
        </p:grpSpPr>
        <p:sp>
          <p:nvSpPr>
            <p:cNvPr id="108" name="Rectangle 107"/>
            <p:cNvSpPr/>
            <p:nvPr/>
          </p:nvSpPr>
          <p:spPr>
            <a:xfrm>
              <a:off x="685800" y="1929925"/>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Principal Architect</a:t>
              </a:r>
              <a:endParaRPr lang="en-US" sz="1100" dirty="0">
                <a:solidFill>
                  <a:schemeClr val="tx1"/>
                </a:solidFill>
              </a:endParaRPr>
            </a:p>
          </p:txBody>
        </p:sp>
        <p:sp>
          <p:nvSpPr>
            <p:cNvPr id="109" name="Rectangle 108"/>
            <p:cNvSpPr/>
            <p:nvPr/>
          </p:nvSpPr>
          <p:spPr>
            <a:xfrm>
              <a:off x="685800" y="2284868"/>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Sr. Architect</a:t>
              </a:r>
              <a:endParaRPr lang="en-US" sz="1100" dirty="0">
                <a:solidFill>
                  <a:schemeClr val="tx1"/>
                </a:solidFill>
              </a:endParaRPr>
            </a:p>
          </p:txBody>
        </p:sp>
        <p:sp>
          <p:nvSpPr>
            <p:cNvPr id="110" name="Rectangle 109"/>
            <p:cNvSpPr/>
            <p:nvPr/>
          </p:nvSpPr>
          <p:spPr>
            <a:xfrm>
              <a:off x="685800" y="2639811"/>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Architect</a:t>
              </a:r>
              <a:endParaRPr lang="en-US" sz="1100" dirty="0">
                <a:solidFill>
                  <a:schemeClr val="tx1"/>
                </a:solidFill>
              </a:endParaRPr>
            </a:p>
          </p:txBody>
        </p:sp>
        <p:sp>
          <p:nvSpPr>
            <p:cNvPr id="111" name="Rectangle 110"/>
            <p:cNvSpPr/>
            <p:nvPr/>
          </p:nvSpPr>
          <p:spPr>
            <a:xfrm>
              <a:off x="685800" y="2994754"/>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Technical Lead</a:t>
              </a:r>
            </a:p>
          </p:txBody>
        </p:sp>
        <p:sp>
          <p:nvSpPr>
            <p:cNvPr id="112" name="Rectangle 111"/>
            <p:cNvSpPr/>
            <p:nvPr/>
          </p:nvSpPr>
          <p:spPr>
            <a:xfrm>
              <a:off x="685800" y="3349698"/>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Sr. Developer</a:t>
              </a:r>
              <a:endParaRPr lang="en-US" sz="1100" dirty="0">
                <a:solidFill>
                  <a:schemeClr val="tx1"/>
                </a:solidFill>
              </a:endParaRPr>
            </a:p>
          </p:txBody>
        </p:sp>
        <p:sp>
          <p:nvSpPr>
            <p:cNvPr id="113" name="Rectangle 112"/>
            <p:cNvSpPr/>
            <p:nvPr/>
          </p:nvSpPr>
          <p:spPr>
            <a:xfrm>
              <a:off x="685800" y="3704641"/>
              <a:ext cx="792870" cy="32918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Developer</a:t>
              </a:r>
              <a:endParaRPr lang="en-US" sz="1100" dirty="0">
                <a:solidFill>
                  <a:schemeClr val="tx1"/>
                </a:solidFill>
              </a:endParaRPr>
            </a:p>
          </p:txBody>
        </p:sp>
      </p:grpSp>
      <p:grpSp>
        <p:nvGrpSpPr>
          <p:cNvPr id="22" name="Group 21"/>
          <p:cNvGrpSpPr/>
          <p:nvPr/>
        </p:nvGrpSpPr>
        <p:grpSpPr>
          <a:xfrm>
            <a:off x="0" y="941338"/>
            <a:ext cx="3057304" cy="2338812"/>
            <a:chOff x="-509" y="1242588"/>
            <a:chExt cx="3484628" cy="2814300"/>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1242588"/>
              <a:ext cx="3200397" cy="700695"/>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943100"/>
              <a:ext cx="3484119" cy="704088"/>
            </a:xfrm>
            <a:prstGeom prst="rect">
              <a:avLst/>
            </a:prstGeom>
          </p:spPr>
        </p:pic>
        <p:sp>
          <p:nvSpPr>
            <p:cNvPr id="14" name="Rectangle 13"/>
            <p:cNvSpPr/>
            <p:nvPr/>
          </p:nvSpPr>
          <p:spPr>
            <a:xfrm>
              <a:off x="1273182" y="1300548"/>
              <a:ext cx="982590" cy="555523"/>
            </a:xfrm>
            <a:prstGeom prst="rect">
              <a:avLst/>
            </a:prstGeom>
          </p:spPr>
          <p:txBody>
            <a:bodyPr wrap="none">
              <a:spAutoFit/>
            </a:bodyPr>
            <a:lstStyle/>
            <a:p>
              <a:pPr algn="ctr"/>
              <a:r>
                <a:rPr lang="en-US" sz="12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Developer </a:t>
              </a:r>
            </a:p>
            <a:p>
              <a:pPr algn="ctr"/>
              <a:r>
                <a:rPr lang="en-US" sz="12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Certified</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2647725"/>
              <a:ext cx="2606803" cy="704088"/>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9" y="3352800"/>
              <a:ext cx="2883409" cy="704088"/>
            </a:xfrm>
            <a:prstGeom prst="rect">
              <a:avLst/>
            </a:prstGeom>
          </p:spPr>
        </p:pic>
        <p:grpSp>
          <p:nvGrpSpPr>
            <p:cNvPr id="20" name="Group 19"/>
            <p:cNvGrpSpPr/>
            <p:nvPr/>
          </p:nvGrpSpPr>
          <p:grpSpPr>
            <a:xfrm>
              <a:off x="1335535" y="2008518"/>
              <a:ext cx="2013356" cy="555523"/>
              <a:chOff x="1335535" y="2008518"/>
              <a:chExt cx="2013356" cy="555523"/>
            </a:xfrm>
          </p:grpSpPr>
          <p:sp>
            <p:nvSpPr>
              <p:cNvPr id="15" name="Rectangle 14"/>
              <p:cNvSpPr/>
              <p:nvPr/>
            </p:nvSpPr>
            <p:spPr>
              <a:xfrm>
                <a:off x="2871664" y="2064312"/>
                <a:ext cx="477227" cy="444418"/>
              </a:xfrm>
              <a:prstGeom prst="rect">
                <a:avLst/>
              </a:prstGeom>
            </p:spPr>
            <p:txBody>
              <a:bodyPr wrap="none">
                <a:spAutoFit/>
              </a:bodyPr>
              <a:lstStyle/>
              <a:p>
                <a:r>
                  <a:rPr lang="en-US" b="1" dirty="0" smtClean="0"/>
                  <a:t>12</a:t>
                </a:r>
                <a:endParaRPr lang="en-US" b="1" dirty="0"/>
              </a:p>
            </p:txBody>
          </p:sp>
          <p:sp>
            <p:nvSpPr>
              <p:cNvPr id="70" name="Rectangle 69"/>
              <p:cNvSpPr/>
              <p:nvPr/>
            </p:nvSpPr>
            <p:spPr>
              <a:xfrm>
                <a:off x="1335535" y="2008518"/>
                <a:ext cx="822540" cy="555523"/>
              </a:xfrm>
              <a:prstGeom prst="rect">
                <a:avLst/>
              </a:prstGeom>
            </p:spPr>
            <p:txBody>
              <a:bodyPr wrap="none">
                <a:spAutoFit/>
              </a:bodyPr>
              <a:lstStyle/>
              <a:p>
                <a:pPr algn="ctr"/>
                <a:r>
                  <a:rPr lang="en-US" sz="12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Admin </a:t>
                </a:r>
              </a:p>
              <a:p>
                <a:pPr algn="ctr"/>
                <a:r>
                  <a:rPr lang="en-US" sz="12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Certified</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91" name="Rectangle 90"/>
            <p:cNvSpPr/>
            <p:nvPr/>
          </p:nvSpPr>
          <p:spPr>
            <a:xfrm>
              <a:off x="2599624" y="1362102"/>
              <a:ext cx="477227" cy="444418"/>
            </a:xfrm>
            <a:prstGeom prst="rect">
              <a:avLst/>
            </a:prstGeom>
          </p:spPr>
          <p:txBody>
            <a:bodyPr wrap="none">
              <a:spAutoFit/>
            </a:bodyPr>
            <a:lstStyle/>
            <a:p>
              <a:r>
                <a:rPr lang="en-US" b="1" dirty="0"/>
                <a:t>48</a:t>
              </a:r>
            </a:p>
          </p:txBody>
        </p:sp>
        <p:grpSp>
          <p:nvGrpSpPr>
            <p:cNvPr id="98" name="Group 97"/>
            <p:cNvGrpSpPr/>
            <p:nvPr/>
          </p:nvGrpSpPr>
          <p:grpSpPr>
            <a:xfrm>
              <a:off x="792942" y="2694597"/>
              <a:ext cx="1608311" cy="555523"/>
              <a:chOff x="1671347" y="2008518"/>
              <a:chExt cx="1608311" cy="555523"/>
            </a:xfrm>
          </p:grpSpPr>
          <p:sp>
            <p:nvSpPr>
              <p:cNvPr id="99" name="Rectangle 98"/>
              <p:cNvSpPr/>
              <p:nvPr/>
            </p:nvSpPr>
            <p:spPr>
              <a:xfrm>
                <a:off x="2935805" y="2064312"/>
                <a:ext cx="343853" cy="444418"/>
              </a:xfrm>
              <a:prstGeom prst="rect">
                <a:avLst/>
              </a:prstGeom>
            </p:spPr>
            <p:txBody>
              <a:bodyPr wrap="none">
                <a:spAutoFit/>
              </a:bodyPr>
              <a:lstStyle/>
              <a:p>
                <a:r>
                  <a:rPr lang="en-US" b="1" dirty="0" smtClean="0"/>
                  <a:t>1</a:t>
                </a:r>
                <a:endParaRPr lang="en-US" b="1" dirty="0"/>
              </a:p>
            </p:txBody>
          </p:sp>
          <p:sp>
            <p:nvSpPr>
              <p:cNvPr id="114" name="Rectangle 113"/>
              <p:cNvSpPr/>
              <p:nvPr/>
            </p:nvSpPr>
            <p:spPr>
              <a:xfrm>
                <a:off x="1671347" y="2008518"/>
                <a:ext cx="854625" cy="555523"/>
              </a:xfrm>
              <a:prstGeom prst="rect">
                <a:avLst/>
              </a:prstGeom>
            </p:spPr>
            <p:txBody>
              <a:bodyPr wrap="none">
                <a:spAutoFit/>
              </a:bodyPr>
              <a:lstStyle/>
              <a:p>
                <a:pPr algn="ctr"/>
                <a:r>
                  <a:rPr lang="en-US" sz="12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Data </a:t>
                </a:r>
              </a:p>
              <a:p>
                <a:pPr algn="ctr"/>
                <a:r>
                  <a:rPr lang="en-US" sz="12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Architect</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15" name="Group 114"/>
            <p:cNvGrpSpPr/>
            <p:nvPr/>
          </p:nvGrpSpPr>
          <p:grpSpPr>
            <a:xfrm>
              <a:off x="825398" y="3418035"/>
              <a:ext cx="1880656" cy="555523"/>
              <a:chOff x="1426907" y="2008518"/>
              <a:chExt cx="1880656" cy="555523"/>
            </a:xfrm>
          </p:grpSpPr>
          <p:sp>
            <p:nvSpPr>
              <p:cNvPr id="116" name="Rectangle 115"/>
              <p:cNvSpPr/>
              <p:nvPr/>
            </p:nvSpPr>
            <p:spPr>
              <a:xfrm>
                <a:off x="2963710" y="2064312"/>
                <a:ext cx="343853" cy="444418"/>
              </a:xfrm>
              <a:prstGeom prst="rect">
                <a:avLst/>
              </a:prstGeom>
            </p:spPr>
            <p:txBody>
              <a:bodyPr wrap="none">
                <a:spAutoFit/>
              </a:bodyPr>
              <a:lstStyle/>
              <a:p>
                <a:r>
                  <a:rPr lang="en-US" b="1" dirty="0" smtClean="0"/>
                  <a:t>1</a:t>
                </a:r>
                <a:endParaRPr lang="en-US" b="1" dirty="0"/>
              </a:p>
            </p:txBody>
          </p:sp>
          <p:sp>
            <p:nvSpPr>
              <p:cNvPr id="117" name="Rectangle 116"/>
              <p:cNvSpPr/>
              <p:nvPr/>
            </p:nvSpPr>
            <p:spPr>
              <a:xfrm>
                <a:off x="1426907" y="2008518"/>
                <a:ext cx="1191898" cy="555523"/>
              </a:xfrm>
              <a:prstGeom prst="rect">
                <a:avLst/>
              </a:prstGeom>
            </p:spPr>
            <p:txBody>
              <a:bodyPr wrap="none">
                <a:spAutoFit/>
              </a:bodyPr>
              <a:lstStyle/>
              <a:p>
                <a:pPr algn="ctr"/>
                <a:r>
                  <a:rPr lang="en-US" sz="12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System </a:t>
                </a:r>
              </a:p>
              <a:p>
                <a:pPr algn="ctr"/>
                <a:r>
                  <a:rPr lang="en-US" sz="12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Administrator</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grpSp>
      </p:grpSp>
      <p:grpSp>
        <p:nvGrpSpPr>
          <p:cNvPr id="37" name="Group 36"/>
          <p:cNvGrpSpPr/>
          <p:nvPr/>
        </p:nvGrpSpPr>
        <p:grpSpPr>
          <a:xfrm>
            <a:off x="4714102" y="844957"/>
            <a:ext cx="4020689" cy="1299672"/>
            <a:chOff x="4742311" y="833928"/>
            <a:chExt cx="4020689" cy="1299672"/>
          </a:xfrm>
        </p:grpSpPr>
        <p:grpSp>
          <p:nvGrpSpPr>
            <p:cNvPr id="36" name="Group 35"/>
            <p:cNvGrpSpPr/>
            <p:nvPr/>
          </p:nvGrpSpPr>
          <p:grpSpPr>
            <a:xfrm>
              <a:off x="4742311" y="833928"/>
              <a:ext cx="4020689" cy="1299672"/>
              <a:chOff x="4742311" y="833928"/>
              <a:chExt cx="4020689" cy="1299672"/>
            </a:xfrm>
          </p:grpSpPr>
          <p:sp>
            <p:nvSpPr>
              <p:cNvPr id="25" name="Rectangle 24"/>
              <p:cNvSpPr/>
              <p:nvPr/>
            </p:nvSpPr>
            <p:spPr>
              <a:xfrm>
                <a:off x="5884606" y="981407"/>
                <a:ext cx="838178" cy="369332"/>
              </a:xfrm>
              <a:prstGeom prst="rect">
                <a:avLst/>
              </a:prstGeom>
            </p:spPr>
            <p:txBody>
              <a:bodyPr wrap="none">
                <a:spAutoFit/>
              </a:bodyPr>
              <a:lstStyle/>
              <a:p>
                <a:r>
                  <a:rPr lang="en-US" b="1" dirty="0"/>
                  <a:t>People</a:t>
                </a:r>
              </a:p>
            </p:txBody>
          </p:sp>
          <p:sp>
            <p:nvSpPr>
              <p:cNvPr id="125" name="Rectangle 124"/>
              <p:cNvSpPr/>
              <p:nvPr/>
            </p:nvSpPr>
            <p:spPr>
              <a:xfrm>
                <a:off x="5776917" y="1616788"/>
                <a:ext cx="1055032" cy="369332"/>
              </a:xfrm>
              <a:prstGeom prst="rect">
                <a:avLst/>
              </a:prstGeom>
            </p:spPr>
            <p:txBody>
              <a:bodyPr wrap="none">
                <a:spAutoFit/>
              </a:bodyPr>
              <a:lstStyle/>
              <a:p>
                <a:r>
                  <a:rPr lang="en-US" b="1" dirty="0" smtClean="0"/>
                  <a:t>Accounts</a:t>
                </a:r>
                <a:endParaRPr lang="en-US" b="1" dirty="0"/>
              </a:p>
            </p:txBody>
          </p:sp>
          <p:grpSp>
            <p:nvGrpSpPr>
              <p:cNvPr id="34" name="Group 33"/>
              <p:cNvGrpSpPr/>
              <p:nvPr/>
            </p:nvGrpSpPr>
            <p:grpSpPr>
              <a:xfrm>
                <a:off x="4742311" y="833928"/>
                <a:ext cx="664291" cy="1299672"/>
                <a:chOff x="4742311" y="833928"/>
                <a:chExt cx="664291" cy="1299672"/>
              </a:xfrm>
            </p:grpSpPr>
            <p:grpSp>
              <p:nvGrpSpPr>
                <p:cNvPr id="29" name="Group 28"/>
                <p:cNvGrpSpPr/>
                <p:nvPr/>
              </p:nvGrpSpPr>
              <p:grpSpPr>
                <a:xfrm>
                  <a:off x="4742311" y="833928"/>
                  <a:ext cx="664291" cy="664291"/>
                  <a:chOff x="3500269" y="854450"/>
                  <a:chExt cx="664291" cy="664291"/>
                </a:xfrm>
              </p:grpSpPr>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00269" y="854450"/>
                    <a:ext cx="664291" cy="664291"/>
                  </a:xfrm>
                  <a:prstGeom prst="rect">
                    <a:avLst/>
                  </a:prstGeom>
                </p:spPr>
              </p:pic>
              <p:sp>
                <p:nvSpPr>
                  <p:cNvPr id="126" name="Rectangle 125"/>
                  <p:cNvSpPr/>
                  <p:nvPr/>
                </p:nvSpPr>
                <p:spPr>
                  <a:xfrm>
                    <a:off x="3614033" y="1026223"/>
                    <a:ext cx="420308" cy="276999"/>
                  </a:xfrm>
                  <a:prstGeom prst="rect">
                    <a:avLst/>
                  </a:prstGeom>
                </p:spPr>
                <p:txBody>
                  <a:bodyPr wrap="none">
                    <a:spAutoFit/>
                  </a:bodyPr>
                  <a:lstStyle/>
                  <a:p>
                    <a:r>
                      <a:rPr lang="en-US" sz="1200" b="1" dirty="0" smtClean="0">
                        <a:solidFill>
                          <a:schemeClr val="bg1"/>
                        </a:solidFill>
                      </a:rPr>
                      <a:t>205</a:t>
                    </a:r>
                    <a:endParaRPr lang="en-US" sz="1200" b="1" dirty="0">
                      <a:solidFill>
                        <a:schemeClr val="bg1"/>
                      </a:solidFill>
                    </a:endParaRPr>
                  </a:p>
                </p:txBody>
              </p:sp>
            </p:grpSp>
            <p:grpSp>
              <p:nvGrpSpPr>
                <p:cNvPr id="127" name="Group 126"/>
                <p:cNvGrpSpPr/>
                <p:nvPr/>
              </p:nvGrpSpPr>
              <p:grpSpPr>
                <a:xfrm>
                  <a:off x="4742311" y="1469309"/>
                  <a:ext cx="664291" cy="664291"/>
                  <a:chOff x="3500269" y="854450"/>
                  <a:chExt cx="664291" cy="664291"/>
                </a:xfrm>
              </p:grpSpPr>
              <p:pic>
                <p:nvPicPr>
                  <p:cNvPr id="128" name="Picture 1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0269" y="854450"/>
                    <a:ext cx="664291" cy="664291"/>
                  </a:xfrm>
                  <a:prstGeom prst="rect">
                    <a:avLst/>
                  </a:prstGeom>
                </p:spPr>
              </p:pic>
              <p:sp>
                <p:nvSpPr>
                  <p:cNvPr id="129" name="Rectangle 128"/>
                  <p:cNvSpPr/>
                  <p:nvPr/>
                </p:nvSpPr>
                <p:spPr>
                  <a:xfrm>
                    <a:off x="3660158" y="1025842"/>
                    <a:ext cx="341760" cy="276999"/>
                  </a:xfrm>
                  <a:prstGeom prst="rect">
                    <a:avLst/>
                  </a:prstGeom>
                </p:spPr>
                <p:txBody>
                  <a:bodyPr wrap="none">
                    <a:spAutoFit/>
                  </a:bodyPr>
                  <a:lstStyle/>
                  <a:p>
                    <a:r>
                      <a:rPr lang="en-US" sz="1200" b="1" dirty="0" smtClean="0">
                        <a:solidFill>
                          <a:schemeClr val="bg1"/>
                        </a:solidFill>
                      </a:rPr>
                      <a:t>42</a:t>
                    </a:r>
                    <a:endParaRPr lang="en-US" sz="1200" b="1" dirty="0">
                      <a:solidFill>
                        <a:schemeClr val="bg1"/>
                      </a:solidFill>
                    </a:endParaRPr>
                  </a:p>
                </p:txBody>
              </p:sp>
            </p:grpSp>
          </p:grpSp>
          <p:grpSp>
            <p:nvGrpSpPr>
              <p:cNvPr id="35" name="Group 34"/>
              <p:cNvGrpSpPr/>
              <p:nvPr/>
            </p:nvGrpSpPr>
            <p:grpSpPr>
              <a:xfrm>
                <a:off x="7181707" y="833928"/>
                <a:ext cx="664291" cy="1299672"/>
                <a:chOff x="7181707" y="833928"/>
                <a:chExt cx="664291" cy="1299672"/>
              </a:xfrm>
            </p:grpSpPr>
            <p:grpSp>
              <p:nvGrpSpPr>
                <p:cNvPr id="130" name="Group 129"/>
                <p:cNvGrpSpPr/>
                <p:nvPr/>
              </p:nvGrpSpPr>
              <p:grpSpPr>
                <a:xfrm>
                  <a:off x="7181707" y="833928"/>
                  <a:ext cx="664291" cy="664291"/>
                  <a:chOff x="3500269" y="854450"/>
                  <a:chExt cx="664291" cy="664291"/>
                </a:xfrm>
              </p:grpSpPr>
              <p:pic>
                <p:nvPicPr>
                  <p:cNvPr id="131" name="Picture 1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00269" y="854450"/>
                    <a:ext cx="664291" cy="664291"/>
                  </a:xfrm>
                  <a:prstGeom prst="rect">
                    <a:avLst/>
                  </a:prstGeom>
                </p:spPr>
              </p:pic>
              <p:sp>
                <p:nvSpPr>
                  <p:cNvPr id="132" name="Rectangle 131"/>
                  <p:cNvSpPr/>
                  <p:nvPr/>
                </p:nvSpPr>
                <p:spPr>
                  <a:xfrm>
                    <a:off x="3660302" y="1023822"/>
                    <a:ext cx="341760" cy="276999"/>
                  </a:xfrm>
                  <a:prstGeom prst="rect">
                    <a:avLst/>
                  </a:prstGeom>
                </p:spPr>
                <p:txBody>
                  <a:bodyPr wrap="none">
                    <a:spAutoFit/>
                  </a:bodyPr>
                  <a:lstStyle/>
                  <a:p>
                    <a:r>
                      <a:rPr lang="en-US" sz="1200" b="1" dirty="0" smtClean="0">
                        <a:solidFill>
                          <a:schemeClr val="bg1"/>
                        </a:solidFill>
                      </a:rPr>
                      <a:t>20</a:t>
                    </a:r>
                    <a:endParaRPr lang="en-US" b="1" dirty="0">
                      <a:solidFill>
                        <a:schemeClr val="bg1"/>
                      </a:solidFill>
                    </a:endParaRPr>
                  </a:p>
                </p:txBody>
              </p:sp>
            </p:grpSp>
            <p:grpSp>
              <p:nvGrpSpPr>
                <p:cNvPr id="133" name="Group 132"/>
                <p:cNvGrpSpPr/>
                <p:nvPr/>
              </p:nvGrpSpPr>
              <p:grpSpPr>
                <a:xfrm>
                  <a:off x="7181707" y="1469309"/>
                  <a:ext cx="664291" cy="664291"/>
                  <a:chOff x="3500269" y="854450"/>
                  <a:chExt cx="664291" cy="664291"/>
                </a:xfrm>
              </p:grpSpPr>
              <p:pic>
                <p:nvPicPr>
                  <p:cNvPr id="134" name="Picture 1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0269" y="854450"/>
                    <a:ext cx="664291" cy="664291"/>
                  </a:xfrm>
                  <a:prstGeom prst="rect">
                    <a:avLst/>
                  </a:prstGeom>
                </p:spPr>
              </p:pic>
              <p:sp>
                <p:nvSpPr>
                  <p:cNvPr id="135" name="Rectangle 134"/>
                  <p:cNvSpPr/>
                  <p:nvPr/>
                </p:nvSpPr>
                <p:spPr>
                  <a:xfrm>
                    <a:off x="3684562" y="1025842"/>
                    <a:ext cx="263214" cy="276999"/>
                  </a:xfrm>
                  <a:prstGeom prst="rect">
                    <a:avLst/>
                  </a:prstGeom>
                </p:spPr>
                <p:txBody>
                  <a:bodyPr wrap="none">
                    <a:spAutoFit/>
                  </a:bodyPr>
                  <a:lstStyle/>
                  <a:p>
                    <a:r>
                      <a:rPr lang="en-US" sz="1200" b="1" dirty="0" smtClean="0">
                        <a:solidFill>
                          <a:schemeClr val="bg1"/>
                        </a:solidFill>
                      </a:rPr>
                      <a:t>2</a:t>
                    </a:r>
                    <a:endParaRPr lang="en-US" sz="1200" b="1" dirty="0">
                      <a:solidFill>
                        <a:schemeClr val="bg1"/>
                      </a:solidFill>
                    </a:endParaRPr>
                  </a:p>
                </p:txBody>
              </p:sp>
            </p:grpSp>
          </p:grpSp>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00859" y="1185530"/>
                <a:ext cx="662141" cy="591198"/>
              </a:xfrm>
              <a:prstGeom prst="rect">
                <a:avLst/>
              </a:prstGeom>
            </p:spPr>
          </p:pic>
          <p:grpSp>
            <p:nvGrpSpPr>
              <p:cNvPr id="32" name="Group 31"/>
              <p:cNvGrpSpPr/>
              <p:nvPr/>
            </p:nvGrpSpPr>
            <p:grpSpPr>
              <a:xfrm>
                <a:off x="6774939" y="990600"/>
                <a:ext cx="362461" cy="1021750"/>
                <a:chOff x="6793640" y="991179"/>
                <a:chExt cx="362461" cy="1021750"/>
              </a:xfrm>
            </p:grpSpPr>
            <p:sp>
              <p:nvSpPr>
                <p:cNvPr id="31" name="Right Arrow 30"/>
                <p:cNvSpPr/>
                <p:nvPr/>
              </p:nvSpPr>
              <p:spPr>
                <a:xfrm>
                  <a:off x="6793640" y="991179"/>
                  <a:ext cx="362461" cy="388701"/>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6793640" y="1624228"/>
                  <a:ext cx="362461" cy="388701"/>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flipH="1">
                <a:off x="5454175" y="990600"/>
                <a:ext cx="362461" cy="1021750"/>
                <a:chOff x="6793640" y="991179"/>
                <a:chExt cx="362461" cy="1021750"/>
              </a:xfrm>
            </p:grpSpPr>
            <p:sp>
              <p:nvSpPr>
                <p:cNvPr id="138" name="Right Arrow 137"/>
                <p:cNvSpPr/>
                <p:nvPr/>
              </p:nvSpPr>
              <p:spPr>
                <a:xfrm>
                  <a:off x="6793640" y="991179"/>
                  <a:ext cx="362461" cy="388701"/>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ight Arrow 138"/>
                <p:cNvSpPr/>
                <p:nvPr/>
              </p:nvSpPr>
              <p:spPr>
                <a:xfrm>
                  <a:off x="6793640" y="1624228"/>
                  <a:ext cx="362461" cy="388701"/>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0" name="Group 139"/>
            <p:cNvGrpSpPr/>
            <p:nvPr/>
          </p:nvGrpSpPr>
          <p:grpSpPr>
            <a:xfrm>
              <a:off x="6793640" y="991179"/>
              <a:ext cx="362461" cy="1021750"/>
              <a:chOff x="6793640" y="991179"/>
              <a:chExt cx="362461" cy="1021750"/>
            </a:xfrm>
          </p:grpSpPr>
          <p:sp>
            <p:nvSpPr>
              <p:cNvPr id="141" name="Right Arrow 140"/>
              <p:cNvSpPr/>
              <p:nvPr/>
            </p:nvSpPr>
            <p:spPr>
              <a:xfrm>
                <a:off x="6793640" y="991179"/>
                <a:ext cx="362461" cy="388701"/>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2" name="Right Arrow 141"/>
              <p:cNvSpPr/>
              <p:nvPr/>
            </p:nvSpPr>
            <p:spPr>
              <a:xfrm>
                <a:off x="6793640" y="1624228"/>
                <a:ext cx="362461" cy="388701"/>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spTree>
    <p:extLst>
      <p:ext uri="{BB962C8B-B14F-4D97-AF65-F5344CB8AC3E}">
        <p14:creationId xmlns:p14="http://schemas.microsoft.com/office/powerpoint/2010/main" val="3966007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270" y="3200400"/>
            <a:ext cx="6415260" cy="2639122"/>
          </a:xfrm>
          <a:prstGeom prst="rect">
            <a:avLst/>
          </a:prstGeom>
        </p:spPr>
      </p:pic>
      <p:grpSp>
        <p:nvGrpSpPr>
          <p:cNvPr id="36" name="Group 35"/>
          <p:cNvGrpSpPr/>
          <p:nvPr/>
        </p:nvGrpSpPr>
        <p:grpSpPr>
          <a:xfrm>
            <a:off x="-1371600" y="3561793"/>
            <a:ext cx="1291904" cy="1916335"/>
            <a:chOff x="1676399" y="1930643"/>
            <a:chExt cx="1291904" cy="1916335"/>
          </a:xfrm>
        </p:grpSpPr>
        <p:cxnSp>
          <p:nvCxnSpPr>
            <p:cNvPr id="37" name="Straight Connector 36"/>
            <p:cNvCxnSpPr/>
            <p:nvPr/>
          </p:nvCxnSpPr>
          <p:spPr>
            <a:xfrm rot="2700000">
              <a:off x="1865778" y="2932578"/>
              <a:ext cx="914400" cy="91440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2122442" y="2352620"/>
              <a:ext cx="401072" cy="365760"/>
              <a:chOff x="863958" y="1681163"/>
              <a:chExt cx="401072" cy="365760"/>
            </a:xfrm>
          </p:grpSpPr>
          <p:sp>
            <p:nvSpPr>
              <p:cNvPr id="54" name="Oval 53"/>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55" name="TextBox 54"/>
              <p:cNvSpPr txBox="1"/>
              <p:nvPr/>
            </p:nvSpPr>
            <p:spPr>
              <a:xfrm>
                <a:off x="863958" y="1733238"/>
                <a:ext cx="401072" cy="261610"/>
              </a:xfrm>
              <a:prstGeom prst="rect">
                <a:avLst/>
              </a:prstGeom>
              <a:noFill/>
            </p:spPr>
            <p:txBody>
              <a:bodyPr wrap="none" rtlCol="0">
                <a:spAutoFit/>
              </a:bodyPr>
              <a:lstStyle/>
              <a:p>
                <a:r>
                  <a:rPr lang="en-US" sz="1100" dirty="0" smtClean="0"/>
                  <a:t>188</a:t>
                </a:r>
                <a:endParaRPr lang="en-US" sz="1100" dirty="0"/>
              </a:p>
            </p:txBody>
          </p:sp>
        </p:grpSp>
        <p:grpSp>
          <p:nvGrpSpPr>
            <p:cNvPr id="39" name="Group 38"/>
            <p:cNvGrpSpPr/>
            <p:nvPr/>
          </p:nvGrpSpPr>
          <p:grpSpPr>
            <a:xfrm>
              <a:off x="2494528" y="2667000"/>
              <a:ext cx="383416" cy="365760"/>
              <a:chOff x="863958" y="1681163"/>
              <a:chExt cx="383416" cy="365760"/>
            </a:xfrm>
          </p:grpSpPr>
          <p:sp>
            <p:nvSpPr>
              <p:cNvPr id="52" name="Oval 51"/>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53" name="TextBox 52"/>
              <p:cNvSpPr txBox="1"/>
              <p:nvPr/>
            </p:nvSpPr>
            <p:spPr>
              <a:xfrm>
                <a:off x="863958" y="1733238"/>
                <a:ext cx="328936" cy="261610"/>
              </a:xfrm>
              <a:prstGeom prst="rect">
                <a:avLst/>
              </a:prstGeom>
              <a:noFill/>
            </p:spPr>
            <p:txBody>
              <a:bodyPr wrap="none" rtlCol="0">
                <a:spAutoFit/>
              </a:bodyPr>
              <a:lstStyle/>
              <a:p>
                <a:r>
                  <a:rPr lang="en-US" sz="1100" dirty="0" smtClean="0"/>
                  <a:t>83</a:t>
                </a:r>
                <a:endParaRPr lang="en-US" sz="1100" dirty="0"/>
              </a:p>
            </p:txBody>
          </p:sp>
        </p:grpSp>
        <p:grpSp>
          <p:nvGrpSpPr>
            <p:cNvPr id="40" name="Group 39"/>
            <p:cNvGrpSpPr/>
            <p:nvPr/>
          </p:nvGrpSpPr>
          <p:grpSpPr>
            <a:xfrm>
              <a:off x="1746842" y="2636520"/>
              <a:ext cx="383416" cy="365760"/>
              <a:chOff x="863958" y="1681163"/>
              <a:chExt cx="383416" cy="365760"/>
            </a:xfrm>
          </p:grpSpPr>
          <p:sp>
            <p:nvSpPr>
              <p:cNvPr id="50" name="Oval 49"/>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51" name="TextBox 50"/>
              <p:cNvSpPr txBox="1"/>
              <p:nvPr/>
            </p:nvSpPr>
            <p:spPr>
              <a:xfrm>
                <a:off x="863958" y="1733238"/>
                <a:ext cx="328936" cy="261610"/>
              </a:xfrm>
              <a:prstGeom prst="rect">
                <a:avLst/>
              </a:prstGeom>
              <a:noFill/>
            </p:spPr>
            <p:txBody>
              <a:bodyPr wrap="none" rtlCol="0">
                <a:spAutoFit/>
              </a:bodyPr>
              <a:lstStyle/>
              <a:p>
                <a:r>
                  <a:rPr lang="en-US" sz="1100" dirty="0" smtClean="0"/>
                  <a:t>96</a:t>
                </a:r>
                <a:endParaRPr lang="en-US" sz="1100" dirty="0"/>
              </a:p>
            </p:txBody>
          </p:sp>
        </p:grpSp>
        <p:grpSp>
          <p:nvGrpSpPr>
            <p:cNvPr id="41" name="Group 40"/>
            <p:cNvGrpSpPr/>
            <p:nvPr/>
          </p:nvGrpSpPr>
          <p:grpSpPr>
            <a:xfrm>
              <a:off x="1676399" y="2148839"/>
              <a:ext cx="401072" cy="365760"/>
              <a:chOff x="863958" y="1681163"/>
              <a:chExt cx="401072" cy="365760"/>
            </a:xfrm>
          </p:grpSpPr>
          <p:sp>
            <p:nvSpPr>
              <p:cNvPr id="48" name="Oval 47"/>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9" name="TextBox 48"/>
              <p:cNvSpPr txBox="1"/>
              <p:nvPr/>
            </p:nvSpPr>
            <p:spPr>
              <a:xfrm>
                <a:off x="863958" y="1733238"/>
                <a:ext cx="401072" cy="261610"/>
              </a:xfrm>
              <a:prstGeom prst="rect">
                <a:avLst/>
              </a:prstGeom>
              <a:noFill/>
            </p:spPr>
            <p:txBody>
              <a:bodyPr wrap="none" rtlCol="0">
                <a:spAutoFit/>
              </a:bodyPr>
              <a:lstStyle/>
              <a:p>
                <a:r>
                  <a:rPr lang="en-US" sz="1100" dirty="0" smtClean="0"/>
                  <a:t>155</a:t>
                </a:r>
                <a:endParaRPr lang="en-US" sz="1100" dirty="0"/>
              </a:p>
            </p:txBody>
          </p:sp>
        </p:grpSp>
        <p:grpSp>
          <p:nvGrpSpPr>
            <p:cNvPr id="42" name="Group 41"/>
            <p:cNvGrpSpPr/>
            <p:nvPr/>
          </p:nvGrpSpPr>
          <p:grpSpPr>
            <a:xfrm>
              <a:off x="2147914" y="1930643"/>
              <a:ext cx="401072" cy="365760"/>
              <a:chOff x="863958" y="1681163"/>
              <a:chExt cx="401072" cy="365760"/>
            </a:xfrm>
          </p:grpSpPr>
          <p:sp>
            <p:nvSpPr>
              <p:cNvPr id="46" name="Oval 45"/>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7" name="TextBox 46"/>
              <p:cNvSpPr txBox="1"/>
              <p:nvPr/>
            </p:nvSpPr>
            <p:spPr>
              <a:xfrm>
                <a:off x="863958" y="1733238"/>
                <a:ext cx="401072" cy="261610"/>
              </a:xfrm>
              <a:prstGeom prst="rect">
                <a:avLst/>
              </a:prstGeom>
              <a:noFill/>
            </p:spPr>
            <p:txBody>
              <a:bodyPr wrap="none" rtlCol="0">
                <a:spAutoFit/>
              </a:bodyPr>
              <a:lstStyle/>
              <a:p>
                <a:r>
                  <a:rPr lang="en-US" sz="1100" dirty="0" smtClean="0"/>
                  <a:t>117</a:t>
                </a:r>
                <a:endParaRPr lang="en-US" sz="1100" dirty="0"/>
              </a:p>
            </p:txBody>
          </p:sp>
        </p:grpSp>
        <p:grpSp>
          <p:nvGrpSpPr>
            <p:cNvPr id="43" name="Group 42"/>
            <p:cNvGrpSpPr/>
            <p:nvPr/>
          </p:nvGrpSpPr>
          <p:grpSpPr>
            <a:xfrm>
              <a:off x="2567231" y="2174878"/>
              <a:ext cx="401072" cy="365760"/>
              <a:chOff x="863958" y="1681163"/>
              <a:chExt cx="401072" cy="365760"/>
            </a:xfrm>
          </p:grpSpPr>
          <p:sp>
            <p:nvSpPr>
              <p:cNvPr id="44" name="Oval 43"/>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5" name="TextBox 44"/>
              <p:cNvSpPr txBox="1"/>
              <p:nvPr/>
            </p:nvSpPr>
            <p:spPr>
              <a:xfrm>
                <a:off x="863958" y="1733238"/>
                <a:ext cx="401072" cy="261610"/>
              </a:xfrm>
              <a:prstGeom prst="rect">
                <a:avLst/>
              </a:prstGeom>
              <a:noFill/>
            </p:spPr>
            <p:txBody>
              <a:bodyPr wrap="none" rtlCol="0">
                <a:spAutoFit/>
              </a:bodyPr>
              <a:lstStyle/>
              <a:p>
                <a:r>
                  <a:rPr lang="en-US" sz="1100" dirty="0" smtClean="0"/>
                  <a:t>131</a:t>
                </a:r>
                <a:endParaRPr lang="en-US" sz="1100" dirty="0"/>
              </a:p>
            </p:txBody>
          </p:sp>
        </p:grpSp>
      </p:grpSp>
      <p:pic>
        <p:nvPicPr>
          <p:cNvPr id="122" name="Picture 121"/>
          <p:cNvPicPr>
            <a:picLocks noChangeAspect="1"/>
          </p:cNvPicPr>
          <p:nvPr/>
        </p:nvPicPr>
        <p:blipFill>
          <a:blip r:embed="rId3"/>
          <a:stretch>
            <a:fillRect/>
          </a:stretch>
        </p:blipFill>
        <p:spPr>
          <a:xfrm>
            <a:off x="0" y="871754"/>
            <a:ext cx="9144000" cy="1361905"/>
          </a:xfrm>
          <a:prstGeom prst="rect">
            <a:avLst/>
          </a:prstGeom>
        </p:spPr>
      </p:pic>
      <p:cxnSp>
        <p:nvCxnSpPr>
          <p:cNvPr id="124" name="Elbow Connector 123"/>
          <p:cNvCxnSpPr/>
          <p:nvPr/>
        </p:nvCxnSpPr>
        <p:spPr>
          <a:xfrm rot="16200000" flipH="1">
            <a:off x="1324109" y="2848107"/>
            <a:ext cx="1542784" cy="38099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6" name="Elbow Connector 125"/>
          <p:cNvCxnSpPr/>
          <p:nvPr/>
        </p:nvCxnSpPr>
        <p:spPr>
          <a:xfrm rot="16200000" flipH="1">
            <a:off x="2959178" y="2395897"/>
            <a:ext cx="1741507" cy="14841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8" name="Elbow Connector 127"/>
          <p:cNvCxnSpPr/>
          <p:nvPr/>
        </p:nvCxnSpPr>
        <p:spPr>
          <a:xfrm rot="5400000">
            <a:off x="5353869" y="2751977"/>
            <a:ext cx="2206400" cy="1259062"/>
          </a:xfrm>
          <a:prstGeom prst="bentConnector3">
            <a:avLst>
              <a:gd name="adj1" fmla="val 54670"/>
            </a:avLst>
          </a:prstGeom>
        </p:spPr>
        <p:style>
          <a:lnRef idx="1">
            <a:schemeClr val="accent1"/>
          </a:lnRef>
          <a:fillRef idx="0">
            <a:schemeClr val="accent1"/>
          </a:fillRef>
          <a:effectRef idx="0">
            <a:schemeClr val="accent1"/>
          </a:effectRef>
          <a:fontRef idx="minor">
            <a:schemeClr val="tx1"/>
          </a:fontRef>
        </p:style>
      </p:cxnSp>
      <p:cxnSp>
        <p:nvCxnSpPr>
          <p:cNvPr id="132" name="Elbow Connector 131"/>
          <p:cNvCxnSpPr/>
          <p:nvPr/>
        </p:nvCxnSpPr>
        <p:spPr>
          <a:xfrm rot="10800000" flipV="1">
            <a:off x="6781800" y="2278308"/>
            <a:ext cx="1483900" cy="1466364"/>
          </a:xfrm>
          <a:prstGeom prst="bentConnector3">
            <a:avLst>
              <a:gd name="adj1" fmla="val -339"/>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961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grpSp>
        <p:nvGrpSpPr>
          <p:cNvPr id="36" name="Group 35"/>
          <p:cNvGrpSpPr/>
          <p:nvPr/>
        </p:nvGrpSpPr>
        <p:grpSpPr>
          <a:xfrm>
            <a:off x="-1371600" y="3561793"/>
            <a:ext cx="1291904" cy="1916335"/>
            <a:chOff x="1676399" y="1930643"/>
            <a:chExt cx="1291904" cy="1916335"/>
          </a:xfrm>
        </p:grpSpPr>
        <p:cxnSp>
          <p:nvCxnSpPr>
            <p:cNvPr id="37" name="Straight Connector 36"/>
            <p:cNvCxnSpPr/>
            <p:nvPr/>
          </p:nvCxnSpPr>
          <p:spPr>
            <a:xfrm rot="2700000">
              <a:off x="1865778" y="2932578"/>
              <a:ext cx="914400" cy="91440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2122442" y="2352620"/>
              <a:ext cx="401072" cy="365760"/>
              <a:chOff x="863958" y="1681163"/>
              <a:chExt cx="401072" cy="365760"/>
            </a:xfrm>
          </p:grpSpPr>
          <p:sp>
            <p:nvSpPr>
              <p:cNvPr id="54" name="Oval 53"/>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55" name="TextBox 54"/>
              <p:cNvSpPr txBox="1"/>
              <p:nvPr/>
            </p:nvSpPr>
            <p:spPr>
              <a:xfrm>
                <a:off x="863958" y="1733238"/>
                <a:ext cx="401072" cy="261610"/>
              </a:xfrm>
              <a:prstGeom prst="rect">
                <a:avLst/>
              </a:prstGeom>
              <a:noFill/>
            </p:spPr>
            <p:txBody>
              <a:bodyPr wrap="none" rtlCol="0">
                <a:spAutoFit/>
              </a:bodyPr>
              <a:lstStyle/>
              <a:p>
                <a:r>
                  <a:rPr lang="en-US" sz="1100" dirty="0" smtClean="0"/>
                  <a:t>188</a:t>
                </a:r>
                <a:endParaRPr lang="en-US" sz="1100" dirty="0"/>
              </a:p>
            </p:txBody>
          </p:sp>
        </p:grpSp>
        <p:grpSp>
          <p:nvGrpSpPr>
            <p:cNvPr id="39" name="Group 38"/>
            <p:cNvGrpSpPr/>
            <p:nvPr/>
          </p:nvGrpSpPr>
          <p:grpSpPr>
            <a:xfrm>
              <a:off x="2494528" y="2667000"/>
              <a:ext cx="383416" cy="365760"/>
              <a:chOff x="863958" y="1681163"/>
              <a:chExt cx="383416" cy="365760"/>
            </a:xfrm>
          </p:grpSpPr>
          <p:sp>
            <p:nvSpPr>
              <p:cNvPr id="52" name="Oval 51"/>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53" name="TextBox 52"/>
              <p:cNvSpPr txBox="1"/>
              <p:nvPr/>
            </p:nvSpPr>
            <p:spPr>
              <a:xfrm>
                <a:off x="863958" y="1733238"/>
                <a:ext cx="328936" cy="261610"/>
              </a:xfrm>
              <a:prstGeom prst="rect">
                <a:avLst/>
              </a:prstGeom>
              <a:noFill/>
            </p:spPr>
            <p:txBody>
              <a:bodyPr wrap="none" rtlCol="0">
                <a:spAutoFit/>
              </a:bodyPr>
              <a:lstStyle/>
              <a:p>
                <a:r>
                  <a:rPr lang="en-US" sz="1100" dirty="0" smtClean="0"/>
                  <a:t>83</a:t>
                </a:r>
                <a:endParaRPr lang="en-US" sz="1100" dirty="0"/>
              </a:p>
            </p:txBody>
          </p:sp>
        </p:grpSp>
        <p:grpSp>
          <p:nvGrpSpPr>
            <p:cNvPr id="40" name="Group 39"/>
            <p:cNvGrpSpPr/>
            <p:nvPr/>
          </p:nvGrpSpPr>
          <p:grpSpPr>
            <a:xfrm>
              <a:off x="1746842" y="2636520"/>
              <a:ext cx="383416" cy="365760"/>
              <a:chOff x="863958" y="1681163"/>
              <a:chExt cx="383416" cy="365760"/>
            </a:xfrm>
          </p:grpSpPr>
          <p:sp>
            <p:nvSpPr>
              <p:cNvPr id="50" name="Oval 49"/>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51" name="TextBox 50"/>
              <p:cNvSpPr txBox="1"/>
              <p:nvPr/>
            </p:nvSpPr>
            <p:spPr>
              <a:xfrm>
                <a:off x="863958" y="1733238"/>
                <a:ext cx="328936" cy="261610"/>
              </a:xfrm>
              <a:prstGeom prst="rect">
                <a:avLst/>
              </a:prstGeom>
              <a:noFill/>
            </p:spPr>
            <p:txBody>
              <a:bodyPr wrap="none" rtlCol="0">
                <a:spAutoFit/>
              </a:bodyPr>
              <a:lstStyle/>
              <a:p>
                <a:r>
                  <a:rPr lang="en-US" sz="1100" dirty="0" smtClean="0"/>
                  <a:t>96</a:t>
                </a:r>
                <a:endParaRPr lang="en-US" sz="1100" dirty="0"/>
              </a:p>
            </p:txBody>
          </p:sp>
        </p:grpSp>
        <p:grpSp>
          <p:nvGrpSpPr>
            <p:cNvPr id="41" name="Group 40"/>
            <p:cNvGrpSpPr/>
            <p:nvPr/>
          </p:nvGrpSpPr>
          <p:grpSpPr>
            <a:xfrm>
              <a:off x="1676399" y="2148839"/>
              <a:ext cx="401072" cy="365760"/>
              <a:chOff x="863958" y="1681163"/>
              <a:chExt cx="401072" cy="365760"/>
            </a:xfrm>
          </p:grpSpPr>
          <p:sp>
            <p:nvSpPr>
              <p:cNvPr id="48" name="Oval 47"/>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9" name="TextBox 48"/>
              <p:cNvSpPr txBox="1"/>
              <p:nvPr/>
            </p:nvSpPr>
            <p:spPr>
              <a:xfrm>
                <a:off x="863958" y="1733238"/>
                <a:ext cx="401072" cy="261610"/>
              </a:xfrm>
              <a:prstGeom prst="rect">
                <a:avLst/>
              </a:prstGeom>
              <a:noFill/>
            </p:spPr>
            <p:txBody>
              <a:bodyPr wrap="none" rtlCol="0">
                <a:spAutoFit/>
              </a:bodyPr>
              <a:lstStyle/>
              <a:p>
                <a:r>
                  <a:rPr lang="en-US" sz="1100" dirty="0" smtClean="0"/>
                  <a:t>155</a:t>
                </a:r>
                <a:endParaRPr lang="en-US" sz="1100" dirty="0"/>
              </a:p>
            </p:txBody>
          </p:sp>
        </p:grpSp>
        <p:grpSp>
          <p:nvGrpSpPr>
            <p:cNvPr id="42" name="Group 41"/>
            <p:cNvGrpSpPr/>
            <p:nvPr/>
          </p:nvGrpSpPr>
          <p:grpSpPr>
            <a:xfrm>
              <a:off x="2147914" y="1930643"/>
              <a:ext cx="401072" cy="365760"/>
              <a:chOff x="863958" y="1681163"/>
              <a:chExt cx="401072" cy="365760"/>
            </a:xfrm>
          </p:grpSpPr>
          <p:sp>
            <p:nvSpPr>
              <p:cNvPr id="46" name="Oval 45"/>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7" name="TextBox 46"/>
              <p:cNvSpPr txBox="1"/>
              <p:nvPr/>
            </p:nvSpPr>
            <p:spPr>
              <a:xfrm>
                <a:off x="863958" y="1733238"/>
                <a:ext cx="401072" cy="261610"/>
              </a:xfrm>
              <a:prstGeom prst="rect">
                <a:avLst/>
              </a:prstGeom>
              <a:noFill/>
            </p:spPr>
            <p:txBody>
              <a:bodyPr wrap="none" rtlCol="0">
                <a:spAutoFit/>
              </a:bodyPr>
              <a:lstStyle/>
              <a:p>
                <a:r>
                  <a:rPr lang="en-US" sz="1100" dirty="0" smtClean="0"/>
                  <a:t>117</a:t>
                </a:r>
                <a:endParaRPr lang="en-US" sz="1100" dirty="0"/>
              </a:p>
            </p:txBody>
          </p:sp>
        </p:grpSp>
        <p:grpSp>
          <p:nvGrpSpPr>
            <p:cNvPr id="43" name="Group 42"/>
            <p:cNvGrpSpPr/>
            <p:nvPr/>
          </p:nvGrpSpPr>
          <p:grpSpPr>
            <a:xfrm>
              <a:off x="2567231" y="2174878"/>
              <a:ext cx="401072" cy="365760"/>
              <a:chOff x="863958" y="1681163"/>
              <a:chExt cx="401072" cy="365760"/>
            </a:xfrm>
          </p:grpSpPr>
          <p:sp>
            <p:nvSpPr>
              <p:cNvPr id="44" name="Oval 43"/>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5" name="TextBox 44"/>
              <p:cNvSpPr txBox="1"/>
              <p:nvPr/>
            </p:nvSpPr>
            <p:spPr>
              <a:xfrm>
                <a:off x="863958" y="1733238"/>
                <a:ext cx="401072" cy="261610"/>
              </a:xfrm>
              <a:prstGeom prst="rect">
                <a:avLst/>
              </a:prstGeom>
              <a:noFill/>
            </p:spPr>
            <p:txBody>
              <a:bodyPr wrap="none" rtlCol="0">
                <a:spAutoFit/>
              </a:bodyPr>
              <a:lstStyle/>
              <a:p>
                <a:r>
                  <a:rPr lang="en-US" sz="1100" dirty="0" smtClean="0"/>
                  <a:t>131</a:t>
                </a:r>
                <a:endParaRPr lang="en-US" sz="1100" dirty="0"/>
              </a:p>
            </p:txBody>
          </p:sp>
        </p:grpSp>
      </p:grpSp>
      <p:sp>
        <p:nvSpPr>
          <p:cNvPr id="4" name="Rectangle 3"/>
          <p:cNvSpPr/>
          <p:nvPr/>
        </p:nvSpPr>
        <p:spPr>
          <a:xfrm>
            <a:off x="4158549" y="1143000"/>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Principal Architect</a:t>
            </a:r>
            <a:endParaRPr lang="en-US" sz="1100" dirty="0"/>
          </a:p>
        </p:txBody>
      </p:sp>
      <p:sp>
        <p:nvSpPr>
          <p:cNvPr id="30" name="Rectangle 29"/>
          <p:cNvSpPr/>
          <p:nvPr/>
        </p:nvSpPr>
        <p:spPr>
          <a:xfrm>
            <a:off x="4920549" y="1143000"/>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Sr.</a:t>
            </a:r>
          </a:p>
          <a:p>
            <a:pPr algn="ctr"/>
            <a:r>
              <a:rPr lang="en-US" sz="1100" dirty="0" smtClean="0"/>
              <a:t>Architect</a:t>
            </a:r>
            <a:endParaRPr lang="en-US" sz="1100" dirty="0"/>
          </a:p>
        </p:txBody>
      </p:sp>
      <p:sp>
        <p:nvSpPr>
          <p:cNvPr id="31" name="Rectangle 30"/>
          <p:cNvSpPr/>
          <p:nvPr/>
        </p:nvSpPr>
        <p:spPr>
          <a:xfrm>
            <a:off x="5682549" y="1143000"/>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Architect</a:t>
            </a:r>
            <a:endParaRPr lang="en-US" sz="1100" dirty="0">
              <a:solidFill>
                <a:schemeClr val="tx1"/>
              </a:solidFill>
            </a:endParaRPr>
          </a:p>
        </p:txBody>
      </p:sp>
      <p:sp>
        <p:nvSpPr>
          <p:cNvPr id="32" name="Rectangle 31"/>
          <p:cNvSpPr/>
          <p:nvPr/>
        </p:nvSpPr>
        <p:spPr>
          <a:xfrm>
            <a:off x="6477000" y="1143000"/>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Technical Lead</a:t>
            </a:r>
            <a:endParaRPr lang="en-US" sz="1100" dirty="0">
              <a:solidFill>
                <a:schemeClr val="tx1"/>
              </a:solidFill>
            </a:endParaRPr>
          </a:p>
        </p:txBody>
      </p:sp>
      <p:sp>
        <p:nvSpPr>
          <p:cNvPr id="33" name="Rectangle 32"/>
          <p:cNvSpPr/>
          <p:nvPr/>
        </p:nvSpPr>
        <p:spPr>
          <a:xfrm>
            <a:off x="7269870" y="1143000"/>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Sr. Developer</a:t>
            </a:r>
            <a:endParaRPr lang="en-US" sz="1100" dirty="0"/>
          </a:p>
        </p:txBody>
      </p:sp>
      <p:sp>
        <p:nvSpPr>
          <p:cNvPr id="34" name="Rectangle 33"/>
          <p:cNvSpPr/>
          <p:nvPr/>
        </p:nvSpPr>
        <p:spPr>
          <a:xfrm>
            <a:off x="8062740" y="1144610"/>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Developer</a:t>
            </a:r>
            <a:endParaRPr lang="en-US" sz="1100" dirty="0"/>
          </a:p>
        </p:txBody>
      </p:sp>
      <p:sp>
        <p:nvSpPr>
          <p:cNvPr id="35" name="Rectangle 34"/>
          <p:cNvSpPr/>
          <p:nvPr/>
        </p:nvSpPr>
        <p:spPr>
          <a:xfrm>
            <a:off x="4158549" y="1532586"/>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188</a:t>
            </a:r>
            <a:endParaRPr lang="en-US" sz="1100" dirty="0"/>
          </a:p>
        </p:txBody>
      </p:sp>
      <p:sp>
        <p:nvSpPr>
          <p:cNvPr id="56" name="Rectangle 55"/>
          <p:cNvSpPr/>
          <p:nvPr/>
        </p:nvSpPr>
        <p:spPr>
          <a:xfrm>
            <a:off x="4920549" y="1532586"/>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155</a:t>
            </a:r>
            <a:endParaRPr lang="en-US" sz="1100" dirty="0"/>
          </a:p>
        </p:txBody>
      </p:sp>
      <p:sp>
        <p:nvSpPr>
          <p:cNvPr id="57" name="Rectangle 56"/>
          <p:cNvSpPr/>
          <p:nvPr/>
        </p:nvSpPr>
        <p:spPr>
          <a:xfrm>
            <a:off x="5682549" y="1532586"/>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131</a:t>
            </a:r>
            <a:endParaRPr lang="en-US" sz="1100" dirty="0">
              <a:solidFill>
                <a:schemeClr val="tx1"/>
              </a:solidFill>
            </a:endParaRPr>
          </a:p>
        </p:txBody>
      </p:sp>
      <p:sp>
        <p:nvSpPr>
          <p:cNvPr id="58" name="Rectangle 57"/>
          <p:cNvSpPr/>
          <p:nvPr/>
        </p:nvSpPr>
        <p:spPr>
          <a:xfrm>
            <a:off x="6477000" y="1532586"/>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117</a:t>
            </a:r>
            <a:endParaRPr lang="en-US" sz="1100" dirty="0">
              <a:solidFill>
                <a:schemeClr val="tx1"/>
              </a:solidFill>
            </a:endParaRPr>
          </a:p>
        </p:txBody>
      </p:sp>
      <p:sp>
        <p:nvSpPr>
          <p:cNvPr id="59" name="Rectangle 58"/>
          <p:cNvSpPr/>
          <p:nvPr/>
        </p:nvSpPr>
        <p:spPr>
          <a:xfrm>
            <a:off x="7269870" y="1532586"/>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96</a:t>
            </a:r>
            <a:endParaRPr lang="en-US" sz="1100" dirty="0"/>
          </a:p>
        </p:txBody>
      </p:sp>
      <p:sp>
        <p:nvSpPr>
          <p:cNvPr id="60" name="Rectangle 59"/>
          <p:cNvSpPr/>
          <p:nvPr/>
        </p:nvSpPr>
        <p:spPr>
          <a:xfrm>
            <a:off x="8062740" y="1534196"/>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83</a:t>
            </a:r>
            <a:endParaRPr lang="en-US" sz="1100" dirty="0"/>
          </a:p>
        </p:txBody>
      </p:sp>
      <p:sp>
        <p:nvSpPr>
          <p:cNvPr id="79" name="Rectangle 78"/>
          <p:cNvSpPr/>
          <p:nvPr/>
        </p:nvSpPr>
        <p:spPr>
          <a:xfrm>
            <a:off x="4158549" y="1923916"/>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212</a:t>
            </a:r>
            <a:endParaRPr lang="en-US" sz="1100" dirty="0"/>
          </a:p>
        </p:txBody>
      </p:sp>
      <p:sp>
        <p:nvSpPr>
          <p:cNvPr id="80" name="Rectangle 79"/>
          <p:cNvSpPr/>
          <p:nvPr/>
        </p:nvSpPr>
        <p:spPr>
          <a:xfrm>
            <a:off x="4920549" y="1923916"/>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144</a:t>
            </a:r>
            <a:endParaRPr lang="en-US" sz="1100" dirty="0"/>
          </a:p>
        </p:txBody>
      </p:sp>
      <p:sp>
        <p:nvSpPr>
          <p:cNvPr id="81" name="Rectangle 80"/>
          <p:cNvSpPr/>
          <p:nvPr/>
        </p:nvSpPr>
        <p:spPr>
          <a:xfrm>
            <a:off x="5682549" y="1923916"/>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107</a:t>
            </a:r>
            <a:endParaRPr lang="en-US" sz="1100" dirty="0">
              <a:solidFill>
                <a:schemeClr val="tx1"/>
              </a:solidFill>
            </a:endParaRPr>
          </a:p>
        </p:txBody>
      </p:sp>
      <p:sp>
        <p:nvSpPr>
          <p:cNvPr id="82" name="Rectangle 81"/>
          <p:cNvSpPr/>
          <p:nvPr/>
        </p:nvSpPr>
        <p:spPr>
          <a:xfrm>
            <a:off x="6477000" y="1923916"/>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97</a:t>
            </a:r>
            <a:endParaRPr lang="en-US" sz="1100" dirty="0">
              <a:solidFill>
                <a:schemeClr val="tx1"/>
              </a:solidFill>
            </a:endParaRPr>
          </a:p>
        </p:txBody>
      </p:sp>
      <p:sp>
        <p:nvSpPr>
          <p:cNvPr id="83" name="Rectangle 82"/>
          <p:cNvSpPr/>
          <p:nvPr/>
        </p:nvSpPr>
        <p:spPr>
          <a:xfrm>
            <a:off x="7269870" y="1923916"/>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75</a:t>
            </a:r>
            <a:endParaRPr lang="en-US" sz="1100" dirty="0"/>
          </a:p>
        </p:txBody>
      </p:sp>
      <p:sp>
        <p:nvSpPr>
          <p:cNvPr id="84" name="Rectangle 83"/>
          <p:cNvSpPr/>
          <p:nvPr/>
        </p:nvSpPr>
        <p:spPr>
          <a:xfrm>
            <a:off x="8062740" y="1925526"/>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62</a:t>
            </a:r>
            <a:endParaRPr lang="en-US" sz="1100" dirty="0"/>
          </a:p>
        </p:txBody>
      </p:sp>
      <p:sp>
        <p:nvSpPr>
          <p:cNvPr id="85" name="Rectangle 84"/>
          <p:cNvSpPr/>
          <p:nvPr/>
        </p:nvSpPr>
        <p:spPr>
          <a:xfrm>
            <a:off x="4158549" y="2313636"/>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147</a:t>
            </a:r>
            <a:endParaRPr lang="en-US" sz="1100" dirty="0"/>
          </a:p>
        </p:txBody>
      </p:sp>
      <p:sp>
        <p:nvSpPr>
          <p:cNvPr id="86" name="Rectangle 85"/>
          <p:cNvSpPr/>
          <p:nvPr/>
        </p:nvSpPr>
        <p:spPr>
          <a:xfrm>
            <a:off x="4920549" y="2313636"/>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122</a:t>
            </a:r>
            <a:endParaRPr lang="en-US" sz="1100" dirty="0"/>
          </a:p>
        </p:txBody>
      </p:sp>
      <p:sp>
        <p:nvSpPr>
          <p:cNvPr id="87" name="Rectangle 86"/>
          <p:cNvSpPr/>
          <p:nvPr/>
        </p:nvSpPr>
        <p:spPr>
          <a:xfrm>
            <a:off x="5682549" y="2313636"/>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100</a:t>
            </a:r>
            <a:endParaRPr lang="en-US" sz="1100" dirty="0">
              <a:solidFill>
                <a:schemeClr val="tx1"/>
              </a:solidFill>
            </a:endParaRPr>
          </a:p>
        </p:txBody>
      </p:sp>
      <p:sp>
        <p:nvSpPr>
          <p:cNvPr id="88" name="Rectangle 87"/>
          <p:cNvSpPr/>
          <p:nvPr/>
        </p:nvSpPr>
        <p:spPr>
          <a:xfrm>
            <a:off x="6477000" y="2313636"/>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82</a:t>
            </a:r>
            <a:endParaRPr lang="en-US" sz="1100" dirty="0">
              <a:solidFill>
                <a:schemeClr val="tx1"/>
              </a:solidFill>
            </a:endParaRPr>
          </a:p>
        </p:txBody>
      </p:sp>
      <p:sp>
        <p:nvSpPr>
          <p:cNvPr id="89" name="Rectangle 88"/>
          <p:cNvSpPr/>
          <p:nvPr/>
        </p:nvSpPr>
        <p:spPr>
          <a:xfrm>
            <a:off x="7269870" y="2313636"/>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67</a:t>
            </a:r>
            <a:endParaRPr lang="en-US" sz="1100" dirty="0"/>
          </a:p>
        </p:txBody>
      </p:sp>
      <p:sp>
        <p:nvSpPr>
          <p:cNvPr id="90" name="Rectangle 89"/>
          <p:cNvSpPr/>
          <p:nvPr/>
        </p:nvSpPr>
        <p:spPr>
          <a:xfrm>
            <a:off x="8062740" y="2315246"/>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47</a:t>
            </a:r>
            <a:endParaRPr lang="en-US" sz="1100" dirty="0"/>
          </a:p>
        </p:txBody>
      </p:sp>
      <p:sp>
        <p:nvSpPr>
          <p:cNvPr id="91" name="Rectangle 90"/>
          <p:cNvSpPr/>
          <p:nvPr/>
        </p:nvSpPr>
        <p:spPr>
          <a:xfrm>
            <a:off x="4158549" y="2704027"/>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201</a:t>
            </a:r>
            <a:endParaRPr lang="en-US" sz="1100" dirty="0"/>
          </a:p>
        </p:txBody>
      </p:sp>
      <p:sp>
        <p:nvSpPr>
          <p:cNvPr id="92" name="Rectangle 91"/>
          <p:cNvSpPr/>
          <p:nvPr/>
        </p:nvSpPr>
        <p:spPr>
          <a:xfrm>
            <a:off x="4920549" y="2704027"/>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156</a:t>
            </a:r>
            <a:endParaRPr lang="en-US" sz="1100" dirty="0"/>
          </a:p>
        </p:txBody>
      </p:sp>
      <p:sp>
        <p:nvSpPr>
          <p:cNvPr id="93" name="Rectangle 92"/>
          <p:cNvSpPr/>
          <p:nvPr/>
        </p:nvSpPr>
        <p:spPr>
          <a:xfrm>
            <a:off x="5682549" y="2704027"/>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125</a:t>
            </a:r>
            <a:endParaRPr lang="en-US" sz="1100" dirty="0">
              <a:solidFill>
                <a:schemeClr val="tx1"/>
              </a:solidFill>
            </a:endParaRPr>
          </a:p>
        </p:txBody>
      </p:sp>
      <p:sp>
        <p:nvSpPr>
          <p:cNvPr id="94" name="Rectangle 93"/>
          <p:cNvSpPr/>
          <p:nvPr/>
        </p:nvSpPr>
        <p:spPr>
          <a:xfrm>
            <a:off x="6477000" y="2704027"/>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111</a:t>
            </a:r>
            <a:endParaRPr lang="en-US" sz="1100" dirty="0">
              <a:solidFill>
                <a:schemeClr val="tx1"/>
              </a:solidFill>
            </a:endParaRPr>
          </a:p>
        </p:txBody>
      </p:sp>
      <p:sp>
        <p:nvSpPr>
          <p:cNvPr id="95" name="Rectangle 94"/>
          <p:cNvSpPr/>
          <p:nvPr/>
        </p:nvSpPr>
        <p:spPr>
          <a:xfrm>
            <a:off x="7269870" y="2704027"/>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94</a:t>
            </a:r>
            <a:endParaRPr lang="en-US" sz="1100" dirty="0"/>
          </a:p>
        </p:txBody>
      </p:sp>
      <p:sp>
        <p:nvSpPr>
          <p:cNvPr id="96" name="Rectangle 95"/>
          <p:cNvSpPr/>
          <p:nvPr/>
        </p:nvSpPr>
        <p:spPr>
          <a:xfrm>
            <a:off x="8062740" y="2705637"/>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77</a:t>
            </a:r>
            <a:endParaRPr lang="en-US" sz="1100" dirty="0"/>
          </a:p>
        </p:txBody>
      </p:sp>
      <p:sp>
        <p:nvSpPr>
          <p:cNvPr id="97" name="Rectangle 96"/>
          <p:cNvSpPr/>
          <p:nvPr/>
        </p:nvSpPr>
        <p:spPr>
          <a:xfrm>
            <a:off x="4158549" y="3093747"/>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149</a:t>
            </a:r>
            <a:endParaRPr lang="en-US" sz="1100" dirty="0"/>
          </a:p>
        </p:txBody>
      </p:sp>
      <p:sp>
        <p:nvSpPr>
          <p:cNvPr id="98" name="Rectangle 97"/>
          <p:cNvSpPr/>
          <p:nvPr/>
        </p:nvSpPr>
        <p:spPr>
          <a:xfrm>
            <a:off x="4920549" y="3093747"/>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123</a:t>
            </a:r>
            <a:endParaRPr lang="en-US" sz="1100" dirty="0"/>
          </a:p>
        </p:txBody>
      </p:sp>
      <p:sp>
        <p:nvSpPr>
          <p:cNvPr id="99" name="Rectangle 98"/>
          <p:cNvSpPr/>
          <p:nvPr/>
        </p:nvSpPr>
        <p:spPr>
          <a:xfrm>
            <a:off x="5682549" y="3093747"/>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104</a:t>
            </a:r>
            <a:endParaRPr lang="en-US" sz="1100" dirty="0">
              <a:solidFill>
                <a:schemeClr val="tx1"/>
              </a:solidFill>
            </a:endParaRPr>
          </a:p>
        </p:txBody>
      </p:sp>
      <p:sp>
        <p:nvSpPr>
          <p:cNvPr id="100" name="Rectangle 99"/>
          <p:cNvSpPr/>
          <p:nvPr/>
        </p:nvSpPr>
        <p:spPr>
          <a:xfrm>
            <a:off x="6477000" y="3093747"/>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87</a:t>
            </a:r>
            <a:endParaRPr lang="en-US" sz="1100" dirty="0">
              <a:solidFill>
                <a:schemeClr val="tx1"/>
              </a:solidFill>
            </a:endParaRPr>
          </a:p>
        </p:txBody>
      </p:sp>
      <p:sp>
        <p:nvSpPr>
          <p:cNvPr id="101" name="Rectangle 100"/>
          <p:cNvSpPr/>
          <p:nvPr/>
        </p:nvSpPr>
        <p:spPr>
          <a:xfrm>
            <a:off x="7269870" y="3093747"/>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73</a:t>
            </a:r>
            <a:endParaRPr lang="en-US" sz="1100" dirty="0"/>
          </a:p>
        </p:txBody>
      </p:sp>
      <p:sp>
        <p:nvSpPr>
          <p:cNvPr id="102" name="Rectangle 101"/>
          <p:cNvSpPr/>
          <p:nvPr/>
        </p:nvSpPr>
        <p:spPr>
          <a:xfrm>
            <a:off x="8062740" y="3095357"/>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55</a:t>
            </a:r>
            <a:endParaRPr lang="en-US" sz="1100" dirty="0"/>
          </a:p>
        </p:txBody>
      </p:sp>
      <p:sp>
        <p:nvSpPr>
          <p:cNvPr id="103" name="Rectangle 102"/>
          <p:cNvSpPr/>
          <p:nvPr/>
        </p:nvSpPr>
        <p:spPr>
          <a:xfrm>
            <a:off x="4158549" y="3483333"/>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63</a:t>
            </a:r>
            <a:endParaRPr lang="en-US" sz="1100" dirty="0"/>
          </a:p>
        </p:txBody>
      </p:sp>
      <p:sp>
        <p:nvSpPr>
          <p:cNvPr id="104" name="Rectangle 103"/>
          <p:cNvSpPr/>
          <p:nvPr/>
        </p:nvSpPr>
        <p:spPr>
          <a:xfrm>
            <a:off x="4920549" y="3483333"/>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50</a:t>
            </a:r>
            <a:endParaRPr lang="en-US" sz="1100" dirty="0"/>
          </a:p>
        </p:txBody>
      </p:sp>
      <p:sp>
        <p:nvSpPr>
          <p:cNvPr id="105" name="Rectangle 104"/>
          <p:cNvSpPr/>
          <p:nvPr/>
        </p:nvSpPr>
        <p:spPr>
          <a:xfrm>
            <a:off x="5682549" y="3483333"/>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38</a:t>
            </a:r>
            <a:endParaRPr lang="en-US" sz="1100" dirty="0">
              <a:solidFill>
                <a:schemeClr val="tx1"/>
              </a:solidFill>
            </a:endParaRPr>
          </a:p>
        </p:txBody>
      </p:sp>
      <p:sp>
        <p:nvSpPr>
          <p:cNvPr id="106" name="Rectangle 105"/>
          <p:cNvSpPr/>
          <p:nvPr/>
        </p:nvSpPr>
        <p:spPr>
          <a:xfrm>
            <a:off x="6477000" y="3483333"/>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29</a:t>
            </a:r>
            <a:endParaRPr lang="en-US" sz="1100" dirty="0">
              <a:solidFill>
                <a:schemeClr val="tx1"/>
              </a:solidFill>
            </a:endParaRPr>
          </a:p>
        </p:txBody>
      </p:sp>
      <p:sp>
        <p:nvSpPr>
          <p:cNvPr id="107" name="Rectangle 106"/>
          <p:cNvSpPr/>
          <p:nvPr/>
        </p:nvSpPr>
        <p:spPr>
          <a:xfrm>
            <a:off x="7269870" y="3483333"/>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26</a:t>
            </a:r>
            <a:endParaRPr lang="en-US" sz="1100" dirty="0"/>
          </a:p>
        </p:txBody>
      </p:sp>
      <p:sp>
        <p:nvSpPr>
          <p:cNvPr id="108" name="Rectangle 107"/>
          <p:cNvSpPr/>
          <p:nvPr/>
        </p:nvSpPr>
        <p:spPr>
          <a:xfrm>
            <a:off x="8062740" y="3484943"/>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22</a:t>
            </a:r>
            <a:endParaRPr lang="en-US" sz="1100" dirty="0"/>
          </a:p>
        </p:txBody>
      </p:sp>
      <p:sp>
        <p:nvSpPr>
          <p:cNvPr id="111" name="Rectangle 110"/>
          <p:cNvSpPr/>
          <p:nvPr/>
        </p:nvSpPr>
        <p:spPr>
          <a:xfrm>
            <a:off x="3250061" y="1534196"/>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US</a:t>
            </a:r>
            <a:endParaRPr lang="en-US" sz="1100" dirty="0"/>
          </a:p>
        </p:txBody>
      </p:sp>
      <p:sp>
        <p:nvSpPr>
          <p:cNvPr id="112" name="Rectangle 111"/>
          <p:cNvSpPr/>
          <p:nvPr/>
        </p:nvSpPr>
        <p:spPr>
          <a:xfrm>
            <a:off x="3250061" y="1925526"/>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UK</a:t>
            </a:r>
            <a:endParaRPr lang="en-US" sz="1100" dirty="0"/>
          </a:p>
        </p:txBody>
      </p:sp>
      <p:sp>
        <p:nvSpPr>
          <p:cNvPr id="113" name="Rectangle 112"/>
          <p:cNvSpPr/>
          <p:nvPr/>
        </p:nvSpPr>
        <p:spPr>
          <a:xfrm>
            <a:off x="3250061" y="2315246"/>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Middle East</a:t>
            </a:r>
            <a:endParaRPr lang="en-US" sz="1100" dirty="0"/>
          </a:p>
        </p:txBody>
      </p:sp>
      <p:sp>
        <p:nvSpPr>
          <p:cNvPr id="114" name="Rectangle 113"/>
          <p:cNvSpPr/>
          <p:nvPr/>
        </p:nvSpPr>
        <p:spPr>
          <a:xfrm>
            <a:off x="3250061" y="2705637"/>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CE</a:t>
            </a:r>
            <a:endParaRPr lang="en-US" sz="1100" dirty="0"/>
          </a:p>
        </p:txBody>
      </p:sp>
      <p:sp>
        <p:nvSpPr>
          <p:cNvPr id="115" name="Rectangle 114"/>
          <p:cNvSpPr/>
          <p:nvPr/>
        </p:nvSpPr>
        <p:spPr>
          <a:xfrm>
            <a:off x="3250061" y="3095357"/>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APAC</a:t>
            </a:r>
            <a:endParaRPr lang="en-US" sz="1100" dirty="0"/>
          </a:p>
        </p:txBody>
      </p:sp>
      <p:sp>
        <p:nvSpPr>
          <p:cNvPr id="116" name="Rectangle 115"/>
          <p:cNvSpPr/>
          <p:nvPr/>
        </p:nvSpPr>
        <p:spPr>
          <a:xfrm>
            <a:off x="3250061" y="3484943"/>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Offshore</a:t>
            </a:r>
            <a:endParaRPr lang="en-US" sz="1100" dirty="0"/>
          </a:p>
        </p:txBody>
      </p:sp>
    </p:spTree>
    <p:extLst>
      <p:ext uri="{BB962C8B-B14F-4D97-AF65-F5344CB8AC3E}">
        <p14:creationId xmlns:p14="http://schemas.microsoft.com/office/powerpoint/2010/main" val="1411278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grpSp>
        <p:nvGrpSpPr>
          <p:cNvPr id="36" name="Group 35"/>
          <p:cNvGrpSpPr/>
          <p:nvPr/>
        </p:nvGrpSpPr>
        <p:grpSpPr>
          <a:xfrm>
            <a:off x="-1371600" y="3561793"/>
            <a:ext cx="1291904" cy="1916335"/>
            <a:chOff x="1676399" y="1930643"/>
            <a:chExt cx="1291904" cy="1916335"/>
          </a:xfrm>
        </p:grpSpPr>
        <p:cxnSp>
          <p:nvCxnSpPr>
            <p:cNvPr id="37" name="Straight Connector 36"/>
            <p:cNvCxnSpPr/>
            <p:nvPr/>
          </p:nvCxnSpPr>
          <p:spPr>
            <a:xfrm rot="2700000">
              <a:off x="1865778" y="2932578"/>
              <a:ext cx="914400" cy="91440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2122442" y="2352620"/>
              <a:ext cx="401072" cy="365760"/>
              <a:chOff x="863958" y="1681163"/>
              <a:chExt cx="401072" cy="365760"/>
            </a:xfrm>
          </p:grpSpPr>
          <p:sp>
            <p:nvSpPr>
              <p:cNvPr id="54" name="Oval 53"/>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55" name="TextBox 54"/>
              <p:cNvSpPr txBox="1"/>
              <p:nvPr/>
            </p:nvSpPr>
            <p:spPr>
              <a:xfrm>
                <a:off x="863958" y="1733238"/>
                <a:ext cx="401072" cy="261610"/>
              </a:xfrm>
              <a:prstGeom prst="rect">
                <a:avLst/>
              </a:prstGeom>
              <a:noFill/>
            </p:spPr>
            <p:txBody>
              <a:bodyPr wrap="none" rtlCol="0">
                <a:spAutoFit/>
              </a:bodyPr>
              <a:lstStyle/>
              <a:p>
                <a:r>
                  <a:rPr lang="en-US" sz="1100" dirty="0" smtClean="0"/>
                  <a:t>188</a:t>
                </a:r>
                <a:endParaRPr lang="en-US" sz="1100" dirty="0"/>
              </a:p>
            </p:txBody>
          </p:sp>
        </p:grpSp>
        <p:grpSp>
          <p:nvGrpSpPr>
            <p:cNvPr id="39" name="Group 38"/>
            <p:cNvGrpSpPr/>
            <p:nvPr/>
          </p:nvGrpSpPr>
          <p:grpSpPr>
            <a:xfrm>
              <a:off x="2494528" y="2667000"/>
              <a:ext cx="383416" cy="365760"/>
              <a:chOff x="863958" y="1681163"/>
              <a:chExt cx="383416" cy="365760"/>
            </a:xfrm>
          </p:grpSpPr>
          <p:sp>
            <p:nvSpPr>
              <p:cNvPr id="52" name="Oval 51"/>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53" name="TextBox 52"/>
              <p:cNvSpPr txBox="1"/>
              <p:nvPr/>
            </p:nvSpPr>
            <p:spPr>
              <a:xfrm>
                <a:off x="863958" y="1733238"/>
                <a:ext cx="328936" cy="261610"/>
              </a:xfrm>
              <a:prstGeom prst="rect">
                <a:avLst/>
              </a:prstGeom>
              <a:noFill/>
            </p:spPr>
            <p:txBody>
              <a:bodyPr wrap="none" rtlCol="0">
                <a:spAutoFit/>
              </a:bodyPr>
              <a:lstStyle/>
              <a:p>
                <a:r>
                  <a:rPr lang="en-US" sz="1100" dirty="0" smtClean="0"/>
                  <a:t>83</a:t>
                </a:r>
                <a:endParaRPr lang="en-US" sz="1100" dirty="0"/>
              </a:p>
            </p:txBody>
          </p:sp>
        </p:grpSp>
        <p:grpSp>
          <p:nvGrpSpPr>
            <p:cNvPr id="40" name="Group 39"/>
            <p:cNvGrpSpPr/>
            <p:nvPr/>
          </p:nvGrpSpPr>
          <p:grpSpPr>
            <a:xfrm>
              <a:off x="1746842" y="2636520"/>
              <a:ext cx="383416" cy="365760"/>
              <a:chOff x="863958" y="1681163"/>
              <a:chExt cx="383416" cy="365760"/>
            </a:xfrm>
          </p:grpSpPr>
          <p:sp>
            <p:nvSpPr>
              <p:cNvPr id="50" name="Oval 49"/>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51" name="TextBox 50"/>
              <p:cNvSpPr txBox="1"/>
              <p:nvPr/>
            </p:nvSpPr>
            <p:spPr>
              <a:xfrm>
                <a:off x="863958" y="1733238"/>
                <a:ext cx="328936" cy="261610"/>
              </a:xfrm>
              <a:prstGeom prst="rect">
                <a:avLst/>
              </a:prstGeom>
              <a:noFill/>
            </p:spPr>
            <p:txBody>
              <a:bodyPr wrap="none" rtlCol="0">
                <a:spAutoFit/>
              </a:bodyPr>
              <a:lstStyle/>
              <a:p>
                <a:r>
                  <a:rPr lang="en-US" sz="1100" dirty="0" smtClean="0"/>
                  <a:t>96</a:t>
                </a:r>
                <a:endParaRPr lang="en-US" sz="1100" dirty="0"/>
              </a:p>
            </p:txBody>
          </p:sp>
        </p:grpSp>
        <p:grpSp>
          <p:nvGrpSpPr>
            <p:cNvPr id="41" name="Group 40"/>
            <p:cNvGrpSpPr/>
            <p:nvPr/>
          </p:nvGrpSpPr>
          <p:grpSpPr>
            <a:xfrm>
              <a:off x="1676399" y="2148839"/>
              <a:ext cx="401072" cy="365760"/>
              <a:chOff x="863958" y="1681163"/>
              <a:chExt cx="401072" cy="365760"/>
            </a:xfrm>
          </p:grpSpPr>
          <p:sp>
            <p:nvSpPr>
              <p:cNvPr id="48" name="Oval 47"/>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9" name="TextBox 48"/>
              <p:cNvSpPr txBox="1"/>
              <p:nvPr/>
            </p:nvSpPr>
            <p:spPr>
              <a:xfrm>
                <a:off x="863958" y="1733238"/>
                <a:ext cx="401072" cy="261610"/>
              </a:xfrm>
              <a:prstGeom prst="rect">
                <a:avLst/>
              </a:prstGeom>
              <a:noFill/>
            </p:spPr>
            <p:txBody>
              <a:bodyPr wrap="none" rtlCol="0">
                <a:spAutoFit/>
              </a:bodyPr>
              <a:lstStyle/>
              <a:p>
                <a:r>
                  <a:rPr lang="en-US" sz="1100" dirty="0" smtClean="0"/>
                  <a:t>155</a:t>
                </a:r>
                <a:endParaRPr lang="en-US" sz="1100" dirty="0"/>
              </a:p>
            </p:txBody>
          </p:sp>
        </p:grpSp>
        <p:grpSp>
          <p:nvGrpSpPr>
            <p:cNvPr id="42" name="Group 41"/>
            <p:cNvGrpSpPr/>
            <p:nvPr/>
          </p:nvGrpSpPr>
          <p:grpSpPr>
            <a:xfrm>
              <a:off x="2147914" y="1930643"/>
              <a:ext cx="401072" cy="365760"/>
              <a:chOff x="863958" y="1681163"/>
              <a:chExt cx="401072" cy="365760"/>
            </a:xfrm>
          </p:grpSpPr>
          <p:sp>
            <p:nvSpPr>
              <p:cNvPr id="46" name="Oval 45"/>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7" name="TextBox 46"/>
              <p:cNvSpPr txBox="1"/>
              <p:nvPr/>
            </p:nvSpPr>
            <p:spPr>
              <a:xfrm>
                <a:off x="863958" y="1733238"/>
                <a:ext cx="401072" cy="261610"/>
              </a:xfrm>
              <a:prstGeom prst="rect">
                <a:avLst/>
              </a:prstGeom>
              <a:noFill/>
            </p:spPr>
            <p:txBody>
              <a:bodyPr wrap="none" rtlCol="0">
                <a:spAutoFit/>
              </a:bodyPr>
              <a:lstStyle/>
              <a:p>
                <a:r>
                  <a:rPr lang="en-US" sz="1100" dirty="0" smtClean="0"/>
                  <a:t>117</a:t>
                </a:r>
                <a:endParaRPr lang="en-US" sz="1100" dirty="0"/>
              </a:p>
            </p:txBody>
          </p:sp>
        </p:grpSp>
        <p:grpSp>
          <p:nvGrpSpPr>
            <p:cNvPr id="43" name="Group 42"/>
            <p:cNvGrpSpPr/>
            <p:nvPr/>
          </p:nvGrpSpPr>
          <p:grpSpPr>
            <a:xfrm>
              <a:off x="2567231" y="2174878"/>
              <a:ext cx="401072" cy="365760"/>
              <a:chOff x="863958" y="1681163"/>
              <a:chExt cx="401072" cy="365760"/>
            </a:xfrm>
          </p:grpSpPr>
          <p:sp>
            <p:nvSpPr>
              <p:cNvPr id="44" name="Oval 43"/>
              <p:cNvSpPr/>
              <p:nvPr/>
            </p:nvSpPr>
            <p:spPr>
              <a:xfrm>
                <a:off x="881614" y="1681163"/>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5" name="TextBox 44"/>
              <p:cNvSpPr txBox="1"/>
              <p:nvPr/>
            </p:nvSpPr>
            <p:spPr>
              <a:xfrm>
                <a:off x="863958" y="1733238"/>
                <a:ext cx="401072" cy="261610"/>
              </a:xfrm>
              <a:prstGeom prst="rect">
                <a:avLst/>
              </a:prstGeom>
              <a:noFill/>
            </p:spPr>
            <p:txBody>
              <a:bodyPr wrap="none" rtlCol="0">
                <a:spAutoFit/>
              </a:bodyPr>
              <a:lstStyle/>
              <a:p>
                <a:r>
                  <a:rPr lang="en-US" sz="1100" dirty="0" smtClean="0"/>
                  <a:t>131</a:t>
                </a:r>
                <a:endParaRPr lang="en-US" sz="1100" dirty="0"/>
              </a:p>
            </p:txBody>
          </p:sp>
        </p:grpSp>
      </p:grpSp>
      <p:grpSp>
        <p:nvGrpSpPr>
          <p:cNvPr id="6" name="Group 5"/>
          <p:cNvGrpSpPr/>
          <p:nvPr/>
        </p:nvGrpSpPr>
        <p:grpSpPr>
          <a:xfrm>
            <a:off x="3276600" y="1152535"/>
            <a:ext cx="5605549" cy="2722943"/>
            <a:chOff x="3250061" y="1143000"/>
            <a:chExt cx="5605549" cy="2722943"/>
          </a:xfrm>
        </p:grpSpPr>
        <p:sp>
          <p:nvSpPr>
            <p:cNvPr id="4" name="Rectangle 3"/>
            <p:cNvSpPr/>
            <p:nvPr/>
          </p:nvSpPr>
          <p:spPr>
            <a:xfrm>
              <a:off x="4158549" y="1143000"/>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Principal Architect</a:t>
              </a:r>
              <a:endParaRPr lang="en-US" sz="1100" dirty="0"/>
            </a:p>
          </p:txBody>
        </p:sp>
        <p:sp>
          <p:nvSpPr>
            <p:cNvPr id="30" name="Rectangle 29"/>
            <p:cNvSpPr/>
            <p:nvPr/>
          </p:nvSpPr>
          <p:spPr>
            <a:xfrm>
              <a:off x="4920549" y="1143000"/>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Sr.</a:t>
              </a:r>
            </a:p>
            <a:p>
              <a:pPr algn="ctr"/>
              <a:r>
                <a:rPr lang="en-US" sz="1100" dirty="0" smtClean="0"/>
                <a:t>Architect</a:t>
              </a:r>
              <a:endParaRPr lang="en-US" sz="1100" dirty="0"/>
            </a:p>
          </p:txBody>
        </p:sp>
        <p:sp>
          <p:nvSpPr>
            <p:cNvPr id="31" name="Rectangle 30"/>
            <p:cNvSpPr/>
            <p:nvPr/>
          </p:nvSpPr>
          <p:spPr>
            <a:xfrm>
              <a:off x="5682549" y="1143000"/>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Architect</a:t>
              </a:r>
              <a:endParaRPr lang="en-US" sz="1100" dirty="0">
                <a:solidFill>
                  <a:schemeClr val="tx1"/>
                </a:solidFill>
              </a:endParaRPr>
            </a:p>
          </p:txBody>
        </p:sp>
        <p:sp>
          <p:nvSpPr>
            <p:cNvPr id="32" name="Rectangle 31"/>
            <p:cNvSpPr/>
            <p:nvPr/>
          </p:nvSpPr>
          <p:spPr>
            <a:xfrm>
              <a:off x="6477000" y="1143000"/>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Technical Lead</a:t>
              </a:r>
              <a:endParaRPr lang="en-US" sz="1100" dirty="0">
                <a:solidFill>
                  <a:schemeClr val="tx1"/>
                </a:solidFill>
              </a:endParaRPr>
            </a:p>
          </p:txBody>
        </p:sp>
        <p:sp>
          <p:nvSpPr>
            <p:cNvPr id="33" name="Rectangle 32"/>
            <p:cNvSpPr/>
            <p:nvPr/>
          </p:nvSpPr>
          <p:spPr>
            <a:xfrm>
              <a:off x="7269870" y="1143000"/>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Sr. Developer</a:t>
              </a:r>
              <a:endParaRPr lang="en-US" sz="1100" dirty="0"/>
            </a:p>
          </p:txBody>
        </p:sp>
        <p:sp>
          <p:nvSpPr>
            <p:cNvPr id="34" name="Rectangle 33"/>
            <p:cNvSpPr/>
            <p:nvPr/>
          </p:nvSpPr>
          <p:spPr>
            <a:xfrm>
              <a:off x="8062740" y="1144610"/>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Developer</a:t>
              </a:r>
              <a:endParaRPr lang="en-US" sz="1100" dirty="0"/>
            </a:p>
          </p:txBody>
        </p:sp>
        <p:sp>
          <p:nvSpPr>
            <p:cNvPr id="35" name="Rectangle 34"/>
            <p:cNvSpPr/>
            <p:nvPr/>
          </p:nvSpPr>
          <p:spPr>
            <a:xfrm>
              <a:off x="4158549" y="1532586"/>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188 $</a:t>
              </a:r>
              <a:endParaRPr lang="en-US" sz="1100" dirty="0"/>
            </a:p>
          </p:txBody>
        </p:sp>
        <p:sp>
          <p:nvSpPr>
            <p:cNvPr id="56" name="Rectangle 55"/>
            <p:cNvSpPr/>
            <p:nvPr/>
          </p:nvSpPr>
          <p:spPr>
            <a:xfrm>
              <a:off x="4920549" y="1532586"/>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155</a:t>
              </a:r>
              <a:r>
                <a:rPr lang="en-US" sz="1100"/>
                <a:t> </a:t>
              </a:r>
              <a:r>
                <a:rPr lang="en-US" sz="1100" smtClean="0"/>
                <a:t>$</a:t>
              </a:r>
              <a:endParaRPr lang="en-US" sz="1100" dirty="0"/>
            </a:p>
          </p:txBody>
        </p:sp>
        <p:sp>
          <p:nvSpPr>
            <p:cNvPr id="57" name="Rectangle 56"/>
            <p:cNvSpPr/>
            <p:nvPr/>
          </p:nvSpPr>
          <p:spPr>
            <a:xfrm>
              <a:off x="5682549" y="1532586"/>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131 $</a:t>
              </a:r>
              <a:endParaRPr lang="en-US" sz="1100" dirty="0">
                <a:solidFill>
                  <a:schemeClr val="tx1"/>
                </a:solidFill>
              </a:endParaRPr>
            </a:p>
          </p:txBody>
        </p:sp>
        <p:sp>
          <p:nvSpPr>
            <p:cNvPr id="58" name="Rectangle 57"/>
            <p:cNvSpPr/>
            <p:nvPr/>
          </p:nvSpPr>
          <p:spPr>
            <a:xfrm>
              <a:off x="6477000" y="1532586"/>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117 $</a:t>
              </a:r>
              <a:endParaRPr lang="en-US" sz="1100" dirty="0">
                <a:solidFill>
                  <a:schemeClr val="tx1"/>
                </a:solidFill>
              </a:endParaRPr>
            </a:p>
          </p:txBody>
        </p:sp>
        <p:sp>
          <p:nvSpPr>
            <p:cNvPr id="59" name="Rectangle 58"/>
            <p:cNvSpPr/>
            <p:nvPr/>
          </p:nvSpPr>
          <p:spPr>
            <a:xfrm>
              <a:off x="7269870" y="1532586"/>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96 $</a:t>
              </a:r>
              <a:endParaRPr lang="en-US" sz="1100" dirty="0"/>
            </a:p>
          </p:txBody>
        </p:sp>
        <p:sp>
          <p:nvSpPr>
            <p:cNvPr id="60" name="Rectangle 59"/>
            <p:cNvSpPr/>
            <p:nvPr/>
          </p:nvSpPr>
          <p:spPr>
            <a:xfrm>
              <a:off x="8062740" y="1534196"/>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83 $</a:t>
              </a:r>
              <a:endParaRPr lang="en-US" sz="1100" dirty="0"/>
            </a:p>
          </p:txBody>
        </p:sp>
        <p:sp>
          <p:nvSpPr>
            <p:cNvPr id="79" name="Rectangle 78"/>
            <p:cNvSpPr/>
            <p:nvPr/>
          </p:nvSpPr>
          <p:spPr>
            <a:xfrm>
              <a:off x="4158549" y="1923916"/>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212 $</a:t>
              </a:r>
              <a:endParaRPr lang="en-US" sz="1100" dirty="0"/>
            </a:p>
          </p:txBody>
        </p:sp>
        <p:sp>
          <p:nvSpPr>
            <p:cNvPr id="80" name="Rectangle 79"/>
            <p:cNvSpPr/>
            <p:nvPr/>
          </p:nvSpPr>
          <p:spPr>
            <a:xfrm>
              <a:off x="4920549" y="1923916"/>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144</a:t>
              </a:r>
              <a:r>
                <a:rPr lang="en-US" sz="1100"/>
                <a:t> </a:t>
              </a:r>
              <a:r>
                <a:rPr lang="en-US" sz="1100" smtClean="0"/>
                <a:t>$</a:t>
              </a:r>
              <a:endParaRPr lang="en-US" sz="1100" dirty="0"/>
            </a:p>
          </p:txBody>
        </p:sp>
        <p:sp>
          <p:nvSpPr>
            <p:cNvPr id="81" name="Rectangle 80"/>
            <p:cNvSpPr/>
            <p:nvPr/>
          </p:nvSpPr>
          <p:spPr>
            <a:xfrm>
              <a:off x="5682549" y="1923916"/>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107 $</a:t>
              </a:r>
              <a:endParaRPr lang="en-US" sz="1100" dirty="0">
                <a:solidFill>
                  <a:schemeClr val="tx1"/>
                </a:solidFill>
              </a:endParaRPr>
            </a:p>
          </p:txBody>
        </p:sp>
        <p:sp>
          <p:nvSpPr>
            <p:cNvPr id="82" name="Rectangle 81"/>
            <p:cNvSpPr/>
            <p:nvPr/>
          </p:nvSpPr>
          <p:spPr>
            <a:xfrm>
              <a:off x="6477000" y="1923916"/>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97 $</a:t>
              </a:r>
              <a:endParaRPr lang="en-US" sz="1100" dirty="0">
                <a:solidFill>
                  <a:schemeClr val="tx1"/>
                </a:solidFill>
              </a:endParaRPr>
            </a:p>
          </p:txBody>
        </p:sp>
        <p:sp>
          <p:nvSpPr>
            <p:cNvPr id="83" name="Rectangle 82"/>
            <p:cNvSpPr/>
            <p:nvPr/>
          </p:nvSpPr>
          <p:spPr>
            <a:xfrm>
              <a:off x="7269870" y="1923916"/>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75 $</a:t>
              </a:r>
              <a:endParaRPr lang="en-US" sz="1100" dirty="0"/>
            </a:p>
          </p:txBody>
        </p:sp>
        <p:sp>
          <p:nvSpPr>
            <p:cNvPr id="84" name="Rectangle 83"/>
            <p:cNvSpPr/>
            <p:nvPr/>
          </p:nvSpPr>
          <p:spPr>
            <a:xfrm>
              <a:off x="8062740" y="1925526"/>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62 $</a:t>
              </a:r>
              <a:endParaRPr lang="en-US" sz="1100" dirty="0"/>
            </a:p>
          </p:txBody>
        </p:sp>
        <p:sp>
          <p:nvSpPr>
            <p:cNvPr id="85" name="Rectangle 84"/>
            <p:cNvSpPr/>
            <p:nvPr/>
          </p:nvSpPr>
          <p:spPr>
            <a:xfrm>
              <a:off x="4158549" y="2313636"/>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147</a:t>
              </a:r>
              <a:r>
                <a:rPr lang="en-US" sz="1100"/>
                <a:t> </a:t>
              </a:r>
              <a:r>
                <a:rPr lang="en-US" sz="1100" smtClean="0"/>
                <a:t>$</a:t>
              </a:r>
              <a:endParaRPr lang="en-US" sz="1100" dirty="0" smtClean="0"/>
            </a:p>
          </p:txBody>
        </p:sp>
        <p:sp>
          <p:nvSpPr>
            <p:cNvPr id="86" name="Rectangle 85"/>
            <p:cNvSpPr/>
            <p:nvPr/>
          </p:nvSpPr>
          <p:spPr>
            <a:xfrm>
              <a:off x="4920549" y="2313636"/>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122</a:t>
              </a:r>
              <a:r>
                <a:rPr lang="en-US" sz="1100"/>
                <a:t> </a:t>
              </a:r>
              <a:r>
                <a:rPr lang="en-US" sz="1100" smtClean="0"/>
                <a:t>$</a:t>
              </a:r>
              <a:endParaRPr lang="en-US" sz="1100" dirty="0"/>
            </a:p>
          </p:txBody>
        </p:sp>
        <p:sp>
          <p:nvSpPr>
            <p:cNvPr id="87" name="Rectangle 86"/>
            <p:cNvSpPr/>
            <p:nvPr/>
          </p:nvSpPr>
          <p:spPr>
            <a:xfrm>
              <a:off x="5682549" y="2313636"/>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100 $</a:t>
              </a:r>
              <a:endParaRPr lang="en-US" sz="1100" dirty="0">
                <a:solidFill>
                  <a:schemeClr val="tx1"/>
                </a:solidFill>
              </a:endParaRPr>
            </a:p>
          </p:txBody>
        </p:sp>
        <p:sp>
          <p:nvSpPr>
            <p:cNvPr id="88" name="Rectangle 87"/>
            <p:cNvSpPr/>
            <p:nvPr/>
          </p:nvSpPr>
          <p:spPr>
            <a:xfrm>
              <a:off x="6477000" y="2313636"/>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82 $</a:t>
              </a:r>
              <a:endParaRPr lang="en-US" sz="1100" dirty="0">
                <a:solidFill>
                  <a:schemeClr val="tx1"/>
                </a:solidFill>
              </a:endParaRPr>
            </a:p>
          </p:txBody>
        </p:sp>
        <p:sp>
          <p:nvSpPr>
            <p:cNvPr id="89" name="Rectangle 88"/>
            <p:cNvSpPr/>
            <p:nvPr/>
          </p:nvSpPr>
          <p:spPr>
            <a:xfrm>
              <a:off x="7269870" y="2313636"/>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67 $</a:t>
              </a:r>
              <a:endParaRPr lang="en-US" sz="1100" dirty="0"/>
            </a:p>
          </p:txBody>
        </p:sp>
        <p:sp>
          <p:nvSpPr>
            <p:cNvPr id="90" name="Rectangle 89"/>
            <p:cNvSpPr/>
            <p:nvPr/>
          </p:nvSpPr>
          <p:spPr>
            <a:xfrm>
              <a:off x="8062740" y="2315246"/>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47 $</a:t>
              </a:r>
              <a:endParaRPr lang="en-US" sz="1100" dirty="0"/>
            </a:p>
          </p:txBody>
        </p:sp>
        <p:sp>
          <p:nvSpPr>
            <p:cNvPr id="91" name="Rectangle 90"/>
            <p:cNvSpPr/>
            <p:nvPr/>
          </p:nvSpPr>
          <p:spPr>
            <a:xfrm>
              <a:off x="4158549" y="2704027"/>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201</a:t>
              </a:r>
              <a:r>
                <a:rPr lang="en-US" sz="1100"/>
                <a:t> </a:t>
              </a:r>
              <a:r>
                <a:rPr lang="en-US" sz="1100" smtClean="0"/>
                <a:t>$</a:t>
              </a:r>
              <a:endParaRPr lang="en-US" sz="1100" dirty="0"/>
            </a:p>
          </p:txBody>
        </p:sp>
        <p:sp>
          <p:nvSpPr>
            <p:cNvPr id="92" name="Rectangle 91"/>
            <p:cNvSpPr/>
            <p:nvPr/>
          </p:nvSpPr>
          <p:spPr>
            <a:xfrm>
              <a:off x="4920549" y="2704027"/>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156</a:t>
              </a:r>
              <a:r>
                <a:rPr lang="en-US" sz="1100"/>
                <a:t> </a:t>
              </a:r>
              <a:r>
                <a:rPr lang="en-US" sz="1100" smtClean="0"/>
                <a:t>$</a:t>
              </a:r>
              <a:endParaRPr lang="en-US" sz="1100" dirty="0"/>
            </a:p>
          </p:txBody>
        </p:sp>
        <p:sp>
          <p:nvSpPr>
            <p:cNvPr id="93" name="Rectangle 92"/>
            <p:cNvSpPr/>
            <p:nvPr/>
          </p:nvSpPr>
          <p:spPr>
            <a:xfrm>
              <a:off x="5682549" y="2704027"/>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125</a:t>
              </a:r>
              <a:r>
                <a:rPr lang="en-US" sz="1100">
                  <a:solidFill>
                    <a:schemeClr val="tx1"/>
                  </a:solidFill>
                </a:rPr>
                <a:t> </a:t>
              </a:r>
              <a:r>
                <a:rPr lang="en-US" sz="1100" smtClean="0">
                  <a:solidFill>
                    <a:schemeClr val="tx1"/>
                  </a:solidFill>
                </a:rPr>
                <a:t>$</a:t>
              </a:r>
              <a:endParaRPr lang="en-US" sz="1100" dirty="0">
                <a:solidFill>
                  <a:schemeClr val="tx1"/>
                </a:solidFill>
              </a:endParaRPr>
            </a:p>
          </p:txBody>
        </p:sp>
        <p:sp>
          <p:nvSpPr>
            <p:cNvPr id="94" name="Rectangle 93"/>
            <p:cNvSpPr/>
            <p:nvPr/>
          </p:nvSpPr>
          <p:spPr>
            <a:xfrm>
              <a:off x="6477000" y="2704027"/>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111 $</a:t>
              </a:r>
              <a:endParaRPr lang="en-US" sz="1100" dirty="0">
                <a:solidFill>
                  <a:schemeClr val="tx1"/>
                </a:solidFill>
              </a:endParaRPr>
            </a:p>
          </p:txBody>
        </p:sp>
        <p:sp>
          <p:nvSpPr>
            <p:cNvPr id="95" name="Rectangle 94"/>
            <p:cNvSpPr/>
            <p:nvPr/>
          </p:nvSpPr>
          <p:spPr>
            <a:xfrm>
              <a:off x="7269870" y="2704027"/>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94 $</a:t>
              </a:r>
              <a:endParaRPr lang="en-US" sz="1100" dirty="0"/>
            </a:p>
          </p:txBody>
        </p:sp>
        <p:sp>
          <p:nvSpPr>
            <p:cNvPr id="96" name="Rectangle 95"/>
            <p:cNvSpPr/>
            <p:nvPr/>
          </p:nvSpPr>
          <p:spPr>
            <a:xfrm>
              <a:off x="8062740" y="2705637"/>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77 $</a:t>
              </a:r>
              <a:endParaRPr lang="en-US" sz="1100" dirty="0"/>
            </a:p>
          </p:txBody>
        </p:sp>
        <p:sp>
          <p:nvSpPr>
            <p:cNvPr id="97" name="Rectangle 96"/>
            <p:cNvSpPr/>
            <p:nvPr/>
          </p:nvSpPr>
          <p:spPr>
            <a:xfrm>
              <a:off x="4158549" y="3093747"/>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149</a:t>
              </a:r>
              <a:r>
                <a:rPr lang="en-US" sz="1100"/>
                <a:t> </a:t>
              </a:r>
              <a:r>
                <a:rPr lang="en-US" sz="1100" smtClean="0"/>
                <a:t>$</a:t>
              </a:r>
              <a:endParaRPr lang="en-US" sz="1100" dirty="0"/>
            </a:p>
          </p:txBody>
        </p:sp>
        <p:sp>
          <p:nvSpPr>
            <p:cNvPr id="98" name="Rectangle 97"/>
            <p:cNvSpPr/>
            <p:nvPr/>
          </p:nvSpPr>
          <p:spPr>
            <a:xfrm>
              <a:off x="4920549" y="3093747"/>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123</a:t>
              </a:r>
              <a:r>
                <a:rPr lang="en-US" sz="1100"/>
                <a:t> </a:t>
              </a:r>
              <a:r>
                <a:rPr lang="en-US" sz="1100" smtClean="0"/>
                <a:t>$</a:t>
              </a:r>
              <a:endParaRPr lang="en-US" sz="1100" dirty="0"/>
            </a:p>
          </p:txBody>
        </p:sp>
        <p:sp>
          <p:nvSpPr>
            <p:cNvPr id="99" name="Rectangle 98"/>
            <p:cNvSpPr/>
            <p:nvPr/>
          </p:nvSpPr>
          <p:spPr>
            <a:xfrm>
              <a:off x="5682549" y="3093747"/>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104</a:t>
              </a:r>
              <a:r>
                <a:rPr lang="en-US" sz="1100">
                  <a:solidFill>
                    <a:schemeClr val="tx1"/>
                  </a:solidFill>
                </a:rPr>
                <a:t> </a:t>
              </a:r>
              <a:r>
                <a:rPr lang="en-US" sz="1100" smtClean="0">
                  <a:solidFill>
                    <a:schemeClr val="tx1"/>
                  </a:solidFill>
                </a:rPr>
                <a:t>$</a:t>
              </a:r>
              <a:endParaRPr lang="en-US" sz="1100" dirty="0">
                <a:solidFill>
                  <a:schemeClr val="tx1"/>
                </a:solidFill>
              </a:endParaRPr>
            </a:p>
          </p:txBody>
        </p:sp>
        <p:sp>
          <p:nvSpPr>
            <p:cNvPr id="100" name="Rectangle 99"/>
            <p:cNvSpPr/>
            <p:nvPr/>
          </p:nvSpPr>
          <p:spPr>
            <a:xfrm>
              <a:off x="6477000" y="3093747"/>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87 $</a:t>
              </a:r>
              <a:endParaRPr lang="en-US" sz="1100" dirty="0">
                <a:solidFill>
                  <a:schemeClr val="tx1"/>
                </a:solidFill>
              </a:endParaRPr>
            </a:p>
          </p:txBody>
        </p:sp>
        <p:sp>
          <p:nvSpPr>
            <p:cNvPr id="101" name="Rectangle 100"/>
            <p:cNvSpPr/>
            <p:nvPr/>
          </p:nvSpPr>
          <p:spPr>
            <a:xfrm>
              <a:off x="7269870" y="3093747"/>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73 $</a:t>
              </a:r>
              <a:endParaRPr lang="en-US" sz="1100" dirty="0"/>
            </a:p>
          </p:txBody>
        </p:sp>
        <p:sp>
          <p:nvSpPr>
            <p:cNvPr id="102" name="Rectangle 101"/>
            <p:cNvSpPr/>
            <p:nvPr/>
          </p:nvSpPr>
          <p:spPr>
            <a:xfrm>
              <a:off x="8062740" y="3095357"/>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55 $</a:t>
              </a:r>
              <a:endParaRPr lang="en-US" sz="1100" dirty="0"/>
            </a:p>
          </p:txBody>
        </p:sp>
        <p:sp>
          <p:nvSpPr>
            <p:cNvPr id="103" name="Rectangle 102"/>
            <p:cNvSpPr/>
            <p:nvPr/>
          </p:nvSpPr>
          <p:spPr>
            <a:xfrm>
              <a:off x="4158549" y="3483333"/>
              <a:ext cx="792870" cy="381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63</a:t>
              </a:r>
              <a:r>
                <a:rPr lang="en-US" sz="1100"/>
                <a:t> </a:t>
              </a:r>
              <a:r>
                <a:rPr lang="en-US" sz="1100" smtClean="0"/>
                <a:t>$</a:t>
              </a:r>
              <a:endParaRPr lang="en-US" sz="1100" dirty="0"/>
            </a:p>
          </p:txBody>
        </p:sp>
        <p:sp>
          <p:nvSpPr>
            <p:cNvPr id="104" name="Rectangle 103"/>
            <p:cNvSpPr/>
            <p:nvPr/>
          </p:nvSpPr>
          <p:spPr>
            <a:xfrm>
              <a:off x="4920549" y="3483333"/>
              <a:ext cx="792870" cy="381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50</a:t>
              </a:r>
              <a:r>
                <a:rPr lang="en-US" sz="1100"/>
                <a:t> </a:t>
              </a:r>
              <a:r>
                <a:rPr lang="en-US" sz="1100" smtClean="0"/>
                <a:t>$</a:t>
              </a:r>
              <a:endParaRPr lang="en-US" sz="1100" dirty="0"/>
            </a:p>
          </p:txBody>
        </p:sp>
        <p:sp>
          <p:nvSpPr>
            <p:cNvPr id="105" name="Rectangle 104"/>
            <p:cNvSpPr/>
            <p:nvPr/>
          </p:nvSpPr>
          <p:spPr>
            <a:xfrm>
              <a:off x="5682549" y="3483333"/>
              <a:ext cx="792870" cy="381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38</a:t>
              </a:r>
              <a:r>
                <a:rPr lang="en-US" sz="1100">
                  <a:solidFill>
                    <a:schemeClr val="tx1"/>
                  </a:solidFill>
                </a:rPr>
                <a:t> </a:t>
              </a:r>
              <a:r>
                <a:rPr lang="en-US" sz="1100" smtClean="0">
                  <a:solidFill>
                    <a:schemeClr val="tx1"/>
                  </a:solidFill>
                </a:rPr>
                <a:t>$</a:t>
              </a:r>
              <a:endParaRPr lang="en-US" sz="1100" dirty="0">
                <a:solidFill>
                  <a:schemeClr val="tx1"/>
                </a:solidFill>
              </a:endParaRPr>
            </a:p>
          </p:txBody>
        </p:sp>
        <p:sp>
          <p:nvSpPr>
            <p:cNvPr id="106" name="Rectangle 105"/>
            <p:cNvSpPr/>
            <p:nvPr/>
          </p:nvSpPr>
          <p:spPr>
            <a:xfrm>
              <a:off x="6477000" y="3483333"/>
              <a:ext cx="792870" cy="381000"/>
            </a:xfrm>
            <a:prstGeom prst="rect">
              <a:avLst/>
            </a:prstGeom>
            <a:solidFill>
              <a:srgbClr val="FFE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29 $</a:t>
              </a:r>
              <a:endParaRPr lang="en-US" sz="1100" dirty="0">
                <a:solidFill>
                  <a:schemeClr val="tx1"/>
                </a:solidFill>
              </a:endParaRPr>
            </a:p>
          </p:txBody>
        </p:sp>
        <p:sp>
          <p:nvSpPr>
            <p:cNvPr id="107" name="Rectangle 106"/>
            <p:cNvSpPr/>
            <p:nvPr/>
          </p:nvSpPr>
          <p:spPr>
            <a:xfrm>
              <a:off x="7269870" y="3483333"/>
              <a:ext cx="792870" cy="38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26 $</a:t>
              </a:r>
              <a:endParaRPr lang="en-US" sz="1100" dirty="0"/>
            </a:p>
          </p:txBody>
        </p:sp>
        <p:sp>
          <p:nvSpPr>
            <p:cNvPr id="108" name="Rectangle 107"/>
            <p:cNvSpPr/>
            <p:nvPr/>
          </p:nvSpPr>
          <p:spPr>
            <a:xfrm>
              <a:off x="8062740" y="3484943"/>
              <a:ext cx="792870"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22 $</a:t>
              </a:r>
              <a:endParaRPr lang="en-US" sz="1100" dirty="0"/>
            </a:p>
          </p:txBody>
        </p:sp>
        <p:sp>
          <p:nvSpPr>
            <p:cNvPr id="111" name="Rectangle 110"/>
            <p:cNvSpPr/>
            <p:nvPr/>
          </p:nvSpPr>
          <p:spPr>
            <a:xfrm>
              <a:off x="3250061" y="1534196"/>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US</a:t>
              </a:r>
              <a:endParaRPr lang="en-US" sz="1100" dirty="0"/>
            </a:p>
          </p:txBody>
        </p:sp>
        <p:sp>
          <p:nvSpPr>
            <p:cNvPr id="112" name="Rectangle 111"/>
            <p:cNvSpPr/>
            <p:nvPr/>
          </p:nvSpPr>
          <p:spPr>
            <a:xfrm>
              <a:off x="3250061" y="1925526"/>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UK</a:t>
              </a:r>
              <a:endParaRPr lang="en-US" sz="1100" dirty="0"/>
            </a:p>
          </p:txBody>
        </p:sp>
        <p:sp>
          <p:nvSpPr>
            <p:cNvPr id="113" name="Rectangle 112"/>
            <p:cNvSpPr/>
            <p:nvPr/>
          </p:nvSpPr>
          <p:spPr>
            <a:xfrm>
              <a:off x="3250061" y="2315246"/>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Middle East</a:t>
              </a:r>
              <a:endParaRPr lang="en-US" sz="1100" dirty="0"/>
            </a:p>
          </p:txBody>
        </p:sp>
        <p:sp>
          <p:nvSpPr>
            <p:cNvPr id="114" name="Rectangle 113"/>
            <p:cNvSpPr/>
            <p:nvPr/>
          </p:nvSpPr>
          <p:spPr>
            <a:xfrm>
              <a:off x="3250061" y="2705637"/>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CE</a:t>
              </a:r>
              <a:endParaRPr lang="en-US" sz="1100" dirty="0"/>
            </a:p>
          </p:txBody>
        </p:sp>
        <p:sp>
          <p:nvSpPr>
            <p:cNvPr id="115" name="Rectangle 114"/>
            <p:cNvSpPr/>
            <p:nvPr/>
          </p:nvSpPr>
          <p:spPr>
            <a:xfrm>
              <a:off x="3250061" y="3095357"/>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APAC</a:t>
              </a:r>
              <a:endParaRPr lang="en-US" sz="1100" dirty="0"/>
            </a:p>
          </p:txBody>
        </p:sp>
        <p:sp>
          <p:nvSpPr>
            <p:cNvPr id="116" name="Rectangle 115"/>
            <p:cNvSpPr/>
            <p:nvPr/>
          </p:nvSpPr>
          <p:spPr>
            <a:xfrm>
              <a:off x="3250061" y="3484943"/>
              <a:ext cx="899883"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Offshore</a:t>
              </a:r>
              <a:endParaRPr lang="en-US" sz="1100" dirty="0"/>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000125"/>
            <a:ext cx="694660" cy="533400"/>
          </a:xfrm>
          <a:prstGeom prst="rect">
            <a:avLst/>
          </a:prstGeom>
        </p:spPr>
      </p:pic>
      <p:sp>
        <p:nvSpPr>
          <p:cNvPr id="5" name="Rectangle 4"/>
          <p:cNvSpPr/>
          <p:nvPr/>
        </p:nvSpPr>
        <p:spPr>
          <a:xfrm>
            <a:off x="923260" y="1082159"/>
            <a:ext cx="1402820" cy="369332"/>
          </a:xfrm>
          <a:prstGeom prst="rect">
            <a:avLst/>
          </a:prstGeom>
        </p:spPr>
        <p:txBody>
          <a:bodyPr wrap="none">
            <a:spAutoFit/>
          </a:bodyPr>
          <a:lstStyle/>
          <a:p>
            <a:r>
              <a:rPr lang="en-US" b="1" dirty="0">
                <a:latin typeface="Calibri" panose="020F0502020204030204" pitchFamily="34" charset="0"/>
                <a:ea typeface="ＭＳ Ｐゴシック" pitchFamily="34" charset="-128"/>
              </a:rPr>
              <a:t>Hourly Rates</a:t>
            </a:r>
            <a:endParaRPr lang="en-US" b="1" dirty="0"/>
          </a:p>
        </p:txBody>
      </p:sp>
    </p:spTree>
    <p:extLst>
      <p:ext uri="{BB962C8B-B14F-4D97-AF65-F5344CB8AC3E}">
        <p14:creationId xmlns:p14="http://schemas.microsoft.com/office/powerpoint/2010/main" val="1826079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4661FE338DCB4183DF43B4BFAE2CBE" ma:contentTypeVersion="36" ma:contentTypeDescription="Create a new document." ma:contentTypeScope="" ma:versionID="f49f05b2bd02bf79303c4eaba3cc1c80">
  <xsd:schema xmlns:xsd="http://www.w3.org/2001/XMLSchema" xmlns:xs="http://www.w3.org/2001/XMLSchema" xmlns:p="http://schemas.microsoft.com/office/2006/metadata/properties" xmlns:ns2="0934cd8a-6089-42a9-b6c4-d88984fc2328" targetNamespace="http://schemas.microsoft.com/office/2006/metadata/properties" ma:root="true" ma:fieldsID="92e12bd51c453e99f30f5b012184e79e" ns2:_="">
    <xsd:import namespace="0934cd8a-6089-42a9-b6c4-d88984fc2328"/>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4cd8a-6089-42a9-b6c4-d88984fc2328"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ViewCount xmlns="0934cd8a-6089-42a9-b6c4-d88984fc2328" xsi:nil="true"/>
    <Rating5 xmlns="0934cd8a-6089-42a9-b6c4-d88984fc2328" xsi:nil="true"/>
    <ApprovalStatus xmlns="0934cd8a-6089-42a9-b6c4-d88984fc2328">Approved</ApprovalStatus>
    <Work_x0020_request xmlns="0934cd8a-6089-42a9-b6c4-d88984fc2328" xsi:nil="true"/>
    <Rating4 xmlns="0934cd8a-6089-42a9-b6c4-d88984fc2328" xsi:nil="true"/>
    <MBID xmlns="0934cd8a-6089-42a9-b6c4-d88984fc2328">DS_36aaa158-4490-4219-aa81-2580901ceb36</MBID>
    <Tags xmlns="0934cd8a-6089-42a9-b6c4-d88984fc2328" xsi:nil="true"/>
    <Processes xmlns="0934cd8a-6089-42a9-b6c4-d88984fc2328" xsi:nil="true"/>
    <ClientSupplied xmlns="0934cd8a-6089-42a9-b6c4-d88984fc2328">false</ClientSupplied>
    <_x0043_M5 xmlns="0934cd8a-6089-42a9-b6c4-d88984fc2328" xsi:nil="true"/>
    <_x0043_M4 xmlns="0934cd8a-6089-42a9-b6c4-d88984fc2328" xsi:nil="true"/>
    <CopyToPath xmlns="0934cd8a-6089-42a9-b6c4-d88984fc2328">https://cognizant20.cognizant.com/cts/OrgCommunities1/SBU 3 BDTeam/DSC/SBU 3 BDTeam/Abbott/Abbott Qlikview Global Infra - RFP/Final response documents</CopyToPath>
    <_x0043_M7 xmlns="0934cd8a-6089-42a9-b6c4-d88984fc2328" xsi:nil="true"/>
    <_x0043_M6 xmlns="0934cd8a-6089-42a9-b6c4-d88984fc2328" xsi:nil="true"/>
    <_x0043_M1 xmlns="0934cd8a-6089-42a9-b6c4-d88984fc2328" xsi:nil="true"/>
    <CheckedOutPath xmlns="0934cd8a-6089-42a9-b6c4-d88984fc2328" xsi:nil="true"/>
    <AccountID xmlns="0934cd8a-6089-42a9-b6c4-d88984fc2328" xsi:nil="true"/>
    <SubProjectID xmlns="0934cd8a-6089-42a9-b6c4-d88984fc2328" xsi:nil="true"/>
    <ArtifactStatus xmlns="0934cd8a-6089-42a9-b6c4-d88984fc2328" xsi:nil="true"/>
    <_x0043_M3 xmlns="0934cd8a-6089-42a9-b6c4-d88984fc2328" xsi:nil="true"/>
    <ProjectID xmlns="0934cd8a-6089-42a9-b6c4-d88984fc2328" xsi:nil="true"/>
    <_x0043_M2 xmlns="0934cd8a-6089-42a9-b6c4-d88984fc2328" xsi:nil="true"/>
    <AssociateID xmlns="0934cd8a-6089-42a9-b6c4-d88984fc2328">CTS\366028</AssociateID>
    <Functional_x0020_Modules xmlns="0934cd8a-6089-42a9-b6c4-d88984fc2328" xsi:nil="true"/>
    <CreatedTime xmlns="0934cd8a-6089-42a9-b6c4-d88984fc2328">2014-01-17T12:48:52+00:00</CreatedTime>
    <Rating1 xmlns="0934cd8a-6089-42a9-b6c4-d88984fc2328" xsi:nil="true"/>
    <_x0043_M9 xmlns="0934cd8a-6089-42a9-b6c4-d88984fc2328" xsi:nil="true"/>
    <_x0043_M10 xmlns="0934cd8a-6089-42a9-b6c4-d88984fc2328" xsi:nil="true"/>
    <Phase xmlns="0934cd8a-6089-42a9-b6c4-d88984fc2328" xsi:nil="true"/>
    <_x0043_M8 xmlns="0934cd8a-6089-42a9-b6c4-d88984fc2328" xsi:nil="true"/>
    <Comments xmlns="0934cd8a-6089-42a9-b6c4-d88984fc2328">CTS\366028</Comments>
    <Rating3 xmlns="0934cd8a-6089-42a9-b6c4-d88984fc2328" xsi:nil="true"/>
    <Activities xmlns="0934cd8a-6089-42a9-b6c4-d88984fc2328" xsi:nil="true"/>
    <Releases xmlns="0934cd8a-6089-42a9-b6c4-d88984fc2328" xsi:nil="true"/>
    <UnmappedDocuments xmlns="0934cd8a-6089-42a9-b6c4-d88984fc2328">false</UnmappedDocuments>
    <Rating2 xmlns="0934cd8a-6089-42a9-b6c4-d88984fc2328" xsi:nil="true"/>
  </documentManagement>
</p:properties>
</file>

<file path=customXml/itemProps1.xml><?xml version="1.0" encoding="utf-8"?>
<ds:datastoreItem xmlns:ds="http://schemas.openxmlformats.org/officeDocument/2006/customXml" ds:itemID="{1FF15411-941D-4AB7-9717-6FDC68E3B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4cd8a-6089-42a9-b6c4-d88984fc23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6AFA18-3BA3-4FDB-BC85-B8ACB72FE37B}">
  <ds:schemaRefs>
    <ds:schemaRef ds:uri="http://schemas.microsoft.com/sharepoint/v3/contenttype/forms"/>
  </ds:schemaRefs>
</ds:datastoreItem>
</file>

<file path=customXml/itemProps3.xml><?xml version="1.0" encoding="utf-8"?>
<ds:datastoreItem xmlns:ds="http://schemas.openxmlformats.org/officeDocument/2006/customXml" ds:itemID="{24199E3A-B2EE-4913-B5A6-F00EA98381C3}">
  <ds:schemaRefs>
    <ds:schemaRef ds:uri="http://schemas.microsoft.com/office/2006/metadata/properties"/>
    <ds:schemaRef ds:uri="http://purl.org/dc/dcmitype/"/>
    <ds:schemaRef ds:uri="http://schemas.microsoft.com/office/infopath/2007/PartnerControls"/>
    <ds:schemaRef ds:uri="http://purl.org/dc/terms/"/>
    <ds:schemaRef ds:uri="http://purl.org/dc/elements/1.1/"/>
    <ds:schemaRef ds:uri="http://www.w3.org/XML/1998/namespace"/>
    <ds:schemaRef ds:uri="http://schemas.microsoft.com/office/2006/documentManagement/types"/>
    <ds:schemaRef ds:uri="http://schemas.openxmlformats.org/package/2006/metadata/core-properties"/>
    <ds:schemaRef ds:uri="0934cd8a-6089-42a9-b6c4-d88984fc2328"/>
  </ds:schemaRefs>
</ds:datastoreItem>
</file>

<file path=docProps/app.xml><?xml version="1.0" encoding="utf-8"?>
<Properties xmlns="http://schemas.openxmlformats.org/officeDocument/2006/extended-properties" xmlns:vt="http://schemas.openxmlformats.org/officeDocument/2006/docPropsVTypes">
  <Template/>
  <TotalTime>21610</TotalTime>
  <Words>6793</Words>
  <Application>Microsoft Office PowerPoint</Application>
  <PresentationFormat>On-screen Show (4:3)</PresentationFormat>
  <Paragraphs>1255</Paragraphs>
  <Slides>49</Slides>
  <Notes>10</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49</vt:i4>
      </vt:variant>
    </vt:vector>
  </HeadingPairs>
  <TitlesOfParts>
    <vt:vector size="67" baseType="lpstr">
      <vt:lpstr>Arial Unicode MS</vt:lpstr>
      <vt:lpstr>MS PGothic</vt:lpstr>
      <vt:lpstr>MS PGothic</vt:lpstr>
      <vt:lpstr>Arial</vt:lpstr>
      <vt:lpstr>Arial Narrow</vt:lpstr>
      <vt:lpstr>Arial Narrow Bold</vt:lpstr>
      <vt:lpstr>Calibri</vt:lpstr>
      <vt:lpstr>Courier New</vt:lpstr>
      <vt:lpstr>Humnst777 BT</vt:lpstr>
      <vt:lpstr>Segoe UI</vt:lpstr>
      <vt:lpstr>Times</vt:lpstr>
      <vt:lpstr>Times New Roman</vt:lpstr>
      <vt:lpstr>Trebuchet MS</vt:lpstr>
      <vt:lpstr>Verdana</vt:lpstr>
      <vt:lpstr>Wingdings</vt:lpstr>
      <vt:lpstr>Wingdings 2</vt:lpstr>
      <vt:lpstr>TEMPLATE</vt:lpstr>
      <vt:lpstr>1_TEMPLATE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197390</dc:creator>
  <cp:lastModifiedBy>APPU, PRABHU A (Cognizant)</cp:lastModifiedBy>
  <cp:revision>2215</cp:revision>
  <dcterms:created xsi:type="dcterms:W3CDTF">2011-07-22T05:16:02Z</dcterms:created>
  <dcterms:modified xsi:type="dcterms:W3CDTF">2016-02-04T13:04:03Z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0x0101001D4661FE338DCB4183DF43B4BFAE2CBE</vt:lpwstr>
  </property>
</Properties>
</file>