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4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7" name=""/>
        <p:cNvGrpSpPr/>
        <p:nvPr/>
      </p:nvGrpSpPr>
      <p:grpSpPr>
        <a:xfrm>
          <a:off x="0" y="0"/>
          <a:ext cx="0" cy="0"/>
          <a:chOff x="0" y="0"/>
          <a:chExt cx="0" cy="0"/>
        </a:xfrm>
      </p:grpSpPr>
      <p:sp>
        <p:nvSpPr>
          <p:cNvPr id="104862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2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8" name=""/>
        <p:cNvGrpSpPr/>
        <p:nvPr/>
      </p:nvGrpSpPr>
      <p:grpSpPr>
        <a:xfrm>
          <a:off x="0" y="0"/>
          <a:ext cx="0" cy="0"/>
          <a:chOff x="0" y="0"/>
          <a:chExt cx="0" cy="0"/>
        </a:xfrm>
      </p:grpSpPr>
      <p:sp>
        <p:nvSpPr>
          <p:cNvPr id="104863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3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3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3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9" name=""/>
        <p:cNvGrpSpPr/>
        <p:nvPr/>
      </p:nvGrpSpPr>
      <p:grpSpPr>
        <a:xfrm>
          <a:off x="0" y="0"/>
          <a:ext cx="0" cy="0"/>
          <a:chOff x="0" y="0"/>
          <a:chExt cx="0" cy="0"/>
        </a:xfrm>
      </p:grpSpPr>
      <p:sp>
        <p:nvSpPr>
          <p:cNvPr id="104863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4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3706375" y="1759493"/>
            <a:ext cx="6798450" cy="567463"/>
          </a:xfrm>
          <a:prstGeom prst="rect"/>
        </p:spPr>
        <p:txBody>
          <a:bodyPr bIns="0" lIns="0" rIns="0" rtlCol="0" tIns="13335" vert="horz" wrap="square">
            <a:spAutoFit/>
          </a:bodyPr>
          <a:p>
            <a:pPr marL="12700">
              <a:lnSpc>
                <a:spcPct val="100000"/>
              </a:lnSpc>
              <a:spcBef>
                <a:spcPts val="105"/>
              </a:spcBef>
            </a:pPr>
            <a:r>
              <a:rPr b="1" dirty="0" sz="3600" lang="en-IN" spc="5">
                <a:solidFill>
                  <a:srgbClr val="1CACE3"/>
                </a:solidFill>
                <a:latin typeface="Arial"/>
                <a:cs typeface="Arial"/>
              </a:rPr>
              <a:t>IMDB Box Office Prediction</a:t>
            </a:r>
            <a:endParaRPr sz="3600">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a:off x="447675" y="3086100"/>
            <a:ext cx="11296650" cy="27489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b="1" dirty="0" sz="2000" spc="10">
                <a:solidFill>
                  <a:srgbClr val="1382AC"/>
                </a:solidFill>
                <a:latin typeface="Arial"/>
                <a:cs typeface="Arial"/>
              </a:rPr>
              <a:t>St</a:t>
            </a:r>
            <a:r>
              <a:rPr b="1" dirty="0" sz="2000" spc="45">
                <a:solidFill>
                  <a:srgbClr val="1382AC"/>
                </a:solidFill>
                <a:latin typeface="Arial"/>
                <a:cs typeface="Arial"/>
              </a:rPr>
              <a:t>ud</a:t>
            </a:r>
            <a:r>
              <a:rPr b="1" dirty="0" sz="2000" spc="15">
                <a:solidFill>
                  <a:srgbClr val="1382AC"/>
                </a:solidFill>
                <a:latin typeface="Arial"/>
                <a:cs typeface="Arial"/>
              </a:rPr>
              <a:t>e</a:t>
            </a:r>
            <a:r>
              <a:rPr b="1" dirty="0" sz="2000" spc="45">
                <a:solidFill>
                  <a:srgbClr val="1382AC"/>
                </a:solidFill>
                <a:latin typeface="Arial"/>
                <a:cs typeface="Arial"/>
              </a:rPr>
              <a:t>n</a:t>
            </a:r>
            <a:r>
              <a:rPr b="1" dirty="0" sz="2000" spc="5">
                <a:solidFill>
                  <a:srgbClr val="1382AC"/>
                </a:solidFill>
                <a:latin typeface="Arial"/>
                <a:cs typeface="Arial"/>
              </a:rPr>
              <a:t>t</a:t>
            </a:r>
            <a:r>
              <a:rPr b="1" dirty="0" sz="2000" spc="-185">
                <a:solidFill>
                  <a:srgbClr val="1382AC"/>
                </a:solidFill>
                <a:latin typeface="Arial"/>
                <a:cs typeface="Arial"/>
              </a:rPr>
              <a:t> </a:t>
            </a:r>
            <a:r>
              <a:rPr b="1" dirty="0" sz="2000" spc="45">
                <a:solidFill>
                  <a:srgbClr val="1382AC"/>
                </a:solidFill>
                <a:latin typeface="Arial"/>
                <a:cs typeface="Arial"/>
              </a:rPr>
              <a:t>N</a:t>
            </a:r>
            <a:r>
              <a:rPr b="1" dirty="0" sz="2000" spc="15">
                <a:solidFill>
                  <a:srgbClr val="1382AC"/>
                </a:solidFill>
                <a:latin typeface="Arial"/>
                <a:cs typeface="Arial"/>
              </a:rPr>
              <a:t>a</a:t>
            </a:r>
            <a:r>
              <a:rPr b="1" dirty="0" sz="2000" spc="160">
                <a:solidFill>
                  <a:srgbClr val="1382AC"/>
                </a:solidFill>
                <a:latin typeface="Arial"/>
                <a:cs typeface="Arial"/>
              </a:rPr>
              <a:t>m</a:t>
            </a:r>
            <a:r>
              <a:rPr b="1" dirty="0" sz="2000" lang="en-IN" spc="30">
                <a:solidFill>
                  <a:srgbClr val="1382AC"/>
                </a:solidFill>
                <a:latin typeface="Arial"/>
                <a:cs typeface="Arial"/>
              </a:rPr>
              <a:t>e: Bhavesh</a:t>
            </a:r>
          </a:p>
          <a:p>
            <a:pPr marL="2763520">
              <a:lnSpc>
                <a:spcPct val="100000"/>
              </a:lnSpc>
            </a:pPr>
            <a:r>
              <a:rPr b="1" dirty="0" sz="2000" lang="en-IN" spc="30">
                <a:solidFill>
                  <a:srgbClr val="1382AC"/>
                </a:solidFill>
                <a:latin typeface="Arial"/>
                <a:cs typeface="Arial"/>
              </a:rPr>
              <a:t>Department: Biotechnology</a:t>
            </a:r>
          </a:p>
          <a:p>
            <a:pPr marL="2763520">
              <a:lnSpc>
                <a:spcPct val="100000"/>
              </a:lnSpc>
            </a:pPr>
            <a:r>
              <a:rPr b="1" dirty="0" sz="2000" lang="en-IN" spc="30">
                <a:solidFill>
                  <a:srgbClr val="1382AC"/>
                </a:solidFill>
                <a:latin typeface="Arial"/>
                <a:cs typeface="Arial"/>
              </a:rPr>
              <a:t>College Name : Madha Engineering College</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21" name="TextBox 3"/>
          <p:cNvSpPr txBox="1"/>
          <p:nvPr/>
        </p:nvSpPr>
        <p:spPr>
          <a:xfrm>
            <a:off x="660400" y="1878121"/>
            <a:ext cx="6096000" cy="369332"/>
          </a:xfrm>
          <a:prstGeom prst="rect"/>
          <a:noFill/>
        </p:spPr>
        <p:txBody>
          <a:bodyPr wrap="square">
            <a:spAutoFit/>
          </a:bodyPr>
          <a:p>
            <a:r>
              <a:rPr lang="en-US"/>
              <a:t>https://www.kaggle.com/datasets</a:t>
            </a:r>
          </a:p>
        </p:txBody>
      </p:sp>
      <p:sp>
        <p:nvSpPr>
          <p:cNvPr id="1048622" name="TextBox 5"/>
          <p:cNvSpPr txBox="1"/>
          <p:nvPr/>
        </p:nvSpPr>
        <p:spPr>
          <a:xfrm>
            <a:off x="660400" y="2666291"/>
            <a:ext cx="6096000" cy="369332"/>
          </a:xfrm>
          <a:prstGeom prst="rect"/>
          <a:noFill/>
        </p:spPr>
        <p:txBody>
          <a:bodyPr wrap="square">
            <a:spAutoFit/>
          </a:bodyPr>
          <a:p>
            <a:r>
              <a:rPr lang="en-US"/>
              <a:t>https://pydata.org/oandas-docs/stable/user</a:t>
            </a:r>
          </a:p>
        </p:txBody>
      </p:sp>
      <p:sp>
        <p:nvSpPr>
          <p:cNvPr id="1048623" name="TextBox 7"/>
          <p:cNvSpPr txBox="1"/>
          <p:nvPr/>
        </p:nvSpPr>
        <p:spPr>
          <a:xfrm>
            <a:off x="660400" y="3533617"/>
            <a:ext cx="4599709" cy="369332"/>
          </a:xfrm>
          <a:prstGeom prst="rect"/>
          <a:noFill/>
        </p:spPr>
        <p:txBody>
          <a:bodyPr wrap="square">
            <a:spAutoFit/>
          </a:bodyPr>
          <a:p>
            <a:r>
              <a:rPr lang="en-US"/>
              <a:t>https://seaborn.pydata.org/</a:t>
            </a:r>
          </a:p>
        </p:txBody>
      </p:sp>
      <p:sp>
        <p:nvSpPr>
          <p:cNvPr id="1048624" name="TextBox 9"/>
          <p:cNvSpPr txBox="1"/>
          <p:nvPr/>
        </p:nvSpPr>
        <p:spPr>
          <a:xfrm>
            <a:off x="594206" y="4610548"/>
            <a:ext cx="6096000" cy="369332"/>
          </a:xfrm>
          <a:prstGeom prst="rect"/>
          <a:noFill/>
        </p:spPr>
        <p:txBody>
          <a:bodyPr wrap="square">
            <a:spAutoFit/>
          </a:bodyPr>
          <a:p>
            <a:r>
              <a:rPr lang="en-US"/>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5"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3"/>
          <p:cNvSpPr txBox="1"/>
          <p:nvPr/>
        </p:nvSpPr>
        <p:spPr>
          <a:xfrm>
            <a:off x="660400" y="1892405"/>
            <a:ext cx="8848436" cy="1691641"/>
          </a:xfrm>
          <a:prstGeom prst="rect"/>
          <a:noFill/>
        </p:spPr>
        <p:txBody>
          <a:bodyPr wrap="square">
            <a:spAutoFit/>
          </a:bodyPr>
          <a:p>
            <a:r>
              <a:rPr lang="en-US"/>
              <a:t>To develop an accurate predictive model for estimating the box office performance of movies listed on IMDb, leveraging historical box office data, movie attributes (such as genre, cast, director, runtime), user ratings, reviews, and other relevant features. The goal is to provide filmmakers, studios, and investors with actionable insights to optimize marketing strategies, distribution plans, and investment decisions, ultimately improving the financial success and audience reception of movies."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5"/>
          <p:cNvSpPr txBox="1"/>
          <p:nvPr/>
        </p:nvSpPr>
        <p:spPr>
          <a:xfrm>
            <a:off x="548024" y="1646288"/>
            <a:ext cx="10535612" cy="646331"/>
          </a:xfrm>
          <a:prstGeom prst="rect"/>
          <a:noFill/>
        </p:spPr>
        <p:txBody>
          <a:bodyPr wrap="square">
            <a:spAutoFit/>
          </a:bodyPr>
          <a:p>
            <a:r>
              <a:rPr lang="en-US"/>
              <a:t>Data Collection and Preprocessing:Gather historical data on box office revenues, movie attributes, user ratings, reviews, and other relevant features from IMDb and other sources.</a:t>
            </a:r>
          </a:p>
        </p:txBody>
      </p:sp>
      <p:sp>
        <p:nvSpPr>
          <p:cNvPr id="1048602" name="TextBox 7"/>
          <p:cNvSpPr txBox="1"/>
          <p:nvPr/>
        </p:nvSpPr>
        <p:spPr>
          <a:xfrm>
            <a:off x="548023" y="2751140"/>
            <a:ext cx="10757285" cy="891540"/>
          </a:xfrm>
          <a:prstGeom prst="rect"/>
          <a:noFill/>
        </p:spPr>
        <p:txBody>
          <a:bodyPr wrap="square">
            <a:spAutoFit/>
          </a:bodyPr>
          <a:p>
            <a:r>
              <a:rPr lang="en-US"/>
              <a:t>Feature Engineering:Extract meaningful features from the dataset that may influence box office performance, such as genre, cast members, director, production budget, release date, runtime, and IMDb ratings.</a:t>
            </a:r>
          </a:p>
        </p:txBody>
      </p:sp>
      <p:sp>
        <p:nvSpPr>
          <p:cNvPr id="1048603" name="TextBox 9"/>
          <p:cNvSpPr txBox="1"/>
          <p:nvPr/>
        </p:nvSpPr>
        <p:spPr>
          <a:xfrm>
            <a:off x="660399" y="3855992"/>
            <a:ext cx="10757285" cy="646331"/>
          </a:xfrm>
          <a:prstGeom prst="rect"/>
          <a:noFill/>
        </p:spPr>
        <p:txBody>
          <a:bodyPr wrap="square">
            <a:spAutoFit/>
          </a:bodyPr>
          <a:p>
            <a:r>
              <a:rPr lang="en-US"/>
              <a:t>Model Selection and Training:Choose appropriate machine learning algorithms for regression tasks, such as linear regression, decision trees, random forests, gradient boosting, or neural networks.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4"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5" name="TextBox 3"/>
          <p:cNvSpPr txBox="1"/>
          <p:nvPr/>
        </p:nvSpPr>
        <p:spPr>
          <a:xfrm>
            <a:off x="1170861" y="1602069"/>
            <a:ext cx="10621818" cy="1158239"/>
          </a:xfrm>
          <a:prstGeom prst="rect"/>
          <a:noFill/>
        </p:spPr>
        <p:txBody>
          <a:bodyPr wrap="square">
            <a:spAutoFit/>
          </a:bodyPr>
          <a:p>
            <a:r>
              <a:rPr lang="en-US"/>
              <a:t>Data Collection and Integration:Gather diverse datasets from multiple sources, including IMDb, box office databases, movie studios, and third-party sources, to collect comprehensive information on movies, such as cast, crew, genre, release date, budget, ratings, reviews, and historical box office performance.</a:t>
            </a:r>
          </a:p>
        </p:txBody>
      </p:sp>
      <p:sp>
        <p:nvSpPr>
          <p:cNvPr id="1048606" name="TextBox 5"/>
          <p:cNvSpPr txBox="1"/>
          <p:nvPr/>
        </p:nvSpPr>
        <p:spPr>
          <a:xfrm>
            <a:off x="1041551" y="2973634"/>
            <a:ext cx="10461721" cy="891541"/>
          </a:xfrm>
          <a:prstGeom prst="rect"/>
          <a:noFill/>
        </p:spPr>
        <p:txBody>
          <a:bodyPr wrap="square">
            <a:spAutoFit/>
          </a:bodyPr>
          <a:p>
            <a:r>
              <a:rPr lang="en-US"/>
              <a:t>Feature Engineering and Selection:Conduct feature engineering to extract relevant features from the dataset that may influence box office performance, including movie attributes, marketing efforts, external factors (e.g., seasonality, competition), and user-generated content (e.g., ratings, reviews).</a:t>
            </a:r>
          </a:p>
        </p:txBody>
      </p:sp>
      <p:sp>
        <p:nvSpPr>
          <p:cNvPr id="1048607" name="TextBox 7"/>
          <p:cNvSpPr txBox="1"/>
          <p:nvPr/>
        </p:nvSpPr>
        <p:spPr>
          <a:xfrm>
            <a:off x="1170861" y="4392318"/>
            <a:ext cx="10043006" cy="891540"/>
          </a:xfrm>
          <a:prstGeom prst="rect"/>
          <a:noFill/>
        </p:spPr>
        <p:txBody>
          <a:bodyPr wrap="square">
            <a:spAutoFit/>
          </a:bodyPr>
          <a:p>
            <a:r>
              <a:rPr lang="en-US"/>
              <a:t>Model Development and Evaluation:Develop predictive models using machine learning algorithms such as regression, ensemble methods, or deep learning, to forecast box office revenues based on the selected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8"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9" name="TextBox 3"/>
          <p:cNvSpPr txBox="1"/>
          <p:nvPr/>
        </p:nvSpPr>
        <p:spPr>
          <a:xfrm>
            <a:off x="660400" y="1187767"/>
            <a:ext cx="10871200" cy="1158240"/>
          </a:xfrm>
          <a:prstGeom prst="rect"/>
          <a:noFill/>
        </p:spPr>
        <p:txBody>
          <a:bodyPr wrap="square">
            <a:spAutoFit/>
          </a:bodyPr>
          <a:p>
            <a:endParaRPr lang="en-IN"/>
          </a:p>
          <a:p>
            <a:r>
              <a:rPr lang="en-US"/>
              <a:t>Data Collection and Integration:Gather diverse datasets from multiple sources, including IMDb, box office databases, movie studios, and third-party sources, to collect comprehensive information on movies, such as cast, crew, genre, release date, budget, ratings, reviews, and historical box office performance.</a:t>
            </a:r>
          </a:p>
        </p:txBody>
      </p:sp>
      <p:sp>
        <p:nvSpPr>
          <p:cNvPr id="1048610" name="TextBox 5"/>
          <p:cNvSpPr txBox="1"/>
          <p:nvPr/>
        </p:nvSpPr>
        <p:spPr>
          <a:xfrm>
            <a:off x="511079" y="2551837"/>
            <a:ext cx="10535612" cy="891541"/>
          </a:xfrm>
          <a:prstGeom prst="rect"/>
          <a:noFill/>
        </p:spPr>
        <p:txBody>
          <a:bodyPr wrap="square">
            <a:spAutoFit/>
          </a:bodyPr>
          <a:p>
            <a:r>
              <a:rPr lang="en-US"/>
              <a:t>Feature Engineering and Selection:Conduct feature engineering to extract relevant features from the dataset that may influence box office performance, including movie attributes, marketing efforts, external factors (e.g., seasonality, competition), and user-generated content (e.g., ratings, reviews).</a:t>
            </a:r>
          </a:p>
        </p:txBody>
      </p:sp>
      <p:sp>
        <p:nvSpPr>
          <p:cNvPr id="1048611" name="TextBox 7"/>
          <p:cNvSpPr txBox="1"/>
          <p:nvPr/>
        </p:nvSpPr>
        <p:spPr>
          <a:xfrm>
            <a:off x="660400" y="3901023"/>
            <a:ext cx="10226194" cy="891541"/>
          </a:xfrm>
          <a:prstGeom prst="rect"/>
          <a:noFill/>
        </p:spPr>
        <p:txBody>
          <a:bodyPr wrap="square">
            <a:spAutoFit/>
          </a:bodyPr>
          <a:p>
            <a:r>
              <a:rPr lang="en-US"/>
              <a:t>Model Development and Evaluation:Develop predictive models using machine learning algorithms such as regression, ensemble methods, or deep learning, to forecast box office revenues based on the selected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2"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648" name=""/>
          <p:cNvSpPr txBox="1"/>
          <p:nvPr/>
        </p:nvSpPr>
        <p:spPr>
          <a:xfrm>
            <a:off x="993248" y="1156016"/>
            <a:ext cx="10205503" cy="5374641"/>
          </a:xfrm>
          <a:prstGeom prst="rect"/>
        </p:spPr>
        <p:txBody>
          <a:bodyPr rtlCol="0" wrap="square">
            <a:spAutoFit/>
          </a:bodyPr>
          <a:p>
            <a:r>
              <a:rPr b="1" sz="1400" lang="en-US">
                <a:solidFill>
                  <a:srgbClr val="000000"/>
                </a:solidFill>
              </a:rPr>
              <a:t>import requests
# Example function to get box office data
def get_box_office_data(api_key, movie_id):
    # Placeholder URL for the imaginary IMDb API
    url = f"https://api.imdb.com/boxoffice/{movie_id}?api_key={api_key}"
    # Make the API request
    response = requests.get(url)
    # Check if the request was successful
    if response.status_code == 200:
        # Process the JSON response
        data = response.json()
        # Extract and return the box office information
        return data['boxOfficeInfo']
    else:
        # Handle errors (e.g., display or log them)
        print("Failed to retrieve data")
        return None
# Example usage
api_key = 'your_api_key_here'
movie_id = 'tt1234567'  # Example movie ID
box_office_data = get_box_office_data(api_key, movie_id)
print(box_office_data)</a:t>
            </a:r>
            <a:endParaRPr b="1" sz="14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3"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4" name="TextBox 3"/>
          <p:cNvSpPr txBox="1"/>
          <p:nvPr/>
        </p:nvSpPr>
        <p:spPr>
          <a:xfrm>
            <a:off x="660399" y="1643147"/>
            <a:ext cx="10534073" cy="1424939"/>
          </a:xfrm>
          <a:prstGeom prst="rect"/>
          <a:noFill/>
        </p:spPr>
        <p:txBody>
          <a:bodyPr wrap="square">
            <a:spAutoFit/>
          </a:bodyPr>
          <a:p>
            <a:r>
              <a:rPr lang="en-US"/>
              <a:t>In conclusion, the development and deployment of an IMDb box office prediction system offer significant value to stakeholders in the film industry, including filmmakers, studios, investors, and distributors. By leveraging advanced algorithms and data analysis techniques, this system can forecast the potential box office performance of movies listed on IMDb, providing valuable insights for decision-making and strategic planning.</a:t>
            </a:r>
          </a:p>
        </p:txBody>
      </p:sp>
      <p:sp>
        <p:nvSpPr>
          <p:cNvPr id="1048615" name="TextBox 5"/>
          <p:cNvSpPr txBox="1"/>
          <p:nvPr/>
        </p:nvSpPr>
        <p:spPr>
          <a:xfrm>
            <a:off x="660400" y="3784186"/>
            <a:ext cx="10669540" cy="1158241"/>
          </a:xfrm>
          <a:prstGeom prst="rect"/>
          <a:noFill/>
        </p:spPr>
        <p:txBody>
          <a:bodyPr wrap="square">
            <a:spAutoFit/>
          </a:bodyPr>
          <a:p>
            <a:r>
              <a:rPr lang="en-US"/>
              <a:t>Overall, the IMDb box office prediction system empowers stakeholders to make informed decisions, mitigate risks, and maximize returns on their investments in movie production and distribution. By harnessing the power of data-driven insights, this system contributes to the growth and success of the film industry, driving innovation, creativity, and profitability in the global entertainment landscape.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6"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7" name="TextBox 3"/>
          <p:cNvSpPr txBox="1"/>
          <p:nvPr/>
        </p:nvSpPr>
        <p:spPr>
          <a:xfrm>
            <a:off x="614996" y="1508082"/>
            <a:ext cx="11195233" cy="891540"/>
          </a:xfrm>
          <a:prstGeom prst="rect"/>
          <a:noFill/>
        </p:spPr>
        <p:txBody>
          <a:bodyPr wrap="square">
            <a:spAutoFit/>
          </a:bodyPr>
          <a:p>
            <a:r>
              <a:rPr lang="en-US"/>
              <a:t>Integration of Advanced Data Sources: Incorporating additional data sources beyond traditional movie attributes and ratings, such as social media sentiment analysis, streaming platform viewership data, and online buzz metrics, to enhance prediction accuracy and relevance.</a:t>
            </a:r>
          </a:p>
        </p:txBody>
      </p:sp>
      <p:sp>
        <p:nvSpPr>
          <p:cNvPr id="1048618" name="TextBox 5"/>
          <p:cNvSpPr txBox="1"/>
          <p:nvPr/>
        </p:nvSpPr>
        <p:spPr>
          <a:xfrm>
            <a:off x="614996" y="2608916"/>
            <a:ext cx="10382434" cy="1158239"/>
          </a:xfrm>
          <a:prstGeom prst="rect"/>
          <a:noFill/>
        </p:spPr>
        <p:txBody>
          <a:bodyPr wrap="square">
            <a:spAutoFit/>
          </a:bodyPr>
          <a:p>
            <a:r>
              <a:rPr lang="en-US"/>
              <a:t>Enhanced Predictive Models: Leveraging advancements in machine learning and artificial intelligence techniques, including deep learning, natural language processing, and reinforcement learning, to develop more sophisticated predictive models that capture complex relationships and dynamics in the movie industry.</a:t>
            </a:r>
          </a:p>
        </p:txBody>
      </p:sp>
      <p:sp>
        <p:nvSpPr>
          <p:cNvPr id="1048619" name="TextBox 7"/>
          <p:cNvSpPr txBox="1"/>
          <p:nvPr/>
        </p:nvSpPr>
        <p:spPr>
          <a:xfrm>
            <a:off x="614995" y="4033456"/>
            <a:ext cx="10012981" cy="891541"/>
          </a:xfrm>
          <a:prstGeom prst="rect"/>
          <a:noFill/>
        </p:spPr>
        <p:txBody>
          <a:bodyPr wrap="square">
            <a:spAutoFit/>
          </a:bodyPr>
          <a:p>
            <a:r>
              <a:rPr lang="en-US"/>
              <a:t>Personalized Recommendations and Marketing Strategies: Utilizing predictive analytics to tailor movie recommendations and marketing campaigns to individual audience preferences, demographics, and viewing habits, enabling more targeted and effective promotion efforts.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CPH2127</dc:creator>
  <cp:lastModifiedBy>raju rps</cp:lastModifiedBy>
  <dcterms:created xsi:type="dcterms:W3CDTF">2024-04-04T02:53:43Z</dcterms:created>
  <dcterms:modified xsi:type="dcterms:W3CDTF">2024-04-05T19:12:44Z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b186e35c0c934862b6607b1457ccab1f</vt:lpwstr>
  </property>
</Properties>
</file>