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5CC6CA-D02B-4FAB-94C8-1F1BE9D0DCD0}">
          <p14:sldIdLst>
            <p14:sldId id="256"/>
            <p14:sldId id="260"/>
            <p14:sldId id="257"/>
            <p14:sldId id="258"/>
            <p14:sldId id="262"/>
            <p14:sldId id="263"/>
            <p14:sldId id="264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>
      <p:cViewPr>
        <p:scale>
          <a:sx n="75" d="100"/>
          <a:sy n="75" d="100"/>
        </p:scale>
        <p:origin x="-10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3E80-C926-4793-834A-09EC598E651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4D4-270F-41EF-965F-EA09FE072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7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3E80-C926-4793-834A-09EC598E651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4D4-270F-41EF-965F-EA09FE072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3E80-C926-4793-834A-09EC598E651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4D4-270F-41EF-965F-EA09FE072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3E80-C926-4793-834A-09EC598E651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4D4-270F-41EF-965F-EA09FE072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3E80-C926-4793-834A-09EC598E651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4D4-270F-41EF-965F-EA09FE072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90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3E80-C926-4793-834A-09EC598E651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4D4-270F-41EF-965F-EA09FE072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3E80-C926-4793-834A-09EC598E651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4D4-270F-41EF-965F-EA09FE072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96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3E80-C926-4793-834A-09EC598E651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4D4-270F-41EF-965F-EA09FE072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21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3E80-C926-4793-834A-09EC598E651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4D4-270F-41EF-965F-EA09FE072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9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3E80-C926-4793-834A-09EC598E651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4D4-270F-41EF-965F-EA09FE072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22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3E80-C926-4793-834A-09EC598E651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4D4-270F-41EF-965F-EA09FE072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3E80-C926-4793-834A-09EC598E651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E4D4-270F-41EF-965F-EA09FE072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24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8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804" y="764704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RECOMMENDATION SYSTEM USING MATRIX FACTORISATION (SVD)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708920"/>
            <a:ext cx="7848872" cy="316835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SUBMITTED BY:-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	</a:t>
            </a:r>
            <a:r>
              <a:rPr lang="en-US" sz="30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Sai</a:t>
            </a:r>
            <a:r>
              <a:rPr lang="en-US" sz="3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Jyotirmayee</a:t>
            </a:r>
            <a:r>
              <a:rPr lang="en-US" sz="3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Rout (190410154)</a:t>
            </a:r>
          </a:p>
          <a:p>
            <a:pPr algn="l"/>
            <a:r>
              <a:rPr lang="en-US" sz="3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	</a:t>
            </a:r>
            <a:r>
              <a:rPr lang="en-US" sz="3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	</a:t>
            </a:r>
            <a:r>
              <a:rPr lang="en-US" sz="30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Prabhudatta</a:t>
            </a:r>
            <a:r>
              <a:rPr lang="en-US" sz="3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Mishra(190310094)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GUIDED BY:- </a:t>
            </a:r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Dr. </a:t>
            </a:r>
            <a:r>
              <a:rPr lang="en-US" sz="2800" b="1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Biranchi</a:t>
            </a:r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Narayan </a:t>
            </a:r>
            <a:r>
              <a:rPr lang="en-US" sz="2800" b="1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Rath</a:t>
            </a:r>
            <a:endParaRPr lang="en-IN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516" y="21999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What is Recommendation system?</a:t>
            </a:r>
            <a:endParaRPr lang="en-IN" sz="2800" b="1" u="sng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836712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Recommender System is a system that seeks to predict or filter preferences according to the user’s choices. Recommender systems are utilized in a variety of areas including movies, music, news, books, research articles, search queries, social tags, and products in general. </a:t>
            </a:r>
            <a:endParaRPr lang="en-US" sz="20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Recommender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systems produce a list of recommendations in any of the two ways </a:t>
            </a:r>
            <a:r>
              <a:rPr lang="en-US" dirty="0" smtClean="0">
                <a:solidFill>
                  <a:schemeClr val="bg1"/>
                </a:solidFill>
              </a:rPr>
              <a:t>:-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45864"/>
            <a:ext cx="80288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Collaborative filtering: 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It approaches </a:t>
            </a:r>
            <a:r>
              <a:rPr lang="en-US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build a model from the user’s past behavior (i.e. items purchased or searched by the user) as well as similar decisions made by other users. </a:t>
            </a:r>
            <a:endParaRPr lang="en-US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Content-based filtering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:-It approaches </a:t>
            </a:r>
            <a:r>
              <a:rPr lang="en-US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uses a series of discrete characteristics of an item in order to recommend additional items with similar properties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.</a:t>
            </a:r>
            <a:endParaRPr lang="en-IN" sz="20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5" r="6571"/>
          <a:stretch/>
        </p:blipFill>
        <p:spPr>
          <a:xfrm>
            <a:off x="1619673" y="4530968"/>
            <a:ext cx="6624736" cy="213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490066"/>
          </a:xfrm>
        </p:spPr>
        <p:txBody>
          <a:bodyPr>
            <a:noAutofit/>
          </a:bodyPr>
          <a:lstStyle/>
          <a:p>
            <a:pPr algn="l"/>
            <a:r>
              <a:rPr lang="en-US" sz="28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What is SVD?</a:t>
            </a:r>
            <a:endParaRPr lang="en-IN" sz="2800" b="1" u="sng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908720"/>
            <a:ext cx="83529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SVD is a fancy way to </a:t>
            </a:r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factorise/decompose </a:t>
            </a:r>
            <a:r>
              <a:rPr lang="en-IN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 matrix into three other matrices (</a:t>
            </a:r>
            <a:r>
              <a:rPr lang="en-IN" sz="2000" i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 = UΣVᵀ</a:t>
            </a:r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) and is used as collaborative filtering technique.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Here A is m x n utility matrix,</a:t>
            </a:r>
            <a:r>
              <a:rPr lang="en-IN" sz="2000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2000" i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U </a:t>
            </a:r>
            <a:r>
              <a:rPr lang="en-IN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is a m x r orthogonal </a:t>
            </a:r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singular </a:t>
            </a:r>
            <a:r>
              <a:rPr lang="en-IN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matrix</a:t>
            </a:r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,</a:t>
            </a:r>
            <a:r>
              <a:rPr lang="en-IN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Σ is </a:t>
            </a:r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 x r square diagonal </a:t>
            </a:r>
            <a:r>
              <a:rPr lang="en-IN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matrix of singular values ,</a:t>
            </a:r>
            <a:r>
              <a:rPr lang="en-IN" sz="20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Vt</a:t>
            </a:r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is </a:t>
            </a:r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 x n orthogonal  </a:t>
            </a:r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singular matrix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86673"/>
            <a:ext cx="81369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Data Preprocessing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(Cell 1-5):- After importing the </a:t>
            </a:r>
            <a:r>
              <a:rPr lang="en-US" sz="20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numpy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and  pandas Libraries the </a:t>
            </a:r>
            <a:r>
              <a:rPr lang="en-US" sz="20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csv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files of movies and ratings are read.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(Cell 6):- Overview of both the </a:t>
            </a:r>
            <a:r>
              <a:rPr lang="en-US" sz="20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dataframes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(Cell 8-11):- Plotted a Cross table   with </a:t>
            </a:r>
            <a:r>
              <a:rPr lang="en-US" sz="20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userid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and </a:t>
            </a:r>
            <a:r>
              <a:rPr lang="en-US" sz="20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movieid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filling it with ratings ,then </a:t>
            </a:r>
            <a:r>
              <a:rPr lang="en-US" sz="20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coverted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it to matrix.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(Cell 12-13):- Mean ratings of each particular </a:t>
            </a:r>
            <a:r>
              <a:rPr lang="en-US" sz="20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userid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(Cell 14-15):-Demeaned the data  by subtracting the mean ratings from the original ratings .</a:t>
            </a:r>
            <a:endParaRPr lang="en-IN" sz="20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" y="332656"/>
            <a:ext cx="8507288" cy="576064"/>
          </a:xfrm>
        </p:spPr>
        <p:txBody>
          <a:bodyPr>
            <a:noAutofit/>
          </a:bodyPr>
          <a:lstStyle/>
          <a:p>
            <a:pPr algn="l"/>
            <a:r>
              <a:rPr lang="en-US" sz="28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Recommendation model using SVD</a:t>
            </a:r>
            <a:br>
              <a:rPr lang="en-US" sz="28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endParaRPr lang="en-IN" sz="2800" b="1" u="sng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651" y="836712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Cell(16-21):- Import SVD from </a:t>
            </a:r>
            <a:r>
              <a:rPr lang="en-US" sz="20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scipy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library which decomposes the demeaned matrix into 3 singular matrices that are U , sigma and Vt.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Cell(22-25):- Determined the predicted ratings using dot product of matrices.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Cell(26-28):-defined a function that returns the movies that have been already rated by the user and the recommended movies.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27" y="4582828"/>
            <a:ext cx="7416824" cy="18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651" y="2735342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Results</a:t>
            </a:r>
            <a:endParaRPr lang="en-IN" sz="2800" b="1" u="sng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343" y="3254370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Cell(29-31):- RMSE is calculated with reference to the original and predicted ratings.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For this model the RMSE is 0.31.The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lesser the RMSE ,the more accurate the model will be.</a:t>
            </a:r>
            <a:endParaRPr lang="en-IN" sz="20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64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752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latin typeface="Algerian" pitchFamily="82" charset="0"/>
                <a:ea typeface="Cambria" pitchFamily="18" charset="0"/>
              </a:rPr>
              <a:t>DISCUSSIONS</a:t>
            </a:r>
            <a:endParaRPr lang="en-IN" sz="2800" b="1" u="sng" dirty="0">
              <a:solidFill>
                <a:schemeClr val="bg1"/>
              </a:solidFill>
              <a:latin typeface="Algerian" pitchFamily="82" charset="0"/>
              <a:ea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667407"/>
            <a:ext cx="88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Recommendation Model Using Weighted Average Ratings:-</a:t>
            </a:r>
            <a:endParaRPr lang="en-IN" sz="2400" b="1" u="sng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228110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Based on the concept of rating system by IMDB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ratings, this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model suggests movies based on a given weighted ratings. IMDB uses a specific method to assign each movie with a weighted rating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2349"/>
            <a:ext cx="5904656" cy="1584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394525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By sorting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the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data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based on the weighted rating we can get our movie recommendations</a:t>
            </a:r>
            <a:endParaRPr lang="en-IN" sz="20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65313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Disadvantages:-</a:t>
            </a:r>
            <a:endParaRPr lang="en-IN" sz="2400" b="1" u="sng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157192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All movies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aren’t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rated but can be popular so we will have to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prioritize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the data between the popular movies and weighted ratings which may reduce the efficiency of the model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. It isn’t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that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personalized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compared to other models and just suggests basic movies based on the IMDB ratings</a:t>
            </a:r>
            <a:endParaRPr lang="en-IN" sz="20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68853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26064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</a:t>
            </a:r>
            <a:r>
              <a:rPr lang="en-IN" sz="24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ecommendation </a:t>
            </a:r>
            <a:r>
              <a:rPr lang="en-IN" sz="2400" b="1" u="sng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</a:t>
            </a:r>
            <a:r>
              <a:rPr lang="en-IN" sz="24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ystem </a:t>
            </a:r>
            <a:r>
              <a:rPr lang="en-IN" sz="2400" b="1" u="sng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U</a:t>
            </a:r>
            <a:r>
              <a:rPr lang="en-IN" sz="24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sing </a:t>
            </a:r>
            <a:r>
              <a:rPr lang="en-IN" sz="2400" b="1" u="sng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</a:t>
            </a:r>
            <a:r>
              <a:rPr lang="en-IN" sz="24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orrelation</a:t>
            </a:r>
            <a:endParaRPr lang="en-IN" sz="2400" b="1" u="sng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798931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What is correlation?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Well,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in simple terms correlation establishes a relation between a dependent and an independent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variable.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It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gives us a brief idea on how much two features are related to each other and in which way. Maybe positively correlated or negatively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correlated. After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getting the clean data we created a pivot table to get info about the ratings given by various users to different movies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After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that we extracted the particular movie data and used correlation to check the relationship between various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data  and based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on the correlation score we can recommend the movies.</a:t>
            </a:r>
            <a:endParaRPr lang="en-IN" sz="20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33695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IN" sz="24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isadvantages:-</a:t>
            </a:r>
            <a:endParaRPr lang="en-IN" sz="2400" b="1" u="sng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797152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We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found that at a particular period we can recommend movies based on a single movie and not a recommendation based on the stack of movies that we go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through.</a:t>
            </a:r>
            <a:endParaRPr lang="en-IN" sz="20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Recommendation Systems Using Cosine Similarity And KNN</a:t>
            </a:r>
            <a:endParaRPr lang="en-IN" sz="2400" b="1" u="sng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764704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Basically using the simple math tools of cosine distance and cosine similarity a recommendation system can be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generated using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the nearest </a:t>
            </a:r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neighbours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algorithm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we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get the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points which lies nearer and can give a highly related output.</a:t>
            </a:r>
            <a:endParaRPr lang="en-IN" sz="20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118047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What Is Cosine Similarity??</a:t>
            </a:r>
            <a:endParaRPr lang="en-IN" sz="2400" b="1" u="sng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36913"/>
            <a:ext cx="4968552" cy="2304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5157191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Disadvantage:</a:t>
            </a:r>
            <a:endParaRPr lang="en-IN" sz="2400" b="1" u="sng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5667345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With large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data , the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prediction stage might get slow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Accuracy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is directly depended on the quality of data</a:t>
            </a:r>
            <a:endParaRPr lang="en-IN" sz="20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4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5139" y="980728"/>
            <a:ext cx="74888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Advantages of SVD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Simplifies data, removes noise, may improve algorithm results. 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Less computational complexity </a:t>
            </a:r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and robust against post processing operations. 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Have low RMSE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It </a:t>
            </a:r>
            <a:r>
              <a:rPr lang="en-IN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is very stable and efficient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Can be applied to non-square </a:t>
            </a:r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matrices.</a:t>
            </a:r>
            <a:endParaRPr lang="en-IN" sz="20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691" y="3573016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Disadvanatages</a:t>
            </a:r>
            <a:r>
              <a:rPr lang="en-US" sz="24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of SVD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Sometimes transformed may be difficult to understand and </a:t>
            </a:r>
            <a:r>
              <a:rPr lang="en-IN" sz="2000" dirty="0" smtClean="0">
                <a:solidFill>
                  <a:schemeClr val="bg1"/>
                </a:solidFill>
              </a:rPr>
              <a:t>interpret.</a:t>
            </a:r>
            <a:endParaRPr lang="en-IN" sz="2000" dirty="0">
              <a:solidFill>
                <a:schemeClr val="bg1"/>
              </a:solidFill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Difficult to </a:t>
            </a:r>
            <a:r>
              <a:rPr lang="en-IN" sz="2000" dirty="0">
                <a:solidFill>
                  <a:schemeClr val="bg1"/>
                </a:solidFill>
              </a:rPr>
              <a:t>deal with image compression.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139" y="421905"/>
            <a:ext cx="634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Why Chosen SVD?</a:t>
            </a:r>
            <a:endParaRPr lang="en-IN" sz="2800" b="1" u="sng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1680" y="2818739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Algerian" pitchFamily="82" charset="0"/>
              </a:rPr>
              <a:t>THANK YOU</a:t>
            </a:r>
            <a:endParaRPr lang="en-IN" sz="80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9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678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RECOMMENDATION SYSTEM USING MATRIX FACTORISATION (SVD)</vt:lpstr>
      <vt:lpstr>PowerPoint Presentation</vt:lpstr>
      <vt:lpstr>What is SVD?</vt:lpstr>
      <vt:lpstr>Recommendation model using SVD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</dc:creator>
  <cp:lastModifiedBy>Jyoti</cp:lastModifiedBy>
  <cp:revision>44</cp:revision>
  <dcterms:created xsi:type="dcterms:W3CDTF">2021-08-09T03:54:19Z</dcterms:created>
  <dcterms:modified xsi:type="dcterms:W3CDTF">2021-09-12T05:26:07Z</dcterms:modified>
</cp:coreProperties>
</file>