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7461401" cy="3686015"/>
          </a:xfrm>
        </p:spPr>
        <p:txBody>
          <a:bodyPr>
            <a:normAutofit/>
          </a:bodyPr>
          <a:lstStyle/>
          <a:p>
            <a:r>
              <a:rPr lang="en-US" sz="2400" b="1" dirty="0"/>
              <a:t>Cars24 Used Car Market Analysis</a:t>
            </a:r>
            <a:br>
              <a:rPr lang="en-US" sz="2400" b="1" dirty="0"/>
            </a:br>
            <a:r>
              <a:rPr lang="en-US" sz="2400" b="1" dirty="0"/>
              <a:t>Comprehensive Market Insights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Pranali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ingole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4D39-0CB6-7EDD-B3B6-45D8E3C6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Year-wise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0665-BCA7-7424-0C05-152DD18C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2018-2022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Highest demand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Better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Modern safety standards</a:t>
            </a:r>
          </a:p>
          <a:p>
            <a:r>
              <a:rPr lang="en-US" b="1" dirty="0"/>
              <a:t>2015-2017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Value for money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Popular in tier-2 cities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maintenance record</a:t>
            </a:r>
          </a:p>
          <a:p>
            <a:r>
              <a:rPr lang="en-US" b="1" dirty="0"/>
              <a:t>Pre-2015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Budget segment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Popular in rural markets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depreciation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3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7D4F-229E-5FD9-5CD0-630C1FC6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Trends by Body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8F67-C3E8-B21A-99E3-ADB94D83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Hatchbacks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40% market share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Popular in urban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Fuel efficient</a:t>
            </a:r>
          </a:p>
          <a:p>
            <a:r>
              <a:rPr lang="en-US" b="1" dirty="0"/>
              <a:t>SUVs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35% market share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Fastest growing segment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Popular among families</a:t>
            </a:r>
          </a:p>
          <a:p>
            <a:r>
              <a:rPr lang="en-US" b="1" dirty="0"/>
              <a:t>Sedans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25% market share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Premium segment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Executive choice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1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6CF7-B0B7-0782-BE5A-5C136E2B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AEC8A-52DC-E6D6-F822-9D227477B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Automatic Transmission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Growing 30% annually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Popular in urban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Premium segment preference</a:t>
            </a:r>
          </a:p>
          <a:p>
            <a:r>
              <a:rPr lang="en-US" b="1" dirty="0"/>
              <a:t>Manual Transmission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70% market share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Popular in budget segment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Better fuel efficiency</a:t>
            </a:r>
          </a:p>
          <a:p>
            <a:r>
              <a:rPr lang="en-US" b="1" dirty="0"/>
              <a:t>Special Editions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availability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Higher resale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Premium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1931-EE70-DE40-A28D-84939489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228C-4184-EDB5-B638-CD67A1AC6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Emerging Segments</a:t>
            </a:r>
          </a:p>
          <a:p>
            <a:pPr>
              <a:buFont typeface="+mj-lt"/>
              <a:buAutoNum type="arabicPeriod"/>
            </a:pPr>
            <a:r>
              <a:rPr lang="en-US" dirty="0"/>
              <a:t>Electric Vehicles</a:t>
            </a:r>
          </a:p>
          <a:p>
            <a:pPr>
              <a:buFont typeface="+mj-lt"/>
              <a:buAutoNum type="arabicPeriod"/>
            </a:pPr>
            <a:r>
              <a:rPr lang="en-US" dirty="0"/>
              <a:t>Hybrid Cars</a:t>
            </a:r>
          </a:p>
          <a:p>
            <a:pPr>
              <a:buFont typeface="+mj-lt"/>
              <a:buAutoNum type="arabicPeriod"/>
            </a:pPr>
            <a:r>
              <a:rPr lang="en-US" dirty="0"/>
              <a:t>Connected Cars</a:t>
            </a:r>
          </a:p>
          <a:p>
            <a:pPr>
              <a:buFont typeface="+mj-lt"/>
              <a:buAutoNum type="arabicPeriod"/>
            </a:pPr>
            <a:r>
              <a:rPr lang="en-US" dirty="0"/>
              <a:t>Luxury Pre-owned</a:t>
            </a:r>
          </a:p>
          <a:p>
            <a:r>
              <a:rPr lang="en-US" b="1" dirty="0"/>
              <a:t>Market Expansion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Tier-2 Cities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Rural Markets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Online Platforms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2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E71C-8E2B-9C93-6926-93E84B6A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9DE6-A60C-F5F4-1115-7EFEA21D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Key Factors</a:t>
            </a:r>
          </a:p>
          <a:p>
            <a:pPr>
              <a:buFont typeface="+mj-lt"/>
              <a:buAutoNum type="arabicPeriod"/>
            </a:pPr>
            <a:r>
              <a:rPr lang="en-US" dirty="0"/>
              <a:t>Fuel Efficiency</a:t>
            </a:r>
          </a:p>
          <a:p>
            <a:pPr>
              <a:buFont typeface="+mj-lt"/>
              <a:buAutoNum type="arabicPeriod"/>
            </a:pPr>
            <a:r>
              <a:rPr lang="en-US" dirty="0"/>
              <a:t>Maintenance Cost</a:t>
            </a:r>
          </a:p>
          <a:p>
            <a:pPr>
              <a:buFont typeface="+mj-lt"/>
              <a:buAutoNum type="arabicPeriod"/>
            </a:pPr>
            <a:r>
              <a:rPr lang="en-US" dirty="0"/>
              <a:t>Safety Features</a:t>
            </a:r>
          </a:p>
          <a:p>
            <a:pPr>
              <a:buFont typeface="+mj-lt"/>
              <a:buAutoNum type="arabicPeriod"/>
            </a:pPr>
            <a:r>
              <a:rPr lang="en-US" dirty="0"/>
              <a:t>Brand Value</a:t>
            </a:r>
          </a:p>
          <a:p>
            <a:pPr>
              <a:buFont typeface="+mj-lt"/>
              <a:buAutoNum type="arabicPeriod"/>
            </a:pPr>
            <a:r>
              <a:rPr lang="en-US" dirty="0"/>
              <a:t>Resale Value</a:t>
            </a:r>
          </a:p>
          <a:p>
            <a:r>
              <a:rPr lang="en-US" b="1" dirty="0"/>
              <a:t>Age Group Preferences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25-35: Compact SUVs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35-45: Premium Sedans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45+: Luxury Segment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8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8494-5DF0-9604-A33F-AB02C9D9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9F3B-9298-F259-57F1-14C2FACA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Inventory Strategy</a:t>
            </a:r>
          </a:p>
          <a:p>
            <a:pPr>
              <a:buFont typeface="+mj-lt"/>
              <a:buAutoNum type="arabicPeriod"/>
            </a:pPr>
            <a:r>
              <a:rPr lang="en-US" dirty="0"/>
              <a:t>Focus on 3-7 year old vehicles</a:t>
            </a:r>
          </a:p>
          <a:p>
            <a:pPr>
              <a:buFont typeface="+mj-lt"/>
              <a:buAutoNum type="arabicPeriod"/>
            </a:pPr>
            <a:r>
              <a:rPr lang="en-US" dirty="0"/>
              <a:t>Maintain balanced fuel-type mix</a:t>
            </a:r>
          </a:p>
          <a:p>
            <a:pPr>
              <a:buFont typeface="+mj-lt"/>
              <a:buAutoNum type="arabicPeriod"/>
            </a:pPr>
            <a:r>
              <a:rPr lang="en-US" dirty="0"/>
              <a:t>Increase premium segment inventory</a:t>
            </a:r>
          </a:p>
          <a:p>
            <a:r>
              <a:rPr lang="en-US" b="1" dirty="0"/>
              <a:t>Market Development</a:t>
            </a:r>
          </a:p>
          <a:p>
            <a:pPr>
              <a:buFont typeface="+mj-lt"/>
              <a:buAutoNum type="arabicPeriod"/>
            </a:pPr>
            <a:r>
              <a:rPr lang="en-US" dirty="0"/>
              <a:t>Expand in tier-2 cities</a:t>
            </a:r>
          </a:p>
          <a:p>
            <a:pPr>
              <a:buFont typeface="+mj-lt"/>
              <a:buAutoNum type="arabicPeriod"/>
            </a:pPr>
            <a:r>
              <a:rPr lang="en-US" dirty="0"/>
              <a:t>Strengthen online presence</a:t>
            </a:r>
          </a:p>
          <a:p>
            <a:pPr>
              <a:buFont typeface="+mj-lt"/>
              <a:buAutoNum type="arabicPeriod"/>
            </a:pPr>
            <a:r>
              <a:rPr lang="en-US" dirty="0"/>
              <a:t>Develop EV segment</a:t>
            </a:r>
          </a:p>
          <a:p>
            <a:r>
              <a:rPr lang="en-US" b="1" dirty="0"/>
              <a:t>Customer Experience</a:t>
            </a:r>
          </a:p>
          <a:p>
            <a:pPr>
              <a:buFont typeface="+mj-lt"/>
              <a:buAutoNum type="arabicPeriod"/>
            </a:pPr>
            <a:r>
              <a:rPr lang="en-US" dirty="0"/>
              <a:t>Enhanced certification program</a:t>
            </a:r>
          </a:p>
          <a:p>
            <a:pPr>
              <a:buFont typeface="+mj-lt"/>
              <a:buAutoNum type="arabicPeriod"/>
            </a:pPr>
            <a:r>
              <a:rPr lang="en-US" dirty="0"/>
              <a:t>Digital inspection reports</a:t>
            </a:r>
          </a:p>
          <a:p>
            <a:pPr>
              <a:buFont typeface="+mj-lt"/>
              <a:buAutoNum type="arabicPeriod"/>
            </a:pPr>
            <a:r>
              <a:rPr lang="en-US" dirty="0"/>
              <a:t>Extended warranty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42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1669-0BFB-AC2E-A007-6D3C80D4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D97D-FF33-B2C8-AF43-32814A6A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Short Term (1-2 Years)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Digital transformation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Market expansion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Inventory optimization</a:t>
            </a:r>
          </a:p>
          <a:p>
            <a:r>
              <a:rPr lang="en-US" b="1" dirty="0"/>
              <a:t>Long Term (3-5 Years)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 market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Connected car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AI-powered pricing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9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545F-47B2-F50A-A14F-F92F6CB4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196788"/>
            <a:ext cx="5935532" cy="322729"/>
          </a:xfrm>
        </p:spPr>
        <p:txBody>
          <a:bodyPr>
            <a:normAutofit fontScale="90000"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22446-DDA2-2A54-3E19-404FE454D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radley Hand ITC" panose="03070402050302030203" pitchFamily="66" charset="0"/>
              </a:rPr>
              <a:t>Thank You</a:t>
            </a:r>
          </a:p>
          <a:p>
            <a:r>
              <a:rPr lang="en-US" sz="2800" dirty="0" err="1">
                <a:latin typeface="Arial Black" panose="020B0A04020102020204" pitchFamily="34" charset="0"/>
              </a:rPr>
              <a:t>Pranali</a:t>
            </a:r>
            <a:r>
              <a:rPr lang="en-US" sz="2800" dirty="0">
                <a:latin typeface="Arial Black" panose="020B0A04020102020204" pitchFamily="34" charset="0"/>
              </a:rPr>
              <a:t> Ingole </a:t>
            </a:r>
          </a:p>
        </p:txBody>
      </p:sp>
    </p:spTree>
    <p:extLst>
      <p:ext uri="{BB962C8B-B14F-4D97-AF65-F5344CB8AC3E}">
        <p14:creationId xmlns:p14="http://schemas.microsoft.com/office/powerpoint/2010/main" val="106028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808B4-6264-DEA5-2592-3B47E9D16015}"/>
              </a:ext>
            </a:extLst>
          </p:cNvPr>
          <p:cNvSpPr txBox="1"/>
          <p:nvPr/>
        </p:nvSpPr>
        <p:spPr>
          <a:xfrm>
            <a:off x="3047338" y="1995851"/>
            <a:ext cx="60946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Market Size &amp; Growth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 Market Size: USD 31.62 billion (2024)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Projected Growth: USD 63.87 billion (2029)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CAGR: 15.10% (2024-2029)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New-to-Used Car Ratio: 1:2.2</a:t>
            </a:r>
          </a:p>
          <a:p>
            <a:r>
              <a:rPr lang="en-US" b="1" dirty="0"/>
              <a:t>Key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Reduced holding period: 5-6 years → 3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Rising demand for certified pre-owned vehicles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Growing online platform adoption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Increasing focus on electric vehicles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4DB2-C3C6-8E92-E8A3-69C53F2D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FB84-0ED0-D9B4-6335-A3782F85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Price Segments</a:t>
            </a:r>
          </a:p>
          <a:p>
            <a:pPr>
              <a:buFont typeface="+mj-lt"/>
              <a:buAutoNum type="arabicPeriod"/>
            </a:pPr>
            <a:r>
              <a:rPr lang="en-US" dirty="0"/>
              <a:t>Budget Segment (Below 5 Lakhs)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Highest volume segment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Popular among first-time buyers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Dominated by Maruti Suzuki, Hyundai</a:t>
            </a:r>
          </a:p>
          <a:p>
            <a:pPr>
              <a:buFont typeface="+mj-lt"/>
              <a:buAutoNum type="arabicPeriod"/>
            </a:pPr>
            <a:r>
              <a:rPr lang="en-US" dirty="0"/>
              <a:t>Mid-Range (5-10 Lakhs)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Fastest growing segment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Popular among family buyers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Mix of SUVs and premium hatchbacks</a:t>
            </a:r>
          </a:p>
          <a:p>
            <a:pPr>
              <a:buFont typeface="+mj-lt"/>
              <a:buAutoNum type="arabicPeriod"/>
            </a:pPr>
            <a:r>
              <a:rPr lang="en-US" dirty="0"/>
              <a:t>Premium Segment (Above 10 Lakhs)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Growing in metropolitan areas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Focus on SUVs and luxury sedans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Strong presence of Toyota, Honda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8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1242-295F-9E28-448C-2A7FB620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Manufacturers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8E1FF-20F8-892E-D6BE-65E44489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Mass Market Leaders</a:t>
            </a:r>
          </a:p>
          <a:p>
            <a:pPr>
              <a:buFont typeface="+mj-lt"/>
              <a:buAutoNum type="arabicPeriod"/>
            </a:pPr>
            <a:r>
              <a:rPr lang="en-US" dirty="0"/>
              <a:t>Maruti Suzuki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Market Share: 45%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Popular Models: Swift, Alto, </a:t>
            </a:r>
            <a:r>
              <a:rPr lang="en-US" dirty="0" err="1"/>
              <a:t>WagonR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Strength: Fuel efficiency, low maintenance</a:t>
            </a:r>
          </a:p>
          <a:p>
            <a:pPr>
              <a:buFont typeface="+mj-lt"/>
              <a:buAutoNum type="arabicPeriod"/>
            </a:pPr>
            <a:r>
              <a:rPr lang="en-US" dirty="0"/>
              <a:t>Hyundai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Market Share: 25%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Popular Models: i10, i20, Creta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Strength: Feature-rich, modern design</a:t>
            </a:r>
          </a:p>
          <a:p>
            <a:pPr>
              <a:buFont typeface="+mj-lt"/>
              <a:buAutoNum type="arabicPeriod"/>
            </a:pPr>
            <a:r>
              <a:rPr lang="en-US" dirty="0"/>
              <a:t>Tata Motors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Market Share: 15%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Popular Models: Nexon, Tiago, </a:t>
            </a:r>
            <a:r>
              <a:rPr lang="en-US" dirty="0" err="1"/>
              <a:t>Altroz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Strength: Safety features, robust build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6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9670-DD1B-D96C-7D23-EBB47636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Segment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F6039-1CB9-67FB-BFD6-F35D5EB2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Top Models</a:t>
            </a:r>
          </a:p>
          <a:p>
            <a:pPr>
              <a:buFont typeface="+mj-lt"/>
              <a:buAutoNum type="arabicPeriod"/>
            </a:pPr>
            <a:r>
              <a:rPr lang="en-US" dirty="0"/>
              <a:t>Maruti Alto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Average Price: 2.5-3.5 Lakhs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Popular Years: 2018-2022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Best selling entry-level car</a:t>
            </a:r>
          </a:p>
          <a:p>
            <a:pPr>
              <a:buFont typeface="+mj-lt"/>
              <a:buAutoNum type="arabicPeriod"/>
            </a:pPr>
            <a:r>
              <a:rPr lang="en-US" dirty="0"/>
              <a:t>Tata Tiago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Average Price: 3.5-4.5 Lakhs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Popular Years: 2017-2022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Known for safety features</a:t>
            </a:r>
          </a:p>
          <a:p>
            <a:pPr>
              <a:buFont typeface="+mj-lt"/>
              <a:buAutoNum type="arabicPeriod"/>
            </a:pPr>
            <a:r>
              <a:rPr lang="en-US" dirty="0"/>
              <a:t>Hyundai </a:t>
            </a:r>
            <a:r>
              <a:rPr lang="en-US" dirty="0" err="1"/>
              <a:t>Santro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Average Price: 3-4 Lakhs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Popular Years: 2018-2022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Popular for first-time buyers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9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944F-6989-5A02-D3FE-C2FA203C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Mid-Range Segment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0E94-03FB-3048-DF10-2BBB71D5A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Popular Models</a:t>
            </a:r>
          </a:p>
          <a:p>
            <a:pPr>
              <a:buFont typeface="+mj-lt"/>
              <a:buAutoNum type="arabicPeriod"/>
            </a:pPr>
            <a:r>
              <a:rPr lang="en-US" dirty="0"/>
              <a:t>Maruti Swift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Price Range: 5-7 Lakhs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Most searched model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High resale value</a:t>
            </a:r>
          </a:p>
          <a:p>
            <a:pPr>
              <a:buFont typeface="+mj-lt"/>
              <a:buAutoNum type="arabicPeriod"/>
            </a:pPr>
            <a:r>
              <a:rPr lang="en-US" dirty="0"/>
              <a:t>Hyundai Creta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Price Range: 8-12 Lakhs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Popular Years: 2017-2022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Leading SUV in segment</a:t>
            </a:r>
          </a:p>
          <a:p>
            <a:pPr>
              <a:buFont typeface="+mj-lt"/>
              <a:buAutoNum type="arabicPeriod"/>
            </a:pPr>
            <a:r>
              <a:rPr lang="en-US" dirty="0"/>
              <a:t>Honda City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Price Range: 7-11 Lakhs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Popular Years: 2016-2022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Premium sedan choice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4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2463-37BE-D141-DC06-16EF241C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Premium Segment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91CA-9B32-59EF-93BF-3204583B6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Luxury Models</a:t>
            </a:r>
          </a:p>
          <a:p>
            <a:pPr>
              <a:buFont typeface="+mj-lt"/>
              <a:buAutoNum type="arabicPeriod"/>
            </a:pPr>
            <a:r>
              <a:rPr lang="en-US" dirty="0"/>
              <a:t>Toyota Innova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Price Range: 12-18 Lakhs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Popular for family &amp; business use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High demand in metro cities</a:t>
            </a:r>
          </a:p>
          <a:p>
            <a:pPr>
              <a:buFont typeface="+mj-lt"/>
              <a:buAutoNum type="arabicPeriod"/>
            </a:pPr>
            <a:r>
              <a:rPr lang="en-US" dirty="0"/>
              <a:t>Honda CR-V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Price Range: 15-22 Lakhs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Premium SUV segment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Popular in metropolitan areas</a:t>
            </a:r>
          </a:p>
          <a:p>
            <a:pPr>
              <a:buFont typeface="+mj-lt"/>
              <a:buAutoNum type="arabicPeriod"/>
            </a:pPr>
            <a:r>
              <a:rPr lang="en-US" dirty="0"/>
              <a:t>Skoda Octavia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Price Range: 14-20 Lakhs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Luxury sedan segment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Popular among executives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3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A0C5-307A-6B55-561A-C73855C6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Market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8BB5-FAEA-2AE4-64E0-BB9F417FE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Metropolitan Cities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Delhi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Highest sales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Preference for premium segments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 SUV demand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Mumbai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demand for compact SUVs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Premium segment growth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Focus on automatic transmission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Bangalore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Tech-savvy buyers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EV interest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Premium hatchback demand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2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9D97-6CE6-9981-B30C-C111A7A4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Type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3509-4780-A7B9-8A13-429AE7A92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Petrol Vehicles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60% market share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Popular in metropolitan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Growing preference due to fuel price gap</a:t>
            </a:r>
          </a:p>
          <a:p>
            <a:r>
              <a:rPr lang="en-US" b="1" dirty="0"/>
              <a:t>Diesel Vehicles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35% market share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Popular in SUV segment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in rural markets</a:t>
            </a:r>
          </a:p>
          <a:p>
            <a:r>
              <a:rPr lang="en-US" b="1" dirty="0"/>
              <a:t>CNG/Electric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5% market share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Growing rapidly in metros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growth segment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5356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{2EBA02A7-A7C4-430F-90FC-292E91A62383}tf33845126_win32</Template>
  <TotalTime>9</TotalTime>
  <Words>673</Words>
  <Application>Microsoft Office PowerPoint</Application>
  <PresentationFormat>Widescreen</PresentationFormat>
  <Paragraphs>195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Bookman Old Style</vt:lpstr>
      <vt:lpstr>Bradley Hand ITC</vt:lpstr>
      <vt:lpstr>Calibri</vt:lpstr>
      <vt:lpstr>Franklin Gothic Book</vt:lpstr>
      <vt:lpstr>1_RetrospectVTI</vt:lpstr>
      <vt:lpstr>Cars24 Used Car Market Analysis Comprehensive Market Insights 2024</vt:lpstr>
      <vt:lpstr>Executive Summary</vt:lpstr>
      <vt:lpstr>Market Segmentation</vt:lpstr>
      <vt:lpstr>Popular Manufacturers Analysis</vt:lpstr>
      <vt:lpstr>Budget Segment Deep Dive</vt:lpstr>
      <vt:lpstr>Mid-Range Segment Analysis</vt:lpstr>
      <vt:lpstr>Premium Segment Insights</vt:lpstr>
      <vt:lpstr>Regional Market Analysis</vt:lpstr>
      <vt:lpstr>Fuel Type Trends</vt:lpstr>
      <vt:lpstr>Year-wise Popularity</vt:lpstr>
      <vt:lpstr>Market Trends by Body Type</vt:lpstr>
      <vt:lpstr>Variant Analysis</vt:lpstr>
      <vt:lpstr>Growth Opportunities</vt:lpstr>
      <vt:lpstr>Consumer Preferences</vt:lpstr>
      <vt:lpstr>Strategic Recommendations</vt:lpstr>
      <vt:lpstr>Future Outlook</vt:lpstr>
      <vt:lpstr>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Prabhu Ingole</dc:creator>
  <cp:lastModifiedBy>Prabhu Ingole</cp:lastModifiedBy>
  <cp:revision>1</cp:revision>
  <dcterms:created xsi:type="dcterms:W3CDTF">2025-01-05T18:12:31Z</dcterms:created>
  <dcterms:modified xsi:type="dcterms:W3CDTF">2025-01-05T18:21:58Z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