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67" r:id="rId3"/>
    <p:sldId id="259" r:id="rId4"/>
    <p:sldId id="260" r:id="rId5"/>
    <p:sldId id="256" r:id="rId6"/>
    <p:sldId id="257" r:id="rId7"/>
    <p:sldId id="258" r:id="rId8"/>
    <p:sldId id="268" r:id="rId9"/>
    <p:sldId id="261" r:id="rId10"/>
    <p:sldId id="269" r:id="rId11"/>
    <p:sldId id="262" r:id="rId12"/>
    <p:sldId id="272" r:id="rId13"/>
    <p:sldId id="274" r:id="rId14"/>
    <p:sldId id="279" r:id="rId15"/>
    <p:sldId id="280" r:id="rId16"/>
    <p:sldId id="264" r:id="rId17"/>
    <p:sldId id="265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C6B91-30DE-40F9-A272-094B2777C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6032" r="-1" b="-1"/>
          <a:stretch/>
        </p:blipFill>
        <p:spPr>
          <a:xfrm>
            <a:off x="3068" y="0"/>
            <a:ext cx="12188932" cy="6857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9F81B-6385-4AFE-B485-5EB2C647D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915" y="1640194"/>
            <a:ext cx="9144000" cy="75406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>
                    <a:alpha val="70000"/>
                  </a:schemeClr>
                </a:solidFill>
              </a:rPr>
              <a:t>Limitations of Map Reduce</a:t>
            </a:r>
            <a:br>
              <a:rPr lang="en-US" sz="5400" dirty="0">
                <a:solidFill>
                  <a:schemeClr val="tx1">
                    <a:alpha val="70000"/>
                  </a:schemeClr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2B520-B126-4993-9F1B-845CBC01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3" y="1882748"/>
            <a:ext cx="9406842" cy="4247464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sz="4200" dirty="0">
              <a:solidFill>
                <a:schemeClr val="tx1">
                  <a:alpha val="70000"/>
                </a:schemeClr>
              </a:solidFill>
            </a:endParaRPr>
          </a:p>
          <a:p>
            <a:pPr algn="l"/>
            <a:r>
              <a:rPr lang="en-US" sz="4200" dirty="0">
                <a:solidFill>
                  <a:schemeClr val="tx1">
                    <a:alpha val="70000"/>
                  </a:schemeClr>
                </a:solidFill>
              </a:rPr>
              <a:t>1. </a:t>
            </a:r>
            <a:r>
              <a:rPr lang="en-US" sz="5500" dirty="0">
                <a:solidFill>
                  <a:schemeClr val="tx1">
                    <a:alpha val="70000"/>
                  </a:schemeClr>
                </a:solidFill>
              </a:rPr>
              <a:t>Unsuitable in real time processing</a:t>
            </a:r>
          </a:p>
          <a:p>
            <a:pPr algn="l"/>
            <a:r>
              <a:rPr lang="en-US" sz="5500" dirty="0">
                <a:solidFill>
                  <a:schemeClr val="tx1">
                    <a:alpha val="70000"/>
                  </a:schemeClr>
                </a:solidFill>
              </a:rPr>
              <a:t>	Being batch oriented, it takes more minutes to execute jobs depending   on the amount of data and the number of nodes in the cluster.</a:t>
            </a:r>
          </a:p>
          <a:p>
            <a:pPr algn="l"/>
            <a:r>
              <a:rPr lang="en-US" sz="5500" dirty="0">
                <a:solidFill>
                  <a:schemeClr val="tx1">
                    <a:alpha val="70000"/>
                  </a:schemeClr>
                </a:solidFill>
              </a:rPr>
              <a:t>2. Unsuitable for trivial operations</a:t>
            </a:r>
          </a:p>
          <a:p>
            <a:pPr algn="l"/>
            <a:r>
              <a:rPr lang="en-US" sz="5500" dirty="0">
                <a:solidFill>
                  <a:schemeClr val="tx1">
                    <a:alpha val="70000"/>
                  </a:schemeClr>
                </a:solidFill>
              </a:rPr>
              <a:t>	For operations like filter and join, you might need to write complex jobs because of the key value pattern</a:t>
            </a:r>
          </a:p>
          <a:p>
            <a:pPr algn="l"/>
            <a:r>
              <a:rPr lang="en-US" sz="5500" dirty="0">
                <a:solidFill>
                  <a:schemeClr val="tx1">
                    <a:alpha val="70000"/>
                  </a:schemeClr>
                </a:solidFill>
              </a:rPr>
              <a:t>3.Unsuitable for OTP</a:t>
            </a:r>
          </a:p>
          <a:p>
            <a:pPr algn="l"/>
            <a:r>
              <a:rPr lang="en-US" sz="5500" dirty="0">
                <a:solidFill>
                  <a:schemeClr val="tx1">
                    <a:alpha val="70000"/>
                  </a:schemeClr>
                </a:solidFill>
              </a:rPr>
              <a:t>4.Problems with </a:t>
            </a:r>
            <a:r>
              <a:rPr lang="en-US" sz="5500" dirty="0" err="1">
                <a:solidFill>
                  <a:schemeClr val="tx1">
                    <a:alpha val="70000"/>
                  </a:schemeClr>
                </a:solidFill>
              </a:rPr>
              <a:t>Namenode</a:t>
            </a:r>
            <a:endParaRPr lang="en-US" sz="5500" dirty="0">
              <a:solidFill>
                <a:schemeClr val="tx1">
                  <a:alpha val="70000"/>
                </a:schemeClr>
              </a:solidFill>
            </a:endParaRPr>
          </a:p>
          <a:p>
            <a:pPr algn="l"/>
            <a:r>
              <a:rPr lang="en-US" sz="5500" dirty="0">
                <a:solidFill>
                  <a:schemeClr val="tx1">
                    <a:alpha val="70000"/>
                  </a:schemeClr>
                </a:solidFill>
              </a:rPr>
              <a:t>5.Unfit for graph processing</a:t>
            </a:r>
          </a:p>
          <a:p>
            <a:pPr algn="l"/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2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C6B91-30DE-40F9-A272-094B2777C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6032" r="-1" b="-1"/>
          <a:stretch/>
        </p:blipFill>
        <p:spPr>
          <a:xfrm>
            <a:off x="77733" y="-182181"/>
            <a:ext cx="12188932" cy="6857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9F81B-6385-4AFE-B485-5EB2C647D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915" y="1640194"/>
            <a:ext cx="9144000" cy="75406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>
                    <a:alpha val="70000"/>
                  </a:schemeClr>
                </a:solidFill>
              </a:rPr>
              <a:t>Spark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-shell</a:t>
            </a:r>
            <a:br>
              <a:rPr lang="en-US" sz="5400" dirty="0">
                <a:solidFill>
                  <a:schemeClr val="tx1">
                    <a:alpha val="70000"/>
                  </a:schemeClr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2B520-B126-4993-9F1B-845CBC01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963" y="1784496"/>
            <a:ext cx="9406842" cy="4134197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sz="1800" dirty="0"/>
          </a:p>
          <a:p>
            <a:pPr algn="l"/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DC474-A5E5-4A59-8DC4-32930619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49" y="1894114"/>
            <a:ext cx="10738701" cy="39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8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4AB2-2004-4D87-9163-4DE1E432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98" y="357252"/>
            <a:ext cx="9663404" cy="743759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Spark – Resilient Distributed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89B-34CC-484E-B283-76288D78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8239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Spark follows lazy evaluation engine, once the action command is performed then only the data will be brought to the memory.</a:t>
            </a:r>
          </a:p>
          <a:p>
            <a:pPr algn="l"/>
            <a:r>
              <a:rPr lang="en-US" dirty="0"/>
              <a:t>To login into spark with Scala </a:t>
            </a:r>
          </a:p>
          <a:p>
            <a:pPr algn="l"/>
            <a:r>
              <a:rPr lang="en-US" dirty="0"/>
              <a:t>$spark-shell</a:t>
            </a:r>
          </a:p>
          <a:p>
            <a:pPr algn="l"/>
            <a:r>
              <a:rPr lang="en-US" dirty="0"/>
              <a:t>Then you will enter into </a:t>
            </a:r>
          </a:p>
          <a:p>
            <a:pPr algn="l"/>
            <a:r>
              <a:rPr lang="en-US" dirty="0"/>
              <a:t>Scala&gt;</a:t>
            </a:r>
          </a:p>
          <a:p>
            <a:pPr algn="l"/>
            <a:r>
              <a:rPr lang="en-US" dirty="0"/>
              <a:t>To login into spark with python</a:t>
            </a:r>
          </a:p>
          <a:p>
            <a:pPr algn="l"/>
            <a:r>
              <a:rPr lang="en-US" dirty="0"/>
              <a:t>$</a:t>
            </a:r>
            <a:r>
              <a:rPr lang="en-US" dirty="0" err="1"/>
              <a:t>pyspark</a:t>
            </a:r>
            <a:endParaRPr lang="en-US" dirty="0"/>
          </a:p>
          <a:p>
            <a:pPr algn="l"/>
            <a:r>
              <a:rPr lang="en-US" dirty="0"/>
              <a:t>&gt;&gt;&gt;</a:t>
            </a:r>
          </a:p>
          <a:p>
            <a:pPr algn="l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05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C6B91-30DE-40F9-A272-094B2777C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6032" r="-1" b="-1"/>
          <a:stretch/>
        </p:blipFill>
        <p:spPr>
          <a:xfrm>
            <a:off x="3068" y="674"/>
            <a:ext cx="12188932" cy="6857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9F81B-6385-4AFE-B485-5EB2C647D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915" y="1640194"/>
            <a:ext cx="9144000" cy="75406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>
                    <a:alpha val="70000"/>
                  </a:schemeClr>
                </a:solidFill>
              </a:rPr>
              <a:t>Lineage </a:t>
            </a:r>
            <a:br>
              <a:rPr lang="en-US" sz="5400" dirty="0">
                <a:solidFill>
                  <a:schemeClr val="tx1">
                    <a:alpha val="70000"/>
                  </a:schemeClr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2B520-B126-4993-9F1B-845CBC01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3" y="2107982"/>
            <a:ext cx="9406842" cy="420774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All transformation steps are brought into memory, once we hit the action command(collect/take()).</a:t>
            </a:r>
          </a:p>
          <a:p>
            <a:pPr algn="l"/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top.</a:t>
            </a:r>
          </a:p>
          <a:p>
            <a:pPr algn="l"/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B4C237A6-6C9E-467C-B58E-C16B71571436}"/>
              </a:ext>
            </a:extLst>
          </p:cNvPr>
          <p:cNvSpPr/>
          <p:nvPr/>
        </p:nvSpPr>
        <p:spPr>
          <a:xfrm>
            <a:off x="6771503" y="2750189"/>
            <a:ext cx="1087394" cy="626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a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1CF75E9A-3181-45C6-8537-E9456DE08FA9}"/>
              </a:ext>
            </a:extLst>
          </p:cNvPr>
          <p:cNvSpPr/>
          <p:nvPr/>
        </p:nvSpPr>
        <p:spPr>
          <a:xfrm>
            <a:off x="6755563" y="3640425"/>
            <a:ext cx="1087394" cy="626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b</a:t>
            </a: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1C4BE7B0-BBF1-475C-AA03-289F5C60C163}"/>
              </a:ext>
            </a:extLst>
          </p:cNvPr>
          <p:cNvSpPr/>
          <p:nvPr/>
        </p:nvSpPr>
        <p:spPr>
          <a:xfrm>
            <a:off x="6771503" y="4705822"/>
            <a:ext cx="1087394" cy="626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c</a:t>
            </a:r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C18C2F2B-F98A-4C47-B212-51ADC1544E20}"/>
              </a:ext>
            </a:extLst>
          </p:cNvPr>
          <p:cNvSpPr/>
          <p:nvPr/>
        </p:nvSpPr>
        <p:spPr>
          <a:xfrm>
            <a:off x="5050451" y="3661658"/>
            <a:ext cx="1235676" cy="626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d</a:t>
            </a:r>
          </a:p>
        </p:txBody>
      </p:sp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A71DB3BC-CFAD-49A9-ACBD-B45257843BEB}"/>
              </a:ext>
            </a:extLst>
          </p:cNvPr>
          <p:cNvSpPr/>
          <p:nvPr/>
        </p:nvSpPr>
        <p:spPr>
          <a:xfrm>
            <a:off x="8406428" y="3640425"/>
            <a:ext cx="1235676" cy="626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e</a:t>
            </a:r>
          </a:p>
        </p:txBody>
      </p:sp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65289F55-12CD-4F06-9516-E660D52960E4}"/>
              </a:ext>
            </a:extLst>
          </p:cNvPr>
          <p:cNvSpPr/>
          <p:nvPr/>
        </p:nvSpPr>
        <p:spPr>
          <a:xfrm>
            <a:off x="5147943" y="4687804"/>
            <a:ext cx="1225379" cy="6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d.collect</a:t>
            </a:r>
            <a:endParaRPr lang="en-US" dirty="0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1A58429A-F538-4183-BDC6-82FB1C5B7C10}"/>
              </a:ext>
            </a:extLst>
          </p:cNvPr>
          <p:cNvSpPr/>
          <p:nvPr/>
        </p:nvSpPr>
        <p:spPr>
          <a:xfrm>
            <a:off x="8425967" y="4689347"/>
            <a:ext cx="1225379" cy="6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e.collect</a:t>
            </a:r>
            <a:endParaRPr 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2F5D345D-297C-48F0-8A5A-A992BC3B7977}"/>
              </a:ext>
            </a:extLst>
          </p:cNvPr>
          <p:cNvSpPr/>
          <p:nvPr/>
        </p:nvSpPr>
        <p:spPr>
          <a:xfrm>
            <a:off x="6662056" y="5608916"/>
            <a:ext cx="1296955" cy="626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c.collect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E9BBDB-2D4D-478D-A299-BC0FB01C8B23}"/>
              </a:ext>
            </a:extLst>
          </p:cNvPr>
          <p:cNvCxnSpPr/>
          <p:nvPr/>
        </p:nvCxnSpPr>
        <p:spPr>
          <a:xfrm flipV="1">
            <a:off x="7310533" y="5330355"/>
            <a:ext cx="0" cy="32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99F75A-6335-4E9A-80C4-8019B6B11CC7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7299260" y="4266501"/>
            <a:ext cx="11274" cy="439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23D41D-98F4-4DA0-AB74-5E195ABD8637}"/>
              </a:ext>
            </a:extLst>
          </p:cNvPr>
          <p:cNvCxnSpPr/>
          <p:nvPr/>
        </p:nvCxnSpPr>
        <p:spPr>
          <a:xfrm flipV="1">
            <a:off x="7299260" y="3376265"/>
            <a:ext cx="0" cy="32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5869E-7FE2-46B2-A063-06764BD504C4}"/>
              </a:ext>
            </a:extLst>
          </p:cNvPr>
          <p:cNvCxnSpPr>
            <a:cxnSpLocks/>
            <a:stCxn id="24" idx="0"/>
            <a:endCxn id="18" idx="3"/>
          </p:cNvCxnSpPr>
          <p:nvPr/>
        </p:nvCxnSpPr>
        <p:spPr>
          <a:xfrm flipH="1" flipV="1">
            <a:off x="7858897" y="3063227"/>
            <a:ext cx="1165369" cy="577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45A914-9C6D-4A75-8E4C-C8D6C37EDE44}"/>
              </a:ext>
            </a:extLst>
          </p:cNvPr>
          <p:cNvCxnSpPr>
            <a:cxnSpLocks/>
          </p:cNvCxnSpPr>
          <p:nvPr/>
        </p:nvCxnSpPr>
        <p:spPr>
          <a:xfrm flipV="1">
            <a:off x="5737915" y="3063228"/>
            <a:ext cx="1017648" cy="570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2C1F1D-C01B-464B-957B-67ED0954BF5B}"/>
              </a:ext>
            </a:extLst>
          </p:cNvPr>
          <p:cNvCxnSpPr>
            <a:cxnSpLocks/>
          </p:cNvCxnSpPr>
          <p:nvPr/>
        </p:nvCxnSpPr>
        <p:spPr>
          <a:xfrm flipV="1">
            <a:off x="9038656" y="4266501"/>
            <a:ext cx="0" cy="421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83DE40-1C4E-435F-959C-6F2165607ECA}"/>
              </a:ext>
            </a:extLst>
          </p:cNvPr>
          <p:cNvCxnSpPr>
            <a:cxnSpLocks/>
          </p:cNvCxnSpPr>
          <p:nvPr/>
        </p:nvCxnSpPr>
        <p:spPr>
          <a:xfrm flipV="1">
            <a:off x="5668289" y="4296227"/>
            <a:ext cx="0" cy="39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8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C6B91-30DE-40F9-A272-094B2777C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6032" r="-1" b="-1"/>
          <a:stretch/>
        </p:blipFill>
        <p:spPr>
          <a:xfrm>
            <a:off x="3068" y="674"/>
            <a:ext cx="12188932" cy="6857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9F81B-6385-4AFE-B485-5EB2C647D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915" y="1640194"/>
            <a:ext cx="9144000" cy="754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Persisting RDD</a:t>
            </a:r>
            <a:br>
              <a:rPr lang="en-US" sz="5400" dirty="0">
                <a:solidFill>
                  <a:schemeClr val="tx1">
                    <a:alpha val="70000"/>
                  </a:schemeClr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2B520-B126-4993-9F1B-845CBC01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3" y="1900829"/>
            <a:ext cx="9763402" cy="4134197"/>
          </a:xfrm>
        </p:spPr>
        <p:txBody>
          <a:bodyPr>
            <a:normAutofit/>
          </a:bodyPr>
          <a:lstStyle/>
          <a:p>
            <a:pPr algn="l"/>
            <a:endParaRPr lang="en-IN" sz="2200" dirty="0">
              <a:solidFill>
                <a:schemeClr val="tx1"/>
              </a:solidFill>
            </a:endParaRPr>
          </a:p>
          <a:p>
            <a:pPr marL="342900" indent="-342900" algn="l">
              <a:buClrTx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When a data needs to be persistent?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When a data set is likely to be reused like in iterative algorithms.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How to choose a persistent level?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Memory only (only when required and have enough space in memory)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Disk (Re-computation is more expensive than disk read)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Replication (Re-computation is more expensive than memory)</a:t>
            </a:r>
          </a:p>
          <a:p>
            <a:pPr algn="l"/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9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3746-4867-47D9-ADAD-4BB75A08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Persisting RDD’s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05B6-52E3-4946-9922-1C95EE8A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Persisting an RDD saves the data (default in memory).</a:t>
            </a:r>
          </a:p>
          <a:p>
            <a:r>
              <a:rPr lang="en-US" dirty="0"/>
              <a:t>RDD.persist() or RDD.cache()</a:t>
            </a:r>
          </a:p>
          <a:p>
            <a:r>
              <a:rPr lang="en-US" dirty="0"/>
              <a:t>In-memory Persistence is a suggestion to spark.</a:t>
            </a:r>
          </a:p>
          <a:p>
            <a:pPr marL="342900" indent="-342900">
              <a:buFontTx/>
              <a:buChar char="-"/>
            </a:pPr>
            <a:r>
              <a:rPr lang="en-US" dirty="0"/>
              <a:t>If not enough memory is available , persisted partitions will be cleared from memory.</a:t>
            </a:r>
          </a:p>
          <a:p>
            <a:pPr marL="342900" indent="-342900">
              <a:buFontTx/>
              <a:buChar char="-"/>
            </a:pPr>
            <a:r>
              <a:rPr lang="en-US" dirty="0"/>
              <a:t>Least recently used partitions will be cleared first (LRU algorithm)</a:t>
            </a:r>
          </a:p>
          <a:p>
            <a:pPr marL="342900" indent="-342900">
              <a:buFontTx/>
              <a:buChar char="-"/>
            </a:pPr>
            <a:r>
              <a:rPr lang="en-US" dirty="0"/>
              <a:t>Whether a RDD is persistent or not , if a new RDD comes and need space, then based on the LRU algorithm, the older RDD will be deleted.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9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7349-536F-4FBF-B789-0A059D4A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Persisting RDD’s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716E-02ED-4175-BB61-A1D0FABA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933"/>
          </a:xfrm>
        </p:spPr>
        <p:txBody>
          <a:bodyPr>
            <a:normAutofit fontScale="92500"/>
          </a:bodyPr>
          <a:lstStyle/>
          <a:p>
            <a:r>
              <a:rPr lang="en-US" dirty="0"/>
              <a:t>The place where the persistent RDD can be stored is configurable.</a:t>
            </a:r>
          </a:p>
          <a:p>
            <a:r>
              <a:rPr lang="en-US" dirty="0"/>
              <a:t>The different options where it can be stored are ,</a:t>
            </a:r>
          </a:p>
          <a:p>
            <a:pPr marL="457200" indent="-457200">
              <a:buAutoNum type="arabicPeriod"/>
            </a:pPr>
            <a:r>
              <a:rPr lang="en-US" dirty="0"/>
              <a:t>MEMORY_ONLY (default) – same as cache</a:t>
            </a:r>
          </a:p>
          <a:p>
            <a:pPr marL="457200" indent="-457200">
              <a:buAutoNum type="arabicPeriod"/>
            </a:pPr>
            <a:r>
              <a:rPr lang="en-US" dirty="0"/>
              <a:t>MEMORY_AND _DISK – store partitions in disk if they not fit into memory. (spilling)</a:t>
            </a:r>
          </a:p>
          <a:p>
            <a:pPr marL="457200" indent="-457200">
              <a:buAutoNum type="arabicPeriod"/>
            </a:pPr>
            <a:r>
              <a:rPr lang="en-US" dirty="0"/>
              <a:t>DISK_ONLY (store all partitions on disk)</a:t>
            </a:r>
          </a:p>
          <a:p>
            <a:r>
              <a:rPr lang="en-US" dirty="0"/>
              <a:t>Scala&gt;import </a:t>
            </a:r>
            <a:r>
              <a:rPr lang="en-US" dirty="0" err="1"/>
              <a:t>org.apache.spark.storage.StorageLevel</a:t>
            </a:r>
            <a:endParaRPr lang="en-US" dirty="0"/>
          </a:p>
          <a:p>
            <a:r>
              <a:rPr lang="en-US" dirty="0"/>
              <a:t>Scala&gt;</a:t>
            </a:r>
            <a:r>
              <a:rPr lang="en-US" dirty="0" err="1"/>
              <a:t>myrdd.persist</a:t>
            </a:r>
            <a:r>
              <a:rPr lang="en-US" dirty="0"/>
              <a:t>(</a:t>
            </a:r>
            <a:r>
              <a:rPr lang="en-US" dirty="0" err="1"/>
              <a:t>StorageLevel.DISK_ONLY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40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4AB2-2004-4D87-9163-4DE1E432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98" y="357252"/>
            <a:ext cx="9663404" cy="743759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Spark SQL - </a:t>
            </a:r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89B-34CC-484E-B283-76288D78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8239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Spark module for structured data processing.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Replaces shark(a prior spark module, now deprecated)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Built on top of core spark</a:t>
            </a:r>
          </a:p>
          <a:p>
            <a:pPr algn="l"/>
            <a:r>
              <a:rPr lang="en-US" sz="2000" u="sng" dirty="0"/>
              <a:t>Provides</a:t>
            </a:r>
          </a:p>
          <a:p>
            <a:pPr algn="l"/>
            <a:endParaRPr lang="en-US" sz="2000" u="sng" dirty="0"/>
          </a:p>
          <a:p>
            <a:pPr marL="457200" indent="-457200" algn="l">
              <a:buAutoNum type="arabicPeriod"/>
            </a:pPr>
            <a:r>
              <a:rPr lang="en-US" sz="2000" dirty="0" err="1"/>
              <a:t>DataFrame</a:t>
            </a:r>
            <a:r>
              <a:rPr lang="en-US" sz="2000" dirty="0"/>
              <a:t> API – a library for working with data as tables.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SQL engine and command line interface</a:t>
            </a:r>
          </a:p>
          <a:p>
            <a:pPr marL="457200" indent="-457200" algn="l">
              <a:buAutoNum type="arabicPeriod"/>
            </a:pPr>
            <a:r>
              <a:rPr lang="en-US" sz="2000" dirty="0" err="1"/>
              <a:t>Metastore</a:t>
            </a:r>
            <a:r>
              <a:rPr lang="en-US" sz="2000" dirty="0"/>
              <a:t> will be shared by spark </a:t>
            </a:r>
            <a:r>
              <a:rPr lang="en-US" sz="2000" dirty="0" err="1"/>
              <a:t>SQL,Hive</a:t>
            </a:r>
            <a:r>
              <a:rPr lang="en-US" sz="2000" dirty="0"/>
              <a:t> and Impala.</a:t>
            </a:r>
          </a:p>
          <a:p>
            <a:pPr algn="l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85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4AB2-2004-4D87-9163-4DE1E432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98" y="357252"/>
            <a:ext cx="9663404" cy="743759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Spark SQL - </a:t>
            </a:r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89B-34CC-484E-B283-76288D78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8239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Convert an RDD to </a:t>
            </a:r>
            <a:r>
              <a:rPr lang="en-US" sz="2000" dirty="0" err="1"/>
              <a:t>Dataframe</a:t>
            </a:r>
            <a:r>
              <a:rPr lang="en-US" sz="2000" dirty="0"/>
              <a:t>, provided it has a schema in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Rdd.toDF</a:t>
            </a:r>
            <a:r>
              <a:rPr lang="en-US" dirty="0"/>
              <a:t>(“schema”)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Dataframe</a:t>
            </a:r>
            <a:r>
              <a:rPr lang="en-US" sz="2000" dirty="0"/>
              <a:t> can also be converted into a temporary table, so that you can start writing queries to process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Rdd.registerTempTable</a:t>
            </a:r>
            <a:r>
              <a:rPr lang="en-US" dirty="0"/>
              <a:t>(“..”)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Using the </a:t>
            </a:r>
            <a:r>
              <a:rPr lang="en-US" sz="2000" dirty="0" err="1"/>
              <a:t>SQLContext</a:t>
            </a:r>
            <a:r>
              <a:rPr lang="en-US" sz="2000" dirty="0"/>
              <a:t> object then we can start writing queries on top of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73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4AB2-2004-4D87-9163-4DE1E432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298" y="357252"/>
            <a:ext cx="9663404" cy="743759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Spark SQL - </a:t>
            </a:r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89B-34CC-484E-B283-76288D78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8239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Lets do some spark-</a:t>
            </a:r>
            <a:r>
              <a:rPr lang="en-US" sz="2000" dirty="0" err="1"/>
              <a:t>sql</a:t>
            </a:r>
            <a:r>
              <a:rPr lang="en-US" sz="2000" dirty="0"/>
              <a:t> exercises.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37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D850-E94A-4C8D-9E2E-8C0ED0E2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C7F6-8DAE-4936-B4EF-975B7DEB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default storage for RDD persistence?</a:t>
            </a:r>
          </a:p>
          <a:p>
            <a:r>
              <a:rPr lang="en-IN" dirty="0"/>
              <a:t>Can a un-persisted RDD be replicated?</a:t>
            </a:r>
          </a:p>
          <a:p>
            <a:r>
              <a:rPr lang="en-IN" dirty="0"/>
              <a:t>What is LRU?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11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C6B91-30DE-40F9-A272-094B2777C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6032" r="-1" b="-1"/>
          <a:stretch/>
        </p:blipFill>
        <p:spPr>
          <a:xfrm>
            <a:off x="3068" y="674"/>
            <a:ext cx="12188932" cy="6857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9F81B-6385-4AFE-B485-5EB2C647D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915" y="1640194"/>
            <a:ext cx="9144000" cy="754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In-memory Processing</a:t>
            </a:r>
            <a:br>
              <a:rPr lang="en-US" sz="5400" dirty="0">
                <a:solidFill>
                  <a:schemeClr val="tx1">
                    <a:alpha val="70000"/>
                  </a:schemeClr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2B520-B126-4993-9F1B-845CBC01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3" y="2107982"/>
            <a:ext cx="9406842" cy="4134197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The entire information to process is loaded into the memory(RAM), eliminating the need for indexes, aggregates, optimized databases, star schemas and cubes.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Compression algorithms are used by most of the in-memory tools, there by reducing the in-memory size.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Developers don’t have to spend time on optimizing the code.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The analysis of data can be flexible in size and can be accessed within seconds by concurrent users with an excellent analytics potential.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>
                    <a:alpha val="70000"/>
                  </a:schemeClr>
                </a:solidFill>
              </a:rPr>
              <a:t>Language Flexibility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Support to various development languages –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Java,Scala,Python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and R.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Capability to define in-line functions- hence faster than MR programming.</a:t>
            </a: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  <a:p>
            <a:pPr algn="l"/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3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4AB2-2004-4D87-9163-4DE1E432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69"/>
            <a:ext cx="9144000" cy="743759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Spark –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89B-34CC-484E-B283-76288D78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82392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4E0CF5A-FD56-4DE2-BFA6-8C903BA72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868844"/>
            <a:ext cx="7162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4AB2-2004-4D87-9163-4DE1E432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69"/>
            <a:ext cx="9144000" cy="743759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Spark – Architecture in detail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89B-34CC-484E-B283-76288D78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8239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Client submits the code to the driver, which will be converted into a DAG.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submitted DAG will be converted into a series of stages which in turn gets converted into series of tasks by the driver and kept ready.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Driver will negotiate with the cluster manager for resources. Now the cluster manager will launch the executors in worker nodes on behalf of the driver.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Driver will now send the tasks to the corresponding worker nodes based on the data it contains.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Now the executors have to register themselves with the driver before starting to execute the tasks, by this the driver can have a complete monitoring of all the executors.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46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4AB2-2004-4D87-9163-4DE1E432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69"/>
            <a:ext cx="9144000" cy="743759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89B-34CC-484E-B283-76288D78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823926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0E8C7E-2B26-4076-AB37-373A7D2D2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32872"/>
              </p:ext>
            </p:extLst>
          </p:nvPr>
        </p:nvGraphicFramePr>
        <p:xfrm>
          <a:off x="1920032" y="2002194"/>
          <a:ext cx="8530254" cy="378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418">
                  <a:extLst>
                    <a:ext uri="{9D8B030D-6E8A-4147-A177-3AD203B41FA5}">
                      <a16:colId xmlns:a16="http://schemas.microsoft.com/office/drawing/2014/main" val="2879916361"/>
                    </a:ext>
                  </a:extLst>
                </a:gridCol>
                <a:gridCol w="2843418">
                  <a:extLst>
                    <a:ext uri="{9D8B030D-6E8A-4147-A177-3AD203B41FA5}">
                      <a16:colId xmlns:a16="http://schemas.microsoft.com/office/drawing/2014/main" val="2995236751"/>
                    </a:ext>
                  </a:extLst>
                </a:gridCol>
                <a:gridCol w="2843418">
                  <a:extLst>
                    <a:ext uri="{9D8B030D-6E8A-4147-A177-3AD203B41FA5}">
                      <a16:colId xmlns:a16="http://schemas.microsoft.com/office/drawing/2014/main" val="2628818527"/>
                    </a:ext>
                  </a:extLst>
                </a:gridCol>
              </a:tblGrid>
              <a:tr h="391693">
                <a:tc>
                  <a:txBody>
                    <a:bodyPr/>
                    <a:lstStyle/>
                    <a:p>
                      <a:r>
                        <a:rPr lang="en-IN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Spark(</a:t>
                      </a:r>
                      <a:r>
                        <a:rPr lang="en-IN" dirty="0" err="1"/>
                        <a:t>PySpark</a:t>
                      </a:r>
                      <a:r>
                        <a:rPr lang="en-IN" dirty="0"/>
                        <a:t>/Scala)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89479"/>
                  </a:ext>
                </a:extLst>
              </a:tr>
              <a:tr h="676072">
                <a:tc>
                  <a:txBody>
                    <a:bodyPr/>
                    <a:lstStyle/>
                    <a:p>
                      <a:r>
                        <a:rPr lang="en-IN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Map 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YARN(Yet Another Resource Negotiator)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53121"/>
                  </a:ext>
                </a:extLst>
              </a:tr>
              <a:tr h="676072"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Faster than traditional cluster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100X times than MapReduce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96978"/>
                  </a:ext>
                </a:extLst>
              </a:tr>
              <a:tr h="391693">
                <a:tc>
                  <a:txBody>
                    <a:bodyPr/>
                    <a:lstStyle/>
                    <a:p>
                      <a:r>
                        <a:rPr lang="en-IN" dirty="0"/>
                        <a:t>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 time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54221"/>
                  </a:ext>
                </a:extLst>
              </a:tr>
              <a:tr h="1255563">
                <a:tc>
                  <a:txBody>
                    <a:bodyPr/>
                    <a:lstStyle/>
                    <a:p>
                      <a:r>
                        <a:rPr lang="en-IN" dirty="0"/>
                        <a:t>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Doesn’t support caching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Catches the data in memory and therefore enhances the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4013"/>
                  </a:ext>
                </a:extLst>
              </a:tr>
              <a:tr h="391693">
                <a:tc>
                  <a:txBody>
                    <a:bodyPr/>
                    <a:lstStyle/>
                    <a:p>
                      <a:r>
                        <a:rPr lang="en-IN" dirty="0"/>
                        <a:t>Written 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0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41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4AB2-2004-4D87-9163-4DE1E432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69"/>
            <a:ext cx="9144000" cy="743759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Spark – Pros and 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89B-34CC-484E-B283-76288D78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823926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b="1" dirty="0"/>
              <a:t>Pros</a:t>
            </a:r>
          </a:p>
          <a:p>
            <a:pPr marL="0" indent="0">
              <a:buNone/>
            </a:pPr>
            <a:endParaRPr lang="en-IN" dirty="0"/>
          </a:p>
          <a:p>
            <a:pPr algn="l">
              <a:buFont typeface="Wingdings" panose="05000000000000000000" pitchFamily="2" charset="2"/>
              <a:buChar char="ü"/>
            </a:pPr>
            <a:r>
              <a:rPr lang="en-IN" dirty="0"/>
              <a:t> Easy to Program and not much coding involved.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dirty="0"/>
              <a:t> Increased processing power because of in-memory processing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dirty="0"/>
              <a:t> Batch and Near real time processing.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dirty="0"/>
              <a:t> Executes jobs 10 to 100X faster than Map reduce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dirty="0"/>
              <a:t>Rich features like </a:t>
            </a:r>
            <a:r>
              <a:rPr lang="en-IN" dirty="0" err="1"/>
              <a:t>RDD,Dataframe,Streaming</a:t>
            </a:r>
            <a:r>
              <a:rPr lang="en-IN" dirty="0"/>
              <a:t>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0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4AB2-2004-4D87-9163-4DE1E432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69"/>
            <a:ext cx="9144000" cy="743759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Spark – Pros and 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89B-34CC-484E-B283-76288D78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82392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3200" b="1" dirty="0"/>
              <a:t>Cons</a:t>
            </a:r>
          </a:p>
          <a:p>
            <a:pPr marL="0" indent="0" algn="l">
              <a:buNone/>
            </a:pPr>
            <a:endParaRPr lang="en-IN" sz="4000" b="1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2200" dirty="0"/>
              <a:t>Supports only near real time processing and not full real time processing, as the streamed data will be processed in intervals.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2200" dirty="0"/>
              <a:t>Not much suitable for large number of small sized files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2200" dirty="0"/>
              <a:t>No inbuilt file management system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2200" dirty="0"/>
              <a:t>Expensive because of in-mem processing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2200" dirty="0"/>
              <a:t>Iterative processing(Processed in batches)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67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C6B91-30DE-40F9-A272-094B2777C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6032" r="-1" b="-1"/>
          <a:stretch/>
        </p:blipFill>
        <p:spPr>
          <a:xfrm>
            <a:off x="0" y="674"/>
            <a:ext cx="12188932" cy="6857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9F81B-6385-4AFE-B485-5EB2C647D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915" y="1640194"/>
            <a:ext cx="9144000" cy="754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Spark in different modes</a:t>
            </a:r>
            <a:br>
              <a:rPr lang="en-US" sz="5400" dirty="0">
                <a:solidFill>
                  <a:schemeClr val="tx1">
                    <a:alpha val="70000"/>
                  </a:schemeClr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2B520-B126-4993-9F1B-845CBC01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3" y="2107982"/>
            <a:ext cx="9406842" cy="4134197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sz="1800" dirty="0"/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70000"/>
                  </a:schemeClr>
                </a:solidFill>
              </a:rPr>
              <a:t>Spark as standalone – Can be launched manually using scripts by starting the master and the workers. This mode is mainly used for development and testing.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70000"/>
                  </a:schemeClr>
                </a:solidFill>
              </a:rPr>
              <a:t>Spark on </a:t>
            </a:r>
            <a:r>
              <a:rPr lang="en-US" sz="1800" dirty="0" err="1">
                <a:solidFill>
                  <a:schemeClr val="tx1">
                    <a:alpha val="70000"/>
                  </a:schemeClr>
                </a:solidFill>
              </a:rPr>
              <a:t>mesos</a:t>
            </a:r>
            <a:r>
              <a:rPr lang="en-US" sz="1800" dirty="0">
                <a:solidFill>
                  <a:schemeClr val="tx1">
                    <a:alpha val="70000"/>
                  </a:schemeClr>
                </a:solidFill>
              </a:rPr>
              <a:t> –Mesos, as a cluster manager, provides its own extra features like dynamic and scalable partitioning to the spark.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70000"/>
                  </a:schemeClr>
                </a:solidFill>
              </a:rPr>
              <a:t>Spark on YARN – Provides all the parallel processing capabilities on spark.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70000"/>
                  </a:schemeClr>
                </a:solidFill>
              </a:rPr>
              <a:t>Spark on EC2 </a:t>
            </a:r>
            <a:r>
              <a:rPr lang="en-US" sz="1800">
                <a:solidFill>
                  <a:schemeClr val="tx1">
                    <a:alpha val="70000"/>
                  </a:schemeClr>
                </a:solidFill>
              </a:rPr>
              <a:t>(Elastic Compute Cloud)– </a:t>
            </a:r>
            <a:r>
              <a:rPr lang="en-US" sz="1800" dirty="0">
                <a:solidFill>
                  <a:schemeClr val="tx1">
                    <a:alpha val="70000"/>
                  </a:schemeClr>
                </a:solidFill>
              </a:rPr>
              <a:t>Provides </a:t>
            </a:r>
            <a:r>
              <a:rPr lang="en-US" sz="1800" dirty="0" err="1">
                <a:solidFill>
                  <a:schemeClr val="tx1">
                    <a:alpha val="70000"/>
                  </a:schemeClr>
                </a:solidFill>
              </a:rPr>
              <a:t>key,value</a:t>
            </a:r>
            <a:r>
              <a:rPr lang="en-US" sz="1800" dirty="0">
                <a:solidFill>
                  <a:schemeClr val="tx1">
                    <a:alpha val="70000"/>
                  </a:schemeClr>
                </a:solidFill>
              </a:rPr>
              <a:t> pair benefits on Amazon.</a:t>
            </a:r>
          </a:p>
          <a:p>
            <a:pPr algn="l"/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6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4AB2-2004-4D87-9163-4DE1E432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94" y="339698"/>
            <a:ext cx="9859347" cy="743759"/>
          </a:xfrm>
        </p:spPr>
        <p:txBody>
          <a:bodyPr>
            <a:normAutofit fontScale="90000"/>
          </a:bodyPr>
          <a:lstStyle/>
          <a:p>
            <a:r>
              <a:rPr lang="en-IN" dirty="0"/>
              <a:t>Apache Spark – Resilient Distributed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89B-34CC-484E-B283-76288D78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4823926"/>
          </a:xfrm>
        </p:spPr>
        <p:txBody>
          <a:bodyPr>
            <a:normAutofit/>
          </a:bodyPr>
          <a:lstStyle/>
          <a:p>
            <a:r>
              <a:rPr lang="en-US" sz="2000" dirty="0"/>
              <a:t> 					</a:t>
            </a:r>
            <a:r>
              <a:rPr lang="en-US" sz="2000" dirty="0" err="1"/>
              <a:t>val</a:t>
            </a:r>
            <a:r>
              <a:rPr lang="en-US" sz="2000" dirty="0"/>
              <a:t> a = </a:t>
            </a:r>
            <a:r>
              <a:rPr lang="en-US" sz="2000" dirty="0" err="1"/>
              <a:t>sc.textFile</a:t>
            </a:r>
            <a:r>
              <a:rPr lang="en-US" sz="2000" dirty="0"/>
              <a:t>(a.txt)</a:t>
            </a:r>
          </a:p>
          <a:p>
            <a:r>
              <a:rPr lang="en-US" sz="2000" dirty="0"/>
              <a:t>						</a:t>
            </a:r>
            <a:r>
              <a:rPr lang="en-US" sz="2000" dirty="0" err="1"/>
              <a:t>val</a:t>
            </a:r>
            <a:r>
              <a:rPr lang="en-US" sz="2000" dirty="0"/>
              <a:t> b = </a:t>
            </a:r>
            <a:r>
              <a:rPr lang="en-US" sz="2000" dirty="0" err="1"/>
              <a:t>a.map</a:t>
            </a:r>
            <a:r>
              <a:rPr lang="en-US" sz="2000" dirty="0"/>
              <a:t>(filter values less 						than 10)</a:t>
            </a:r>
          </a:p>
          <a:p>
            <a:endParaRPr lang="en-IN" dirty="0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8A539A38-CCC8-41CC-A391-31C0296E042A}"/>
              </a:ext>
            </a:extLst>
          </p:cNvPr>
          <p:cNvSpPr/>
          <p:nvPr/>
        </p:nvSpPr>
        <p:spPr>
          <a:xfrm>
            <a:off x="5099390" y="2431507"/>
            <a:ext cx="1804087" cy="95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A31F87F7-4556-4EB1-832A-908CD3815C0E}"/>
              </a:ext>
            </a:extLst>
          </p:cNvPr>
          <p:cNvSpPr/>
          <p:nvPr/>
        </p:nvSpPr>
        <p:spPr>
          <a:xfrm>
            <a:off x="2286168" y="4766934"/>
            <a:ext cx="1804087" cy="95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DN1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A321CB2-7EC6-4EF9-99D4-B46E4B8B5267}"/>
              </a:ext>
            </a:extLst>
          </p:cNvPr>
          <p:cNvSpPr/>
          <p:nvPr/>
        </p:nvSpPr>
        <p:spPr>
          <a:xfrm>
            <a:off x="5029368" y="4684556"/>
            <a:ext cx="1804087" cy="95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DN2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7485D1DC-F970-4D16-8D1F-94E87662C031}"/>
              </a:ext>
            </a:extLst>
          </p:cNvPr>
          <p:cNvSpPr/>
          <p:nvPr/>
        </p:nvSpPr>
        <p:spPr>
          <a:xfrm>
            <a:off x="7649001" y="4766934"/>
            <a:ext cx="1804087" cy="95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5B97B2-B7C2-46E9-BABD-2DC2A019826D}"/>
              </a:ext>
            </a:extLst>
          </p:cNvPr>
          <p:cNvCxnSpPr/>
          <p:nvPr/>
        </p:nvCxnSpPr>
        <p:spPr>
          <a:xfrm flipH="1">
            <a:off x="3567152" y="3387095"/>
            <a:ext cx="1647568" cy="137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9B936-B94D-412C-B05E-ACC9C8816990}"/>
              </a:ext>
            </a:extLst>
          </p:cNvPr>
          <p:cNvCxnSpPr/>
          <p:nvPr/>
        </p:nvCxnSpPr>
        <p:spPr>
          <a:xfrm>
            <a:off x="5816082" y="3387095"/>
            <a:ext cx="0" cy="1297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C0DAC2-DD08-4BEC-8AAA-F1F03E960CBB}"/>
              </a:ext>
            </a:extLst>
          </p:cNvPr>
          <p:cNvCxnSpPr/>
          <p:nvPr/>
        </p:nvCxnSpPr>
        <p:spPr>
          <a:xfrm>
            <a:off x="6639866" y="3387095"/>
            <a:ext cx="1474573" cy="137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576C8-F403-44D1-8F6E-2A4C00C7B4B0}"/>
              </a:ext>
            </a:extLst>
          </p:cNvPr>
          <p:cNvSpPr/>
          <p:nvPr/>
        </p:nvSpPr>
        <p:spPr>
          <a:xfrm>
            <a:off x="2356190" y="4836956"/>
            <a:ext cx="650789" cy="345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B1 -&gt; B4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0DEF5-A171-4F11-BDC6-F1FB0FF5739A}"/>
              </a:ext>
            </a:extLst>
          </p:cNvPr>
          <p:cNvSpPr txBox="1"/>
          <p:nvPr/>
        </p:nvSpPr>
        <p:spPr>
          <a:xfrm>
            <a:off x="3716435" y="5400329"/>
            <a:ext cx="37382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B1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751D-24D2-4263-9CB9-681809049010}"/>
              </a:ext>
            </a:extLst>
          </p:cNvPr>
          <p:cNvSpPr/>
          <p:nvPr/>
        </p:nvSpPr>
        <p:spPr>
          <a:xfrm>
            <a:off x="5029367" y="4791647"/>
            <a:ext cx="679623" cy="345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B2 -&gt; 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A489E6-D3EE-4B8A-A06E-7778BE1C69F5}"/>
              </a:ext>
            </a:extLst>
          </p:cNvPr>
          <p:cNvSpPr txBox="1"/>
          <p:nvPr/>
        </p:nvSpPr>
        <p:spPr>
          <a:xfrm>
            <a:off x="9079268" y="5361881"/>
            <a:ext cx="37382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B3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10B969-233C-4865-BE09-DA6B6912D550}"/>
              </a:ext>
            </a:extLst>
          </p:cNvPr>
          <p:cNvSpPr/>
          <p:nvPr/>
        </p:nvSpPr>
        <p:spPr>
          <a:xfrm>
            <a:off x="7710786" y="4836955"/>
            <a:ext cx="659026" cy="345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B3 -&gt; B6</a:t>
            </a:r>
          </a:p>
        </p:txBody>
      </p:sp>
      <p:cxnSp>
        <p:nvCxnSpPr>
          <p:cNvPr id="20" name="Curved Connector 24">
            <a:extLst>
              <a:ext uri="{FF2B5EF4-FFF2-40B4-BE49-F238E27FC236}">
                <a16:creationId xmlns:a16="http://schemas.microsoft.com/office/drawing/2014/main" id="{1FFD1FE3-F2BB-4C44-AA03-EDDDD2B0C8A3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3208486" y="4705469"/>
            <a:ext cx="435688" cy="95403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8">
            <a:extLst>
              <a:ext uri="{FF2B5EF4-FFF2-40B4-BE49-F238E27FC236}">
                <a16:creationId xmlns:a16="http://schemas.microsoft.com/office/drawing/2014/main" id="{B179BAE1-6C16-4F6E-919E-3CD19923EFC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5993905" y="4679727"/>
            <a:ext cx="367726" cy="9375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30">
            <a:extLst>
              <a:ext uri="{FF2B5EF4-FFF2-40B4-BE49-F238E27FC236}">
                <a16:creationId xmlns:a16="http://schemas.microsoft.com/office/drawing/2014/main" id="{917602D1-6535-4EDD-ACDD-FBC98C5422CA}"/>
              </a:ext>
            </a:extLst>
          </p:cNvPr>
          <p:cNvCxnSpPr>
            <a:stCxn id="18" idx="0"/>
            <a:endCxn id="19" idx="3"/>
          </p:cNvCxnSpPr>
          <p:nvPr/>
        </p:nvCxnSpPr>
        <p:spPr>
          <a:xfrm rot="16200000" flipV="1">
            <a:off x="8642030" y="4737733"/>
            <a:ext cx="351931" cy="8963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149FC2F-6DE0-4F4D-A186-632F567DFAD9}"/>
              </a:ext>
            </a:extLst>
          </p:cNvPr>
          <p:cNvSpPr txBox="1"/>
          <p:nvPr/>
        </p:nvSpPr>
        <p:spPr>
          <a:xfrm>
            <a:off x="6453672" y="5356841"/>
            <a:ext cx="402674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B2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7A181A-257C-4A9A-8C24-24697C56E1FD}"/>
              </a:ext>
            </a:extLst>
          </p:cNvPr>
          <p:cNvSpPr/>
          <p:nvPr/>
        </p:nvSpPr>
        <p:spPr>
          <a:xfrm>
            <a:off x="1996750" y="1400432"/>
            <a:ext cx="1906595" cy="1781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gency FB" panose="020B0503020202020204" pitchFamily="34" charset="0"/>
              </a:rPr>
              <a:t>File.txt</a:t>
            </a:r>
          </a:p>
          <a:p>
            <a:pPr algn="ctr"/>
            <a:r>
              <a:rPr lang="en-US" sz="1050" dirty="0">
                <a:latin typeface="Agency FB" panose="020B0503020202020204" pitchFamily="34" charset="0"/>
              </a:rPr>
              <a:t>1,30,45,6</a:t>
            </a:r>
          </a:p>
          <a:p>
            <a:pPr algn="ctr"/>
            <a:r>
              <a:rPr lang="en-US" sz="1050" dirty="0">
                <a:latin typeface="Agency FB" panose="020B0503020202020204" pitchFamily="34" charset="0"/>
              </a:rPr>
              <a:t>23,39,2,7</a:t>
            </a:r>
          </a:p>
          <a:p>
            <a:pPr algn="ctr"/>
            <a:r>
              <a:rPr lang="en-US" sz="1050" dirty="0">
                <a:latin typeface="Agency FB" panose="020B0503020202020204" pitchFamily="34" charset="0"/>
              </a:rPr>
              <a:t>=======</a:t>
            </a:r>
          </a:p>
          <a:p>
            <a:pPr algn="ctr"/>
            <a:r>
              <a:rPr lang="en-US" sz="1050" dirty="0">
                <a:latin typeface="Agency FB" panose="020B0503020202020204" pitchFamily="34" charset="0"/>
              </a:rPr>
              <a:t>20,78,3,9</a:t>
            </a:r>
          </a:p>
          <a:p>
            <a:pPr algn="ctr"/>
            <a:r>
              <a:rPr lang="en-US" sz="1050" dirty="0">
                <a:latin typeface="Agency FB" panose="020B0503020202020204" pitchFamily="34" charset="0"/>
              </a:rPr>
              <a:t>89,1,4,5</a:t>
            </a:r>
          </a:p>
          <a:p>
            <a:pPr algn="ctr"/>
            <a:r>
              <a:rPr lang="en-US" sz="1050" dirty="0">
                <a:latin typeface="Agency FB" panose="020B0503020202020204" pitchFamily="34" charset="0"/>
              </a:rPr>
              <a:t>=======</a:t>
            </a:r>
          </a:p>
          <a:p>
            <a:pPr algn="ctr"/>
            <a:r>
              <a:rPr lang="en-US" sz="1050" dirty="0">
                <a:latin typeface="Agency FB" panose="020B0503020202020204" pitchFamily="34" charset="0"/>
              </a:rPr>
              <a:t>9,20,13,7</a:t>
            </a:r>
          </a:p>
          <a:p>
            <a:pPr algn="ctr"/>
            <a:r>
              <a:rPr lang="en-US" sz="1050" dirty="0">
                <a:latin typeface="Agency FB" panose="020B0503020202020204" pitchFamily="34" charset="0"/>
              </a:rPr>
              <a:t>90,2,9,34</a:t>
            </a:r>
          </a:p>
          <a:p>
            <a:pPr algn="ctr"/>
            <a:r>
              <a:rPr lang="en-US" sz="1050" dirty="0">
                <a:latin typeface="Agency FB" panose="020B0503020202020204" pitchFamily="34" charset="0"/>
              </a:rPr>
              <a:t>78,5,8,10</a:t>
            </a:r>
          </a:p>
        </p:txBody>
      </p:sp>
    </p:spTree>
    <p:extLst>
      <p:ext uri="{BB962C8B-B14F-4D97-AF65-F5344CB8AC3E}">
        <p14:creationId xmlns:p14="http://schemas.microsoft.com/office/powerpoint/2010/main" val="1112585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Dappled</Template>
  <TotalTime>367</TotalTime>
  <Words>1151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Agency FB</vt:lpstr>
      <vt:lpstr>Arial</vt:lpstr>
      <vt:lpstr>Avenir Next LT Pro</vt:lpstr>
      <vt:lpstr>AvenirNext LT Pro Medium</vt:lpstr>
      <vt:lpstr>Sabon Next LT</vt:lpstr>
      <vt:lpstr>Wingdings</vt:lpstr>
      <vt:lpstr>DappledVTI</vt:lpstr>
      <vt:lpstr>Limitations of Map Reduce </vt:lpstr>
      <vt:lpstr>In-memory Processing </vt:lpstr>
      <vt:lpstr>Apache Spark – Architecture</vt:lpstr>
      <vt:lpstr>Apache Spark – Architecture in detail</vt:lpstr>
      <vt:lpstr>Apache Spark</vt:lpstr>
      <vt:lpstr>Apache Spark – Pros and Cons</vt:lpstr>
      <vt:lpstr>Apache Spark – Pros and Cons</vt:lpstr>
      <vt:lpstr>Spark in different modes </vt:lpstr>
      <vt:lpstr>Apache Spark – Resilient Distributed Data</vt:lpstr>
      <vt:lpstr>Spark-shell </vt:lpstr>
      <vt:lpstr>Apache Spark – Resilient Distributed Data</vt:lpstr>
      <vt:lpstr>Lineage  </vt:lpstr>
      <vt:lpstr>Persisting RDD </vt:lpstr>
      <vt:lpstr>Persisting RDD’s</vt:lpstr>
      <vt:lpstr>Persisting RDD’s</vt:lpstr>
      <vt:lpstr>Apache Spark SQL - DataFrames</vt:lpstr>
      <vt:lpstr>Apache Spark SQL - DataFrames</vt:lpstr>
      <vt:lpstr>Apache Spark SQL - DataFrames</vt:lpstr>
      <vt:lpstr>Knowledge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silvia priya</dc:creator>
  <cp:lastModifiedBy>silvia priya</cp:lastModifiedBy>
  <cp:revision>34</cp:revision>
  <dcterms:created xsi:type="dcterms:W3CDTF">2021-03-08T17:02:07Z</dcterms:created>
  <dcterms:modified xsi:type="dcterms:W3CDTF">2021-07-28T11:33:29Z</dcterms:modified>
</cp:coreProperties>
</file>