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404-A4DE-4DBD-A193-4B06938A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269" y="1247279"/>
            <a:ext cx="9262945" cy="1086237"/>
          </a:xfrm>
        </p:spPr>
        <p:txBody>
          <a:bodyPr/>
          <a:lstStyle/>
          <a:p>
            <a:r>
              <a:rPr lang="en-IN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E43BA-9C5A-402C-AF3C-A44F59BDA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850" y="2267340"/>
            <a:ext cx="8761444" cy="32750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Large, diverse sets of information that can grow at ever increasing rate.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Cannot be loaded in a single machine because of its size.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Though  increasing the memory of the system is an option , it is not an ideal choice.</a:t>
            </a:r>
          </a:p>
        </p:txBody>
      </p:sp>
    </p:spTree>
    <p:extLst>
      <p:ext uri="{BB962C8B-B14F-4D97-AF65-F5344CB8AC3E}">
        <p14:creationId xmlns:p14="http://schemas.microsoft.com/office/powerpoint/2010/main" val="361308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Hadoop –Installation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954555"/>
          </a:xfrm>
        </p:spPr>
        <p:txBody>
          <a:bodyPr>
            <a:normAutofit/>
          </a:bodyPr>
          <a:lstStyle/>
          <a:p>
            <a:r>
              <a:rPr lang="en-IN" dirty="0"/>
              <a:t>Hadoop can be installed in multiple ways. </a:t>
            </a:r>
          </a:p>
          <a:p>
            <a:pPr lvl="1"/>
            <a:r>
              <a:rPr lang="en-IN" i="0" dirty="0"/>
              <a:t>Stand alone system</a:t>
            </a:r>
          </a:p>
          <a:p>
            <a:pPr lvl="1"/>
            <a:r>
              <a:rPr lang="en-IN" i="0" dirty="0"/>
              <a:t>Pseudo distributed system</a:t>
            </a:r>
          </a:p>
          <a:p>
            <a:pPr lvl="1"/>
            <a:r>
              <a:rPr lang="en-IN" i="0" dirty="0"/>
              <a:t>Fully distributed system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i="0" dirty="0"/>
              <a:t>Hadoop can be installed on your system through multiple distributions.</a:t>
            </a:r>
          </a:p>
          <a:p>
            <a:pPr marL="1298448" lvl="3">
              <a:spcBef>
                <a:spcPts val="1000"/>
              </a:spcBef>
            </a:pPr>
            <a:r>
              <a:rPr lang="en-IN" i="0" dirty="0"/>
              <a:t>Cloudera</a:t>
            </a:r>
          </a:p>
          <a:p>
            <a:pPr marL="1298448" lvl="3">
              <a:spcBef>
                <a:spcPts val="1000"/>
              </a:spcBef>
            </a:pPr>
            <a:r>
              <a:rPr lang="en-IN" i="0" dirty="0"/>
              <a:t>Hortonworks</a:t>
            </a:r>
          </a:p>
          <a:p>
            <a:pPr marL="1298448" lvl="3">
              <a:spcBef>
                <a:spcPts val="1000"/>
              </a:spcBef>
            </a:pPr>
            <a:r>
              <a:rPr lang="en-IN" i="0" dirty="0" err="1"/>
              <a:t>MapR</a:t>
            </a:r>
            <a:endParaRPr lang="en-IN" sz="2000" i="0" dirty="0"/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IN" sz="1800" i="0" dirty="0"/>
              <a:t>Hadoop can also be used through licensed purchases like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IBM – </a:t>
            </a:r>
            <a:r>
              <a:rPr lang="en-US" dirty="0" err="1">
                <a:solidFill>
                  <a:schemeClr val="tx1"/>
                </a:solidFill>
              </a:rPr>
              <a:t>BigInsights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4000"/>
              </a:lnSpc>
            </a:pPr>
            <a:r>
              <a:rPr lang="en-US" dirty="0">
                <a:solidFill>
                  <a:schemeClr val="tx1"/>
                </a:solidFill>
              </a:rPr>
              <a:t>Microsoft – </a:t>
            </a:r>
            <a:r>
              <a:rPr lang="en-US" dirty="0" err="1">
                <a:solidFill>
                  <a:schemeClr val="tx1"/>
                </a:solidFill>
              </a:rPr>
              <a:t>HDInsights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4000"/>
              </a:lnSpc>
            </a:pPr>
            <a:r>
              <a:rPr lang="en-US" dirty="0">
                <a:solidFill>
                  <a:schemeClr val="tx1"/>
                </a:solidFill>
              </a:rPr>
              <a:t>EMC – Pivotal HD</a:t>
            </a:r>
            <a:r>
              <a:rPr lang="en-IN" sz="1800" dirty="0">
                <a:solidFill>
                  <a:schemeClr val="tx1"/>
                </a:solidFill>
              </a:rPr>
              <a:t>	</a:t>
            </a:r>
            <a:endParaRPr lang="en-IN" i="0" dirty="0"/>
          </a:p>
        </p:txBody>
      </p:sp>
    </p:spTree>
    <p:extLst>
      <p:ext uri="{BB962C8B-B14F-4D97-AF65-F5344CB8AC3E}">
        <p14:creationId xmlns:p14="http://schemas.microsoft.com/office/powerpoint/2010/main" val="373890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Hadoop – </a:t>
            </a:r>
            <a:r>
              <a:rPr lang="en-IN" dirty="0"/>
              <a:t>Daemons</a:t>
            </a:r>
            <a:r>
              <a:rPr lang="en-IN" sz="4400" dirty="0"/>
              <a:t>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688633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There are five basic daemons or background process runs in </a:t>
            </a:r>
            <a:r>
              <a:rPr lang="en-US" sz="2200" dirty="0" err="1">
                <a:solidFill>
                  <a:schemeClr val="tx1"/>
                </a:solidFill>
              </a:rPr>
              <a:t>hadoop</a:t>
            </a:r>
            <a:endParaRPr lang="en-US" sz="2200" dirty="0">
              <a:solidFill>
                <a:schemeClr val="tx1"/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Name node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Data node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Secondary name node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Job tracker [ In v2 it is called Resource manager]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Task tracker [In v2 it is </a:t>
            </a:r>
            <a:r>
              <a:rPr lang="en-US" sz="2200">
                <a:solidFill>
                  <a:schemeClr val="tx1"/>
                </a:solidFill>
              </a:rPr>
              <a:t>called Node </a:t>
            </a:r>
            <a:r>
              <a:rPr lang="en-US" sz="2200" dirty="0">
                <a:solidFill>
                  <a:schemeClr val="tx1"/>
                </a:solidFill>
              </a:rPr>
              <a:t>manager]</a:t>
            </a:r>
          </a:p>
          <a:p>
            <a:pPr algn="l"/>
            <a:r>
              <a:rPr lang="en-US" sz="2200" u="sng" dirty="0">
                <a:solidFill>
                  <a:schemeClr val="tx1"/>
                </a:solidFill>
              </a:rPr>
              <a:t>Name node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chemeClr val="tx1"/>
                </a:solidFill>
              </a:rPr>
              <a:t>         Acts as a master node and pass on the commands for storage and retrieval              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chemeClr val="tx1"/>
                </a:solidFill>
              </a:rPr>
              <a:t>         to/from the  slave node</a:t>
            </a:r>
          </a:p>
          <a:p>
            <a:pPr algn="l"/>
            <a:r>
              <a:rPr lang="en-US" sz="2200" u="sng" dirty="0">
                <a:solidFill>
                  <a:schemeClr val="tx1"/>
                </a:solidFill>
              </a:rPr>
              <a:t>Data node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chemeClr val="tx1"/>
                </a:solidFill>
              </a:rPr>
              <a:t>       Acts as a slave node and obeys to the Name node for storage and retrieval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43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Hadoop – </a:t>
            </a:r>
            <a:r>
              <a:rPr lang="en-IN" dirty="0"/>
              <a:t>Daemons</a:t>
            </a:r>
            <a:r>
              <a:rPr lang="en-IN" sz="4400" dirty="0"/>
              <a:t>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954555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0" lvl="2" algn="l"/>
            <a:r>
              <a:rPr lang="en-US" sz="2000" u="sng" dirty="0">
                <a:solidFill>
                  <a:schemeClr val="tx1"/>
                </a:solidFill>
              </a:rPr>
              <a:t>Secondary name node</a:t>
            </a:r>
          </a:p>
          <a:p>
            <a:pPr marL="0" lvl="2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	Responsible for check pointing process</a:t>
            </a:r>
          </a:p>
          <a:p>
            <a:pPr marL="0" lvl="2" algn="l"/>
            <a:r>
              <a:rPr lang="en-US" sz="2000" u="sng" dirty="0">
                <a:solidFill>
                  <a:schemeClr val="tx1"/>
                </a:solidFill>
              </a:rPr>
              <a:t>Node manager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	Acts as a master node and pass on the commands for processing of data 	to/from the   slave node</a:t>
            </a:r>
            <a:endParaRPr lang="en-US" u="sng" dirty="0">
              <a:solidFill>
                <a:schemeClr val="tx1"/>
              </a:solidFill>
            </a:endParaRPr>
          </a:p>
          <a:p>
            <a:pPr algn="l"/>
            <a:r>
              <a:rPr lang="en-US" u="sng" dirty="0">
                <a:solidFill>
                  <a:schemeClr val="tx1"/>
                </a:solidFill>
              </a:rPr>
              <a:t>Resource manager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	Acts as a slave node and obeys to the Name node for processing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33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HDFS – Workflow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954555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3D82B-5BF5-4FFB-BC4D-54029B7AB17C}"/>
              </a:ext>
            </a:extLst>
          </p:cNvPr>
          <p:cNvSpPr/>
          <p:nvPr/>
        </p:nvSpPr>
        <p:spPr>
          <a:xfrm>
            <a:off x="4648200" y="2375805"/>
            <a:ext cx="3048000" cy="57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NAME NODE/JOB TRACKER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661F2-9F32-460A-93B6-51A34D486EE8}"/>
              </a:ext>
            </a:extLst>
          </p:cNvPr>
          <p:cNvSpPr/>
          <p:nvPr/>
        </p:nvSpPr>
        <p:spPr>
          <a:xfrm>
            <a:off x="2298010" y="4128387"/>
            <a:ext cx="1368920" cy="124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NODE/TASK TRACKER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A,C,D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35D9-E694-42F4-9481-107122B6777F}"/>
              </a:ext>
            </a:extLst>
          </p:cNvPr>
          <p:cNvSpPr/>
          <p:nvPr/>
        </p:nvSpPr>
        <p:spPr>
          <a:xfrm>
            <a:off x="4459166" y="4128387"/>
            <a:ext cx="1368920" cy="124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NODE/TASK TRACKER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B,D,A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FACBA-A04D-43A2-BF2B-8F084C57D0BD}"/>
              </a:ext>
            </a:extLst>
          </p:cNvPr>
          <p:cNvSpPr/>
          <p:nvPr/>
        </p:nvSpPr>
        <p:spPr>
          <a:xfrm>
            <a:off x="6605864" y="4128387"/>
            <a:ext cx="1368920" cy="124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NODE/TASK TRACKER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C,A,B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86030-D289-4572-B272-5E6A273D6B19}"/>
              </a:ext>
            </a:extLst>
          </p:cNvPr>
          <p:cNvSpPr/>
          <p:nvPr/>
        </p:nvSpPr>
        <p:spPr>
          <a:xfrm>
            <a:off x="8956957" y="4128387"/>
            <a:ext cx="1368920" cy="124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NODE/TASK TRACKER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B,C,D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17AAF6-5504-4C2A-9D8E-4A312E1470EB}"/>
              </a:ext>
            </a:extLst>
          </p:cNvPr>
          <p:cNvCxnSpPr>
            <a:cxnSpLocks/>
          </p:cNvCxnSpPr>
          <p:nvPr/>
        </p:nvCxnSpPr>
        <p:spPr>
          <a:xfrm flipH="1">
            <a:off x="3125755" y="3023118"/>
            <a:ext cx="1333411" cy="81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16F61B-884D-44ED-B928-5C1B0C0C6920}"/>
              </a:ext>
            </a:extLst>
          </p:cNvPr>
          <p:cNvCxnSpPr>
            <a:cxnSpLocks/>
          </p:cNvCxnSpPr>
          <p:nvPr/>
        </p:nvCxnSpPr>
        <p:spPr>
          <a:xfrm>
            <a:off x="5296244" y="3023118"/>
            <a:ext cx="0" cy="93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28A51A-ED2B-4AFD-A735-12251783A536}"/>
              </a:ext>
            </a:extLst>
          </p:cNvPr>
          <p:cNvCxnSpPr>
            <a:cxnSpLocks/>
          </p:cNvCxnSpPr>
          <p:nvPr/>
        </p:nvCxnSpPr>
        <p:spPr>
          <a:xfrm>
            <a:off x="7124174" y="3132751"/>
            <a:ext cx="0" cy="82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B84EC9-6187-43EE-AC13-679DC990CB68}"/>
              </a:ext>
            </a:extLst>
          </p:cNvPr>
          <p:cNvCxnSpPr>
            <a:cxnSpLocks/>
          </p:cNvCxnSpPr>
          <p:nvPr/>
        </p:nvCxnSpPr>
        <p:spPr>
          <a:xfrm>
            <a:off x="8134522" y="3087059"/>
            <a:ext cx="1373372" cy="751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374417-3DA0-487F-A418-B68960A2A536}"/>
              </a:ext>
            </a:extLst>
          </p:cNvPr>
          <p:cNvCxnSpPr/>
          <p:nvPr/>
        </p:nvCxnSpPr>
        <p:spPr>
          <a:xfrm flipH="1">
            <a:off x="3415004" y="3132751"/>
            <a:ext cx="1233196" cy="828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1D0EF6-6A1B-4059-BD15-03CADE09247F}"/>
              </a:ext>
            </a:extLst>
          </p:cNvPr>
          <p:cNvCxnSpPr>
            <a:cxnSpLocks/>
          </p:cNvCxnSpPr>
          <p:nvPr/>
        </p:nvCxnSpPr>
        <p:spPr>
          <a:xfrm>
            <a:off x="5593612" y="3087059"/>
            <a:ext cx="0" cy="75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C9C953-ABBF-4F13-958E-141526DF5050}"/>
              </a:ext>
            </a:extLst>
          </p:cNvPr>
          <p:cNvCxnSpPr>
            <a:cxnSpLocks/>
          </p:cNvCxnSpPr>
          <p:nvPr/>
        </p:nvCxnSpPr>
        <p:spPr>
          <a:xfrm>
            <a:off x="7423734" y="3216522"/>
            <a:ext cx="0" cy="6216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E47185-EDFB-4DF6-9692-E0E6A6F14E58}"/>
              </a:ext>
            </a:extLst>
          </p:cNvPr>
          <p:cNvCxnSpPr>
            <a:cxnSpLocks/>
          </p:cNvCxnSpPr>
          <p:nvPr/>
        </p:nvCxnSpPr>
        <p:spPr>
          <a:xfrm>
            <a:off x="8311589" y="2901410"/>
            <a:ext cx="1522876" cy="7291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98A5C5-5BB8-4F13-B7C4-EF2F7D4759D7}"/>
              </a:ext>
            </a:extLst>
          </p:cNvPr>
          <p:cNvSpPr/>
          <p:nvPr/>
        </p:nvSpPr>
        <p:spPr>
          <a:xfrm>
            <a:off x="9414586" y="1427840"/>
            <a:ext cx="1039770" cy="164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D</a:t>
            </a:r>
          </a:p>
          <a:p>
            <a:pPr algn="ctr"/>
            <a:r>
              <a:rPr lang="en-IN" dirty="0"/>
              <a:t>C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B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2CACC-455B-47B0-8790-08DE0AB512BC}"/>
              </a:ext>
            </a:extLst>
          </p:cNvPr>
          <p:cNvCxnSpPr/>
          <p:nvPr/>
        </p:nvCxnSpPr>
        <p:spPr>
          <a:xfrm>
            <a:off x="9414586" y="2612844"/>
            <a:ext cx="1026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590910-BAC7-44BC-9A91-B867C0BED436}"/>
              </a:ext>
            </a:extLst>
          </p:cNvPr>
          <p:cNvCxnSpPr/>
          <p:nvPr/>
        </p:nvCxnSpPr>
        <p:spPr>
          <a:xfrm>
            <a:off x="9414586" y="1824948"/>
            <a:ext cx="1026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A03A8-8931-4A0F-A839-3B417BF8D2E7}"/>
              </a:ext>
            </a:extLst>
          </p:cNvPr>
          <p:cNvCxnSpPr/>
          <p:nvPr/>
        </p:nvCxnSpPr>
        <p:spPr>
          <a:xfrm>
            <a:off x="9414586" y="2256134"/>
            <a:ext cx="1026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7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8B6-2A49-4454-BF9F-FEEC218C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Distributed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B70A-3E72-4981-8101-9B83A94B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Local File System and Hadoop Distributed File system</a:t>
            </a:r>
          </a:p>
          <a:p>
            <a:r>
              <a:rPr lang="en-IN" dirty="0"/>
              <a:t>Guest OS and Host OS</a:t>
            </a:r>
          </a:p>
          <a:p>
            <a:r>
              <a:rPr lang="en-IN" dirty="0"/>
              <a:t>HDFS commands are quite similar to </a:t>
            </a:r>
            <a:r>
              <a:rPr lang="en-IN" dirty="0" err="1"/>
              <a:t>unix</a:t>
            </a:r>
            <a:r>
              <a:rPr lang="en-IN" dirty="0"/>
              <a:t> commands</a:t>
            </a:r>
          </a:p>
          <a:p>
            <a:endParaRPr lang="en-IN" dirty="0"/>
          </a:p>
          <a:p>
            <a:r>
              <a:rPr lang="en-IN" dirty="0"/>
              <a:t>Lets do some hdfs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36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C2A-C97E-4330-956B-6B2D687F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147"/>
          </a:xfrm>
        </p:spPr>
        <p:txBody>
          <a:bodyPr>
            <a:normAutofit fontScale="90000"/>
          </a:bodyPr>
          <a:lstStyle/>
          <a:p>
            <a:r>
              <a:rPr lang="en-IN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94AD-7110-4B95-9D9E-5C090F33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4237"/>
            <a:ext cx="9601200" cy="4393163"/>
          </a:xfrm>
        </p:spPr>
        <p:txBody>
          <a:bodyPr/>
          <a:lstStyle/>
          <a:p>
            <a:r>
              <a:rPr lang="en-IN" dirty="0"/>
              <a:t>What are the 3 varieties of  data that can be processed in Hadoop?</a:t>
            </a:r>
          </a:p>
          <a:p>
            <a:r>
              <a:rPr lang="en-IN" dirty="0"/>
              <a:t>What is the block size in Hadoop version 1 and 2?</a:t>
            </a:r>
          </a:p>
          <a:p>
            <a:r>
              <a:rPr lang="en-IN" dirty="0"/>
              <a:t>What are the three pseudo distributed system packages that are open source?</a:t>
            </a:r>
          </a:p>
          <a:p>
            <a:r>
              <a:rPr lang="en-IN" dirty="0"/>
              <a:t>Mention all the daemons.</a:t>
            </a:r>
          </a:p>
          <a:p>
            <a:r>
              <a:rPr lang="en-IN" dirty="0"/>
              <a:t>Which background service is the master and slave for map reduce approach?</a:t>
            </a:r>
          </a:p>
          <a:p>
            <a:r>
              <a:rPr lang="en-IN" dirty="0"/>
              <a:t>What are the different negative scenarios that can happen in a hdfs work flow?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99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883920" y="604911"/>
            <a:ext cx="10424160" cy="759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1211943" y="810567"/>
            <a:ext cx="9768114" cy="34834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3FD644-BF10-43B9-8BFA-2FFE41E2D98F}"/>
              </a:ext>
            </a:extLst>
          </p:cNvPr>
          <p:cNvGrpSpPr/>
          <p:nvPr/>
        </p:nvGrpSpPr>
        <p:grpSpPr>
          <a:xfrm>
            <a:off x="879118" y="604911"/>
            <a:ext cx="2194560" cy="5439787"/>
            <a:chOff x="879118" y="604911"/>
            <a:chExt cx="2194560" cy="54397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46DA79-FB1F-45A7-A935-C22EA1823E4E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BE0D12-557E-4EE0-9B4E-D7C738A401B1}"/>
                  </a:ext>
                </a:extLst>
              </p:cNvPr>
              <p:cNvSpPr/>
              <p:nvPr/>
            </p:nvSpPr>
            <p:spPr>
              <a:xfrm flipH="1">
                <a:off x="194719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9D1A560-E356-4702-822D-C0702984B740}"/>
                  </a:ext>
                </a:extLst>
              </p:cNvPr>
              <p:cNvSpPr/>
              <p:nvPr/>
            </p:nvSpPr>
            <p:spPr>
              <a:xfrm>
                <a:off x="879118" y="3850138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8000">
                      <a:alpha val="50000"/>
                    </a:srgbClr>
                  </a:gs>
                  <a:gs pos="0">
                    <a:srgbClr val="00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0A2B47-8D76-405E-AF83-025422830851}"/>
                  </a:ext>
                </a:extLst>
              </p:cNvPr>
              <p:cNvGrpSpPr/>
              <p:nvPr/>
            </p:nvGrpSpPr>
            <p:grpSpPr>
              <a:xfrm>
                <a:off x="1596571" y="604911"/>
                <a:ext cx="759655" cy="759655"/>
                <a:chOff x="1611085" y="604911"/>
                <a:chExt cx="759655" cy="75965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B256EFC-C5C2-4D35-BF77-6DA2A299F92D}"/>
                    </a:ext>
                  </a:extLst>
                </p:cNvPr>
                <p:cNvSpPr/>
                <p:nvPr/>
              </p:nvSpPr>
              <p:spPr>
                <a:xfrm>
                  <a:off x="161108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49178A4-96F0-4167-AB71-8A48F76DD8B2}"/>
                    </a:ext>
                  </a:extLst>
                </p:cNvPr>
                <p:cNvSpPr/>
                <p:nvPr/>
              </p:nvSpPr>
              <p:spPr>
                <a:xfrm>
                  <a:off x="174768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0A0698-338B-4132-8B38-558540A240FA}"/>
                  </a:ext>
                </a:extLst>
              </p:cNvPr>
              <p:cNvCxnSpPr>
                <a:cxnSpLocks/>
                <a:stCxn id="13" idx="4"/>
                <a:endCxn id="8" idx="5"/>
              </p:cNvCxnSpPr>
              <p:nvPr/>
            </p:nvCxnSpPr>
            <p:spPr>
              <a:xfrm flipH="1">
                <a:off x="1976398" y="1364566"/>
                <a:ext cx="1" cy="2485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C9F40-C5C4-4673-98BE-D257050DD6D5}"/>
                  </a:ext>
                </a:extLst>
              </p:cNvPr>
              <p:cNvSpPr/>
              <p:nvPr/>
            </p:nvSpPr>
            <p:spPr>
              <a:xfrm>
                <a:off x="196985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ED70DA-563E-4D85-BDD2-F7EFA2E84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033" y="3808519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334AA4-E2B9-47E5-B6F3-76D30A4B4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89" y="3790687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0D4806-3577-431A-A579-D5ACCAEC8DDD}"/>
                </a:ext>
              </a:extLst>
            </p:cNvPr>
            <p:cNvSpPr txBox="1"/>
            <p:nvPr/>
          </p:nvSpPr>
          <p:spPr>
            <a:xfrm>
              <a:off x="1059524" y="4771055"/>
              <a:ext cx="183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VELOCITY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7FF938-5070-4BD2-AA99-A39EAD0261EB}"/>
              </a:ext>
            </a:extLst>
          </p:cNvPr>
          <p:cNvGrpSpPr/>
          <p:nvPr/>
        </p:nvGrpSpPr>
        <p:grpSpPr>
          <a:xfrm>
            <a:off x="2957194" y="604911"/>
            <a:ext cx="2194560" cy="4422343"/>
            <a:chOff x="2957194" y="604911"/>
            <a:chExt cx="2194560" cy="442234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28D802A-8900-4093-85AE-C5B968360B3F}"/>
                </a:ext>
              </a:extLst>
            </p:cNvPr>
            <p:cNvGrpSpPr/>
            <p:nvPr/>
          </p:nvGrpSpPr>
          <p:grpSpPr>
            <a:xfrm>
              <a:off x="2957194" y="604911"/>
              <a:ext cx="2194560" cy="4422343"/>
              <a:chOff x="2957194" y="604911"/>
              <a:chExt cx="2194560" cy="442234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FF01B3C-7948-407D-B99E-C93A08C5E730}"/>
                  </a:ext>
                </a:extLst>
              </p:cNvPr>
              <p:cNvSpPr/>
              <p:nvPr/>
            </p:nvSpPr>
            <p:spPr>
              <a:xfrm flipH="1">
                <a:off x="402688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E4B28C-68B1-4871-819C-428B107B144A}"/>
                  </a:ext>
                </a:extLst>
              </p:cNvPr>
              <p:cNvSpPr/>
              <p:nvPr/>
            </p:nvSpPr>
            <p:spPr>
              <a:xfrm>
                <a:off x="2957194" y="2832694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9900">
                      <a:alpha val="50000"/>
                    </a:srgbClr>
                  </a:gs>
                  <a:gs pos="0">
                    <a:srgbClr val="FF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797F9E2-AA8F-474C-A370-5AC9236EBED4}"/>
                  </a:ext>
                </a:extLst>
              </p:cNvPr>
              <p:cNvGrpSpPr/>
              <p:nvPr/>
            </p:nvGrpSpPr>
            <p:grpSpPr>
              <a:xfrm>
                <a:off x="3674647" y="604911"/>
                <a:ext cx="759655" cy="759655"/>
                <a:chOff x="3275875" y="604911"/>
                <a:chExt cx="759655" cy="75965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163879-ABAA-4544-B016-BB09E5FCCEC6}"/>
                    </a:ext>
                  </a:extLst>
                </p:cNvPr>
                <p:cNvSpPr/>
                <p:nvPr/>
              </p:nvSpPr>
              <p:spPr>
                <a:xfrm>
                  <a:off x="327587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34B1B57-FB35-4E14-8B2F-DF7CC19830AA}"/>
                    </a:ext>
                  </a:extLst>
                </p:cNvPr>
                <p:cNvSpPr/>
                <p:nvPr/>
              </p:nvSpPr>
              <p:spPr>
                <a:xfrm>
                  <a:off x="341247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9900">
                        <a:alpha val="50000"/>
                      </a:srgbClr>
                    </a:gs>
                    <a:gs pos="0">
                      <a:srgbClr val="FF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756914D-1821-44E7-81E1-CE3DDFB73C39}"/>
                  </a:ext>
                </a:extLst>
              </p:cNvPr>
              <p:cNvCxnSpPr>
                <a:cxnSpLocks/>
                <a:stCxn id="17" idx="4"/>
                <a:endCxn id="9" idx="5"/>
              </p:cNvCxnSpPr>
              <p:nvPr/>
            </p:nvCxnSpPr>
            <p:spPr>
              <a:xfrm flipH="1">
                <a:off x="4054474" y="1364566"/>
                <a:ext cx="1" cy="14681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AF792A8-00D2-4999-8B38-71B04C28E7C9}"/>
                  </a:ext>
                </a:extLst>
              </p:cNvPr>
              <p:cNvSpPr/>
              <p:nvPr/>
            </p:nvSpPr>
            <p:spPr>
              <a:xfrm>
                <a:off x="404954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41E3357-6290-4492-B2EC-314BE3D1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731" y="2765155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9112D2-8ADF-4D34-A4CF-6E3032134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487" y="274732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CBDD67-882F-4883-A96A-C9BB6B229C08}"/>
                </a:ext>
              </a:extLst>
            </p:cNvPr>
            <p:cNvSpPr txBox="1"/>
            <p:nvPr/>
          </p:nvSpPr>
          <p:spPr>
            <a:xfrm>
              <a:off x="3182049" y="3759079"/>
              <a:ext cx="183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VARIETY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5035270" y="544620"/>
            <a:ext cx="2194560" cy="4945405"/>
            <a:chOff x="5035270" y="544620"/>
            <a:chExt cx="2194560" cy="494540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20" idx="4"/>
                <a:endCxn id="10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159178" y="4153287"/>
              <a:ext cx="183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VOLUME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7113346" y="604911"/>
            <a:ext cx="2194560" cy="4283056"/>
            <a:chOff x="7113346" y="604911"/>
            <a:chExt cx="2194560" cy="428305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23" idx="4"/>
                <a:endCxn id="11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317185" y="3514583"/>
              <a:ext cx="183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VEROCITY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8D0450-3C6C-4825-8A6E-35635CE42F70}"/>
              </a:ext>
            </a:extLst>
          </p:cNvPr>
          <p:cNvGrpSpPr/>
          <p:nvPr/>
        </p:nvGrpSpPr>
        <p:grpSpPr>
          <a:xfrm>
            <a:off x="9191422" y="626012"/>
            <a:ext cx="2194560" cy="5055604"/>
            <a:chOff x="9191422" y="626012"/>
            <a:chExt cx="2194560" cy="50556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810CF3-A7DA-483C-A486-405F846C6EB1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2B344A6-2902-4260-9DDC-AEEEBADD6D97}"/>
                  </a:ext>
                </a:extLst>
              </p:cNvPr>
              <p:cNvSpPr/>
              <p:nvPr/>
            </p:nvSpPr>
            <p:spPr>
              <a:xfrm flipH="1">
                <a:off x="1026526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648CAA4-AD1C-4784-989C-36088D3589AD}"/>
                  </a:ext>
                </a:extLst>
              </p:cNvPr>
              <p:cNvSpPr/>
              <p:nvPr/>
            </p:nvSpPr>
            <p:spPr>
              <a:xfrm>
                <a:off x="9191422" y="3487056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C0066">
                      <a:alpha val="49804"/>
                    </a:srgbClr>
                  </a:gs>
                  <a:gs pos="0">
                    <a:srgbClr val="990033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80CB898-BF25-492B-B6DF-2CD4061C3A16}"/>
                  </a:ext>
                </a:extLst>
              </p:cNvPr>
              <p:cNvGrpSpPr/>
              <p:nvPr/>
            </p:nvGrpSpPr>
            <p:grpSpPr>
              <a:xfrm>
                <a:off x="9908876" y="626012"/>
                <a:ext cx="759655" cy="759655"/>
                <a:chOff x="8313787" y="604911"/>
                <a:chExt cx="759655" cy="75965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82DE631-821E-4345-B94A-439536FD63AA}"/>
                    </a:ext>
                  </a:extLst>
                </p:cNvPr>
                <p:cNvSpPr/>
                <p:nvPr/>
              </p:nvSpPr>
              <p:spPr>
                <a:xfrm>
                  <a:off x="8313787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F32D50F-2853-4299-80B5-67E0896F939A}"/>
                    </a:ext>
                  </a:extLst>
                </p:cNvPr>
                <p:cNvSpPr/>
                <p:nvPr/>
              </p:nvSpPr>
              <p:spPr>
                <a:xfrm>
                  <a:off x="8450388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40AD9A-5395-4BC8-8AE6-3C57A2874714}"/>
                  </a:ext>
                </a:extLst>
              </p:cNvPr>
              <p:cNvCxnSpPr>
                <a:cxnSpLocks/>
                <a:stCxn id="26" idx="4"/>
                <a:endCxn id="12" idx="5"/>
              </p:cNvCxnSpPr>
              <p:nvPr/>
            </p:nvCxnSpPr>
            <p:spPr>
              <a:xfrm flipH="1">
                <a:off x="10288702" y="1385667"/>
                <a:ext cx="2" cy="210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D911A0C-EAD6-44DD-A9F2-41650FB494F0}"/>
                  </a:ext>
                </a:extLst>
              </p:cNvPr>
              <p:cNvSpPr/>
              <p:nvPr/>
            </p:nvSpPr>
            <p:spPr>
              <a:xfrm>
                <a:off x="1028792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2D5A444-CCBE-4276-A4DE-E73B73A8A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9111" y="345169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B58B0BE-F723-40EB-80CB-CF13AEB7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5867" y="3433861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E68501B-D64B-4EAC-8A7F-AEFD130CB32E}"/>
                </a:ext>
              </a:extLst>
            </p:cNvPr>
            <p:cNvSpPr txBox="1"/>
            <p:nvPr/>
          </p:nvSpPr>
          <p:spPr>
            <a:xfrm>
              <a:off x="9377602" y="4371726"/>
              <a:ext cx="183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Divide and Conquer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 big data is a issue and hence it needs a fix, which is nothing but a distributed file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Simpler terms – Divide and Conquer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Instead of keeping the complete load on one single system, we are going to delegate multiple systems to do the jobs.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10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Divide and Conquer</a:t>
            </a:r>
            <a:endParaRPr lang="en-IN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F67D3-BA7B-4BFF-BF53-D49C1CCF58EB}"/>
              </a:ext>
            </a:extLst>
          </p:cNvPr>
          <p:cNvSpPr/>
          <p:nvPr/>
        </p:nvSpPr>
        <p:spPr>
          <a:xfrm>
            <a:off x="9339125" y="2984157"/>
            <a:ext cx="1120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 I/O with 100 Mbps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B25BFE5-42AF-4877-95D7-680BE99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125" y="3757842"/>
            <a:ext cx="1120492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4 I/O with 100 Mbps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74C41-3931-47DD-AC75-D5288ECD97BB}"/>
              </a:ext>
            </a:extLst>
          </p:cNvPr>
          <p:cNvSpPr/>
          <p:nvPr/>
        </p:nvSpPr>
        <p:spPr>
          <a:xfrm>
            <a:off x="9339125" y="4660387"/>
            <a:ext cx="1120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 I/O with 100 Mbps</a:t>
            </a:r>
          </a:p>
        </p:txBody>
      </p:sp>
      <p:sp>
        <p:nvSpPr>
          <p:cNvPr id="29" name="Content Placeholder 26">
            <a:extLst>
              <a:ext uri="{FF2B5EF4-FFF2-40B4-BE49-F238E27FC236}">
                <a16:creationId xmlns:a16="http://schemas.microsoft.com/office/drawing/2014/main" id="{06C651DF-8C0E-457F-BE63-96EDC003C235}"/>
              </a:ext>
            </a:extLst>
          </p:cNvPr>
          <p:cNvSpPr txBox="1">
            <a:spLocks/>
          </p:cNvSpPr>
          <p:nvPr/>
        </p:nvSpPr>
        <p:spPr>
          <a:xfrm>
            <a:off x="9339125" y="5434072"/>
            <a:ext cx="1120492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4 I/O with 100 Mbps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AE5AFB-E2EA-4808-B196-B821A9DB75BE}"/>
              </a:ext>
            </a:extLst>
          </p:cNvPr>
          <p:cNvSpPr/>
          <p:nvPr/>
        </p:nvSpPr>
        <p:spPr>
          <a:xfrm>
            <a:off x="7802683" y="2984157"/>
            <a:ext cx="1120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 I/O with 100 Mbps</a:t>
            </a:r>
          </a:p>
        </p:txBody>
      </p:sp>
      <p:sp>
        <p:nvSpPr>
          <p:cNvPr id="31" name="Content Placeholder 26">
            <a:extLst>
              <a:ext uri="{FF2B5EF4-FFF2-40B4-BE49-F238E27FC236}">
                <a16:creationId xmlns:a16="http://schemas.microsoft.com/office/drawing/2014/main" id="{2120F955-9359-4F3F-B7C0-A2700D76E38F}"/>
              </a:ext>
            </a:extLst>
          </p:cNvPr>
          <p:cNvSpPr txBox="1">
            <a:spLocks/>
          </p:cNvSpPr>
          <p:nvPr/>
        </p:nvSpPr>
        <p:spPr>
          <a:xfrm>
            <a:off x="7802683" y="3757842"/>
            <a:ext cx="1120492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4 I/O with 100 Mbps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4B4ED1-4CEA-41BE-B1E1-E887DCA6AC58}"/>
              </a:ext>
            </a:extLst>
          </p:cNvPr>
          <p:cNvSpPr/>
          <p:nvPr/>
        </p:nvSpPr>
        <p:spPr>
          <a:xfrm>
            <a:off x="7802683" y="4660387"/>
            <a:ext cx="1120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 I/O with 100 Mbps</a:t>
            </a:r>
          </a:p>
        </p:txBody>
      </p:sp>
      <p:sp>
        <p:nvSpPr>
          <p:cNvPr id="33" name="Content Placeholder 26">
            <a:extLst>
              <a:ext uri="{FF2B5EF4-FFF2-40B4-BE49-F238E27FC236}">
                <a16:creationId xmlns:a16="http://schemas.microsoft.com/office/drawing/2014/main" id="{DE4B9D94-3E01-4BC8-8113-C6448EA2E8C2}"/>
              </a:ext>
            </a:extLst>
          </p:cNvPr>
          <p:cNvSpPr txBox="1">
            <a:spLocks/>
          </p:cNvSpPr>
          <p:nvPr/>
        </p:nvSpPr>
        <p:spPr>
          <a:xfrm>
            <a:off x="7802683" y="5434072"/>
            <a:ext cx="1120492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4 I/O with 100 Mbps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C2FF6D-36E0-4F15-9443-85E51647B013}"/>
              </a:ext>
            </a:extLst>
          </p:cNvPr>
          <p:cNvSpPr/>
          <p:nvPr/>
        </p:nvSpPr>
        <p:spPr>
          <a:xfrm>
            <a:off x="2305292" y="3206578"/>
            <a:ext cx="1791730" cy="2026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Single Machine with 4 I/O channels and 100 MBPS.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31A4B8-3DB2-4635-92C5-493DCD6E47EC}"/>
              </a:ext>
            </a:extLst>
          </p:cNvPr>
          <p:cNvSpPr/>
          <p:nvPr/>
        </p:nvSpPr>
        <p:spPr>
          <a:xfrm>
            <a:off x="5014195" y="1595094"/>
            <a:ext cx="1655806" cy="68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 TB  of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BBE7EA-C87B-42EE-B507-EDBAB14A5CEA}"/>
              </a:ext>
            </a:extLst>
          </p:cNvPr>
          <p:cNvCxnSpPr/>
          <p:nvPr/>
        </p:nvCxnSpPr>
        <p:spPr>
          <a:xfrm flipH="1">
            <a:off x="4432041" y="2528596"/>
            <a:ext cx="582154" cy="76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6301E2-5D99-4BF8-8B1C-FC4C9D17109B}"/>
              </a:ext>
            </a:extLst>
          </p:cNvPr>
          <p:cNvCxnSpPr/>
          <p:nvPr/>
        </p:nvCxnSpPr>
        <p:spPr>
          <a:xfrm>
            <a:off x="6447453" y="2603241"/>
            <a:ext cx="662474" cy="690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6">
            <a:extLst>
              <a:ext uri="{FF2B5EF4-FFF2-40B4-BE49-F238E27FC236}">
                <a16:creationId xmlns:a16="http://schemas.microsoft.com/office/drawing/2014/main" id="{CCAF0589-452C-4C74-A8E4-349C094B25D3}"/>
              </a:ext>
            </a:extLst>
          </p:cNvPr>
          <p:cNvSpPr txBox="1">
            <a:spLocks/>
          </p:cNvSpPr>
          <p:nvPr/>
        </p:nvSpPr>
        <p:spPr>
          <a:xfrm>
            <a:off x="7802683" y="6207758"/>
            <a:ext cx="1120492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4 I/O with 100 Mbps</a:t>
            </a:r>
          </a:p>
        </p:txBody>
      </p:sp>
      <p:sp>
        <p:nvSpPr>
          <p:cNvPr id="16" name="Content Placeholder 26">
            <a:extLst>
              <a:ext uri="{FF2B5EF4-FFF2-40B4-BE49-F238E27FC236}">
                <a16:creationId xmlns:a16="http://schemas.microsoft.com/office/drawing/2014/main" id="{B651F726-3248-4FF9-A285-CF4D9DA5FE83}"/>
              </a:ext>
            </a:extLst>
          </p:cNvPr>
          <p:cNvSpPr txBox="1">
            <a:spLocks/>
          </p:cNvSpPr>
          <p:nvPr/>
        </p:nvSpPr>
        <p:spPr>
          <a:xfrm>
            <a:off x="9339125" y="6172200"/>
            <a:ext cx="1120492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4 I/O with 100 Mbps</a:t>
            </a:r>
          </a:p>
        </p:txBody>
      </p:sp>
    </p:spTree>
    <p:extLst>
      <p:ext uri="{BB962C8B-B14F-4D97-AF65-F5344CB8AC3E}">
        <p14:creationId xmlns:p14="http://schemas.microsoft.com/office/powerpoint/2010/main" val="12620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Distri</a:t>
            </a:r>
            <a:r>
              <a:rPr lang="en-IN" sz="4800" dirty="0"/>
              <a:t>buted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76D93-D24C-4081-8E86-FF8FFE2CF9CC}"/>
              </a:ext>
            </a:extLst>
          </p:cNvPr>
          <p:cNvSpPr/>
          <p:nvPr/>
        </p:nvSpPr>
        <p:spPr>
          <a:xfrm>
            <a:off x="4121020" y="2463281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622B6-BA2F-413B-9E68-959B04382E2C}"/>
              </a:ext>
            </a:extLst>
          </p:cNvPr>
          <p:cNvSpPr/>
          <p:nvPr/>
        </p:nvSpPr>
        <p:spPr>
          <a:xfrm>
            <a:off x="6407020" y="2463281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645DE-3E67-4885-A211-AC1BC9ACD8B9}"/>
              </a:ext>
            </a:extLst>
          </p:cNvPr>
          <p:cNvSpPr/>
          <p:nvPr/>
        </p:nvSpPr>
        <p:spPr>
          <a:xfrm>
            <a:off x="4121020" y="3911081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24B88-6EB9-49CD-9855-7F5A82B52144}"/>
              </a:ext>
            </a:extLst>
          </p:cNvPr>
          <p:cNvSpPr/>
          <p:nvPr/>
        </p:nvSpPr>
        <p:spPr>
          <a:xfrm>
            <a:off x="6407020" y="3911081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B3F10-9D96-4310-BE55-70766637DA7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645020" y="2882381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0E1D3-F3F9-43D7-A2C4-630A80F8721C}"/>
              </a:ext>
            </a:extLst>
          </p:cNvPr>
          <p:cNvCxnSpPr>
            <a:stCxn id="5" idx="2"/>
          </p:cNvCxnSpPr>
          <p:nvPr/>
        </p:nvCxnSpPr>
        <p:spPr>
          <a:xfrm rot="5400000">
            <a:off x="6788020" y="3682481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3F3091-287A-460A-ADEC-D7A81D3AA721}"/>
              </a:ext>
            </a:extLst>
          </p:cNvPr>
          <p:cNvCxnSpPr>
            <a:stCxn id="7" idx="1"/>
            <a:endCxn id="6" idx="3"/>
          </p:cNvCxnSpPr>
          <p:nvPr/>
        </p:nvCxnSpPr>
        <p:spPr>
          <a:xfrm rot="10800000">
            <a:off x="5645020" y="4330181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63627-C2B2-420B-9603-EB7AAE57077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4578220" y="3606281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6ACD85-38D8-4525-8BAD-24B3022AD1F4}"/>
              </a:ext>
            </a:extLst>
          </p:cNvPr>
          <p:cNvCxnSpPr/>
          <p:nvPr/>
        </p:nvCxnSpPr>
        <p:spPr>
          <a:xfrm>
            <a:off x="5645020" y="3301481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B8B57A-30E9-4816-80BC-1EE168B9B25F}"/>
              </a:ext>
            </a:extLst>
          </p:cNvPr>
          <p:cNvCxnSpPr/>
          <p:nvPr/>
        </p:nvCxnSpPr>
        <p:spPr>
          <a:xfrm flipV="1">
            <a:off x="5645020" y="3301481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FB8E0-1FE5-4DA1-9C2C-7C6395A9928A}"/>
              </a:ext>
            </a:extLst>
          </p:cNvPr>
          <p:cNvSpPr/>
          <p:nvPr/>
        </p:nvSpPr>
        <p:spPr>
          <a:xfrm>
            <a:off x="5111620" y="2920481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B50ED0-1B2D-464F-96F6-8FC71F4964CC}"/>
              </a:ext>
            </a:extLst>
          </p:cNvPr>
          <p:cNvSpPr/>
          <p:nvPr/>
        </p:nvSpPr>
        <p:spPr>
          <a:xfrm>
            <a:off x="7397620" y="2996681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69E9AD-E049-4B8C-AA21-2A3D8BB80FDC}"/>
              </a:ext>
            </a:extLst>
          </p:cNvPr>
          <p:cNvSpPr/>
          <p:nvPr/>
        </p:nvSpPr>
        <p:spPr>
          <a:xfrm>
            <a:off x="5111620" y="4368281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E7B743-5B80-4E29-BB5C-3AEBE8B06CB1}"/>
              </a:ext>
            </a:extLst>
          </p:cNvPr>
          <p:cNvSpPr/>
          <p:nvPr/>
        </p:nvSpPr>
        <p:spPr>
          <a:xfrm>
            <a:off x="7321420" y="4444481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A3D5F-80F5-40D6-A38A-43C37B5B39FF}"/>
              </a:ext>
            </a:extLst>
          </p:cNvPr>
          <p:cNvSpPr/>
          <p:nvPr/>
        </p:nvSpPr>
        <p:spPr>
          <a:xfrm>
            <a:off x="8921620" y="2379306"/>
            <a:ext cx="1405352" cy="18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13254A-27AD-438F-8DAF-20DB16089949}"/>
              </a:ext>
            </a:extLst>
          </p:cNvPr>
          <p:cNvCxnSpPr/>
          <p:nvPr/>
        </p:nvCxnSpPr>
        <p:spPr>
          <a:xfrm>
            <a:off x="8882743" y="3807666"/>
            <a:ext cx="1447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79F4BA-842A-48D9-B046-8EDDB5E805FC}"/>
              </a:ext>
            </a:extLst>
          </p:cNvPr>
          <p:cNvCxnSpPr/>
          <p:nvPr/>
        </p:nvCxnSpPr>
        <p:spPr>
          <a:xfrm>
            <a:off x="8882743" y="3301481"/>
            <a:ext cx="1447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E65CAE-D3BF-4531-8C53-01132674AA8A}"/>
              </a:ext>
            </a:extLst>
          </p:cNvPr>
          <p:cNvCxnSpPr>
            <a:cxnSpLocks/>
          </p:cNvCxnSpPr>
          <p:nvPr/>
        </p:nvCxnSpPr>
        <p:spPr>
          <a:xfrm>
            <a:off x="8882743" y="2816289"/>
            <a:ext cx="1447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0033A6-F7A1-4301-9451-C9BD81CDA24A}"/>
              </a:ext>
            </a:extLst>
          </p:cNvPr>
          <p:cNvSpPr txBox="1"/>
          <p:nvPr/>
        </p:nvSpPr>
        <p:spPr>
          <a:xfrm>
            <a:off x="9452594" y="24469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EA4CA3-66CE-4B5A-8472-C65373EB7B50}"/>
              </a:ext>
            </a:extLst>
          </p:cNvPr>
          <p:cNvSpPr txBox="1"/>
          <p:nvPr/>
        </p:nvSpPr>
        <p:spPr>
          <a:xfrm>
            <a:off x="9460592" y="29158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5AA195-D1F2-4CDA-A548-AAEDCD5007F2}"/>
              </a:ext>
            </a:extLst>
          </p:cNvPr>
          <p:cNvSpPr txBox="1"/>
          <p:nvPr/>
        </p:nvSpPr>
        <p:spPr>
          <a:xfrm>
            <a:off x="9469446" y="38690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D86A5E8E-0DB0-468C-B840-EBA4C2F7E75E}"/>
              </a:ext>
            </a:extLst>
          </p:cNvPr>
          <p:cNvSpPr/>
          <p:nvPr/>
        </p:nvSpPr>
        <p:spPr>
          <a:xfrm>
            <a:off x="1651518" y="3225281"/>
            <a:ext cx="1809942" cy="101314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FD20E-7409-48D6-A4A4-14E8D8FAF514}"/>
              </a:ext>
            </a:extLst>
          </p:cNvPr>
          <p:cNvCxnSpPr>
            <a:endCxn id="4" idx="1"/>
          </p:cNvCxnSpPr>
          <p:nvPr/>
        </p:nvCxnSpPr>
        <p:spPr>
          <a:xfrm flipV="1">
            <a:off x="3041780" y="2882381"/>
            <a:ext cx="107924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C46784-D6CB-42A8-94A8-C8ADBBE07C71}"/>
              </a:ext>
            </a:extLst>
          </p:cNvPr>
          <p:cNvCxnSpPr>
            <a:cxnSpLocks/>
          </p:cNvCxnSpPr>
          <p:nvPr/>
        </p:nvCxnSpPr>
        <p:spPr>
          <a:xfrm>
            <a:off x="3107094" y="4245425"/>
            <a:ext cx="1013926" cy="30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0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Hadoop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954555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6200" dirty="0"/>
              <a:t>Hadoop is an open source framework comprising of multiple commodity hardware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6200" dirty="0"/>
              <a:t>      machines for processing business requirements.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6200" dirty="0"/>
              <a:t>As a framework  hadoop consist of two major components.</a:t>
            </a:r>
          </a:p>
          <a:p>
            <a:pPr marL="0" lvl="2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en-US" sz="6200" dirty="0"/>
              <a:t> 	HDFS (Hadoop distributed file system) – For storing</a:t>
            </a:r>
          </a:p>
          <a:p>
            <a:pPr marL="0" lvl="2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en-US" sz="6200" dirty="0"/>
              <a:t> 	Map reduce – For processing.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6200" dirty="0"/>
              <a:t>HDFS is a distributed file system which follows block  processing for writing and reading of data into HDFS.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6200" dirty="0"/>
              <a:t>Map reduce process follows divide and conquer strategy for processing the data in HDFS.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6200" dirty="0"/>
              <a:t>In HDFS files are converted into blocks for storing and processing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Data Locality</a:t>
            </a:r>
            <a:endParaRPr lang="en-IN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5BDC1-A6DB-4DC3-8DF7-9C4D04841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999905"/>
              </p:ext>
            </p:extLst>
          </p:nvPr>
        </p:nvGraphicFramePr>
        <p:xfrm>
          <a:off x="1371600" y="1483567"/>
          <a:ext cx="9601200" cy="473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50988836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0767990"/>
                    </a:ext>
                  </a:extLst>
                </a:gridCol>
              </a:tblGrid>
              <a:tr h="44535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Traditional Distributed 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Hadoop Distributed 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03129"/>
                  </a:ext>
                </a:extLst>
              </a:tr>
              <a:tr h="42945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434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C423D2-1D9C-4BB0-AA93-8FCB40E86E3B}"/>
              </a:ext>
            </a:extLst>
          </p:cNvPr>
          <p:cNvSpPr/>
          <p:nvPr/>
        </p:nvSpPr>
        <p:spPr>
          <a:xfrm>
            <a:off x="2817844" y="2631233"/>
            <a:ext cx="1604866" cy="79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DA5D1-E0CB-4719-B527-3BA092E6F8AD}"/>
              </a:ext>
            </a:extLst>
          </p:cNvPr>
          <p:cNvSpPr/>
          <p:nvPr/>
        </p:nvSpPr>
        <p:spPr>
          <a:xfrm>
            <a:off x="1449354" y="4329404"/>
            <a:ext cx="1013928" cy="79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DF56A-7743-44D4-8882-EA0DFFD627CD}"/>
              </a:ext>
            </a:extLst>
          </p:cNvPr>
          <p:cNvSpPr/>
          <p:nvPr/>
        </p:nvSpPr>
        <p:spPr>
          <a:xfrm>
            <a:off x="3113313" y="4329404"/>
            <a:ext cx="1013928" cy="79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CEFAB-B6FC-4F7F-850C-59415ABD59DB}"/>
              </a:ext>
            </a:extLst>
          </p:cNvPr>
          <p:cNvSpPr/>
          <p:nvPr/>
        </p:nvSpPr>
        <p:spPr>
          <a:xfrm>
            <a:off x="4777272" y="4329403"/>
            <a:ext cx="1013928" cy="79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0CFD28-D3A4-4A00-87A3-9A5F966DD610}"/>
              </a:ext>
            </a:extLst>
          </p:cNvPr>
          <p:cNvCxnSpPr/>
          <p:nvPr/>
        </p:nvCxnSpPr>
        <p:spPr>
          <a:xfrm flipH="1">
            <a:off x="2230016" y="3429000"/>
            <a:ext cx="457200" cy="65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4A311C-5FAE-46FB-AD75-37B3CFC432A0}"/>
              </a:ext>
            </a:extLst>
          </p:cNvPr>
          <p:cNvCxnSpPr>
            <a:cxnSpLocks/>
          </p:cNvCxnSpPr>
          <p:nvPr/>
        </p:nvCxnSpPr>
        <p:spPr>
          <a:xfrm>
            <a:off x="3620277" y="3519973"/>
            <a:ext cx="0" cy="706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3F7AD1-EF4A-40AB-8436-3072CB7962DD}"/>
              </a:ext>
            </a:extLst>
          </p:cNvPr>
          <p:cNvCxnSpPr>
            <a:cxnSpLocks/>
          </p:cNvCxnSpPr>
          <p:nvPr/>
        </p:nvCxnSpPr>
        <p:spPr>
          <a:xfrm>
            <a:off x="4651310" y="3519973"/>
            <a:ext cx="508519" cy="566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BA39E1-34C2-44D9-8FA3-798AB23FB559}"/>
              </a:ext>
            </a:extLst>
          </p:cNvPr>
          <p:cNvSpPr/>
          <p:nvPr/>
        </p:nvSpPr>
        <p:spPr>
          <a:xfrm>
            <a:off x="7756849" y="2722206"/>
            <a:ext cx="1604866" cy="79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A069E-A043-4D79-9CE9-CF85FD09B316}"/>
              </a:ext>
            </a:extLst>
          </p:cNvPr>
          <p:cNvSpPr/>
          <p:nvPr/>
        </p:nvSpPr>
        <p:spPr>
          <a:xfrm>
            <a:off x="6537646" y="4359728"/>
            <a:ext cx="1013928" cy="79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77750-7416-43A3-A18C-CC675A1B5AB4}"/>
              </a:ext>
            </a:extLst>
          </p:cNvPr>
          <p:cNvSpPr/>
          <p:nvPr/>
        </p:nvSpPr>
        <p:spPr>
          <a:xfrm>
            <a:off x="8052318" y="4359728"/>
            <a:ext cx="1013928" cy="79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42F4FC-CFA0-4CBF-95B4-A5E191039E75}"/>
              </a:ext>
            </a:extLst>
          </p:cNvPr>
          <p:cNvSpPr/>
          <p:nvPr/>
        </p:nvSpPr>
        <p:spPr>
          <a:xfrm>
            <a:off x="9730273" y="4329402"/>
            <a:ext cx="1013928" cy="79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BC3626-14A5-479F-8A51-FB6996026AE0}"/>
              </a:ext>
            </a:extLst>
          </p:cNvPr>
          <p:cNvCxnSpPr/>
          <p:nvPr/>
        </p:nvCxnSpPr>
        <p:spPr>
          <a:xfrm flipH="1">
            <a:off x="7094374" y="3559628"/>
            <a:ext cx="457200" cy="65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1831DE-665A-48A9-89C0-D85C2D03FF88}"/>
              </a:ext>
            </a:extLst>
          </p:cNvPr>
          <p:cNvCxnSpPr>
            <a:cxnSpLocks/>
          </p:cNvCxnSpPr>
          <p:nvPr/>
        </p:nvCxnSpPr>
        <p:spPr>
          <a:xfrm>
            <a:off x="8590383" y="3559628"/>
            <a:ext cx="0" cy="706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B515CA-0605-4237-955B-D0E56178857B}"/>
              </a:ext>
            </a:extLst>
          </p:cNvPr>
          <p:cNvCxnSpPr>
            <a:cxnSpLocks/>
          </p:cNvCxnSpPr>
          <p:nvPr/>
        </p:nvCxnSpPr>
        <p:spPr>
          <a:xfrm>
            <a:off x="9680508" y="3542133"/>
            <a:ext cx="508519" cy="566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A6A104-3FE2-4F16-83BF-CF96708EEC4F}"/>
              </a:ext>
            </a:extLst>
          </p:cNvPr>
          <p:cNvSpPr txBox="1"/>
          <p:nvPr/>
        </p:nvSpPr>
        <p:spPr>
          <a:xfrm>
            <a:off x="4766387" y="2133118"/>
            <a:ext cx="131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transfer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89F58-C369-4C72-A7F2-940E5EC30849}"/>
              </a:ext>
            </a:extLst>
          </p:cNvPr>
          <p:cNvSpPr txBox="1"/>
          <p:nvPr/>
        </p:nvSpPr>
        <p:spPr>
          <a:xfrm>
            <a:off x="9758250" y="2111250"/>
            <a:ext cx="1062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Program </a:t>
            </a:r>
          </a:p>
          <a:p>
            <a:r>
              <a:rPr lang="en-IN" dirty="0"/>
              <a:t>transfer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7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Rack Awareness</a:t>
            </a:r>
            <a:endParaRPr lang="en-IN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5BDC1-A6DB-4DC3-8DF7-9C4D048419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483567"/>
          <a:ext cx="9601200" cy="473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50988836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0767990"/>
                    </a:ext>
                  </a:extLst>
                </a:gridCol>
              </a:tblGrid>
              <a:tr h="44535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Traditional Distributed 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Hadoop Distributed 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03129"/>
                  </a:ext>
                </a:extLst>
              </a:tr>
              <a:tr h="42945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4346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DE7F216F-00A9-4A19-995B-792F3E24241A}"/>
              </a:ext>
            </a:extLst>
          </p:cNvPr>
          <p:cNvSpPr/>
          <p:nvPr/>
        </p:nvSpPr>
        <p:spPr>
          <a:xfrm>
            <a:off x="1872847" y="2787576"/>
            <a:ext cx="1191891" cy="295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02C16A-AA9D-4610-A4B4-482B6810D662}"/>
              </a:ext>
            </a:extLst>
          </p:cNvPr>
          <p:cNvSpPr/>
          <p:nvPr/>
        </p:nvSpPr>
        <p:spPr>
          <a:xfrm>
            <a:off x="4079878" y="2746755"/>
            <a:ext cx="1191891" cy="295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D1163-5F22-416E-8FD3-211B0BDA2965}"/>
              </a:ext>
            </a:extLst>
          </p:cNvPr>
          <p:cNvSpPr/>
          <p:nvPr/>
        </p:nvSpPr>
        <p:spPr>
          <a:xfrm>
            <a:off x="2002973" y="3034580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0B7AE2-5263-402E-A362-70689693195D}"/>
              </a:ext>
            </a:extLst>
          </p:cNvPr>
          <p:cNvSpPr/>
          <p:nvPr/>
        </p:nvSpPr>
        <p:spPr>
          <a:xfrm>
            <a:off x="2002973" y="3953933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418FA-28E1-43EC-876C-94500667A871}"/>
              </a:ext>
            </a:extLst>
          </p:cNvPr>
          <p:cNvSpPr/>
          <p:nvPr/>
        </p:nvSpPr>
        <p:spPr>
          <a:xfrm>
            <a:off x="1994534" y="4914798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3D62A-391F-4DE0-A527-A593EC1D636A}"/>
              </a:ext>
            </a:extLst>
          </p:cNvPr>
          <p:cNvSpPr/>
          <p:nvPr/>
        </p:nvSpPr>
        <p:spPr>
          <a:xfrm>
            <a:off x="4207342" y="3029915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DE4177-E636-43EA-9C2C-8A1A84708446}"/>
              </a:ext>
            </a:extLst>
          </p:cNvPr>
          <p:cNvSpPr/>
          <p:nvPr/>
        </p:nvSpPr>
        <p:spPr>
          <a:xfrm>
            <a:off x="4246213" y="3979433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38C40-98B5-49D4-9659-65588E2CBA4C}"/>
              </a:ext>
            </a:extLst>
          </p:cNvPr>
          <p:cNvSpPr/>
          <p:nvPr/>
        </p:nvSpPr>
        <p:spPr>
          <a:xfrm>
            <a:off x="4262167" y="4889040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0F7F39-00C0-4112-B26F-5716315570C7}"/>
              </a:ext>
            </a:extLst>
          </p:cNvPr>
          <p:cNvSpPr/>
          <p:nvPr/>
        </p:nvSpPr>
        <p:spPr>
          <a:xfrm>
            <a:off x="6606578" y="2763170"/>
            <a:ext cx="1191891" cy="295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2DE738-78DA-43AE-A48B-CBA3BD73F9D7}"/>
              </a:ext>
            </a:extLst>
          </p:cNvPr>
          <p:cNvSpPr/>
          <p:nvPr/>
        </p:nvSpPr>
        <p:spPr>
          <a:xfrm>
            <a:off x="6788867" y="3053242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7074BA-E4F6-49DC-83C5-29F2818A6F0D}"/>
              </a:ext>
            </a:extLst>
          </p:cNvPr>
          <p:cNvSpPr/>
          <p:nvPr/>
        </p:nvSpPr>
        <p:spPr>
          <a:xfrm>
            <a:off x="6788867" y="3979432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09F653-1737-4FD7-8B41-988AA0930373}"/>
              </a:ext>
            </a:extLst>
          </p:cNvPr>
          <p:cNvSpPr/>
          <p:nvPr/>
        </p:nvSpPr>
        <p:spPr>
          <a:xfrm>
            <a:off x="6788867" y="4914798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802A6A-6195-452B-AC03-C4F4CD9A4E25}"/>
              </a:ext>
            </a:extLst>
          </p:cNvPr>
          <p:cNvSpPr/>
          <p:nvPr/>
        </p:nvSpPr>
        <p:spPr>
          <a:xfrm>
            <a:off x="9045297" y="2787576"/>
            <a:ext cx="1191891" cy="295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BC7E5B-92B5-4BC0-9621-E944FC397DEE}"/>
              </a:ext>
            </a:extLst>
          </p:cNvPr>
          <p:cNvSpPr/>
          <p:nvPr/>
        </p:nvSpPr>
        <p:spPr>
          <a:xfrm>
            <a:off x="9227586" y="3125453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B657CE-5458-45BE-A077-1C9F31B2733E}"/>
              </a:ext>
            </a:extLst>
          </p:cNvPr>
          <p:cNvSpPr/>
          <p:nvPr/>
        </p:nvSpPr>
        <p:spPr>
          <a:xfrm>
            <a:off x="9227586" y="3941832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94E784-1050-4AF5-BE62-1FF59748A7C2}"/>
              </a:ext>
            </a:extLst>
          </p:cNvPr>
          <p:cNvSpPr/>
          <p:nvPr/>
        </p:nvSpPr>
        <p:spPr>
          <a:xfrm>
            <a:off x="9227586" y="4848257"/>
            <a:ext cx="827312" cy="4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0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Hadoop – Block Size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954555"/>
          </a:xfrm>
        </p:spPr>
        <p:txBody>
          <a:bodyPr>
            <a:normAutofit/>
          </a:bodyPr>
          <a:lstStyle/>
          <a:p>
            <a:r>
              <a:rPr lang="en-IN" dirty="0"/>
              <a:t>The latest version of Hadoop is 3.</a:t>
            </a:r>
          </a:p>
          <a:p>
            <a:r>
              <a:rPr lang="en-IN" dirty="0"/>
              <a:t>In version 1 the input file gets splits into multiple chunks of size 64 MB (block size).</a:t>
            </a:r>
          </a:p>
          <a:p>
            <a:r>
              <a:rPr lang="en-IN" dirty="0"/>
              <a:t>In version 2 and 3 the input file gets splits into multiple chunks of size 128 MB (block size).</a:t>
            </a:r>
          </a:p>
          <a:p>
            <a:r>
              <a:rPr lang="en-IN" dirty="0"/>
              <a:t>Huge block size leads to lesser number of blocks in the hard disk ,which makes the IO operations faster and easy</a:t>
            </a:r>
          </a:p>
        </p:txBody>
      </p:sp>
    </p:spTree>
    <p:extLst>
      <p:ext uri="{BB962C8B-B14F-4D97-AF65-F5344CB8AC3E}">
        <p14:creationId xmlns:p14="http://schemas.microsoft.com/office/powerpoint/2010/main" val="13038546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746</TotalTime>
  <Words>766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Big Data</vt:lpstr>
      <vt:lpstr>PowerPoint Presentation</vt:lpstr>
      <vt:lpstr>Divide and Conquer</vt:lpstr>
      <vt:lpstr>Divide and Conquer</vt:lpstr>
      <vt:lpstr>Distributed file system</vt:lpstr>
      <vt:lpstr>Hadoop</vt:lpstr>
      <vt:lpstr>Data Locality</vt:lpstr>
      <vt:lpstr>Rack Awareness</vt:lpstr>
      <vt:lpstr>Hadoop – Block Size </vt:lpstr>
      <vt:lpstr>Hadoop –Installation</vt:lpstr>
      <vt:lpstr>Hadoop – Daemons </vt:lpstr>
      <vt:lpstr>Hadoop – Daemons </vt:lpstr>
      <vt:lpstr>HDFS – Workflow</vt:lpstr>
      <vt:lpstr>Hadoop Distributed File System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silvia priya</dc:creator>
  <cp:lastModifiedBy>silvia priya</cp:lastModifiedBy>
  <cp:revision>47</cp:revision>
  <dcterms:created xsi:type="dcterms:W3CDTF">2021-03-09T09:10:02Z</dcterms:created>
  <dcterms:modified xsi:type="dcterms:W3CDTF">2021-07-23T04:37:03Z</dcterms:modified>
</cp:coreProperties>
</file>