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74" r:id="rId6"/>
    <p:sldId id="277" r:id="rId7"/>
    <p:sldId id="260" r:id="rId8"/>
    <p:sldId id="279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8E876-2864-49F1-8B74-07E5D011846C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CA8D8-92C0-46B5-92B8-705B329D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Phases – Job Submission, Map, Shuffle and sort, Reducer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last level of directory should not be present in </a:t>
            </a:r>
            <a:r>
              <a:rPr lang="en-US" baseline="0" dirty="0" err="1"/>
              <a:t>hdfs</a:t>
            </a:r>
            <a:r>
              <a:rPr lang="en-US" baseline="0" dirty="0"/>
              <a:t>. If it already exist then </a:t>
            </a:r>
            <a:r>
              <a:rPr lang="en-US" baseline="0" dirty="0" err="1"/>
              <a:t>hdfs</a:t>
            </a:r>
            <a:r>
              <a:rPr lang="en-US" baseline="0" dirty="0"/>
              <a:t> will throw error. [dir1/dir2/dir3 – dir3 should not exits already]</a:t>
            </a:r>
          </a:p>
          <a:p>
            <a:pPr marL="228600" indent="-228600">
              <a:buAutoNum type="arabicPeriod"/>
            </a:pPr>
            <a:r>
              <a:rPr lang="en-US" baseline="0" dirty="0"/>
              <a:t>Number of input blocks = number of input splits = number of mappers</a:t>
            </a:r>
          </a:p>
          <a:p>
            <a:pPr marL="228600" indent="-228600">
              <a:buAutoNum type="arabicPeriod"/>
            </a:pPr>
            <a:r>
              <a:rPr lang="en-US" baseline="0" dirty="0"/>
              <a:t>Mappers{M1,M2) execute the tasks parallel on the two different machines.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intermediate outputs (op1,op2) will be stored in the individual machines file system</a:t>
            </a:r>
          </a:p>
          <a:p>
            <a:pPr marL="228600" indent="-228600">
              <a:buAutoNum type="arabicPeriod"/>
            </a:pPr>
            <a:r>
              <a:rPr lang="en-US" baseline="0" dirty="0"/>
              <a:t>Every 3 secs the status updates of the mappers will be given to the JT.</a:t>
            </a:r>
          </a:p>
          <a:p>
            <a:pPr marL="228600" indent="-228600">
              <a:buAutoNum type="arabicPeriod"/>
            </a:pPr>
            <a:r>
              <a:rPr lang="en-US" baseline="0" dirty="0"/>
              <a:t>More than one mapper can also run in single TT machine, depending on the resource availability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the reducer prepares the final output,  the intermediate outputs generated and stored in local physical system will be purged and that space is set free.</a:t>
            </a:r>
          </a:p>
          <a:p>
            <a:pPr marL="228600" indent="-228600">
              <a:buAutoNum type="arabicPeriod"/>
            </a:pPr>
            <a:r>
              <a:rPr lang="en-US" baseline="0" dirty="0"/>
              <a:t>Steps till 4 in figure, is considered as job submission phase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378EF-6AAA-428C-8CD7-25855C721A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726D-3676-404B-AFFF-0D74FF501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MAP REDUCE ARCHI</a:t>
            </a:r>
          </a:p>
        </p:txBody>
      </p:sp>
    </p:spTree>
    <p:extLst>
      <p:ext uri="{BB962C8B-B14F-4D97-AF65-F5344CB8AC3E}">
        <p14:creationId xmlns:p14="http://schemas.microsoft.com/office/powerpoint/2010/main" val="155392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7" y="1097333"/>
            <a:ext cx="10769361" cy="5630037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9439" y="2082314"/>
            <a:ext cx="1285103" cy="891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0525" y="2082314"/>
            <a:ext cx="1112590" cy="891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41321" y="3752335"/>
            <a:ext cx="1006399" cy="13386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TT1/DN1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M1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1488" y="3752335"/>
            <a:ext cx="971972" cy="13386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TT2/DN2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M2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3335" y="3751306"/>
            <a:ext cx="950996" cy="13386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TT3/DN3</a:t>
            </a:r>
          </a:p>
          <a:p>
            <a:pPr algn="ctr"/>
            <a:r>
              <a:rPr lang="en-US" sz="1400" dirty="0"/>
              <a:t>C – M3</a:t>
            </a:r>
          </a:p>
          <a:p>
            <a:pPr algn="ctr"/>
            <a:r>
              <a:rPr lang="en-US" sz="1400" dirty="0"/>
              <a:t>Merge  o/p</a:t>
            </a:r>
          </a:p>
          <a:p>
            <a:pPr algn="ctr"/>
            <a:endParaRPr lang="en-US" sz="140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313579" y="2302759"/>
            <a:ext cx="3146946" cy="49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74542" y="2763982"/>
            <a:ext cx="3185983" cy="519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307766" y="2973859"/>
            <a:ext cx="654627" cy="777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24001" y="3751306"/>
            <a:ext cx="1472514" cy="1353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 – j1/ &lt;.jar&gt; </a:t>
            </a:r>
            <a:r>
              <a:rPr lang="en-US" dirty="0" err="1"/>
              <a:t>i</a:t>
            </a:r>
            <a:r>
              <a:rPr lang="en-US" dirty="0"/>
              <a:t>/p o/p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000479" y="2531216"/>
            <a:ext cx="0" cy="232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3118"/>
              </p:ext>
            </p:extLst>
          </p:nvPr>
        </p:nvGraphicFramePr>
        <p:xfrm>
          <a:off x="7663873" y="2419119"/>
          <a:ext cx="1615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944724" y="214887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Job Queue - FIFO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63872" y="246970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91237" y="248589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09758" y="248589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79099" y="248175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J4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830745" y="2777485"/>
            <a:ext cx="0" cy="585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169227" y="3362582"/>
            <a:ext cx="4661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22" idx="7"/>
          </p:cNvCxnSpPr>
          <p:nvPr/>
        </p:nvCxnSpPr>
        <p:spPr>
          <a:xfrm flipH="1">
            <a:off x="2780870" y="3362582"/>
            <a:ext cx="388358" cy="587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791422" y="2983775"/>
            <a:ext cx="957147" cy="76753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9" idx="2"/>
            <a:endCxn id="11" idx="0"/>
          </p:cNvCxnSpPr>
          <p:nvPr/>
        </p:nvCxnSpPr>
        <p:spPr>
          <a:xfrm flipH="1">
            <a:off x="6907474" y="2973859"/>
            <a:ext cx="109346" cy="77847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10" idx="0"/>
          </p:cNvCxnSpPr>
          <p:nvPr/>
        </p:nvCxnSpPr>
        <p:spPr>
          <a:xfrm flipV="1">
            <a:off x="5444521" y="2913877"/>
            <a:ext cx="1015169" cy="83845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161583" y="2973859"/>
            <a:ext cx="0" cy="7774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828" y="4797483"/>
            <a:ext cx="965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&lt;Reducer&gt;</a:t>
            </a: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7481186" y="2956114"/>
            <a:ext cx="936814" cy="77744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7306559" y="2966383"/>
            <a:ext cx="784678" cy="77744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A59CB9-1E06-4026-9ED7-E3FEBE4359E1}"/>
              </a:ext>
            </a:extLst>
          </p:cNvPr>
          <p:cNvSpPr/>
          <p:nvPr/>
        </p:nvSpPr>
        <p:spPr>
          <a:xfrm>
            <a:off x="9472246" y="3708052"/>
            <a:ext cx="1050024" cy="1397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TT4/DN4</a:t>
            </a:r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D</a:t>
            </a:r>
          </a:p>
          <a:p>
            <a:pPr algn="ctr"/>
            <a:r>
              <a:rPr lang="en-IN" sz="1400" dirty="0"/>
              <a:t>M4</a:t>
            </a:r>
          </a:p>
          <a:p>
            <a:pPr algn="ctr"/>
            <a:endParaRPr lang="en-IN" sz="1400" dirty="0"/>
          </a:p>
          <a:p>
            <a:pPr algn="ctr"/>
            <a:endParaRPr lang="en-IN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480C9-6BB2-486A-976A-F24EFE28E4A3}"/>
              </a:ext>
            </a:extLst>
          </p:cNvPr>
          <p:cNvCxnSpPr/>
          <p:nvPr/>
        </p:nvCxnSpPr>
        <p:spPr>
          <a:xfrm flipH="1" flipV="1">
            <a:off x="7573115" y="2829887"/>
            <a:ext cx="2629446" cy="87816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A7B11-CBED-4AA6-A87C-169C185DB249}"/>
              </a:ext>
            </a:extLst>
          </p:cNvPr>
          <p:cNvCxnSpPr/>
          <p:nvPr/>
        </p:nvCxnSpPr>
        <p:spPr>
          <a:xfrm flipH="1" flipV="1">
            <a:off x="7563554" y="2930167"/>
            <a:ext cx="2051531" cy="77143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7A51C6-F918-4031-8201-D853005C99B0}"/>
              </a:ext>
            </a:extLst>
          </p:cNvPr>
          <p:cNvSpPr/>
          <p:nvPr/>
        </p:nvSpPr>
        <p:spPr>
          <a:xfrm>
            <a:off x="1524002" y="6055990"/>
            <a:ext cx="2637452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BDD395-0AC4-4222-A5F0-44ED77941372}"/>
              </a:ext>
            </a:extLst>
          </p:cNvPr>
          <p:cNvCxnSpPr/>
          <p:nvPr/>
        </p:nvCxnSpPr>
        <p:spPr>
          <a:xfrm>
            <a:off x="2183363" y="6036906"/>
            <a:ext cx="0" cy="485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F7CAF-C061-4573-B16D-63ACF5E0576A}"/>
              </a:ext>
            </a:extLst>
          </p:cNvPr>
          <p:cNvCxnSpPr/>
          <p:nvPr/>
        </p:nvCxnSpPr>
        <p:spPr>
          <a:xfrm>
            <a:off x="2855515" y="6036906"/>
            <a:ext cx="0" cy="485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C9A07-E7DA-4DE4-9FD9-9EEC411BC799}"/>
              </a:ext>
            </a:extLst>
          </p:cNvPr>
          <p:cNvCxnSpPr/>
          <p:nvPr/>
        </p:nvCxnSpPr>
        <p:spPr>
          <a:xfrm>
            <a:off x="3564294" y="6036906"/>
            <a:ext cx="0" cy="485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6EFD3-A998-4AB0-BDC3-5D97F5FC5CB7}"/>
              </a:ext>
            </a:extLst>
          </p:cNvPr>
          <p:cNvCxnSpPr/>
          <p:nvPr/>
        </p:nvCxnSpPr>
        <p:spPr>
          <a:xfrm>
            <a:off x="4161453" y="6036906"/>
            <a:ext cx="0" cy="485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2CD78D-52B0-4D73-8AE4-0F609E873870}"/>
              </a:ext>
            </a:extLst>
          </p:cNvPr>
          <p:cNvSpPr txBox="1"/>
          <p:nvPr/>
        </p:nvSpPr>
        <p:spPr>
          <a:xfrm>
            <a:off x="1726163" y="60948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F4CBE-59D6-4C03-B563-0C8340F82D85}"/>
              </a:ext>
            </a:extLst>
          </p:cNvPr>
          <p:cNvSpPr txBox="1"/>
          <p:nvPr/>
        </p:nvSpPr>
        <p:spPr>
          <a:xfrm>
            <a:off x="2319879" y="61000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82C32-DE58-4F90-87B7-375711FD5EDA}"/>
              </a:ext>
            </a:extLst>
          </p:cNvPr>
          <p:cNvSpPr txBox="1"/>
          <p:nvPr/>
        </p:nvSpPr>
        <p:spPr>
          <a:xfrm>
            <a:off x="3033597" y="60948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B00A0-49E1-4C2C-85D5-4C76C4D9C783}"/>
              </a:ext>
            </a:extLst>
          </p:cNvPr>
          <p:cNvSpPr txBox="1"/>
          <p:nvPr/>
        </p:nvSpPr>
        <p:spPr>
          <a:xfrm>
            <a:off x="3709306" y="61139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9047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6200"/>
            <a:ext cx="9144000" cy="39471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Map/Reduce task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6201"/>
            <a:ext cx="9144000" cy="481091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sz="1600" dirty="0"/>
          </a:p>
          <a:p>
            <a:pPr marL="457200" indent="-457200" algn="l">
              <a:buAutoNum type="arabicPeriod"/>
            </a:pPr>
            <a:endParaRPr lang="en-US" sz="1600" dirty="0"/>
          </a:p>
          <a:p>
            <a:pPr marL="457200" indent="-457200" algn="l">
              <a:buAutoNum type="arabicPeriod"/>
            </a:pPr>
            <a:r>
              <a:rPr lang="en-US" sz="1600" dirty="0"/>
              <a:t>A map task can likely get fail, because of a program error or a N/w i/o exception.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So the JT will make 4 attempts in multiple TT’s, it can be done on the same TT too.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The same scenario goes with reducer also.</a:t>
            </a:r>
          </a:p>
          <a:p>
            <a:pPr marL="457200" indent="-457200" algn="l">
              <a:buAutoNum type="arabicPeriod"/>
            </a:pPr>
            <a:endParaRPr lang="en-US" sz="1600" dirty="0"/>
          </a:p>
          <a:p>
            <a:pPr algn="l">
              <a:lnSpc>
                <a:spcPct val="89000"/>
              </a:lnSpc>
              <a:spcBef>
                <a:spcPct val="0"/>
              </a:spcBef>
            </a:pPr>
            <a:r>
              <a:rPr lang="en-US" sz="2000" cap="all" dirty="0">
                <a:latin typeface="+mj-lt"/>
                <a:ea typeface="+mj-ea"/>
                <a:cs typeface="+mj-cs"/>
              </a:rPr>
              <a:t>Task Tracker failure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If the heart beat signal from TT doesn’t reaches the JT beyond 3 secs, then it is considered as TT failure.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So the same TT will be executed on an another machine with the same copy of data.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All the Map tasks executed by the failed TT will be given to an up and alive TT.</a:t>
            </a:r>
          </a:p>
          <a:p>
            <a:pPr marL="457200" indent="-457200" algn="l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24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6C7F36-F768-418B-859A-727407CD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2021546"/>
            <a:ext cx="8361229" cy="2998129"/>
          </a:xfrm>
        </p:spPr>
        <p:txBody>
          <a:bodyPr>
            <a:normAutofit/>
          </a:bodyPr>
          <a:lstStyle/>
          <a:p>
            <a:pPr algn="l">
              <a:lnSpc>
                <a:spcPct val="89000"/>
              </a:lnSpc>
              <a:spcBef>
                <a:spcPct val="0"/>
              </a:spcBef>
            </a:pPr>
            <a:r>
              <a:rPr lang="en-US" sz="1600" cap="all" dirty="0">
                <a:latin typeface="+mj-lt"/>
                <a:ea typeface="+mj-ea"/>
                <a:cs typeface="+mj-cs"/>
              </a:rPr>
              <a:t>Job Tracker failure</a:t>
            </a:r>
          </a:p>
          <a:p>
            <a:pPr algn="l">
              <a:lnSpc>
                <a:spcPct val="89000"/>
              </a:lnSpc>
              <a:spcBef>
                <a:spcPct val="0"/>
              </a:spcBef>
            </a:pPr>
            <a:endParaRPr lang="en-US" sz="1600" cap="all">
              <a:latin typeface="+mj-lt"/>
              <a:ea typeface="+mj-ea"/>
              <a:cs typeface="+mj-cs"/>
            </a:endParaRPr>
          </a:p>
          <a:p>
            <a:pPr algn="l">
              <a:lnSpc>
                <a:spcPct val="89000"/>
              </a:lnSpc>
              <a:spcBef>
                <a:spcPct val="0"/>
              </a:spcBef>
            </a:pPr>
            <a:endParaRPr lang="en-US" sz="1600" cap="all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1600" dirty="0"/>
              <a:t>1.    If the job tracker fails, all the related map, reduce operations fails and hence in Hadoop v1 (map reduce  architecture) JT is SPOF.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1E7DED-5908-452E-8835-7D6E98D09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4987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52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MapReduce– Summary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954555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/>
              <a:t>Mappers</a:t>
            </a:r>
          </a:p>
          <a:p>
            <a:pPr marL="0" indent="0">
              <a:buNone/>
            </a:pPr>
            <a:r>
              <a:rPr lang="en-IN" dirty="0"/>
              <a:t>Intermediate Output</a:t>
            </a:r>
          </a:p>
          <a:p>
            <a:pPr marL="0" indent="0">
              <a:buNone/>
            </a:pPr>
            <a:r>
              <a:rPr lang="en-IN" dirty="0"/>
              <a:t>Shuffle</a:t>
            </a:r>
          </a:p>
          <a:p>
            <a:pPr marL="0" indent="0">
              <a:buNone/>
            </a:pPr>
            <a:r>
              <a:rPr lang="en-IN" dirty="0"/>
              <a:t>Reducers</a:t>
            </a:r>
          </a:p>
          <a:p>
            <a:pPr marL="0" indent="0">
              <a:buNone/>
            </a:pPr>
            <a:r>
              <a:rPr lang="en-IN" dirty="0" err="1"/>
              <a:t>Key,value</a:t>
            </a:r>
            <a:r>
              <a:rPr lang="en-IN" dirty="0"/>
              <a:t> pair</a:t>
            </a:r>
          </a:p>
        </p:txBody>
      </p:sp>
    </p:spTree>
    <p:extLst>
      <p:ext uri="{BB962C8B-B14F-4D97-AF65-F5344CB8AC3E}">
        <p14:creationId xmlns:p14="http://schemas.microsoft.com/office/powerpoint/2010/main" val="11504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CBC-377A-4CF5-9DAB-BD92AC1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lang="en-IN" sz="4400" dirty="0"/>
              <a:t>MapReduce</a:t>
            </a:r>
            <a:r>
              <a:rPr lang="en-IN" dirty="0"/>
              <a:t> thru different ways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4F-DE4B-4903-A9BD-FBFF2F19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9545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>
                <a:latin typeface="+mj-lt"/>
              </a:rPr>
              <a:t>The Map reduce architecture can be implemented in multiple programming ways</a:t>
            </a:r>
          </a:p>
          <a:p>
            <a:pPr marL="0" indent="0" algn="l">
              <a:buNone/>
            </a:pPr>
            <a:endParaRPr lang="en-US" dirty="0">
              <a:latin typeface="+mj-lt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+mj-lt"/>
              </a:rPr>
              <a:t>Java (Language on which Hadoop is built)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+mj-lt"/>
              </a:rPr>
              <a:t>Pig Latin (Designed by yahoo)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+mj-lt"/>
              </a:rPr>
              <a:t>Hive (Designed by FB)</a:t>
            </a:r>
          </a:p>
          <a:p>
            <a:pPr marL="457200" indent="-457200" algn="l">
              <a:buAutoNum type="arabicPeriod"/>
            </a:pPr>
            <a:endParaRPr lang="en-US" dirty="0">
              <a:latin typeface="+mj-lt"/>
            </a:endParaRPr>
          </a:p>
          <a:p>
            <a:pPr marL="0" indent="0" algn="l">
              <a:buNone/>
            </a:pPr>
            <a:r>
              <a:rPr lang="en-US" dirty="0">
                <a:latin typeface="+mj-lt"/>
              </a:rPr>
              <a:t>Structure, Unstructure and Semi structure files can also be processed among any of the above three programming ways.</a:t>
            </a:r>
          </a:p>
          <a:p>
            <a:pPr marL="0" indent="0" algn="l">
              <a:buNone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1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75E-7BCA-4353-B5A4-895ADB1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07D0-5E40-43BE-9B1E-FC309987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Hive is consistently used in Hadoop analytics, as it provides a SQL-like interface for users to extract data from Hadoop system. Since SQL knowledge was common in the programming world, anyone with SQL knowledge can start using hive.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Hive – Hadoop based data warehousing tool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Supports HiveQL or Hive Query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Provides summarization, query and analysis of large data sets stored in Hadoop.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Gap between relational databases and Hadoop is successfully built by hive.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298B-DE61-4412-84BA-8B29344F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469"/>
          </a:xfrm>
        </p:spPr>
        <p:txBody>
          <a:bodyPr>
            <a:normAutofit fontScale="90000"/>
          </a:bodyPr>
          <a:lstStyle/>
          <a:p>
            <a:r>
              <a:rPr lang="en-IN" dirty="0"/>
              <a:t>Don’t use HIVE if you have..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380B-5591-4656-A850-9034E162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7584"/>
            <a:ext cx="9601200" cy="4439816"/>
          </a:xfrm>
        </p:spPr>
        <p:txBody>
          <a:bodyPr/>
          <a:lstStyle/>
          <a:p>
            <a:r>
              <a:rPr lang="en-IN" dirty="0"/>
              <a:t>If RDBMS can efficiently solve the use case go by it.</a:t>
            </a:r>
          </a:p>
          <a:p>
            <a:r>
              <a:rPr lang="en-IN" dirty="0"/>
              <a:t>If you need response in seconds.</a:t>
            </a:r>
          </a:p>
          <a:p>
            <a:r>
              <a:rPr lang="en-IN" dirty="0"/>
              <a:t>If creating a schema for your file is difficult .</a:t>
            </a:r>
          </a:p>
          <a:p>
            <a:r>
              <a:rPr lang="en-IN" dirty="0"/>
              <a:t>Data doesn’t exceed GB’s.</a:t>
            </a:r>
          </a:p>
        </p:txBody>
      </p:sp>
    </p:spTree>
    <p:extLst>
      <p:ext uri="{BB962C8B-B14F-4D97-AF65-F5344CB8AC3E}">
        <p14:creationId xmlns:p14="http://schemas.microsoft.com/office/powerpoint/2010/main" val="190808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DAB9-446F-4BA7-BD08-6970B82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776"/>
          </a:xfrm>
        </p:spPr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76F7-F94C-4F3E-ACB3-DFF374AD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0931"/>
            <a:ext cx="9601200" cy="4486469"/>
          </a:xfrm>
        </p:spPr>
        <p:txBody>
          <a:bodyPr/>
          <a:lstStyle/>
          <a:p>
            <a:r>
              <a:rPr lang="en-IN" dirty="0"/>
              <a:t>Possible negative scenarios in map reduce </a:t>
            </a:r>
            <a:r>
              <a:rPr lang="en-IN" dirty="0" err="1"/>
              <a:t>archi</a:t>
            </a:r>
            <a:r>
              <a:rPr lang="en-IN" dirty="0"/>
              <a:t>?</a:t>
            </a:r>
          </a:p>
          <a:p>
            <a:r>
              <a:rPr lang="en-IN" dirty="0"/>
              <a:t>Will the intermediate output be deleted after preparing the final output?</a:t>
            </a:r>
          </a:p>
          <a:p>
            <a:r>
              <a:rPr lang="en-IN" dirty="0"/>
              <a:t>What are the different phases in a map reduce program?</a:t>
            </a:r>
          </a:p>
          <a:p>
            <a:r>
              <a:rPr lang="en-IN" dirty="0"/>
              <a:t>How to identify the number of mappers created for a code?</a:t>
            </a:r>
          </a:p>
          <a:p>
            <a:r>
              <a:rPr lang="en-IN" dirty="0"/>
              <a:t>What are the different ways in which you can write a code for implementing map reduce architecture </a:t>
            </a:r>
            <a:r>
              <a:rPr lang="en-IN"/>
              <a:t>in Hadoop?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491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407</TotalTime>
  <Words>637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MAP REDUCE ARCHI</vt:lpstr>
      <vt:lpstr>PowerPoint Presentation</vt:lpstr>
      <vt:lpstr>Map/Reduce task failure</vt:lpstr>
      <vt:lpstr>PowerPoint Presentation</vt:lpstr>
      <vt:lpstr>MapReduce– Summary</vt:lpstr>
      <vt:lpstr>MapReduce thru different ways</vt:lpstr>
      <vt:lpstr>Hive</vt:lpstr>
      <vt:lpstr>Don’t use HIVE if you have..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ARCHI</dc:title>
  <dc:creator>silvia priya</dc:creator>
  <cp:lastModifiedBy>silvia priya</cp:lastModifiedBy>
  <cp:revision>13</cp:revision>
  <dcterms:created xsi:type="dcterms:W3CDTF">2021-04-06T10:10:26Z</dcterms:created>
  <dcterms:modified xsi:type="dcterms:W3CDTF">2021-07-23T13:35:18Z</dcterms:modified>
</cp:coreProperties>
</file>