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64" r:id="rId6"/>
    <p:sldId id="265" r:id="rId7"/>
    <p:sldId id="270" r:id="rId8"/>
    <p:sldId id="266" r:id="rId9"/>
    <p:sldId id="272" r:id="rId10"/>
    <p:sldId id="267" r:id="rId11"/>
    <p:sldId id="271"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3/10/2020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ircuitdigest.com/" TargetMode="External"/><Relationship Id="rId2" Type="http://schemas.openxmlformats.org/officeDocument/2006/relationships/hyperlink" Target="http://www.circuitstoday.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circuitdigest.com/microcontroller-projects/arduino-thermistor-interfacing-code-circu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circuitdigest.com/microcontroller-projects/arduino-thermistor-interfacing-code-circu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F4064-74D1-49F1-9738-8A3A92043FF1}"/>
              </a:ext>
            </a:extLst>
          </p:cNvPr>
          <p:cNvSpPr>
            <a:spLocks noGrp="1"/>
          </p:cNvSpPr>
          <p:nvPr>
            <p:ph type="ctrTitle"/>
          </p:nvPr>
        </p:nvSpPr>
        <p:spPr>
          <a:xfrm>
            <a:off x="1751012" y="503853"/>
            <a:ext cx="8689976" cy="2267339"/>
          </a:xfrm>
        </p:spPr>
        <p:txBody>
          <a:bodyPr/>
          <a:lstStyle/>
          <a:p>
            <a:r>
              <a:rPr lang="en-US" i="1" dirty="0">
                <a:latin typeface="Times New Roman" panose="02020603050405020304" pitchFamily="18" charset="0"/>
                <a:cs typeface="Times New Roman" panose="02020603050405020304" pitchFamily="18" charset="0"/>
              </a:rPr>
              <a:t>FIRE SECURITY SYSTEM</a:t>
            </a:r>
            <a:endParaRPr lang="en-IN" i="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956B5D-24F9-40F5-8EF8-4B6F6E9F452A}"/>
              </a:ext>
            </a:extLst>
          </p:cNvPr>
          <p:cNvSpPr>
            <a:spLocks noGrp="1"/>
          </p:cNvSpPr>
          <p:nvPr>
            <p:ph type="subTitle" idx="1"/>
          </p:nvPr>
        </p:nvSpPr>
        <p:spPr/>
        <p:txBody>
          <a:bodyPr>
            <a:normAutofit fontScale="70000" lnSpcReduction="20000"/>
          </a:bodyPr>
          <a:lstStyle/>
          <a:p>
            <a:pPr algn="l">
              <a:spcBef>
                <a:spcPts val="600"/>
              </a:spcBef>
            </a:pPr>
            <a:r>
              <a:rPr lang="en-US" dirty="0">
                <a:solidFill>
                  <a:schemeClr val="tx1"/>
                </a:solidFill>
                <a:latin typeface="Times New Roman" panose="02020603050405020304" pitchFamily="18" charset="0"/>
                <a:cs typeface="Times New Roman" panose="02020603050405020304" pitchFamily="18" charset="0"/>
              </a:rPr>
              <a:t>Prabhuram s </a:t>
            </a:r>
            <a:r>
              <a:rPr lang="en-US" dirty="0" err="1">
                <a:solidFill>
                  <a:schemeClr val="tx1"/>
                </a:solidFill>
                <a:latin typeface="Times New Roman" panose="02020603050405020304" pitchFamily="18" charset="0"/>
                <a:cs typeface="Times New Roman" panose="02020603050405020304" pitchFamily="18" charset="0"/>
              </a:rPr>
              <a:t>s</a:t>
            </a:r>
            <a:endParaRPr lang="en-US" dirty="0">
              <a:solidFill>
                <a:schemeClr val="tx1"/>
              </a:solidFill>
              <a:latin typeface="Times New Roman" panose="02020603050405020304" pitchFamily="18" charset="0"/>
              <a:cs typeface="Times New Roman" panose="02020603050405020304" pitchFamily="18" charset="0"/>
            </a:endParaRPr>
          </a:p>
          <a:p>
            <a:pPr algn="l">
              <a:spcBef>
                <a:spcPts val="600"/>
              </a:spcBef>
            </a:pPr>
            <a:r>
              <a:rPr lang="en-US" dirty="0">
                <a:solidFill>
                  <a:schemeClr val="tx1"/>
                </a:solidFill>
                <a:latin typeface="Times New Roman" panose="02020603050405020304" pitchFamily="18" charset="0"/>
                <a:cs typeface="Times New Roman" panose="02020603050405020304" pitchFamily="18" charset="0"/>
              </a:rPr>
              <a:t>Vignesh u k </a:t>
            </a:r>
          </a:p>
          <a:p>
            <a:pPr algn="l">
              <a:spcBef>
                <a:spcPts val="600"/>
              </a:spcBef>
            </a:pPr>
            <a:r>
              <a:rPr lang="en-US" dirty="0">
                <a:solidFill>
                  <a:schemeClr val="tx1"/>
                </a:solidFill>
                <a:latin typeface="Times New Roman" panose="02020603050405020304" pitchFamily="18" charset="0"/>
                <a:cs typeface="Times New Roman" panose="02020603050405020304" pitchFamily="18" charset="0"/>
              </a:rPr>
              <a:t>Naveen r s</a:t>
            </a:r>
          </a:p>
          <a:p>
            <a:pPr algn="l">
              <a:spcBef>
                <a:spcPts val="600"/>
              </a:spcBef>
            </a:pPr>
            <a:r>
              <a:rPr lang="en-US" altLang="zh-CN" sz="2400" dirty="0">
                <a:solidFill>
                  <a:schemeClr val="tx1"/>
                </a:solidFill>
                <a:latin typeface="Times New Roman" panose="02020603050405020304" pitchFamily="18" charset="0"/>
                <a:cs typeface="Times New Roman" panose="02020603050405020304" pitchFamily="18" charset="0"/>
              </a:rPr>
              <a:t>1</a:t>
            </a:r>
            <a:r>
              <a:rPr lang="en-US" altLang="zh-CN" sz="2400" baseline="30000" dirty="0">
                <a:solidFill>
                  <a:schemeClr val="tx1"/>
                </a:solidFill>
                <a:latin typeface="Times New Roman" panose="02020603050405020304" pitchFamily="18" charset="0"/>
                <a:cs typeface="Times New Roman" panose="02020603050405020304" pitchFamily="18" charset="0"/>
              </a:rPr>
              <a:t>st</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year</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ECE</a:t>
            </a:r>
            <a:r>
              <a:rPr lang="en-US" dirty="0">
                <a:solidFill>
                  <a:schemeClr val="tx1"/>
                </a:solidFill>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4169614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58F7-7400-4705-B7EF-7BAC6497B3D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CIRCUIT DIAGRAM</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FB6AF1F-C85B-444F-9C66-1A89B3D5BD39}"/>
              </a:ext>
            </a:extLst>
          </p:cNvPr>
          <p:cNvPicPr>
            <a:picLocks noGrp="1" noChangeAspect="1"/>
          </p:cNvPicPr>
          <p:nvPr>
            <p:ph sz="quarter" idx="13"/>
          </p:nvPr>
        </p:nvPicPr>
        <p:blipFill>
          <a:blip r:embed="rId2"/>
          <a:stretch>
            <a:fillRect/>
          </a:stretch>
        </p:blipFill>
        <p:spPr>
          <a:xfrm>
            <a:off x="1702137" y="1758427"/>
            <a:ext cx="8374924" cy="4771884"/>
          </a:xfrm>
        </p:spPr>
      </p:pic>
    </p:spTree>
    <p:extLst>
      <p:ext uri="{BB962C8B-B14F-4D97-AF65-F5344CB8AC3E}">
        <p14:creationId xmlns:p14="http://schemas.microsoft.com/office/powerpoint/2010/main" val="1271912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7EA8-17E4-46F5-8CD0-4174E04928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CIRCUIT DIAGRAM</a:t>
            </a:r>
            <a:endParaRPr lang="en-IN" dirty="0"/>
          </a:p>
        </p:txBody>
      </p:sp>
      <p:pic>
        <p:nvPicPr>
          <p:cNvPr id="4" name="Content Placeholder 4">
            <a:extLst>
              <a:ext uri="{FF2B5EF4-FFF2-40B4-BE49-F238E27FC236}">
                <a16:creationId xmlns:a16="http://schemas.microsoft.com/office/drawing/2014/main" id="{1CF1D83A-885C-44BE-BA00-BDACB5DEA0A2}"/>
              </a:ext>
            </a:extLst>
          </p:cNvPr>
          <p:cNvPicPr>
            <a:picLocks noGrp="1" noChangeAspect="1"/>
          </p:cNvPicPr>
          <p:nvPr>
            <p:ph sz="quarter" idx="13"/>
          </p:nvPr>
        </p:nvPicPr>
        <p:blipFill>
          <a:blip r:embed="rId2"/>
          <a:stretch>
            <a:fillRect/>
          </a:stretch>
        </p:blipFill>
        <p:spPr>
          <a:xfrm>
            <a:off x="3120390" y="2383631"/>
            <a:ext cx="5951220" cy="3390900"/>
          </a:xfrm>
        </p:spPr>
      </p:pic>
    </p:spTree>
    <p:extLst>
      <p:ext uri="{BB962C8B-B14F-4D97-AF65-F5344CB8AC3E}">
        <p14:creationId xmlns:p14="http://schemas.microsoft.com/office/powerpoint/2010/main" val="3976313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E9EB-CBAD-4B5A-8A97-6AFA54595E7A}"/>
              </a:ext>
            </a:extLst>
          </p:cNvPr>
          <p:cNvSpPr>
            <a:spLocks noGrp="1"/>
          </p:cNvSpPr>
          <p:nvPr>
            <p:ph type="title"/>
          </p:nvPr>
        </p:nvSpPr>
        <p:spPr>
          <a:xfrm>
            <a:off x="913775" y="130630"/>
            <a:ext cx="10364451" cy="1315616"/>
          </a:xfrm>
        </p:spPr>
        <p:txBody>
          <a:bodyPr/>
          <a:lstStyle/>
          <a:p>
            <a:pPr algn="l"/>
            <a:r>
              <a:rPr lang="en-US" dirty="0">
                <a:latin typeface="Times New Roman" panose="02020603050405020304" pitchFamily="18" charset="0"/>
                <a:cs typeface="Times New Roman" panose="02020603050405020304" pitchFamily="18" charset="0"/>
              </a:rPr>
              <a:t>CONCLUTION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8A61AA-4017-41B6-B8E2-6FE85EDBE9EA}"/>
              </a:ext>
            </a:extLst>
          </p:cNvPr>
          <p:cNvSpPr>
            <a:spLocks noGrp="1"/>
          </p:cNvSpPr>
          <p:nvPr>
            <p:ph sz="quarter" idx="13"/>
          </p:nvPr>
        </p:nvSpPr>
        <p:spPr>
          <a:xfrm>
            <a:off x="914399" y="1256750"/>
            <a:ext cx="10363826" cy="4490907"/>
          </a:xfrm>
        </p:spPr>
        <p:txBody>
          <a:bodyPr>
            <a:normAutofit/>
          </a:bodyPr>
          <a:lstStyle/>
          <a:p>
            <a:r>
              <a:rPr lang="en-US" sz="2400" dirty="0">
                <a:latin typeface="Times New Roman" panose="02020603050405020304" pitchFamily="18" charset="0"/>
                <a:cs typeface="Times New Roman" panose="02020603050405020304" pitchFamily="18" charset="0"/>
              </a:rPr>
              <a:t>THUS THE FIRE SECURITY SYSTEM HAS BEEN DESIGNED AND CONSTRUCTED SUCCESFULLY, AND IS ALSO PROVED TO WORK IN A THE EXPECTED MANNER.</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REFERENCE</a:t>
            </a:r>
          </a:p>
          <a:p>
            <a:r>
              <a:rPr lang="en-IN" sz="2400" dirty="0">
                <a:latin typeface="Times New Roman" panose="02020603050405020304" pitchFamily="18" charset="0"/>
                <a:cs typeface="Times New Roman" panose="02020603050405020304" pitchFamily="18" charset="0"/>
                <a:hlinkClick r:id="rId2"/>
              </a:rPr>
              <a:t>http://www.circuitstoday.com/</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hlinkClick r:id="rId3"/>
              </a:rPr>
              <a:t>https://circuitdigest.com/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017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6472-A9E6-4657-AAD6-B5ABCE63F613}"/>
              </a:ext>
            </a:extLst>
          </p:cNvPr>
          <p:cNvSpPr>
            <a:spLocks noGrp="1"/>
          </p:cNvSpPr>
          <p:nvPr>
            <p:ph type="title"/>
          </p:nvPr>
        </p:nvSpPr>
        <p:spPr>
          <a:xfrm>
            <a:off x="913775" y="1567543"/>
            <a:ext cx="10364451" cy="2976465"/>
          </a:xfrm>
        </p:spPr>
        <p:txBody>
          <a:bodyPr>
            <a:normAutofit/>
          </a:bodyPr>
          <a:lstStyle/>
          <a:p>
            <a:r>
              <a:rPr lang="en-US" sz="7200" dirty="0">
                <a:latin typeface="Times New Roman" panose="02020603050405020304" pitchFamily="18" charset="0"/>
                <a:cs typeface="Times New Roman" panose="02020603050405020304" pitchFamily="18" charset="0"/>
              </a:rPr>
              <a:t>THANK YOU</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89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B5E9-9105-4046-A305-313D44AD2A6D}"/>
              </a:ext>
            </a:extLst>
          </p:cNvPr>
          <p:cNvSpPr>
            <a:spLocks noGrp="1"/>
          </p:cNvSpPr>
          <p:nvPr>
            <p:ph type="title"/>
          </p:nvPr>
        </p:nvSpPr>
        <p:spPr>
          <a:xfrm>
            <a:off x="913775" y="-71020"/>
            <a:ext cx="10364451" cy="1447060"/>
          </a:xfrm>
        </p:spPr>
        <p:txBody>
          <a:bodyPr/>
          <a:lstStyle/>
          <a:p>
            <a:r>
              <a:rPr lang="en-US" i="1" dirty="0">
                <a:latin typeface="Times New Roman" panose="02020603050405020304" pitchFamily="18" charset="0"/>
                <a:cs typeface="Times New Roman" panose="02020603050405020304" pitchFamily="18" charset="0"/>
              </a:rPr>
              <a:t>Fire security system</a:t>
            </a:r>
            <a:endParaRPr lang="en-IN" dirty="0"/>
          </a:p>
        </p:txBody>
      </p:sp>
      <p:sp>
        <p:nvSpPr>
          <p:cNvPr id="3" name="Content Placeholder 2">
            <a:extLst>
              <a:ext uri="{FF2B5EF4-FFF2-40B4-BE49-F238E27FC236}">
                <a16:creationId xmlns:a16="http://schemas.microsoft.com/office/drawing/2014/main" id="{BD11FEBE-F2B4-4990-802D-E0E85747830B}"/>
              </a:ext>
            </a:extLst>
          </p:cNvPr>
          <p:cNvSpPr>
            <a:spLocks noGrp="1"/>
          </p:cNvSpPr>
          <p:nvPr>
            <p:ph sz="quarter" idx="13"/>
          </p:nvPr>
        </p:nvSpPr>
        <p:spPr>
          <a:xfrm>
            <a:off x="913774" y="1509204"/>
            <a:ext cx="10363826" cy="4281995"/>
          </a:xfrm>
        </p:spPr>
        <p:txBody>
          <a:bodyPr>
            <a:normAutofit/>
          </a:bodyPr>
          <a:lstStyle/>
          <a:p>
            <a:r>
              <a:rPr lang="en-US" dirty="0"/>
              <a:t>A fire alarm system has a number of devices working together to </a:t>
            </a:r>
            <a:r>
              <a:rPr lang="en-US" b="1" u="sng" dirty="0"/>
              <a:t>detect and warn </a:t>
            </a:r>
            <a:r>
              <a:rPr lang="en-US" dirty="0"/>
              <a:t>people through visual and audio applications when smoke , fire, carbon-mono-oxide or other emergencies are present</a:t>
            </a:r>
          </a:p>
          <a:p>
            <a:r>
              <a:rPr lang="en-US" dirty="0"/>
              <a:t>These alarms may be activated automatically from smoke detectors and heat detectors or  activated manually.</a:t>
            </a:r>
          </a:p>
          <a:p>
            <a:r>
              <a:rPr lang="en-US" dirty="0"/>
              <a:t>Alarms can be either motorized bells, wall mounted horns, </a:t>
            </a:r>
            <a:r>
              <a:rPr lang="en-US" dirty="0" err="1"/>
              <a:t>sms</a:t>
            </a:r>
            <a:r>
              <a:rPr lang="en-US" dirty="0"/>
              <a:t> alert sender </a:t>
            </a:r>
            <a:r>
              <a:rPr lang="en-US" dirty="0" err="1"/>
              <a:t>etc</a:t>
            </a:r>
            <a:r>
              <a:rPr lang="en-US" dirty="0"/>
              <a:t>…</a:t>
            </a:r>
          </a:p>
          <a:p>
            <a:pPr marL="0" indent="0">
              <a:buNone/>
            </a:pPr>
            <a:endParaRPr lang="en-US" sz="1800" dirty="0"/>
          </a:p>
        </p:txBody>
      </p:sp>
    </p:spTree>
    <p:extLst>
      <p:ext uri="{BB962C8B-B14F-4D97-AF65-F5344CB8AC3E}">
        <p14:creationId xmlns:p14="http://schemas.microsoft.com/office/powerpoint/2010/main" val="3436139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2A74-19E6-4774-B462-8BE89C5AAF11}"/>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Needs for Fire security system</a:t>
            </a:r>
            <a:endParaRPr lang="en-IN" dirty="0"/>
          </a:p>
        </p:txBody>
      </p:sp>
      <p:sp>
        <p:nvSpPr>
          <p:cNvPr id="3" name="Content Placeholder 2">
            <a:extLst>
              <a:ext uri="{FF2B5EF4-FFF2-40B4-BE49-F238E27FC236}">
                <a16:creationId xmlns:a16="http://schemas.microsoft.com/office/drawing/2014/main" id="{B889EDF3-9A9B-447D-8141-A2661B351F79}"/>
              </a:ext>
            </a:extLst>
          </p:cNvPr>
          <p:cNvSpPr>
            <a:spLocks noGrp="1"/>
          </p:cNvSpPr>
          <p:nvPr>
            <p:ph sz="quarter" idx="13"/>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Fire Alarm system are very useful in remote locations where human interaction is limited. Such systems are useful in mines, industrial areas, factories etc.</a:t>
            </a:r>
          </a:p>
          <a:p>
            <a:pPr algn="just"/>
            <a:r>
              <a:rPr lang="en-US" dirty="0">
                <a:latin typeface="Times New Roman" panose="02020603050405020304" pitchFamily="18" charset="0"/>
                <a:cs typeface="Times New Roman" panose="02020603050405020304" pitchFamily="18" charset="0"/>
              </a:rPr>
              <a:t>Fire Alarm system helps to monitor locations and alert during fire that occurs in night time.</a:t>
            </a:r>
          </a:p>
          <a:p>
            <a:pPr algn="just"/>
            <a:r>
              <a:rPr lang="en-US" dirty="0">
                <a:latin typeface="Times New Roman" panose="02020603050405020304" pitchFamily="18" charset="0"/>
                <a:cs typeface="Times New Roman" panose="02020603050405020304" pitchFamily="18" charset="0"/>
              </a:rPr>
              <a:t>Fire Alarm system helps to monitor locations and alert during fire that occurs in night time. Fire Alarm system helps to monitor locations and alert during fire that occurs in night time and hence remedy actions can be taken quickly. This helps to prevent major damages and losses created by a fire accident.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713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53CD-37BD-43EF-93BD-5E72DE49CC6A}"/>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454421-34A3-4B88-813A-84DDEA0EAEC3}"/>
              </a:ext>
            </a:extLst>
          </p:cNvPr>
          <p:cNvSpPr>
            <a:spLocks noGrp="1"/>
          </p:cNvSpPr>
          <p:nvPr>
            <p:ph sz="quarter" idx="13"/>
          </p:nvPr>
        </p:nvSpPr>
        <p:spPr>
          <a:xfrm>
            <a:off x="913774" y="1899822"/>
            <a:ext cx="10363826" cy="3891378"/>
          </a:xfrm>
        </p:spPr>
        <p:txBody>
          <a:bodyPr/>
          <a:lstStyle/>
          <a:p>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objective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project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develop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fire security system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arduino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board. as Technologies are emerging rapidly in the modern world, they must be utilized wisely to protect our surroundings from fire loss.</a:t>
            </a:r>
          </a:p>
          <a:p>
            <a:pPr marL="0" indent="0">
              <a:buNone/>
            </a:pPr>
            <a:r>
              <a:rPr lang="en-IN" sz="3600" dirty="0">
                <a:latin typeface="Times New Roman" panose="02020603050405020304" pitchFamily="18" charset="0"/>
                <a:cs typeface="Times New Roman" panose="02020603050405020304" pitchFamily="18" charset="0"/>
              </a:rPr>
              <a:t>Aim:</a:t>
            </a:r>
          </a:p>
          <a:p>
            <a:r>
              <a:rPr lang="en-IN" dirty="0">
                <a:latin typeface="Times New Roman" panose="02020603050405020304" pitchFamily="18" charset="0"/>
                <a:cs typeface="Times New Roman" panose="02020603050405020304" pitchFamily="18" charset="0"/>
              </a:rPr>
              <a:t>The aim of the project is to design and construct a fire alarm that will </a:t>
            </a:r>
            <a:r>
              <a:rPr lang="en-IN" dirty="0" err="1">
                <a:latin typeface="Times New Roman" panose="02020603050405020304" pitchFamily="18" charset="0"/>
                <a:cs typeface="Times New Roman" panose="02020603050405020304" pitchFamily="18" charset="0"/>
              </a:rPr>
              <a:t>sence</a:t>
            </a:r>
            <a:r>
              <a:rPr lang="en-IN" dirty="0">
                <a:latin typeface="Times New Roman" panose="02020603050405020304" pitchFamily="18" charset="0"/>
                <a:cs typeface="Times New Roman" panose="02020603050405020304" pitchFamily="18" charset="0"/>
              </a:rPr>
              <a:t> the presence of fire and alerts the surrounding.</a:t>
            </a:r>
          </a:p>
        </p:txBody>
      </p:sp>
    </p:spTree>
    <p:extLst>
      <p:ext uri="{BB962C8B-B14F-4D97-AF65-F5344CB8AC3E}">
        <p14:creationId xmlns:p14="http://schemas.microsoft.com/office/powerpoint/2010/main" val="3156453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32DF8-2C80-444D-9DA4-CF9D517DCD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Components required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FF5370-5540-49D5-B301-0BFA6C7F9FD8}"/>
              </a:ext>
            </a:extLst>
          </p:cNvPr>
          <p:cNvSpPr>
            <a:spLocks noGrp="1"/>
          </p:cNvSpPr>
          <p:nvPr>
            <p:ph sz="quarter" idx="13"/>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Arduino </a:t>
            </a:r>
            <a:r>
              <a:rPr lang="en-US" dirty="0" err="1">
                <a:latin typeface="Times New Roman" panose="02020603050405020304" pitchFamily="18" charset="0"/>
                <a:cs typeface="Times New Roman" panose="02020603050405020304" pitchFamily="18" charset="0"/>
              </a:rPr>
              <a:t>uno</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Jumper wires</a:t>
            </a:r>
          </a:p>
          <a:p>
            <a:r>
              <a:rPr lang="en-US" dirty="0">
                <a:latin typeface="Times New Roman" panose="02020603050405020304" pitchFamily="18" charset="0"/>
                <a:cs typeface="Times New Roman" panose="02020603050405020304" pitchFamily="18" charset="0"/>
              </a:rPr>
              <a:t>Bread board</a:t>
            </a:r>
          </a:p>
          <a:p>
            <a:r>
              <a:rPr lang="en-US" dirty="0" err="1">
                <a:latin typeface="Times New Roman" panose="02020603050405020304" pitchFamily="18" charset="0"/>
                <a:cs typeface="Times New Roman" panose="02020603050405020304" pitchFamily="18" charset="0"/>
              </a:rPr>
              <a:t>Lm</a:t>
            </a:r>
            <a:r>
              <a:rPr lang="en-US" dirty="0">
                <a:latin typeface="Times New Roman" panose="02020603050405020304" pitchFamily="18" charset="0"/>
                <a:cs typeface="Times New Roman" panose="02020603050405020304" pitchFamily="18" charset="0"/>
              </a:rPr>
              <a:t> 35 thermistor</a:t>
            </a:r>
          </a:p>
          <a:p>
            <a:r>
              <a:rPr lang="en-US" dirty="0">
                <a:latin typeface="Times New Roman" panose="02020603050405020304" pitchFamily="18" charset="0"/>
                <a:cs typeface="Times New Roman" panose="02020603050405020304" pitchFamily="18" charset="0"/>
              </a:rPr>
              <a:t>Buzzer </a:t>
            </a:r>
          </a:p>
          <a:p>
            <a:r>
              <a:rPr lang="en-US" dirty="0" err="1">
                <a:latin typeface="Times New Roman" panose="02020603050405020304" pitchFamily="18" charset="0"/>
                <a:cs typeface="Times New Roman" panose="02020603050405020304" pitchFamily="18" charset="0"/>
              </a:rPr>
              <a:t>Lcd</a:t>
            </a:r>
            <a:r>
              <a:rPr lang="en-US" dirty="0">
                <a:latin typeface="Times New Roman" panose="02020603050405020304" pitchFamily="18" charset="0"/>
                <a:cs typeface="Times New Roman" panose="02020603050405020304" pitchFamily="18" charset="0"/>
              </a:rPr>
              <a:t> display</a:t>
            </a:r>
          </a:p>
          <a:p>
            <a:r>
              <a:rPr lang="en-US" dirty="0">
                <a:latin typeface="Times New Roman" panose="02020603050405020304" pitchFamily="18" charset="0"/>
                <a:cs typeface="Times New Roman" panose="02020603050405020304" pitchFamily="18" charset="0"/>
              </a:rPr>
              <a:t>Resistors</a:t>
            </a:r>
          </a:p>
          <a:p>
            <a:r>
              <a:rPr lang="en-US" dirty="0" err="1">
                <a:latin typeface="Times New Roman" panose="02020603050405020304" pitchFamily="18" charset="0"/>
                <a:cs typeface="Times New Roman" panose="02020603050405020304" pitchFamily="18" charset="0"/>
              </a:rPr>
              <a:t>Gsm</a:t>
            </a:r>
            <a:r>
              <a:rPr lang="en-US" dirty="0">
                <a:latin typeface="Times New Roman" panose="02020603050405020304" pitchFamily="18" charset="0"/>
                <a:cs typeface="Times New Roman" panose="02020603050405020304" pitchFamily="18" charset="0"/>
              </a:rPr>
              <a:t> module</a:t>
            </a:r>
          </a:p>
          <a:p>
            <a:r>
              <a:rPr lang="en-US" dirty="0">
                <a:latin typeface="Times New Roman" panose="02020603050405020304" pitchFamily="18" charset="0"/>
                <a:cs typeface="Times New Roman" panose="02020603050405020304" pitchFamily="18" charset="0"/>
              </a:rPr>
              <a:t>Potentiometer</a:t>
            </a:r>
          </a:p>
          <a:p>
            <a:endParaRPr lang="en-IN" dirty="0"/>
          </a:p>
        </p:txBody>
      </p:sp>
    </p:spTree>
    <p:extLst>
      <p:ext uri="{BB962C8B-B14F-4D97-AF65-F5344CB8AC3E}">
        <p14:creationId xmlns:p14="http://schemas.microsoft.com/office/powerpoint/2010/main" val="5541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9FB9-2F47-4020-8E1A-3C2E373449A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Temperature sensor</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5CD8FB7-950C-4905-B5B7-771F6D4BD9AE}"/>
              </a:ext>
            </a:extLst>
          </p:cNvPr>
          <p:cNvSpPr>
            <a:spLocks noGrp="1"/>
          </p:cNvSpPr>
          <p:nvPr>
            <p:ph sz="quarter" idx="13"/>
          </p:nvPr>
        </p:nvSpPr>
        <p:spPr/>
        <p:txBody>
          <a:bodyPr/>
          <a:lstStyle/>
          <a:p>
            <a:r>
              <a:rPr lang="en-US" dirty="0" err="1">
                <a:latin typeface="Times New Roman" panose="02020603050405020304" pitchFamily="18" charset="0"/>
                <a:cs typeface="Times New Roman" panose="02020603050405020304" pitchFamily="18" charset="0"/>
              </a:rPr>
              <a:t>Lm</a:t>
            </a:r>
            <a:r>
              <a:rPr lang="en-US" dirty="0">
                <a:latin typeface="Times New Roman" panose="02020603050405020304" pitchFamily="18" charset="0"/>
                <a:cs typeface="Times New Roman" panose="02020603050405020304" pitchFamily="18" charset="0"/>
              </a:rPr>
              <a:t> 35 thermistor is used to measure the environmental temperature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Its resistance varies with respect to temperature</a:t>
            </a:r>
          </a:p>
          <a:p>
            <a:r>
              <a:rPr lang="en-US" dirty="0">
                <a:latin typeface="Times New Roman" panose="02020603050405020304" pitchFamily="18" charset="0"/>
                <a:cs typeface="Times New Roman" panose="02020603050405020304" pitchFamily="18" charset="0"/>
              </a:rPr>
              <a:t>Here we have used Thermistor to read the temperature.</a:t>
            </a:r>
          </a:p>
          <a:p>
            <a:r>
              <a:rPr lang="en-US" dirty="0">
                <a:latin typeface="Times New Roman" panose="02020603050405020304" pitchFamily="18" charset="0"/>
                <a:cs typeface="Times New Roman" panose="02020603050405020304" pitchFamily="18" charset="0"/>
              </a:rPr>
              <a:t>We already </a:t>
            </a:r>
            <a:r>
              <a:rPr lang="en-US" dirty="0">
                <a:latin typeface="Times New Roman" panose="02020603050405020304" pitchFamily="18" charset="0"/>
                <a:cs typeface="Times New Roman" panose="02020603050405020304" pitchFamily="18" charset="0"/>
                <a:hlinkClick r:id="rId2"/>
              </a:rPr>
              <a:t>interfaced Thermistor with Arduino</a:t>
            </a:r>
            <a:r>
              <a:rPr lang="en-US" dirty="0">
                <a:latin typeface="Times New Roman" panose="02020603050405020304" pitchFamily="18" charset="0"/>
                <a:cs typeface="Times New Roman" panose="02020603050405020304" pitchFamily="18" charset="0"/>
              </a:rPr>
              <a:t>.</a:t>
            </a:r>
          </a:p>
        </p:txBody>
      </p:sp>
      <p:pic>
        <p:nvPicPr>
          <p:cNvPr id="6" name="Content Placeholder 3" descr="download.jpg">
            <a:extLst>
              <a:ext uri="{FF2B5EF4-FFF2-40B4-BE49-F238E27FC236}">
                <a16:creationId xmlns:a16="http://schemas.microsoft.com/office/drawing/2014/main" id="{0E5819A3-AEDB-4B84-AFE9-416B2BA5906A}"/>
              </a:ext>
            </a:extLst>
          </p:cNvPr>
          <p:cNvPicPr>
            <a:picLocks noChangeAspect="1"/>
          </p:cNvPicPr>
          <p:nvPr/>
        </p:nvPicPr>
        <p:blipFill>
          <a:blip r:embed="rId3"/>
          <a:stretch>
            <a:fillRect/>
          </a:stretch>
        </p:blipFill>
        <p:spPr>
          <a:xfrm>
            <a:off x="9472092" y="3005295"/>
            <a:ext cx="1909066" cy="2147699"/>
          </a:xfrm>
          <a:prstGeom prst="rect">
            <a:avLst/>
          </a:prstGeom>
        </p:spPr>
      </p:pic>
    </p:spTree>
    <p:extLst>
      <p:ext uri="{BB962C8B-B14F-4D97-AF65-F5344CB8AC3E}">
        <p14:creationId xmlns:p14="http://schemas.microsoft.com/office/powerpoint/2010/main" val="363706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A953-9D09-4598-BA64-24F906F6059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Temperature sensor</a:t>
            </a:r>
            <a:endParaRPr lang="en-IN" dirty="0"/>
          </a:p>
        </p:txBody>
      </p:sp>
      <p:sp>
        <p:nvSpPr>
          <p:cNvPr id="3" name="Content Placeholder 2">
            <a:extLst>
              <a:ext uri="{FF2B5EF4-FFF2-40B4-BE49-F238E27FC236}">
                <a16:creationId xmlns:a16="http://schemas.microsoft.com/office/drawing/2014/main" id="{AF5900EB-5228-4912-9445-3C661297004E}"/>
              </a:ext>
            </a:extLst>
          </p:cNvPr>
          <p:cNvSpPr>
            <a:spLocks noGrp="1"/>
          </p:cNvSpPr>
          <p:nvPr>
            <p:ph sz="quarter" idx="13"/>
          </p:nvPr>
        </p:nvSpPr>
        <p:spPr/>
        <p:txBody>
          <a:bodyPr/>
          <a:lstStyle/>
          <a:p>
            <a:r>
              <a:rPr lang="en-US" dirty="0" err="1">
                <a:latin typeface="Times New Roman" panose="02020603050405020304" pitchFamily="18" charset="0"/>
                <a:cs typeface="Times New Roman" panose="02020603050405020304" pitchFamily="18" charset="0"/>
              </a:rPr>
              <a:t>Lm</a:t>
            </a:r>
            <a:r>
              <a:rPr lang="en-US" dirty="0">
                <a:latin typeface="Times New Roman" panose="02020603050405020304" pitchFamily="18" charset="0"/>
                <a:cs typeface="Times New Roman" panose="02020603050405020304" pitchFamily="18" charset="0"/>
              </a:rPr>
              <a:t> 35 thermistor is used to measure the environmental temperature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Its resistance varies with respect to temperature</a:t>
            </a:r>
          </a:p>
          <a:p>
            <a:r>
              <a:rPr lang="en-US" dirty="0">
                <a:latin typeface="Times New Roman" panose="02020603050405020304" pitchFamily="18" charset="0"/>
                <a:cs typeface="Times New Roman" panose="02020603050405020304" pitchFamily="18" charset="0"/>
              </a:rPr>
              <a:t>Here we have used Thermistor to read the temperature.</a:t>
            </a:r>
          </a:p>
          <a:p>
            <a:r>
              <a:rPr lang="en-US" dirty="0">
                <a:latin typeface="Times New Roman" panose="02020603050405020304" pitchFamily="18" charset="0"/>
                <a:cs typeface="Times New Roman" panose="02020603050405020304" pitchFamily="18" charset="0"/>
              </a:rPr>
              <a:t>We already </a:t>
            </a:r>
            <a:r>
              <a:rPr lang="en-US" dirty="0">
                <a:latin typeface="Times New Roman" panose="02020603050405020304" pitchFamily="18" charset="0"/>
                <a:cs typeface="Times New Roman" panose="02020603050405020304" pitchFamily="18" charset="0"/>
                <a:hlinkClick r:id="rId2"/>
              </a:rPr>
              <a:t>interfaced Thermistor with Arduino</a:t>
            </a:r>
            <a:r>
              <a:rPr lang="en-US" dirty="0">
                <a:latin typeface="Times New Roman" panose="02020603050405020304" pitchFamily="18" charset="0"/>
                <a:cs typeface="Times New Roman" panose="02020603050405020304" pitchFamily="18" charset="0"/>
              </a:rPr>
              <a:t>.</a:t>
            </a:r>
          </a:p>
          <a:p>
            <a:pPr marL="0" indent="0">
              <a:buNone/>
            </a:pPr>
            <a:endParaRPr lang="en-IN" dirty="0"/>
          </a:p>
        </p:txBody>
      </p:sp>
      <p:pic>
        <p:nvPicPr>
          <p:cNvPr id="4" name="Content Placeholder 3" descr="download.jpg">
            <a:extLst>
              <a:ext uri="{FF2B5EF4-FFF2-40B4-BE49-F238E27FC236}">
                <a16:creationId xmlns:a16="http://schemas.microsoft.com/office/drawing/2014/main" id="{43E9732A-E0D9-4813-98CD-029B3F587AC9}"/>
              </a:ext>
            </a:extLst>
          </p:cNvPr>
          <p:cNvPicPr>
            <a:picLocks noChangeAspect="1"/>
          </p:cNvPicPr>
          <p:nvPr/>
        </p:nvPicPr>
        <p:blipFill>
          <a:blip r:embed="rId3"/>
          <a:stretch>
            <a:fillRect/>
          </a:stretch>
        </p:blipFill>
        <p:spPr>
          <a:xfrm>
            <a:off x="9472092" y="3005295"/>
            <a:ext cx="1909066" cy="2147699"/>
          </a:xfrm>
          <a:prstGeom prst="rect">
            <a:avLst/>
          </a:prstGeom>
        </p:spPr>
      </p:pic>
    </p:spTree>
    <p:extLst>
      <p:ext uri="{BB962C8B-B14F-4D97-AF65-F5344CB8AC3E}">
        <p14:creationId xmlns:p14="http://schemas.microsoft.com/office/powerpoint/2010/main" val="386953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BB4C-0D95-415F-B92F-96F195F45E03}"/>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Gsm</a:t>
            </a:r>
            <a:r>
              <a:rPr lang="en-US" dirty="0">
                <a:latin typeface="Times New Roman" panose="02020603050405020304" pitchFamily="18" charset="0"/>
                <a:cs typeface="Times New Roman" panose="02020603050405020304" pitchFamily="18" charset="0"/>
              </a:rPr>
              <a:t> module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97EB0F-9B7E-4CCB-B666-6AAADCF6F985}"/>
              </a:ext>
            </a:extLst>
          </p:cNvPr>
          <p:cNvSpPr>
            <a:spLocks noGrp="1"/>
          </p:cNvSpPr>
          <p:nvPr>
            <p:ph sz="quarter" idx="13"/>
          </p:nvPr>
        </p:nvSpPr>
        <p:spPr/>
        <p:txBody>
          <a:bodyPr/>
          <a:lstStyle/>
          <a:p>
            <a:r>
              <a:rPr lang="en-US" b="1" dirty="0">
                <a:latin typeface="Times New Roman" panose="02020603050405020304" pitchFamily="18" charset="0"/>
                <a:cs typeface="Times New Roman" panose="02020603050405020304" pitchFamily="18" charset="0"/>
              </a:rPr>
              <a:t>GSM-GLOBAL SYSTEM FOR MOBILE COMMUNICATION</a:t>
            </a:r>
          </a:p>
          <a:p>
            <a:r>
              <a:rPr lang="en-US" dirty="0">
                <a:latin typeface="Times New Roman" panose="02020603050405020304" pitchFamily="18" charset="0"/>
                <a:cs typeface="Times New Roman" panose="02020603050405020304" pitchFamily="18" charset="0"/>
              </a:rPr>
              <a:t>It is a chip which is used to establish communication between mobile devices or a computing machine</a:t>
            </a:r>
          </a:p>
          <a:p>
            <a:r>
              <a:rPr lang="en-US" dirty="0">
                <a:latin typeface="Times New Roman" panose="02020603050405020304" pitchFamily="18" charset="0"/>
                <a:cs typeface="Times New Roman" panose="02020603050405020304" pitchFamily="18" charset="0"/>
              </a:rPr>
              <a:t>HERE WE HAVE ATTACHED GSM TO SEND ALERT MESSAGE TO THE AUTHORITY INCHARGE OR THE OWNER</a:t>
            </a:r>
          </a:p>
          <a:p>
            <a:endParaRPr lang="en-IN" dirty="0">
              <a:latin typeface="Times New Roman" panose="02020603050405020304" pitchFamily="18" charset="0"/>
              <a:cs typeface="Times New Roman" panose="02020603050405020304" pitchFamily="18" charset="0"/>
            </a:endParaRPr>
          </a:p>
        </p:txBody>
      </p:sp>
      <p:sp>
        <p:nvSpPr>
          <p:cNvPr id="4" name="AutoShape 4" descr="Image result for gsm module">
            <a:extLst>
              <a:ext uri="{FF2B5EF4-FFF2-40B4-BE49-F238E27FC236}">
                <a16:creationId xmlns:a16="http://schemas.microsoft.com/office/drawing/2014/main" id="{85888628-7117-4676-860E-6A72FD6FD63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81F3FFF9-6CAC-43E7-86CF-F4122162DF01}"/>
              </a:ext>
            </a:extLst>
          </p:cNvPr>
          <p:cNvPicPr>
            <a:picLocks noChangeAspect="1"/>
          </p:cNvPicPr>
          <p:nvPr/>
        </p:nvPicPr>
        <p:blipFill>
          <a:blip r:embed="rId2"/>
          <a:stretch>
            <a:fillRect/>
          </a:stretch>
        </p:blipFill>
        <p:spPr>
          <a:xfrm>
            <a:off x="8368004" y="4303079"/>
            <a:ext cx="2259563" cy="2259563"/>
          </a:xfrm>
          <a:prstGeom prst="rect">
            <a:avLst/>
          </a:prstGeom>
        </p:spPr>
      </p:pic>
    </p:spTree>
    <p:extLst>
      <p:ext uri="{BB962C8B-B14F-4D97-AF65-F5344CB8AC3E}">
        <p14:creationId xmlns:p14="http://schemas.microsoft.com/office/powerpoint/2010/main" val="392053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AA68-670F-4BCE-A94E-031E68E7E51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Gsm</a:t>
            </a:r>
            <a:r>
              <a:rPr lang="en-US" dirty="0">
                <a:latin typeface="Times New Roman" panose="02020603050405020304" pitchFamily="18" charset="0"/>
                <a:cs typeface="Times New Roman" panose="02020603050405020304" pitchFamily="18" charset="0"/>
              </a:rPr>
              <a:t> module</a:t>
            </a:r>
            <a:endParaRPr lang="en-IN" dirty="0"/>
          </a:p>
        </p:txBody>
      </p:sp>
      <p:sp>
        <p:nvSpPr>
          <p:cNvPr id="3" name="Content Placeholder 2">
            <a:extLst>
              <a:ext uri="{FF2B5EF4-FFF2-40B4-BE49-F238E27FC236}">
                <a16:creationId xmlns:a16="http://schemas.microsoft.com/office/drawing/2014/main" id="{B0271255-CA47-491F-A705-F5848C09127F}"/>
              </a:ext>
            </a:extLst>
          </p:cNvPr>
          <p:cNvSpPr>
            <a:spLocks noGrp="1"/>
          </p:cNvSpPr>
          <p:nvPr>
            <p:ph sz="quarter" idx="13"/>
          </p:nvPr>
        </p:nvSpPr>
        <p:spPr/>
        <p:txBody>
          <a:bodyPr/>
          <a:lstStyle/>
          <a:p>
            <a:r>
              <a:rPr lang="en-US" b="1" dirty="0">
                <a:latin typeface="Times New Roman" panose="02020603050405020304" pitchFamily="18" charset="0"/>
                <a:cs typeface="Times New Roman" panose="02020603050405020304" pitchFamily="18" charset="0"/>
              </a:rPr>
              <a:t>GSM-GLOBAL SYSTEM FOR MOBILE COMMUNICATION</a:t>
            </a:r>
          </a:p>
          <a:p>
            <a:r>
              <a:rPr lang="en-US" dirty="0">
                <a:latin typeface="Times New Roman" panose="02020603050405020304" pitchFamily="18" charset="0"/>
                <a:cs typeface="Times New Roman" panose="02020603050405020304" pitchFamily="18" charset="0"/>
              </a:rPr>
              <a:t>It is a chip which is used to establish communication between mobile devices or a computing machine</a:t>
            </a:r>
          </a:p>
          <a:p>
            <a:r>
              <a:rPr lang="en-US" dirty="0">
                <a:latin typeface="Times New Roman" panose="02020603050405020304" pitchFamily="18" charset="0"/>
                <a:cs typeface="Times New Roman" panose="02020603050405020304" pitchFamily="18" charset="0"/>
              </a:rPr>
              <a:t>HERE WE HAVE ATTACHED GSM TO SEND ALERT MESSAGE TO THE AUTHORITY INCHARGE OR THE OWNER</a:t>
            </a:r>
          </a:p>
          <a:p>
            <a:endParaRPr lang="en-IN" dirty="0"/>
          </a:p>
        </p:txBody>
      </p:sp>
      <p:pic>
        <p:nvPicPr>
          <p:cNvPr id="4" name="Picture 3">
            <a:extLst>
              <a:ext uri="{FF2B5EF4-FFF2-40B4-BE49-F238E27FC236}">
                <a16:creationId xmlns:a16="http://schemas.microsoft.com/office/drawing/2014/main" id="{E2ACA84D-1924-4557-9A6B-542A55DB5A4C}"/>
              </a:ext>
            </a:extLst>
          </p:cNvPr>
          <p:cNvPicPr>
            <a:picLocks noChangeAspect="1"/>
          </p:cNvPicPr>
          <p:nvPr/>
        </p:nvPicPr>
        <p:blipFill>
          <a:blip r:embed="rId2"/>
          <a:stretch>
            <a:fillRect/>
          </a:stretch>
        </p:blipFill>
        <p:spPr>
          <a:xfrm>
            <a:off x="8368004" y="4303079"/>
            <a:ext cx="2259563" cy="2259563"/>
          </a:xfrm>
          <a:prstGeom prst="rect">
            <a:avLst/>
          </a:prstGeom>
        </p:spPr>
      </p:pic>
    </p:spTree>
    <p:extLst>
      <p:ext uri="{BB962C8B-B14F-4D97-AF65-F5344CB8AC3E}">
        <p14:creationId xmlns:p14="http://schemas.microsoft.com/office/powerpoint/2010/main" val="13375837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124</TotalTime>
  <Words>476</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Tw Cen MT</vt:lpstr>
      <vt:lpstr>Droplet</vt:lpstr>
      <vt:lpstr>FIRE SECURITY SYSTEM</vt:lpstr>
      <vt:lpstr>Fire security system</vt:lpstr>
      <vt:lpstr>Needs for Fire security system</vt:lpstr>
      <vt:lpstr>Abstract:</vt:lpstr>
      <vt:lpstr>Components required</vt:lpstr>
      <vt:lpstr>Temperature sensor</vt:lpstr>
      <vt:lpstr>Temperature sensor</vt:lpstr>
      <vt:lpstr>Gsm module</vt:lpstr>
      <vt:lpstr>Gsm module</vt:lpstr>
      <vt:lpstr>CIRCUIT DIAGRAM</vt:lpstr>
      <vt:lpstr>CIRCUIT DIAGRAM</vt:lpstr>
      <vt:lpstr>CONCLUTION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SECURITY SYSTEM</dc:title>
  <dc:creator>Prabhuram</dc:creator>
  <cp:lastModifiedBy> </cp:lastModifiedBy>
  <cp:revision>11</cp:revision>
  <dcterms:created xsi:type="dcterms:W3CDTF">2020-03-10T13:14:38Z</dcterms:created>
  <dcterms:modified xsi:type="dcterms:W3CDTF">2020-03-10T15:18:40Z</dcterms:modified>
</cp:coreProperties>
</file>