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304" r:id="rId8"/>
    <p:sldId id="263" r:id="rId9"/>
    <p:sldId id="303" r:id="rId10"/>
    <p:sldId id="264" r:id="rId11"/>
    <p:sldId id="265" r:id="rId12"/>
    <p:sldId id="305" r:id="rId13"/>
    <p:sldId id="316" r:id="rId14"/>
    <p:sldId id="306" r:id="rId15"/>
    <p:sldId id="307" r:id="rId16"/>
    <p:sldId id="308" r:id="rId17"/>
    <p:sldId id="309" r:id="rId18"/>
    <p:sldId id="315" r:id="rId19"/>
    <p:sldId id="310" r:id="rId20"/>
    <p:sldId id="312" r:id="rId21"/>
    <p:sldId id="313" r:id="rId22"/>
    <p:sldId id="317" r:id="rId23"/>
    <p:sldId id="269" r:id="rId24"/>
    <p:sldId id="270" r:id="rId25"/>
    <p:sldId id="314" r:id="rId26"/>
    <p:sldId id="272" r:id="rId27"/>
    <p:sldId id="27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bin Kumar" initials="PK" lastIdx="1" clrIdx="0">
    <p:extLst>
      <p:ext uri="{19B8F6BF-5375-455C-9EA6-DF929625EA0E}">
        <p15:presenceInfo xmlns:p15="http://schemas.microsoft.com/office/powerpoint/2012/main" userId="S-1-5-21-1430413808-2498619315-1713466672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186EC1-C8FE-40B2-B97C-535AAA6D21FF}" v="82" dt="2023-05-06T03:31:47.420"/>
    <p1510:client id="{FFC9B0E3-E2C9-4901-BDB8-980824D85A11}" v="727" dt="2023-05-06T03:17:58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9D877-D8EC-4F48-90F2-A8AB8F4F9DE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50E0A-F3CE-4BE4-8534-6E6753B2A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37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CF73-18F6-4924-83A0-0523C3DFB9BF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D5E0-50C2-4E69-9949-43C40990B382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86C2-E9A8-4057-A821-9233CDEB0D74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E1BF-AD90-484B-AC8E-9D2C7FEE86D8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B169-47BD-46DE-ACBF-92742B51EA00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4B60-50E2-4D0C-8AE8-D25C69E8585E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7BA5-4FC2-4D90-BAF1-CD89A3A9C066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A99-21CD-47BD-819F-C6593C353CEE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4BBDA-BBBB-4611-B1AA-AC5794579481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00A5-AF58-4654-8563-FAA17B4ECDA2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3573-1A62-4127-9727-6FAA611C6476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6BEB-44A8-43FC-AA6F-4F9CA8442330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A7C9-C0D5-475F-A91C-F4A49D0B35BE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08EC-41CC-4FD0-8AD3-58B3EEEE4223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1DA6-BF90-49AB-ADA7-8AB760CBDB7C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7134-386D-4F8B-B7BD-0A956EE5A87E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1A35-8F21-4421-9780-5A99A9AE1261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75B8C-23FC-4F14-B348-5EB2DEC0EBA9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3552-8392-4CC0-8E40-102D94D01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1579273"/>
          </a:xfrm>
        </p:spPr>
        <p:txBody>
          <a:bodyPr>
            <a:normAutofit/>
          </a:bodyPr>
          <a:lstStyle/>
          <a:p>
            <a:r>
              <a:rPr lang="en-US" sz="3200" dirty="0"/>
              <a:t>Smart Pharma Demand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2C5F2-F81A-4425-A592-551592C2B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3600" dirty="0"/>
              <a:t>Submitted by:					   Submitted to:</a:t>
            </a:r>
          </a:p>
          <a:p>
            <a:pPr algn="l"/>
            <a:r>
              <a:rPr lang="en-US" sz="3600" dirty="0"/>
              <a:t>Prabin Kr. Shah(181728) 				                            Dr. Roshan Chitrakar</a:t>
            </a:r>
          </a:p>
          <a:p>
            <a:pPr algn="l"/>
            <a:r>
              <a:rPr lang="en-US" sz="3600" dirty="0"/>
              <a:t>Bishwajyoti Chaudhary(181709)</a:t>
            </a:r>
          </a:p>
          <a:p>
            <a:pPr algn="l"/>
            <a:r>
              <a:rPr lang="en-US" sz="3600" dirty="0"/>
              <a:t>Deepak  Yadav(181711)</a:t>
            </a:r>
          </a:p>
          <a:p>
            <a:pPr algn="l"/>
            <a:r>
              <a:rPr lang="en-US" sz="3600" dirty="0"/>
              <a:t>Deekshya Maharjan(181710)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838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ADB2DFC-17DC-41B6-AC23-F129EAEED2E1}"/>
              </a:ext>
            </a:extLst>
          </p:cNvPr>
          <p:cNvSpPr txBox="1">
            <a:spLocks/>
          </p:cNvSpPr>
          <p:nvPr/>
        </p:nvSpPr>
        <p:spPr>
          <a:xfrm>
            <a:off x="854277" y="1475234"/>
            <a:ext cx="5348403" cy="2228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400" dirty="0">
                <a:ea typeface="Calibri Light"/>
                <a:cs typeface="Calibri Light"/>
              </a:rPr>
              <a:t>Model Development Methodology</a:t>
            </a:r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id="{5A3B83D4-BA19-4878-BB12-A2DE97EB55D0}"/>
              </a:ext>
            </a:extLst>
          </p:cNvPr>
          <p:cNvSpPr txBox="1">
            <a:spLocks/>
          </p:cNvSpPr>
          <p:nvPr/>
        </p:nvSpPr>
        <p:spPr>
          <a:xfrm>
            <a:off x="858610" y="4608576"/>
            <a:ext cx="4353470" cy="557784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1D4F21-9310-4982-BCCF-D2B94A29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9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DA1B25-A820-4128-A1D2-37E95EA53E93}"/>
              </a:ext>
            </a:extLst>
          </p:cNvPr>
          <p:cNvSpPr txBox="1">
            <a:spLocks/>
          </p:cNvSpPr>
          <p:nvPr/>
        </p:nvSpPr>
        <p:spPr>
          <a:xfrm>
            <a:off x="4479307" y="5939077"/>
            <a:ext cx="3367414" cy="399741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cs typeface="Calibri"/>
              </a:rPr>
              <a:t>Fig :Model Development Steps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43F72-CB1C-4573-98A3-3696D0361E9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116" y="1296785"/>
            <a:ext cx="7747462" cy="411840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4B342-366A-455B-B1F5-0DA2EBFD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80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7F76-48B2-921C-BB0D-F7D3DF09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593258"/>
          </a:xfrm>
        </p:spPr>
        <p:txBody>
          <a:bodyPr>
            <a:normAutofit/>
          </a:bodyPr>
          <a:lstStyle/>
          <a:p>
            <a:r>
              <a:rPr lang="en-US" sz="2400" dirty="0"/>
              <a:t>Time Series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C1D2-79C4-2A20-BE47-A7E5D4333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30" y="1372647"/>
            <a:ext cx="10353762" cy="53155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Time series analysis comprises methods for analyzing time series data in order to extract meaningful statistics and other characteristics of the data.</a:t>
            </a:r>
          </a:p>
          <a:p>
            <a:r>
              <a:rPr lang="en-US" sz="2400" b="1" dirty="0">
                <a:ea typeface="+mn-lt"/>
                <a:cs typeface="+mn-lt"/>
              </a:rPr>
              <a:t>Level:</a:t>
            </a:r>
            <a:r>
              <a:rPr lang="en-US" sz="2400" dirty="0">
                <a:ea typeface="+mn-lt"/>
                <a:cs typeface="+mn-lt"/>
              </a:rPr>
              <a:t> Level is the average of the values of the series.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Trend:</a:t>
            </a:r>
            <a:r>
              <a:rPr lang="en-US" sz="2400" dirty="0">
                <a:ea typeface="+mn-lt"/>
                <a:cs typeface="+mn-lt"/>
              </a:rPr>
              <a:t> Trend shows a pattern in the data</a:t>
            </a:r>
          </a:p>
          <a:p>
            <a:r>
              <a:rPr lang="en-US" sz="2400" b="1" dirty="0">
                <a:ea typeface="+mn-lt"/>
                <a:cs typeface="+mn-lt"/>
              </a:rPr>
              <a:t>Seasonality:</a:t>
            </a:r>
            <a:r>
              <a:rPr lang="en-US" sz="2400" dirty="0">
                <a:ea typeface="+mn-lt"/>
                <a:cs typeface="+mn-lt"/>
              </a:rPr>
              <a:t> When the data shows a repetitive pattern for over an year, it can be termed as seasonal pattern.</a:t>
            </a:r>
          </a:p>
          <a:p>
            <a:r>
              <a:rPr lang="en-US" sz="2400" b="1" dirty="0">
                <a:ea typeface="+mn-lt"/>
                <a:cs typeface="+mn-lt"/>
              </a:rPr>
              <a:t>Cyclic Patterns:</a:t>
            </a:r>
            <a:r>
              <a:rPr lang="en-US" sz="2400" dirty="0">
                <a:ea typeface="+mn-lt"/>
                <a:cs typeface="+mn-lt"/>
              </a:rPr>
              <a:t> These are the repetitive patterns shown over a longer period of time(more than one year). </a:t>
            </a:r>
          </a:p>
          <a:p>
            <a:r>
              <a:rPr lang="en-US" sz="2400" b="1" dirty="0">
                <a:ea typeface="+mn-lt"/>
                <a:cs typeface="+mn-lt"/>
              </a:rPr>
              <a:t>Noise:</a:t>
            </a:r>
            <a:r>
              <a:rPr lang="en-US" sz="2400" dirty="0">
                <a:ea typeface="+mn-lt"/>
                <a:cs typeface="+mn-lt"/>
              </a:rPr>
              <a:t> The variations which do not show any pattern.</a:t>
            </a:r>
          </a:p>
          <a:p>
            <a:endParaRPr lang="en-US" sz="1400" dirty="0">
              <a:ea typeface="+mn-lt"/>
              <a:cs typeface="+mn-lt"/>
            </a:endParaRPr>
          </a:p>
          <a:p>
            <a:endParaRPr lang="en-US" sz="1400" dirty="0">
              <a:ea typeface="+mn-lt"/>
              <a:cs typeface="+mn-lt"/>
            </a:endParaRPr>
          </a:p>
          <a:p>
            <a:endParaRPr lang="en-US" sz="1400" dirty="0">
              <a:ea typeface="+mn-lt"/>
              <a:cs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36356-25B3-4386-A2C6-FD30F974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75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95422-0ACA-4C19-8AC2-3565D667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5A843-F9D9-4A3F-8410-7C160A633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14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0584F-2319-005E-17BE-149E5FA16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26388"/>
            <a:ext cx="10353762" cy="53648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Smoothing Factor:</a:t>
            </a:r>
          </a:p>
          <a:p>
            <a:pPr marL="457200" indent="-457200">
              <a:buAutoNum type="arabicPeriod"/>
            </a:pPr>
            <a:r>
              <a:rPr lang="en-US" sz="2400" dirty="0"/>
              <a:t>Simple Moving Average</a:t>
            </a:r>
          </a:p>
          <a:p>
            <a:pPr marL="457200" indent="-457200">
              <a:buAutoNum type="arabicPeriod"/>
            </a:pPr>
            <a:r>
              <a:rPr lang="en-US" sz="2400" dirty="0"/>
              <a:t>Cumulative Moving Average</a:t>
            </a:r>
          </a:p>
          <a:p>
            <a:pPr marL="457200" indent="-457200">
              <a:buAutoNum type="arabicPeriod"/>
            </a:pPr>
            <a:r>
              <a:rPr lang="en-US" sz="2400" dirty="0"/>
              <a:t>Exponential Weight Moving Average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u="sng" dirty="0"/>
              <a:t>ARIMA (</a:t>
            </a:r>
            <a:r>
              <a:rPr lang="en-US" sz="2400" dirty="0">
                <a:ea typeface="+mn-lt"/>
                <a:cs typeface="+mn-lt"/>
              </a:rPr>
              <a:t>Autoregressive Integrated Moving Average Model)</a:t>
            </a:r>
          </a:p>
          <a:p>
            <a:pPr marL="0" indent="0">
              <a:buNone/>
            </a:pPr>
            <a:r>
              <a:rPr lang="en-US" sz="2400" dirty="0"/>
              <a:t>AR                                  I                                MA</a:t>
            </a:r>
          </a:p>
          <a:p>
            <a:pPr marL="0" indent="0">
              <a:buNone/>
            </a:pPr>
            <a:r>
              <a:rPr lang="en-US" sz="2400" dirty="0"/>
              <a:t>Auto Regression --&gt; y  = mx +c</a:t>
            </a:r>
          </a:p>
          <a:p>
            <a:pPr marL="0" indent="0">
              <a:buNone/>
            </a:pPr>
            <a:r>
              <a:rPr lang="en-US" sz="2400" dirty="0"/>
              <a:t>Moving Average --&gt; ma = mean + phi *E(t-1)</a:t>
            </a:r>
          </a:p>
          <a:p>
            <a:pPr marL="0" indent="0">
              <a:buNone/>
            </a:pPr>
            <a:r>
              <a:rPr lang="en-US" sz="2400" dirty="0"/>
              <a:t>Integrated --&gt; Differencing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D0655-9BB1-4DE1-BA1D-9441CF99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782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91C3D3C-D574-971B-87E7-FE1B085AD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305" y="460006"/>
            <a:ext cx="8786742" cy="573460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DB8CE9-5D61-41BA-B705-979A5737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68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E3844-C7A4-10A1-9DAC-51E28650E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93623"/>
            <a:ext cx="10353762" cy="529757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sz="3300" b="1" u="sng" dirty="0">
                <a:ea typeface="+mn-lt"/>
                <a:cs typeface="+mn-lt"/>
              </a:rPr>
              <a:t>Seasonal Autoregressive Integrated Moving Average Model:</a:t>
            </a:r>
          </a:p>
          <a:p>
            <a:pPr marL="285750" indent="-285750"/>
            <a:r>
              <a:rPr lang="en-US" sz="2400" dirty="0">
                <a:ea typeface="+mn-lt"/>
                <a:cs typeface="+mn-lt"/>
              </a:rPr>
              <a:t>The SARIMA model is an extension of the ARIMA model. </a:t>
            </a:r>
          </a:p>
          <a:p>
            <a:pPr marL="285750" indent="-285750"/>
            <a:r>
              <a:rPr lang="en-US" sz="2400" dirty="0">
                <a:ea typeface="+mn-lt"/>
                <a:cs typeface="+mn-lt"/>
              </a:rPr>
              <a:t>The only difference now is that this model added on a seasonal component. </a:t>
            </a:r>
          </a:p>
          <a:p>
            <a:pPr marL="285750" indent="-285750"/>
            <a:r>
              <a:rPr lang="en-US" sz="2400" dirty="0">
                <a:ea typeface="+mn-lt"/>
                <a:cs typeface="+mn-lt"/>
              </a:rPr>
              <a:t>As we saw, ARIMA is good for making a non-stationary time series stationary by adjusting the trend. </a:t>
            </a:r>
          </a:p>
          <a:p>
            <a:pPr marL="285750" indent="-285750"/>
            <a:r>
              <a:rPr lang="en-US" sz="2400" dirty="0">
                <a:ea typeface="+mn-lt"/>
                <a:cs typeface="+mn-lt"/>
              </a:rPr>
              <a:t>However, the SARIMA model can adjust a non-stationary time series by removing trend and seasonality.</a:t>
            </a:r>
            <a:endParaRPr lang="en-US" sz="2400" dirty="0"/>
          </a:p>
          <a:p>
            <a:pPr marL="0" indent="0">
              <a:buNone/>
            </a:pPr>
            <a:r>
              <a:rPr lang="en-US" sz="3000" b="1" u="sng" dirty="0">
                <a:solidFill>
                  <a:srgbClr val="FFFFFF"/>
                </a:solidFill>
              </a:rPr>
              <a:t>For Checking Stationary Time Series:</a:t>
            </a:r>
          </a:p>
          <a:p>
            <a:pPr marL="285750" indent="-285750"/>
            <a:r>
              <a:rPr lang="en-US" sz="2600" dirty="0">
                <a:solidFill>
                  <a:srgbClr val="FFFFFF"/>
                </a:solidFill>
              </a:rPr>
              <a:t>Mean and Std should be constant.</a:t>
            </a:r>
          </a:p>
          <a:p>
            <a:pPr marL="285750" indent="-285750"/>
            <a:r>
              <a:rPr lang="en-US" sz="2600" dirty="0">
                <a:solidFill>
                  <a:srgbClr val="FFFFFF"/>
                </a:solidFill>
              </a:rPr>
              <a:t>Hypothesis Dickey Fuller Testing: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FFFF"/>
                </a:solidFill>
              </a:rPr>
              <a:t>                               Unit root = 1 --&gt; not stationary else stationary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FFFF"/>
                </a:solidFill>
              </a:rPr>
              <a:t>                               P value &lt;= CI --&gt; Reject Null Hypothesis</a:t>
            </a: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285750" indent="-285750"/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200" b="1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2991E-26AF-4FAB-80E9-2D98D654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19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08EF-B9B2-0FAE-D38C-C2F5B206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799645"/>
          </a:xfrm>
        </p:spPr>
        <p:txBody>
          <a:bodyPr>
            <a:normAutofit/>
          </a:bodyPr>
          <a:lstStyle/>
          <a:p>
            <a:r>
              <a:rPr lang="en-US" sz="2000" dirty="0">
                <a:ea typeface="+mj-lt"/>
                <a:cs typeface="+mj-lt"/>
              </a:rPr>
              <a:t>Long short-term memory (LSTM)</a:t>
            </a:r>
            <a:endParaRPr lang="en-US" sz="2000" dirty="0"/>
          </a:p>
        </p:txBody>
      </p:sp>
      <p:pic>
        <p:nvPicPr>
          <p:cNvPr id="4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1926FA1F-4874-3765-0193-FED1C5765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0482" y="1607485"/>
            <a:ext cx="7419975" cy="425767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C5F5D-F203-45BB-9AB5-5BF239CA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59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4984-53AA-4C19-92B3-5A2A73D4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33633D-894B-4EBB-A14E-4E3B7327C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956" y="2263345"/>
            <a:ext cx="9130622" cy="3721819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94C15-D44E-4E18-9823-24D7EEAE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12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F396-BDE8-4515-DFBC-42986BF3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102204"/>
          </a:xfrm>
        </p:spPr>
        <p:txBody>
          <a:bodyPr/>
          <a:lstStyle/>
          <a:p>
            <a:r>
              <a:rPr lang="en-US" dirty="0"/>
              <a:t>Calculate Forecast Errors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0CC24-5682-658F-2CC1-62DC4518C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02153"/>
            <a:ext cx="10353762" cy="473728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 sz="3600" b="1" u="sng" dirty="0"/>
              <a:t>Mean absolute error:</a:t>
            </a:r>
          </a:p>
          <a:p>
            <a:r>
              <a:rPr lang="en-US" sz="2400" dirty="0">
                <a:ea typeface="+mn-lt"/>
                <a:cs typeface="+mn-lt"/>
              </a:rPr>
              <a:t>The mean absolute error (MAE) value is computed as the average absolute error value.</a:t>
            </a:r>
          </a:p>
          <a:p>
            <a:r>
              <a:rPr lang="en-US" sz="2400" dirty="0">
                <a:ea typeface="+mn-lt"/>
                <a:cs typeface="+mn-lt"/>
              </a:rPr>
              <a:t> If this value is 0 (zero), the fit (forecast) is perfect. </a:t>
            </a:r>
          </a:p>
          <a:p>
            <a:r>
              <a:rPr lang="en-US" sz="2400" dirty="0">
                <a:ea typeface="+mn-lt"/>
                <a:cs typeface="+mn-lt"/>
              </a:rPr>
              <a:t>As compared to the mean squared error value, this measure of fit will “de-emphasize” outliers, that is, unique or rare large error values will affect the MAE less than the MSE value.</a:t>
            </a:r>
            <a:endParaRPr lang="en-US" sz="2400" dirty="0"/>
          </a:p>
          <a:p>
            <a:pPr>
              <a:buNone/>
            </a:pPr>
            <a:r>
              <a:rPr lang="en-US" sz="3600" b="1" u="sng" dirty="0"/>
              <a:t>Mean Forecast Error (Bias):</a:t>
            </a:r>
          </a:p>
          <a:p>
            <a:r>
              <a:rPr lang="en-US" sz="2600" dirty="0">
                <a:ea typeface="+mn-lt"/>
                <a:cs typeface="+mn-lt"/>
              </a:rPr>
              <a:t>The mean forecast error (MFE) is the average error in the observations. </a:t>
            </a:r>
          </a:p>
          <a:p>
            <a:r>
              <a:rPr lang="en-US" sz="2600" dirty="0">
                <a:ea typeface="+mn-lt"/>
                <a:cs typeface="+mn-lt"/>
              </a:rPr>
              <a:t>A large positive MFE means that the forecast is undershooting the actual observations, and a large negative MFE means the forecast is overshooting the actual observations. </a:t>
            </a:r>
          </a:p>
          <a:p>
            <a:r>
              <a:rPr lang="en-US" sz="2600" dirty="0">
                <a:ea typeface="+mn-lt"/>
                <a:cs typeface="+mn-lt"/>
              </a:rPr>
              <a:t>A value near zero is ideal.</a:t>
            </a:r>
            <a:endParaRPr lang="en-US" sz="26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707EE-4F21-413F-AE0D-B52CB5989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2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1CD4-AFDC-4A61-958C-36CB9936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FD065-1AA3-4422-8561-653AC266C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OBJECTIVE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LIMITATION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LITERATURE REVIEW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 CASE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METHODOLOGY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TOOLS AND TECHNOLOGIES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2512B-7BAD-4151-BB54-6C08FF29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169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D8A6-734A-9E39-CD03-B8A069281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75723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CEAC949-4300-0732-14A4-1BF6772B3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513" y="1933968"/>
            <a:ext cx="7732821" cy="460814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AA811-7043-4954-9A3B-871A54F6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427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DC958-C582-EBD4-2F42-3ED020437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119" y="0"/>
            <a:ext cx="10353762" cy="546622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The dataset is built from the initial dataset consisted of 600000 transactional data collected in 6 years (period 2014-2019), indicating date and time of sale, pharmaceutical drug brand name and sold quantity, exported from Point-of-Sale system in the individual pharma.</a:t>
            </a:r>
          </a:p>
          <a:p>
            <a:r>
              <a:rPr lang="en-US" sz="2400" dirty="0">
                <a:ea typeface="+mn-lt"/>
                <a:cs typeface="+mn-lt"/>
              </a:rPr>
              <a:t>M01AB - Anti-inflammatory and antirheumatic products, non-steroids, Acetic acid derivatives and related substances</a:t>
            </a:r>
          </a:p>
          <a:p>
            <a:r>
              <a:rPr lang="en-US" sz="2400" dirty="0">
                <a:ea typeface="+mn-lt"/>
                <a:cs typeface="+mn-lt"/>
              </a:rPr>
              <a:t>M01AE - Anti-inflammatory and antirheumatic products, non-steroids, Propionic acid derivatives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N02BA - Other analgesics and antipyretics, Salicylic acid and derivatives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N02BE/B - Other analgesics and antipyretics, </a:t>
            </a:r>
            <a:r>
              <a:rPr lang="en-US" sz="2400" dirty="0" err="1">
                <a:ea typeface="+mn-lt"/>
                <a:cs typeface="+mn-lt"/>
              </a:rPr>
              <a:t>Pyrazolones</a:t>
            </a:r>
            <a:r>
              <a:rPr lang="en-US" sz="2400" dirty="0">
                <a:ea typeface="+mn-lt"/>
                <a:cs typeface="+mn-lt"/>
              </a:rPr>
              <a:t> and </a:t>
            </a:r>
            <a:r>
              <a:rPr lang="en-US" sz="2400" dirty="0" err="1">
                <a:ea typeface="+mn-lt"/>
                <a:cs typeface="+mn-lt"/>
              </a:rPr>
              <a:t>Anilides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D69CF-ACB8-4C96-8174-B9F78433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44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4C6C190-54E6-451C-A928-39FD70B36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1454727"/>
            <a:ext cx="9001462" cy="380307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100" dirty="0">
                <a:ea typeface="+mn-lt"/>
                <a:cs typeface="+mn-lt"/>
              </a:rPr>
              <a:t>N05B - </a:t>
            </a:r>
            <a:r>
              <a:rPr lang="en-US" sz="3100" dirty="0" err="1">
                <a:ea typeface="+mn-lt"/>
                <a:cs typeface="+mn-lt"/>
              </a:rPr>
              <a:t>Psycholeptics</a:t>
            </a:r>
            <a:r>
              <a:rPr lang="en-US" sz="3100" dirty="0">
                <a:ea typeface="+mn-lt"/>
                <a:cs typeface="+mn-lt"/>
              </a:rPr>
              <a:t> drugs, Anxiolytic drugs</a:t>
            </a:r>
            <a:endParaRPr lang="en-US" sz="31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100" dirty="0">
                <a:ea typeface="+mn-lt"/>
                <a:cs typeface="+mn-lt"/>
              </a:rPr>
              <a:t>N05C - </a:t>
            </a:r>
            <a:r>
              <a:rPr lang="en-US" sz="3100" dirty="0" err="1">
                <a:ea typeface="+mn-lt"/>
                <a:cs typeface="+mn-lt"/>
              </a:rPr>
              <a:t>Psycholeptics</a:t>
            </a:r>
            <a:r>
              <a:rPr lang="en-US" sz="3100" dirty="0">
                <a:ea typeface="+mn-lt"/>
                <a:cs typeface="+mn-lt"/>
              </a:rPr>
              <a:t> drugs, Hypnotics and sedatives drugs</a:t>
            </a:r>
            <a:endParaRPr lang="en-US" sz="31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100" dirty="0">
                <a:ea typeface="+mn-lt"/>
                <a:cs typeface="+mn-lt"/>
              </a:rPr>
              <a:t>R03 - Drugs for obstructive airway diseases</a:t>
            </a:r>
            <a:endParaRPr lang="en-US" sz="31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100" dirty="0">
                <a:ea typeface="+mn-lt"/>
                <a:cs typeface="+mn-lt"/>
              </a:rPr>
              <a:t>R06 - Antihistamines for systemic use</a:t>
            </a:r>
            <a:endParaRPr lang="en-US" sz="3100" dirty="0"/>
          </a:p>
          <a:p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899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65DC-B5BF-436C-A5B3-7F30D83EB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methodology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D0FCF5B-D1C4-4338-8B10-18026AA138D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4425" y="1786890"/>
            <a:ext cx="6503819" cy="36957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7E3E1C-0D0B-434E-BD91-13DB83769D14}"/>
              </a:ext>
            </a:extLst>
          </p:cNvPr>
          <p:cNvSpPr txBox="1"/>
          <p:nvPr/>
        </p:nvSpPr>
        <p:spPr>
          <a:xfrm>
            <a:off x="1882140" y="5812750"/>
            <a:ext cx="86563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						Fig: Increment model</a:t>
            </a:r>
          </a:p>
          <a:p>
            <a:r>
              <a:rPr lang="en-US" sz="1400" dirty="0"/>
              <a:t>[Source: https://www.researchgate.net/figure/ncremental-ModelAdapted-From-Google-Images-211-Fringe-benefit-of-Incremental-Model_fig2_30151330]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8AC35-95E5-4594-9C73-ACD37811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67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764C-0CD1-431D-8889-4A17D9028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563879"/>
          </a:xfrm>
        </p:spPr>
        <p:txBody>
          <a:bodyPr/>
          <a:lstStyle/>
          <a:p>
            <a:pPr algn="l"/>
            <a:r>
              <a:rPr lang="en-US" dirty="0"/>
              <a:t>Tools And Technologies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ACAD2-7988-43C9-AD51-D579DFDEF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67" y="1239852"/>
            <a:ext cx="10353762" cy="50085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u="sng" dirty="0"/>
              <a:t>Front end</a:t>
            </a:r>
          </a:p>
          <a:p>
            <a:r>
              <a:rPr lang="en-US" sz="2400" dirty="0"/>
              <a:t>HTML</a:t>
            </a:r>
          </a:p>
          <a:p>
            <a:r>
              <a:rPr lang="en-US" sz="2400" dirty="0"/>
              <a:t>CSS</a:t>
            </a:r>
          </a:p>
          <a:p>
            <a:r>
              <a:rPr lang="en-US" sz="2400" dirty="0"/>
              <a:t>JavaScript</a:t>
            </a:r>
          </a:p>
          <a:p>
            <a:endParaRPr lang="en-US" sz="900" dirty="0"/>
          </a:p>
          <a:p>
            <a:pPr marL="0" indent="0">
              <a:buNone/>
            </a:pPr>
            <a:r>
              <a:rPr lang="en-US" sz="2800" b="1" u="sng" dirty="0"/>
              <a:t>Back end</a:t>
            </a:r>
          </a:p>
          <a:p>
            <a:r>
              <a:rPr lang="en-US" sz="2400" dirty="0"/>
              <a:t>Java</a:t>
            </a:r>
          </a:p>
          <a:p>
            <a:r>
              <a:rPr lang="en-US" sz="2400" dirty="0"/>
              <a:t>Python</a:t>
            </a:r>
          </a:p>
          <a:p>
            <a:pPr algn="just"/>
            <a:endParaRPr lang="en-US" sz="900" dirty="0"/>
          </a:p>
          <a:p>
            <a:pPr marL="0" indent="0">
              <a:buNone/>
            </a:pPr>
            <a:r>
              <a:rPr lang="en-US" sz="2800" b="1" u="sng" dirty="0"/>
              <a:t>Database</a:t>
            </a:r>
          </a:p>
          <a:p>
            <a:r>
              <a:rPr lang="en-US" sz="2400" dirty="0" err="1"/>
              <a:t>MySql</a:t>
            </a:r>
            <a:endParaRPr lang="en-US" sz="24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B0FEC-ED64-4231-8F05-CA11DC46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30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CBAD2-2CA6-460C-A71F-54BF3E390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53" y="899030"/>
            <a:ext cx="10353762" cy="474531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000" b="1" u="sng" dirty="0"/>
              <a:t>Framework</a:t>
            </a:r>
          </a:p>
          <a:p>
            <a:r>
              <a:rPr lang="en-US" sz="2400" dirty="0"/>
              <a:t>Spring Framework</a:t>
            </a:r>
          </a:p>
          <a:p>
            <a:r>
              <a:rPr lang="en-US" sz="2400" dirty="0"/>
              <a:t>Bootstrap</a:t>
            </a:r>
          </a:p>
          <a:p>
            <a:r>
              <a:rPr lang="en-US" sz="2400" dirty="0"/>
              <a:t>TensorFlow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3600" b="1" u="sng" dirty="0"/>
              <a:t>Server</a:t>
            </a:r>
          </a:p>
          <a:p>
            <a:r>
              <a:rPr lang="en-US" sz="2600" dirty="0"/>
              <a:t>Apache Tomcat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3300" b="1" u="sng" dirty="0"/>
              <a:t>IDE</a:t>
            </a:r>
          </a:p>
          <a:p>
            <a:r>
              <a:rPr lang="en-US" sz="2600" dirty="0"/>
              <a:t>Eclipse</a:t>
            </a:r>
          </a:p>
          <a:p>
            <a:r>
              <a:rPr lang="en-US" sz="2600" dirty="0"/>
              <a:t>Visual Studio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421BF-D379-4A67-A03A-A3AD4288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52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5479-D9CA-4836-9742-25ED518E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D3766-F6B7-4C00-B67D-A6686A1E0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835" y="1669344"/>
            <a:ext cx="10353762" cy="3695136"/>
          </a:xfrm>
        </p:spPr>
        <p:txBody>
          <a:bodyPr>
            <a:noAutofit/>
          </a:bodyPr>
          <a:lstStyle/>
          <a:p>
            <a:r>
              <a:rPr lang="en-US" sz="2400" dirty="0"/>
              <a:t>Pharmacy management system with demand forecasting is a critical tool for pharmacies and pharmaceutical companies.</a:t>
            </a:r>
          </a:p>
          <a:p>
            <a:r>
              <a:rPr lang="en-US" sz="2400" dirty="0"/>
              <a:t>It automates various tasks, analyzes historical data, and smooth operations, ultimately reducing production costs and improving customer service.</a:t>
            </a:r>
          </a:p>
          <a:p>
            <a:r>
              <a:rPr lang="en-US" sz="2400" dirty="0"/>
              <a:t>Demand forecasting helps pharmacies predict future demand, allowing them to optimize production, avoid shortages, and reduce waste.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8DF46A-0ADB-431A-8039-18E228B3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97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0649E-A3E9-456B-8640-5302CABB5588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337646">
            <a:off x="3766647" y="2320174"/>
            <a:ext cx="4251463" cy="15321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000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984C0-FAC8-4499-9B3A-AF4FC3DB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4B07-7D1F-4B66-A2F5-E7FE17F0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57467"/>
            <a:ext cx="10353761" cy="1205746"/>
          </a:xfrm>
        </p:spPr>
        <p:txBody>
          <a:bodyPr/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E6127-5D84-4E70-A13C-15AA4187E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271" y="1225692"/>
            <a:ext cx="10353762" cy="4751140"/>
          </a:xfrm>
        </p:spPr>
        <p:txBody>
          <a:bodyPr>
            <a:noAutofit/>
          </a:bodyPr>
          <a:lstStyle/>
          <a:p>
            <a:r>
              <a:rPr lang="en-US" sz="2400" dirty="0"/>
              <a:t>Web application designed to optimize operations in a pharmacy.</a:t>
            </a:r>
          </a:p>
          <a:p>
            <a:r>
              <a:rPr lang="en-US" sz="2400" dirty="0"/>
              <a:t>Includes inventory management, prescription management, sales management, and demand forecasting.</a:t>
            </a:r>
          </a:p>
          <a:p>
            <a:r>
              <a:rPr lang="en-US" sz="2400" dirty="0"/>
              <a:t>Helps pharmacies to predict future demand for specific medications, enabling them to optimize inventory levels, avoid shortages, and reduce waste.</a:t>
            </a:r>
          </a:p>
          <a:p>
            <a:r>
              <a:rPr lang="en-US" sz="2400" dirty="0"/>
              <a:t>Customers can order their medications by uploading their prescription through the app.</a:t>
            </a:r>
          </a:p>
          <a:p>
            <a:r>
              <a:rPr lang="en-US" sz="2400" dirty="0"/>
              <a:t>Improve efficiency, reduce costs, and ultimately enhance customer services.</a:t>
            </a:r>
          </a:p>
          <a:p>
            <a:r>
              <a:rPr lang="en-US" sz="2400" dirty="0"/>
              <a:t>Valuable tool for pharmacies and pharmaceutical companies.</a:t>
            </a:r>
          </a:p>
          <a:p>
            <a:pPr marL="0" indent="0">
              <a:buNone/>
            </a:pPr>
            <a:endParaRPr lang="en-US" sz="1000" dirty="0">
              <a:effectLst/>
            </a:endParaRPr>
          </a:p>
          <a:p>
            <a:pPr marL="0" indent="0">
              <a:buNone/>
            </a:pPr>
            <a:endParaRPr lang="en-US" sz="1000" dirty="0">
              <a:effectLst/>
            </a:endParaRPr>
          </a:p>
          <a:p>
            <a:endParaRPr lang="en-US" sz="1000" dirty="0">
              <a:effectLst/>
            </a:endParaRPr>
          </a:p>
          <a:p>
            <a:endParaRPr lang="en-US" sz="1000" dirty="0">
              <a:effectLst/>
            </a:endParaRPr>
          </a:p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38061-60FF-42D2-AE4B-040A76E4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6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C730-C954-4FD3-AFD0-E3876A69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049F2-74D5-4137-8FAE-CB9959873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1581432"/>
            <a:ext cx="10353762" cy="44785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400" dirty="0"/>
              <a:t>Used to order drugs through phone calls and paper notes, leading to errors and inefficiencies.</a:t>
            </a:r>
          </a:p>
          <a:p>
            <a:r>
              <a:rPr lang="en-US" sz="2400" dirty="0"/>
              <a:t>Customers had to physically visit the pharmacy to get their prescribed medicines.</a:t>
            </a:r>
          </a:p>
          <a:p>
            <a:r>
              <a:rPr lang="en-US" sz="2400" dirty="0"/>
              <a:t>Decreased customer satisfaction and lost revenue for the pharmacy.</a:t>
            </a:r>
          </a:p>
          <a:p>
            <a:r>
              <a:rPr lang="en-US" sz="2400" dirty="0"/>
              <a:t>Companies face challenges in delivering the right quantity of products to their suppliers on time due to rapid changes in demand.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C231E-117B-4386-88DA-DBDBB832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5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CC8C-0CE3-48AC-B2C6-EA93A7C0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Objective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C7A1E-B077-4300-A5CB-C2A1C66EC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805119"/>
            <a:ext cx="10353762" cy="3695136"/>
          </a:xfrm>
        </p:spPr>
        <p:txBody>
          <a:bodyPr>
            <a:noAutofit/>
          </a:bodyPr>
          <a:lstStyle/>
          <a:p>
            <a:r>
              <a:rPr lang="en-US" sz="2400" dirty="0"/>
              <a:t>Enables retail pharmacies to conveniently order medicines online, reducing errors and delays.</a:t>
            </a:r>
          </a:p>
          <a:p>
            <a:r>
              <a:rPr lang="en-US" sz="2400" dirty="0"/>
              <a:t>Automatically processes orders and sends a list of medicines to the supplier.</a:t>
            </a:r>
          </a:p>
          <a:p>
            <a:r>
              <a:rPr lang="en-US" sz="2400" dirty="0"/>
              <a:t>End-users can order medicine by uploading their prescription through the app.</a:t>
            </a:r>
          </a:p>
          <a:p>
            <a:r>
              <a:rPr lang="en-US" sz="2400" dirty="0"/>
              <a:t>Advanced algorithms accurately forecast demand based on historical sales data.</a:t>
            </a:r>
          </a:p>
          <a:p>
            <a:r>
              <a:rPr lang="en-US" sz="2400" dirty="0"/>
              <a:t>Optimizes inventory levels, reducing overproduction and avoiding product shortages.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DB5AC-5C80-4E63-AF38-8B1D91C8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1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95A2-FB8E-487B-B4C5-60B4BCEC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406DA-46F7-4DFB-ADFA-97CB74888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Online ordering, automated order processing, prescription ordering, demand forecasting, inventory optimization, and advanced technologies are included in the system's scope.</a:t>
            </a:r>
          </a:p>
          <a:p>
            <a:r>
              <a:rPr lang="en-US" sz="2400" dirty="0"/>
              <a:t>The system is adaptable and scalable to meet the needs of various stakeholders in the pharmaceutical supply chain.</a:t>
            </a:r>
          </a:p>
          <a:p>
            <a:endParaRPr lang="en-US" sz="2400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E416C-E994-470E-B5D5-2699425D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6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178B-D463-424D-A9C8-6B779D79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LImItation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46792-77CA-4E09-A9AE-6098FCF9B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>
                <a:effectLst/>
              </a:rPr>
              <a:t>Relies heavily on the availability of accurate historical data, which may not always be available.</a:t>
            </a:r>
          </a:p>
          <a:p>
            <a:pPr lvl="0"/>
            <a:r>
              <a:rPr lang="en-US" sz="2400" dirty="0">
                <a:effectLst/>
              </a:rPr>
              <a:t>May still be prone to errors caused by human factors, such as input errors.</a:t>
            </a:r>
          </a:p>
          <a:p>
            <a:pPr lvl="0"/>
            <a:r>
              <a:rPr lang="en-US" sz="2400" dirty="0">
                <a:effectLst/>
              </a:rPr>
              <a:t>Fails to detect fraud prescription.</a:t>
            </a:r>
          </a:p>
          <a:p>
            <a:pPr lvl="0"/>
            <a:r>
              <a:rPr lang="en-US" sz="2400" dirty="0">
                <a:effectLst/>
              </a:rPr>
              <a:t>Requires reliable IT infrastructure, including servers, internet connectivity.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8A050-6DA5-4F7B-BEC6-F7D47CE8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363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3DEC-AB4C-47B6-B542-8C2F28A5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3FD42-3C59-4F9B-8B64-C1A78B2D6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981" y="1705366"/>
            <a:ext cx="10353762" cy="3695136"/>
          </a:xfrm>
        </p:spPr>
        <p:txBody>
          <a:bodyPr>
            <a:noAutofit/>
          </a:bodyPr>
          <a:lstStyle/>
          <a:p>
            <a:r>
              <a:rPr lang="en-US" sz="2400" dirty="0"/>
              <a:t>NepMeds app in Nepal provides various healthcare services including booking diagnostic tests, connecting users with doctors, and ordering medicines.</a:t>
            </a:r>
          </a:p>
          <a:p>
            <a:r>
              <a:rPr lang="en-US" sz="2400" dirty="0"/>
              <a:t>However, the app lacks demand forecasting feature which is crucial for pharmaceutical companies.</a:t>
            </a:r>
          </a:p>
          <a:p>
            <a:r>
              <a:rPr lang="en-US" sz="2400" dirty="0"/>
              <a:t>Retail pharmacies are also unable to order medicines in bulk.</a:t>
            </a:r>
          </a:p>
          <a:p>
            <a:r>
              <a:rPr lang="en-US" sz="2400" dirty="0"/>
              <a:t>There is a need for a Pharmacy Management System with Demand Forecasting in Nepal to address these limitations and improve pharmaceutical operations.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9383A-FA53-4CC2-A378-92A9FBB9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01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7E830-0CAE-4759-83A2-A8BC39FC6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9DDA0-A861-4274-8CEC-B5015F0E84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85" y="1322416"/>
            <a:ext cx="7482061" cy="539426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9219C-B8A6-4781-BA8F-D0B49CE1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15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975</TotalTime>
  <Words>1262</Words>
  <Application>Microsoft Office PowerPoint</Application>
  <PresentationFormat>Widescreen</PresentationFormat>
  <Paragraphs>167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Bookman Old Style</vt:lpstr>
      <vt:lpstr>Calibri</vt:lpstr>
      <vt:lpstr>Calibri Light</vt:lpstr>
      <vt:lpstr>Rockwell</vt:lpstr>
      <vt:lpstr>Wingdings</vt:lpstr>
      <vt:lpstr>Damask</vt:lpstr>
      <vt:lpstr>Smart Pharma Demand Forecasting</vt:lpstr>
      <vt:lpstr>Contents</vt:lpstr>
      <vt:lpstr>introduction</vt:lpstr>
      <vt:lpstr>Problem statement</vt:lpstr>
      <vt:lpstr>Objective </vt:lpstr>
      <vt:lpstr>Scope</vt:lpstr>
      <vt:lpstr>LImItation</vt:lpstr>
      <vt:lpstr>Literature review</vt:lpstr>
      <vt:lpstr>Use Case Diagram</vt:lpstr>
      <vt:lpstr>PowerPoint Presentation</vt:lpstr>
      <vt:lpstr>PowerPoint Presentation</vt:lpstr>
      <vt:lpstr>Time Series Analysis</vt:lpstr>
      <vt:lpstr>PowerPoint Presentation</vt:lpstr>
      <vt:lpstr>PowerPoint Presentation</vt:lpstr>
      <vt:lpstr>PowerPoint Presentation</vt:lpstr>
      <vt:lpstr>PowerPoint Presentation</vt:lpstr>
      <vt:lpstr>Long short-term memory (LSTM)</vt:lpstr>
      <vt:lpstr>GRU</vt:lpstr>
      <vt:lpstr>Calculate Forecast Errors </vt:lpstr>
      <vt:lpstr>Data</vt:lpstr>
      <vt:lpstr>PowerPoint Presentation</vt:lpstr>
      <vt:lpstr>PowerPoint Presentation</vt:lpstr>
      <vt:lpstr>Software Development methodology</vt:lpstr>
      <vt:lpstr>Tools And Technologies 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Disease Prediction Web App By using Machine learning Algorithm</dc:title>
  <dc:creator>Prabin Kumar</dc:creator>
  <cp:lastModifiedBy>Prabin Kumar</cp:lastModifiedBy>
  <cp:revision>656</cp:revision>
  <dcterms:created xsi:type="dcterms:W3CDTF">2022-06-02T06:21:52Z</dcterms:created>
  <dcterms:modified xsi:type="dcterms:W3CDTF">2023-06-06T04:18:57Z</dcterms:modified>
</cp:coreProperties>
</file>