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5" r:id="rId7"/>
    <p:sldId id="276" r:id="rId8"/>
    <p:sldId id="277" r:id="rId9"/>
    <p:sldId id="279" r:id="rId10"/>
    <p:sldId id="278" r:id="rId11"/>
    <p:sldId id="272" r:id="rId12"/>
    <p:sldId id="273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279"/>
  </p:normalViewPr>
  <p:slideViewPr>
    <p:cSldViewPr snapToGrid="0">
      <p:cViewPr varScale="1">
        <p:scale>
          <a:sx n="151" d="100"/>
          <a:sy n="15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2F87-DEA0-6368-AA95-F8242BAC1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1090C-4E02-8567-44DB-B007A12B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951E-AE5E-1B35-E334-6461BAE4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7CBE-5A0B-0A43-E787-1CCA772D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A6BA-002A-33F8-AA6C-DE067A21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7FE7-9FF5-4A06-1305-D39189D0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CE54D-4F01-EB46-C828-CFD153F0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3547-4A3B-0AFC-9FFD-3BF5B357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01C3-77EB-DC9E-8D60-86EDB516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DBBA-639F-61A2-A989-209ACF28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A2616-7B5A-9BA5-6996-2F94EC467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5D5C-C36A-42B4-C942-10647E738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6F94-045E-3F73-2ACD-2B25B0AC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DAAF-453B-9CDB-90EC-8A9BD6D9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40B0-264A-8991-3C3E-5DA9CF1A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C85B-D939-54F5-581C-DE24F7C5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CD21-8A6E-3CFD-935E-35A7980F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9706-F39A-EC35-B928-4FA20AC2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66FB7-4C97-48B5-B9A8-58D35694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49F3-64D9-AF57-CCB7-CF8AD88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527D-535B-6956-2068-16B99E4E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17EE-B72C-9493-5980-7D6B7D1E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91D6-E976-DD2F-66D7-52F09535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AD02-DF9E-E703-0521-FE50D31E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6B2E-9F8F-FCD2-2C26-95366424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1693-03F6-7E5E-FB91-96FC3A17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B3FB-B652-B1D7-C63D-E29324240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3F848-0DC7-EFE2-3436-BA62C2E0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E9890-9427-6D18-F0E4-DA9C0CE9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3381-5113-8D79-C0FA-D9D0DD13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5141-57F5-556C-9C97-89931AAD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4DD7-A4C5-D0FB-D85C-D50148C1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5664-A218-9057-D428-D468CFB9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9645-B54B-7A66-B285-D0D3A2FB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08D1E-DF0C-F2E3-6763-63FEE65C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DF5A9-C637-E930-9324-611141F3D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4C5B7-F088-479D-8601-E66DD550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1F43C-9293-2E8A-09DD-77DBDD45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B4447-403D-2D66-C5F2-295AABFC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078-346F-5D72-1732-4278A03F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5DF10-36D0-BC46-4BC5-B5D67A0B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271A5-315E-12ED-6E20-DEE51DE3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02B2E-4CA2-FD90-48FA-045077AA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94F99-4DDF-7EC2-2338-D6C9A810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324E8-5F30-9300-A02C-DB7CA9C6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9F88F-43A2-8B72-A256-75155C1A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B6CB-6D8C-E629-9F0A-62008D34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F278-7E71-4DFB-66FF-7A393CEF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1D3BF-85BB-EA40-298F-BF09012B4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86FA-83EC-9243-4C26-7EADF807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A335-AF5B-66A2-5622-3A65B55E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D4C5A-D274-80CE-944E-F0C4D914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A1D6-C565-AAD5-AAE1-B49DA987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EA42D-4C54-2912-D174-16D7CC36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55D3F-5A8E-8F43-8859-ADAFE554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95744-C8D9-53D9-36D1-63651D10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15AB-73E6-E15C-7123-7DC45118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AC77-448B-6035-8DF8-3173A0B9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C02AC-9A2C-BE3C-1680-0D3FD5AF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7D34-2A4C-A221-BCDC-845E098F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EB49-5D65-3F4C-1B9C-091A9EA5E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931A-922B-C84E-9C99-739D7648E8D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5E052-4701-331E-33B7-D1507FD91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A877-3544-526D-DCF4-B912690D5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19C9-2FFE-204E-BB96-E5E5DF16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F5C2-D0C8-240A-EB38-EE871CF5C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350" y="981375"/>
            <a:ext cx="9144000" cy="800441"/>
          </a:xfrm>
        </p:spPr>
        <p:txBody>
          <a:bodyPr>
            <a:normAutofit fontScale="90000"/>
          </a:bodyPr>
          <a:lstStyle/>
          <a:p>
            <a:r>
              <a:rPr lang="en-US" dirty="0"/>
              <a:t>Spin-</a:t>
            </a:r>
            <a:r>
              <a:rPr lang="en-US" dirty="0" err="1"/>
              <a:t>fluctuator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115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6DC9-0686-5040-F2E7-4E9E8F14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C450E-9E26-9CEC-C6D5-56ECEF0A3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Rabi 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≈3.0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97*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MHz</a:t>
                </a: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−8.99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MHz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3.78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.19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.19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.22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.22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MHz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4.32∗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1.66 MHz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C450E-9E26-9CEC-C6D5-56ECEF0A3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33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8F6F-E2DC-2527-4BC7-A02BAE5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 center decoherence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854F-C9B4-BBF9-7768-CA1583B5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/>
          <a:lstStyle/>
          <a:p>
            <a:r>
              <a:rPr lang="en-US" dirty="0"/>
              <a:t>Indirect excitation involving diamond CB and Valence band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2845C4B-7A17-EF76-07E9-B5D14A7B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24668"/>
            <a:ext cx="6290732" cy="251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F2AB9-36F7-7EF7-BEA7-9908FDDA72D8}"/>
              </a:ext>
            </a:extLst>
          </p:cNvPr>
          <p:cNvSpPr txBox="1"/>
          <p:nvPr/>
        </p:nvSpPr>
        <p:spPr>
          <a:xfrm>
            <a:off x="1312332" y="5307704"/>
            <a:ext cx="704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Charge conversion process for negative and neutral states of the NV defect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EBBA2-240F-6CE0-37DF-7E379EF72937}"/>
              </a:ext>
            </a:extLst>
          </p:cNvPr>
          <p:cNvSpPr txBox="1"/>
          <p:nvPr/>
        </p:nvSpPr>
        <p:spPr>
          <a:xfrm>
            <a:off x="5689600" y="5953051"/>
            <a:ext cx="390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Siysshev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et al. PRL 110, 167402(2013)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02111F-B79D-1D2A-7A09-86F731567715}"/>
                  </a:ext>
                </a:extLst>
              </p:cNvPr>
              <p:cNvSpPr txBox="1"/>
              <p:nvPr/>
            </p:nvSpPr>
            <p:spPr>
              <a:xfrm>
                <a:off x="7552267" y="2764564"/>
                <a:ext cx="4072467" cy="256070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Radiative transition between a and conduction band (CB)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𝐶𝐵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=2.42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transition frequency between a and CB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02111F-B79D-1D2A-7A09-86F731567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67" y="2764564"/>
                <a:ext cx="4072467" cy="2560701"/>
              </a:xfrm>
              <a:prstGeom prst="rect">
                <a:avLst/>
              </a:prstGeom>
              <a:blipFill>
                <a:blip r:embed="rId3"/>
                <a:stretch>
                  <a:fillRect l="-617" t="-488" b="-25366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8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650E-E4B6-E7F1-2B7D-E35CD48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6"/>
            <a:ext cx="10947400" cy="5279325"/>
          </a:xfrm>
        </p:spPr>
        <p:txBody>
          <a:bodyPr/>
          <a:lstStyle/>
          <a:p>
            <a:r>
              <a:rPr lang="en-US" dirty="0"/>
              <a:t>Electronic excitations directly between the NV center and a donor –N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056749-6F02-27CE-BC9A-FF5B2A4E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NV center decoherence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CAD8AD6-C2D2-B639-D489-DBCEB5E2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50" y="2050472"/>
            <a:ext cx="2839596" cy="4132102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7B958DD6-2A38-0895-32EC-5867F273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91" y="2001540"/>
            <a:ext cx="2842088" cy="4229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75F05-1D69-65C2-8EF8-5A59D895EED1}"/>
                  </a:ext>
                </a:extLst>
              </p:cNvPr>
              <p:cNvSpPr txBox="1"/>
              <p:nvPr/>
            </p:nvSpPr>
            <p:spPr>
              <a:xfrm>
                <a:off x="3462867" y="6375400"/>
                <a:ext cx="5012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R. L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</m:oMath>
                </a14:m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</a:rPr>
                  <a:t>fgren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et al. New J. Phys. 22, 123042(2020)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75F05-1D69-65C2-8EF8-5A59D895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67" y="6375400"/>
                <a:ext cx="5012266" cy="369332"/>
              </a:xfrm>
              <a:prstGeom prst="rect">
                <a:avLst/>
              </a:prstGeom>
              <a:blipFill>
                <a:blip r:embed="rId4"/>
                <a:stretch>
                  <a:fillRect l="-1010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3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6580-9894-52BA-C019-9D6F8CED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 center decoherence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A1B2-F52B-695A-C687-A228203E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excitation from NV</a:t>
            </a:r>
            <a:r>
              <a:rPr lang="en-US" baseline="30000" dirty="0"/>
              <a:t>-</a:t>
            </a:r>
            <a:r>
              <a:rPr lang="en-US" dirty="0"/>
              <a:t> GS to donor N</a:t>
            </a:r>
            <a:r>
              <a:rPr lang="en-US" baseline="30000" dirty="0"/>
              <a:t>+</a:t>
            </a:r>
            <a:r>
              <a:rPr lang="en-US" dirty="0"/>
              <a:t> in one-photon process requires 2.31eV</a:t>
            </a:r>
          </a:p>
          <a:p>
            <a:r>
              <a:rPr lang="en-US" dirty="0"/>
              <a:t>The excitation to the neutral state can be achieve through a sequential two-photon process with the 1</a:t>
            </a:r>
            <a:r>
              <a:rPr lang="en-US" baseline="30000" dirty="0"/>
              <a:t>st</a:t>
            </a:r>
            <a:r>
              <a:rPr lang="en-US" dirty="0"/>
              <a:t> step at 2.19 eV and 2</a:t>
            </a:r>
            <a:r>
              <a:rPr lang="en-US" baseline="30000" dirty="0"/>
              <a:t>nd</a:t>
            </a:r>
            <a:r>
              <a:rPr lang="en-US" dirty="0"/>
              <a:t> step at 0.81 eV</a:t>
            </a:r>
          </a:p>
        </p:txBody>
      </p:sp>
    </p:spTree>
    <p:extLst>
      <p:ext uri="{BB962C8B-B14F-4D97-AF65-F5344CB8AC3E}">
        <p14:creationId xmlns:p14="http://schemas.microsoft.com/office/powerpoint/2010/main" val="109510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3490-0779-47C2-EB19-F146F068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Values: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065C-36D7-EB1A-5869-EF1DD570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60" y="161297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Orientation of diamond sample: (100)</a:t>
            </a:r>
          </a:p>
          <a:p>
            <a:r>
              <a:rPr lang="en-US" sz="2400" dirty="0"/>
              <a:t>Wavelength of laser: 532nm</a:t>
            </a:r>
          </a:p>
          <a:p>
            <a:r>
              <a:rPr lang="en-US" sz="2400" dirty="0"/>
              <a:t>Laser power: 4 W</a:t>
            </a:r>
          </a:p>
          <a:p>
            <a:r>
              <a:rPr lang="en-US" sz="2400" dirty="0"/>
              <a:t>Beam diameter: 4mm</a:t>
            </a:r>
          </a:p>
          <a:p>
            <a:r>
              <a:rPr lang="en-US" sz="2400" dirty="0"/>
              <a:t>Applied magnetic field: 30mT (lab frame)</a:t>
            </a:r>
          </a:p>
          <a:p>
            <a:r>
              <a:rPr lang="en-US" sz="2400" dirty="0"/>
              <a:t>Concentration of NV centers: 1ppm</a:t>
            </a:r>
          </a:p>
          <a:p>
            <a:r>
              <a:rPr lang="en-US" sz="2400" dirty="0"/>
              <a:t>NV:13C=1:10^4, and P1 centers= 20ppm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530A00-A8A6-95D1-F8DF-10E42F239076}"/>
              </a:ext>
            </a:extLst>
          </p:cNvPr>
          <p:cNvGrpSpPr/>
          <p:nvPr/>
        </p:nvGrpSpPr>
        <p:grpSpPr>
          <a:xfrm>
            <a:off x="7200778" y="1690688"/>
            <a:ext cx="3623092" cy="3011265"/>
            <a:chOff x="4883887" y="3077468"/>
            <a:chExt cx="3623092" cy="3011265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4DF436B5-06D8-6CD5-EFA4-43928434F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3887" y="3077468"/>
              <a:ext cx="3513117" cy="30112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76ABE7-A3EA-370B-67A8-4C4AE7F8FF0C}"/>
                </a:ext>
              </a:extLst>
            </p:cNvPr>
            <p:cNvSpPr txBox="1"/>
            <p:nvPr/>
          </p:nvSpPr>
          <p:spPr>
            <a:xfrm>
              <a:off x="7941125" y="4359747"/>
              <a:ext cx="46519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aseline="30000" dirty="0"/>
                <a:t>13</a:t>
              </a:r>
              <a:r>
                <a:rPr lang="en-US" dirty="0"/>
                <a:t>C</a:t>
              </a:r>
              <a:endParaRPr lang="en-US" baseline="30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3D1C40-A016-2C83-ACEB-66963CB24881}"/>
                </a:ext>
              </a:extLst>
            </p:cNvPr>
            <p:cNvSpPr txBox="1"/>
            <p:nvPr/>
          </p:nvSpPr>
          <p:spPr>
            <a:xfrm flipH="1">
              <a:off x="8041788" y="5320785"/>
              <a:ext cx="465191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aseline="30000" dirty="0"/>
                <a:t>12</a:t>
              </a:r>
              <a:r>
                <a:rPr lang="en-US" dirty="0"/>
                <a:t>C</a:t>
              </a:r>
              <a:endParaRPr lang="en-US" baseline="30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89641B-7807-F48D-EF8D-EA1A22B4CC55}"/>
                </a:ext>
              </a:extLst>
            </p:cNvPr>
            <p:cNvSpPr txBox="1"/>
            <p:nvPr/>
          </p:nvSpPr>
          <p:spPr>
            <a:xfrm>
              <a:off x="5788043" y="3988133"/>
              <a:ext cx="333746" cy="369332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D5A933-7140-C16A-6B47-D88358172D6A}"/>
                </a:ext>
              </a:extLst>
            </p:cNvPr>
            <p:cNvSpPr txBox="1"/>
            <p:nvPr/>
          </p:nvSpPr>
          <p:spPr>
            <a:xfrm>
              <a:off x="5167501" y="4974520"/>
              <a:ext cx="9441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Vacancy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AA2763-9248-D430-9CDE-E683724C9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1670" y="4856205"/>
              <a:ext cx="322525" cy="280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076506-D1BE-A974-8795-1737B40AF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0481" y="4340402"/>
              <a:ext cx="550644" cy="207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8EA218-789B-FC0C-A620-BAA7F445C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1144" y="5254294"/>
              <a:ext cx="550644" cy="20717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095F9D-0994-D8DD-5B3D-11240850F7C9}"/>
                </a:ext>
              </a:extLst>
            </p:cNvPr>
            <p:cNvCxnSpPr>
              <a:cxnSpLocks/>
            </p:cNvCxnSpPr>
            <p:nvPr/>
          </p:nvCxnSpPr>
          <p:spPr>
            <a:xfrm>
              <a:off x="6121789" y="4226873"/>
              <a:ext cx="302286" cy="26574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754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EC4E-F9CC-29A4-047E-D99B936E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/>
          <a:lstStyle/>
          <a:p>
            <a:r>
              <a:rPr lang="en-US" dirty="0"/>
              <a:t>Spin-</a:t>
            </a:r>
            <a:r>
              <a:rPr lang="en-US" dirty="0" err="1"/>
              <a:t>fluctuator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21E9-85B4-0108-AFE3-F1B00D10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805"/>
            <a:ext cx="10644963" cy="4890975"/>
          </a:xfrm>
        </p:spPr>
        <p:txBody>
          <a:bodyPr/>
          <a:lstStyle/>
          <a:p>
            <a:r>
              <a:rPr lang="en-US" dirty="0"/>
              <a:t>NV Center: </a:t>
            </a:r>
            <a:r>
              <a:rPr lang="en-US" dirty="0" err="1"/>
              <a:t>fluctuator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C4E14A82-0AFC-99BB-3F73-B9506C39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15" y="1972733"/>
            <a:ext cx="4208607" cy="3536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430989-FFF3-1B5A-12BC-0095D78D077E}"/>
                  </a:ext>
                </a:extLst>
              </p:cNvPr>
              <p:cNvSpPr txBox="1"/>
              <p:nvPr/>
            </p:nvSpPr>
            <p:spPr>
              <a:xfrm>
                <a:off x="585233" y="1695508"/>
                <a:ext cx="6341533" cy="446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800" dirty="0"/>
                  <a:t>: ground state triplet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</m:sub>
                    </m:sSub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800" dirty="0"/>
                  <a:t>: excited state triplet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800" dirty="0"/>
                  <a:t>=detuning of optical pumping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=Rabi frequency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430989-FFF3-1B5A-12BC-0095D78D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33" y="1695508"/>
                <a:ext cx="6341533" cy="4460516"/>
              </a:xfrm>
              <a:prstGeom prst="rect">
                <a:avLst/>
              </a:prstGeom>
              <a:blipFill>
                <a:blip r:embed="rId3"/>
                <a:stretch>
                  <a:fillRect l="-2000" t="-852" b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4E88517-A176-2AD8-DE74-3FA83025BC1F}"/>
              </a:ext>
            </a:extLst>
          </p:cNvPr>
          <p:cNvSpPr txBox="1"/>
          <p:nvPr/>
        </p:nvSpPr>
        <p:spPr>
          <a:xfrm>
            <a:off x="7644855" y="5484785"/>
            <a:ext cx="436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P. wang et al. NJP. 17, 113041 (2015)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1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9E3177-E63B-D9DB-6455-B2F40C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/>
          <a:lstStyle/>
          <a:p>
            <a:r>
              <a:rPr lang="en-US" dirty="0"/>
              <a:t>Spin-</a:t>
            </a:r>
            <a:r>
              <a:rPr lang="en-US" dirty="0" err="1"/>
              <a:t>fluctuator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970FA6-7043-AFD5-646B-89CBA4947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3378"/>
                <a:ext cx="10515600" cy="5454501"/>
              </a:xfrm>
            </p:spPr>
            <p:txBody>
              <a:bodyPr/>
              <a:lstStyle/>
              <a:p>
                <a:r>
                  <a:rPr lang="en-US" dirty="0"/>
                  <a:t>Master equation for electron-nuclear coupled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triplet electronic ground (excited) state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hyperfine tensor corresponding to ground(excited) state of electron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dirty="0"/>
                  <a:t> is nuclear spin operator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term represents nuclear spin precession conditioned on electron state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970FA6-7043-AFD5-646B-89CBA4947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3378"/>
                <a:ext cx="10515600" cy="5454501"/>
              </a:xfrm>
              <a:blipFill>
                <a:blip r:embed="rId2"/>
                <a:stretch>
                  <a:fillRect l="-1689" t="-3480"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1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0234A0-D42A-1CDC-2C4C-9A5C7A12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/>
          <a:lstStyle/>
          <a:p>
            <a:r>
              <a:rPr lang="en-US" dirty="0"/>
              <a:t>Spin-</a:t>
            </a:r>
            <a:r>
              <a:rPr lang="en-US" dirty="0" err="1"/>
              <a:t>fluctuator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890D9C4-63E9-DB6E-D746-D47A30D1F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3378"/>
                <a:ext cx="10515600" cy="494358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Master equation for the reduced density matrix for nuclear spin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;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steady state populations of the NV center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transverse magnetic field perpendicular to NV axis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</m:oMath>
                </a14:m>
                <a:r>
                  <a:rPr lang="en-US" dirty="0"/>
                  <a:t> defines precession axis of nuclear spin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890D9C4-63E9-DB6E-D746-D47A30D1F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3378"/>
                <a:ext cx="10515600" cy="4943585"/>
              </a:xfrm>
              <a:blipFill>
                <a:blip r:embed="rId2"/>
                <a:stretch>
                  <a:fillRect l="-1086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93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5FC23-BAE2-D85C-A70A-88BC24BDB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22425"/>
                <a:ext cx="10744200" cy="4351338"/>
              </a:xfrm>
            </p:spPr>
            <p:txBody>
              <a:bodyPr/>
              <a:lstStyle/>
              <a:p>
                <a:r>
                  <a:rPr lang="en-US" dirty="0"/>
                  <a:t>Pure dephasing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: due to fluctuation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at zero frequency</a:t>
                </a:r>
              </a:p>
              <a:p>
                <a:r>
                  <a:rPr lang="en-US" dirty="0"/>
                  <a:t>Relaxation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dirty="0"/>
                  <a:t>: due to fluctuation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Fluctuation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Fluctuation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,±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,±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,±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5FC23-BAE2-D85C-A70A-88BC24BDB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22425"/>
                <a:ext cx="10744200" cy="4351338"/>
              </a:xfrm>
              <a:blipFill>
                <a:blip r:embed="rId2"/>
                <a:stretch>
                  <a:fillRect l="-1063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EB40C31-7B12-E007-8A14-C1682074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Nuclear spin decoherence</a:t>
            </a:r>
          </a:p>
        </p:txBody>
      </p:sp>
    </p:spTree>
    <p:extLst>
      <p:ext uri="{BB962C8B-B14F-4D97-AF65-F5344CB8AC3E}">
        <p14:creationId xmlns:p14="http://schemas.microsoft.com/office/powerpoint/2010/main" val="19926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4E97E-D54F-87BA-F47A-3B5E3FF93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±|</m:t>
                            </m:r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,±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∓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±|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±|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34E97E-D54F-87BA-F47A-3B5E3FF93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67E0E453-9672-D1E6-A60E-4D89FB69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Nuclear spin decoherence</a:t>
            </a:r>
          </a:p>
        </p:txBody>
      </p:sp>
    </p:spTree>
    <p:extLst>
      <p:ext uri="{BB962C8B-B14F-4D97-AF65-F5344CB8AC3E}">
        <p14:creationId xmlns:p14="http://schemas.microsoft.com/office/powerpoint/2010/main" val="62569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38F6-D734-C7BB-8269-97B4FA231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±|</m:t>
                            </m:r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,±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,∓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±|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,±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±|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E38F6-D734-C7BB-8269-97B4FA231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F8F0F1A-0688-EF41-F928-DF49E070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Nuclear spin decoherence</a:t>
            </a:r>
          </a:p>
        </p:txBody>
      </p:sp>
    </p:spTree>
    <p:extLst>
      <p:ext uri="{BB962C8B-B14F-4D97-AF65-F5344CB8AC3E}">
        <p14:creationId xmlns:p14="http://schemas.microsoft.com/office/powerpoint/2010/main" val="162771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D4C1-E5DD-8BAF-1E4C-93425DDC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spin decoherence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F2506-77EF-219D-2D3A-194C21C49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,⊥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the uncertainty of the time for the electron dwelling in m=0 subspace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dirty="0"/>
                  <a:t> is the duration of one hopping cycle of electron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F2506-77EF-219D-2D3A-194C21C49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49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18174</TotalTime>
  <Words>668</Words>
  <Application>Microsoft Macintosh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Spin-fluctuator Model</vt:lpstr>
      <vt:lpstr>Experimental Values:</vt:lpstr>
      <vt:lpstr>Spin-fluctuator model</vt:lpstr>
      <vt:lpstr>Spin-fluctuator model</vt:lpstr>
      <vt:lpstr>Spin-fluctuator model</vt:lpstr>
      <vt:lpstr>Nuclear spin decoherence</vt:lpstr>
      <vt:lpstr>Nuclear spin decoherence</vt:lpstr>
      <vt:lpstr>Nuclear spin decoherence</vt:lpstr>
      <vt:lpstr>Nuclear spin decoherence</vt:lpstr>
      <vt:lpstr>Numerical results:</vt:lpstr>
      <vt:lpstr>NV center decoherence</vt:lpstr>
      <vt:lpstr>NV center decoherence</vt:lpstr>
      <vt:lpstr>NV center decoherence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polarization of Nuclear spin using electron spin in NV center in Diamond</dc:title>
  <dc:creator>Prabin Parajuli</dc:creator>
  <cp:lastModifiedBy>Prabin Parajuli</cp:lastModifiedBy>
  <cp:revision>14</cp:revision>
  <dcterms:created xsi:type="dcterms:W3CDTF">2022-12-14T16:35:39Z</dcterms:created>
  <dcterms:modified xsi:type="dcterms:W3CDTF">2023-02-03T06:47:45Z</dcterms:modified>
</cp:coreProperties>
</file>