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
      <p:font typeface="Anaheim"/>
      <p:regular r:id="rId30"/>
    </p:embeddedFont>
    <p:embeddedFont>
      <p:font typeface="Overpass Mon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verpassMono-regular.fntdata"/><Relationship Id="rId30" Type="http://schemas.openxmlformats.org/officeDocument/2006/relationships/font" Target="fonts/Anaheim-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verpassMon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bf6211e82_2_3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bf6211e82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bf6211e82_2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bf6211e82_2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bf6211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bf6211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bf6211e8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bf6211e8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bf6211e82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bf6211e82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bf6211e82_2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bf6211e82_2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Shorting in Java refers to the process of sorting elements in a collection or array in a specific order, such as in ascending or descending order. It allows you to rearrange the elements based on a certain criterion, making it easier to search, analyze, or present the data.</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In Java, the most common approach to sorting is using the </a:t>
            </a:r>
            <a:r>
              <a:rPr lang="en-GB" sz="1050">
                <a:solidFill>
                  <a:srgbClr val="188038"/>
                </a:solidFill>
                <a:highlight>
                  <a:srgbClr val="F7F7F8"/>
                </a:highlight>
                <a:latin typeface="Courier New"/>
                <a:ea typeface="Courier New"/>
                <a:cs typeface="Courier New"/>
                <a:sym typeface="Courier New"/>
              </a:rPr>
              <a:t>java.util.Arrays</a:t>
            </a:r>
            <a:r>
              <a:rPr lang="en-GB" sz="1200">
                <a:solidFill>
                  <a:srgbClr val="374151"/>
                </a:solidFill>
                <a:highlight>
                  <a:srgbClr val="F7F7F8"/>
                </a:highlight>
                <a:latin typeface="Roboto"/>
                <a:ea typeface="Roboto"/>
                <a:cs typeface="Roboto"/>
                <a:sym typeface="Roboto"/>
              </a:rPr>
              <a:t> or </a:t>
            </a:r>
            <a:r>
              <a:rPr lang="en-GB" sz="1050">
                <a:solidFill>
                  <a:srgbClr val="188038"/>
                </a:solidFill>
                <a:highlight>
                  <a:srgbClr val="F7F7F8"/>
                </a:highlight>
                <a:latin typeface="Courier New"/>
                <a:ea typeface="Courier New"/>
                <a:cs typeface="Courier New"/>
                <a:sym typeface="Courier New"/>
              </a:rPr>
              <a:t>java.util.Collections</a:t>
            </a:r>
            <a:r>
              <a:rPr lang="en-GB" sz="1200">
                <a:solidFill>
                  <a:srgbClr val="374151"/>
                </a:solidFill>
                <a:highlight>
                  <a:srgbClr val="F7F7F8"/>
                </a:highlight>
                <a:latin typeface="Roboto"/>
                <a:ea typeface="Roboto"/>
                <a:cs typeface="Roboto"/>
                <a:sym typeface="Roboto"/>
              </a:rPr>
              <a:t> classes, which provide various methods for sorting arrays or collections.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To sort an array of primitive types, such as integers or doubles, you can use the </a:t>
            </a:r>
            <a:r>
              <a:rPr lang="en-GB" sz="1050">
                <a:solidFill>
                  <a:srgbClr val="188038"/>
                </a:solidFill>
                <a:highlight>
                  <a:srgbClr val="F7F7F8"/>
                </a:highlight>
                <a:latin typeface="Courier New"/>
                <a:ea typeface="Courier New"/>
                <a:cs typeface="Courier New"/>
                <a:sym typeface="Courier New"/>
              </a:rPr>
              <a:t>Arrays.sort()</a:t>
            </a:r>
            <a:r>
              <a:rPr lang="en-GB" sz="1200">
                <a:solidFill>
                  <a:srgbClr val="374151"/>
                </a:solidFill>
                <a:highlight>
                  <a:srgbClr val="F7F7F8"/>
                </a:highlight>
                <a:latin typeface="Roboto"/>
                <a:ea typeface="Roboto"/>
                <a:cs typeface="Roboto"/>
                <a:sym typeface="Roboto"/>
              </a:rPr>
              <a:t> method. Here's a simple example: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bf6211e82_2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bf6211e82_2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444654"/>
                </a:highlight>
                <a:latin typeface="Roboto"/>
                <a:ea typeface="Roboto"/>
                <a:cs typeface="Roboto"/>
                <a:sym typeface="Roboto"/>
              </a:rPr>
              <a:t>Built-in Sorting Methods: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bf6211e82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bf6211e82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444654"/>
                </a:highlight>
                <a:latin typeface="Roboto"/>
                <a:ea typeface="Roboto"/>
                <a:cs typeface="Roboto"/>
                <a:sym typeface="Roboto"/>
              </a:rPr>
              <a:t>Built-in Sorting Methods: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bf6211e82_2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bf6211e82_2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444654"/>
                </a:highlight>
                <a:latin typeface="Roboto"/>
                <a:ea typeface="Roboto"/>
                <a:cs typeface="Roboto"/>
                <a:sym typeface="Roboto"/>
              </a:rPr>
              <a:t>Built-in Sorting Methods: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bf6211e82_2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bf6211e82_2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bf6211e82_2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bf6211e82_2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444654"/>
                </a:highlight>
                <a:latin typeface="Roboto"/>
                <a:ea typeface="Roboto"/>
                <a:cs typeface="Roboto"/>
                <a:sym typeface="Roboto"/>
              </a:rPr>
              <a:t>Built-in Sorting Methods: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30" name="Shape 130"/>
        <p:cNvGrpSpPr/>
        <p:nvPr/>
      </p:nvGrpSpPr>
      <p:grpSpPr>
        <a:xfrm>
          <a:off x="0" y="0"/>
          <a:ext cx="0" cy="0"/>
          <a:chOff x="0" y="0"/>
          <a:chExt cx="0" cy="0"/>
        </a:xfrm>
      </p:grpSpPr>
      <p:sp>
        <p:nvSpPr>
          <p:cNvPr id="131" name="Google Shape;131;p13"/>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txBox="1"/>
          <p:nvPr>
            <p:ph idx="1" type="body"/>
          </p:nvPr>
        </p:nvSpPr>
        <p:spPr>
          <a:xfrm>
            <a:off x="609499" y="1973025"/>
            <a:ext cx="3512700" cy="2130900"/>
          </a:xfrm>
          <a:prstGeom prst="rect">
            <a:avLst/>
          </a:prstGeom>
        </p:spPr>
        <p:txBody>
          <a:bodyPr anchorCtr="0" anchor="t" bIns="91425" lIns="91425" spcFirstLastPara="1" rIns="91425" wrap="square" tIns="91425">
            <a:norm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0"/>
              </a:spcBef>
              <a:spcAft>
                <a:spcPts val="0"/>
              </a:spcAft>
              <a:buSzPts val="1600"/>
              <a:buFont typeface="Nunito Light"/>
              <a:buChar char="■"/>
              <a:defRPr sz="1600"/>
            </a:lvl3pPr>
            <a:lvl4pPr indent="-330200" lvl="3" marL="1828800" rtl="0">
              <a:spcBef>
                <a:spcPts val="0"/>
              </a:spcBef>
              <a:spcAft>
                <a:spcPts val="0"/>
              </a:spcAft>
              <a:buSzPts val="1600"/>
              <a:buFont typeface="Nunito Light"/>
              <a:buChar char="●"/>
              <a:defRPr sz="1600"/>
            </a:lvl4pPr>
            <a:lvl5pPr indent="-330200" lvl="4" marL="2286000" rtl="0">
              <a:spcBef>
                <a:spcPts val="0"/>
              </a:spcBef>
              <a:spcAft>
                <a:spcPts val="0"/>
              </a:spcAft>
              <a:buSzPts val="1600"/>
              <a:buFont typeface="Nunito Light"/>
              <a:buChar char="○"/>
              <a:defRPr sz="1600"/>
            </a:lvl5pPr>
            <a:lvl6pPr indent="-330200" lvl="5" marL="2743200" rtl="0">
              <a:spcBef>
                <a:spcPts val="0"/>
              </a:spcBef>
              <a:spcAft>
                <a:spcPts val="0"/>
              </a:spcAft>
              <a:buSzPts val="1600"/>
              <a:buFont typeface="Nunito Light"/>
              <a:buChar char="■"/>
              <a:defRPr sz="1600"/>
            </a:lvl6pPr>
            <a:lvl7pPr indent="-330200" lvl="6" marL="3200400" rtl="0">
              <a:spcBef>
                <a:spcPts val="0"/>
              </a:spcBef>
              <a:spcAft>
                <a:spcPts val="0"/>
              </a:spcAft>
              <a:buSzPts val="1600"/>
              <a:buFont typeface="Nunito Light"/>
              <a:buChar char="●"/>
              <a:defRPr sz="1600"/>
            </a:lvl7pPr>
            <a:lvl8pPr indent="-330200" lvl="7" marL="3657600" rtl="0">
              <a:spcBef>
                <a:spcPts val="0"/>
              </a:spcBef>
              <a:spcAft>
                <a:spcPts val="0"/>
              </a:spcAft>
              <a:buSzPts val="1600"/>
              <a:buFont typeface="Nunito Light"/>
              <a:buChar char="○"/>
              <a:defRPr sz="1600"/>
            </a:lvl8pPr>
            <a:lvl9pPr indent="-330200" lvl="8" marL="4114800" rtl="0">
              <a:spcBef>
                <a:spcPts val="0"/>
              </a:spcBef>
              <a:spcAft>
                <a:spcPts val="0"/>
              </a:spcAft>
              <a:buSzPts val="1600"/>
              <a:buFont typeface="Nunito Light"/>
              <a:buChar char="■"/>
              <a:defRPr sz="1600"/>
            </a:lvl9pPr>
          </a:lstStyle>
          <a:p/>
        </p:txBody>
      </p:sp>
      <p:sp>
        <p:nvSpPr>
          <p:cNvPr id="133" name="Google Shape;133;p13"/>
          <p:cNvSpPr txBox="1"/>
          <p:nvPr>
            <p:ph type="title"/>
          </p:nvPr>
        </p:nvSpPr>
        <p:spPr>
          <a:xfrm>
            <a:off x="560825" y="1168325"/>
            <a:ext cx="3561300" cy="66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134" name="Shape 134"/>
        <p:cNvGrpSpPr/>
        <p:nvPr/>
      </p:nvGrpSpPr>
      <p:grpSpPr>
        <a:xfrm>
          <a:off x="0" y="0"/>
          <a:ext cx="0" cy="0"/>
          <a:chOff x="0" y="0"/>
          <a:chExt cx="0" cy="0"/>
        </a:xfrm>
      </p:grpSpPr>
      <p:sp>
        <p:nvSpPr>
          <p:cNvPr id="135" name="Google Shape;135;p14"/>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idx="1" type="body"/>
          </p:nvPr>
        </p:nvSpPr>
        <p:spPr>
          <a:xfrm>
            <a:off x="4579525" y="2388200"/>
            <a:ext cx="3932700" cy="2130900"/>
          </a:xfrm>
          <a:prstGeom prst="rect">
            <a:avLst/>
          </a:prstGeom>
        </p:spPr>
        <p:txBody>
          <a:bodyPr anchorCtr="0" anchor="t" bIns="91425" lIns="91425" spcFirstLastPara="1" rIns="91425" wrap="square" tIns="91425">
            <a:norm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298450" lvl="8" marL="4114800" rtl="0">
              <a:spcBef>
                <a:spcPts val="0"/>
              </a:spcBef>
              <a:spcAft>
                <a:spcPts val="0"/>
              </a:spcAft>
              <a:buSzPts val="1100"/>
              <a:buChar char="■"/>
              <a:defRPr/>
            </a:lvl9pPr>
          </a:lstStyle>
          <a:p/>
        </p:txBody>
      </p:sp>
      <p:sp>
        <p:nvSpPr>
          <p:cNvPr id="137" name="Google Shape;137;p14"/>
          <p:cNvSpPr txBox="1"/>
          <p:nvPr>
            <p:ph type="title"/>
          </p:nvPr>
        </p:nvSpPr>
        <p:spPr>
          <a:xfrm>
            <a:off x="4579531" y="1714800"/>
            <a:ext cx="3963300" cy="6690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138" name="Google Shape;138;p14"/>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70" name="Shape 170"/>
        <p:cNvGrpSpPr/>
        <p:nvPr/>
      </p:nvGrpSpPr>
      <p:grpSpPr>
        <a:xfrm>
          <a:off x="0" y="0"/>
          <a:ext cx="0" cy="0"/>
          <a:chOff x="0" y="0"/>
          <a:chExt cx="0" cy="0"/>
        </a:xfrm>
      </p:grpSpPr>
      <p:sp>
        <p:nvSpPr>
          <p:cNvPr id="171" name="Google Shape;171;p15"/>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txBox="1"/>
          <p:nvPr>
            <p:ph type="title"/>
          </p:nvPr>
        </p:nvSpPr>
        <p:spPr>
          <a:xfrm>
            <a:off x="454800" y="2714625"/>
            <a:ext cx="8425200" cy="447900"/>
          </a:xfrm>
          <a:prstGeom prst="rect">
            <a:avLst/>
          </a:prstGeom>
        </p:spPr>
        <p:txBody>
          <a:bodyPr anchorCtr="0" anchor="ctr" bIns="0" lIns="91425" spcFirstLastPara="1" rIns="91425" wrap="square" tIns="0">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0" name="Google Shape;190;p15"/>
          <p:cNvSpPr txBox="1"/>
          <p:nvPr>
            <p:ph hasCustomPrompt="1" idx="2" type="title"/>
          </p:nvPr>
        </p:nvSpPr>
        <p:spPr>
          <a:xfrm>
            <a:off x="454800" y="2150850"/>
            <a:ext cx="8425200" cy="489600"/>
          </a:xfrm>
          <a:prstGeom prst="rect">
            <a:avLst/>
          </a:prstGeom>
        </p:spPr>
        <p:txBody>
          <a:bodyPr anchorCtr="0" anchor="b" bIns="0" lIns="91425" spcFirstLastPara="1" rIns="91425" wrap="square" tIns="0">
            <a:norm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91" name="Shape 191"/>
        <p:cNvGrpSpPr/>
        <p:nvPr/>
      </p:nvGrpSpPr>
      <p:grpSpPr>
        <a:xfrm>
          <a:off x="0" y="0"/>
          <a:ext cx="0" cy="0"/>
          <a:chOff x="0" y="0"/>
          <a:chExt cx="0" cy="0"/>
        </a:xfrm>
      </p:grpSpPr>
      <p:sp>
        <p:nvSpPr>
          <p:cNvPr id="192" name="Google Shape;192;p16"/>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txBox="1"/>
          <p:nvPr>
            <p:ph idx="1" type="subTitle"/>
          </p:nvPr>
        </p:nvSpPr>
        <p:spPr>
          <a:xfrm flipH="1">
            <a:off x="2521800" y="2340324"/>
            <a:ext cx="4100400" cy="808500"/>
          </a:xfrm>
          <a:prstGeom prst="rect">
            <a:avLst/>
          </a:prstGeom>
        </p:spPr>
        <p:txBody>
          <a:bodyPr anchorCtr="0" anchor="ctr" bIns="0" lIns="91425" spcFirstLastPara="1" rIns="91425" wrap="square" tIns="0">
            <a:normAutofit/>
          </a:bodyPr>
          <a:lstStyle>
            <a:lvl1pPr lvl="0" rtl="0" algn="ctr">
              <a:lnSpc>
                <a:spcPct val="100000"/>
              </a:lnSpc>
              <a:spcBef>
                <a:spcPts val="0"/>
              </a:spcBef>
              <a:spcAft>
                <a:spcPts val="0"/>
              </a:spcAft>
              <a:buClr>
                <a:schemeClr val="dk1"/>
              </a:buClr>
              <a:buSzPts val="13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100"/>
              <a:buNone/>
              <a:defRPr>
                <a:solidFill>
                  <a:schemeClr val="dk1"/>
                </a:solidFill>
              </a:defRPr>
            </a:lvl2pPr>
            <a:lvl3pPr lvl="2" rtl="0" algn="r">
              <a:lnSpc>
                <a:spcPct val="100000"/>
              </a:lnSpc>
              <a:spcBef>
                <a:spcPts val="0"/>
              </a:spcBef>
              <a:spcAft>
                <a:spcPts val="0"/>
              </a:spcAft>
              <a:buClr>
                <a:schemeClr val="dk1"/>
              </a:buClr>
              <a:buSzPts val="1100"/>
              <a:buNone/>
              <a:defRPr>
                <a:solidFill>
                  <a:schemeClr val="dk1"/>
                </a:solidFill>
              </a:defRPr>
            </a:lvl3pPr>
            <a:lvl4pPr lvl="3" rtl="0" algn="r">
              <a:lnSpc>
                <a:spcPct val="100000"/>
              </a:lnSpc>
              <a:spcBef>
                <a:spcPts val="0"/>
              </a:spcBef>
              <a:spcAft>
                <a:spcPts val="0"/>
              </a:spcAft>
              <a:buClr>
                <a:schemeClr val="dk1"/>
              </a:buClr>
              <a:buSzPts val="1100"/>
              <a:buNone/>
              <a:defRPr>
                <a:solidFill>
                  <a:schemeClr val="dk1"/>
                </a:solidFill>
              </a:defRPr>
            </a:lvl4pPr>
            <a:lvl5pPr lvl="4" rtl="0" algn="r">
              <a:lnSpc>
                <a:spcPct val="100000"/>
              </a:lnSpc>
              <a:spcBef>
                <a:spcPts val="0"/>
              </a:spcBef>
              <a:spcAft>
                <a:spcPts val="0"/>
              </a:spcAft>
              <a:buClr>
                <a:schemeClr val="dk1"/>
              </a:buClr>
              <a:buSzPts val="1100"/>
              <a:buNone/>
              <a:defRPr>
                <a:solidFill>
                  <a:schemeClr val="dk1"/>
                </a:solidFill>
              </a:defRPr>
            </a:lvl5pPr>
            <a:lvl6pPr lvl="5" rtl="0" algn="r">
              <a:lnSpc>
                <a:spcPct val="100000"/>
              </a:lnSpc>
              <a:spcBef>
                <a:spcPts val="0"/>
              </a:spcBef>
              <a:spcAft>
                <a:spcPts val="0"/>
              </a:spcAft>
              <a:buClr>
                <a:schemeClr val="dk1"/>
              </a:buClr>
              <a:buSzPts val="1100"/>
              <a:buNone/>
              <a:defRPr>
                <a:solidFill>
                  <a:schemeClr val="dk1"/>
                </a:solidFill>
              </a:defRPr>
            </a:lvl6pPr>
            <a:lvl7pPr lvl="6" rtl="0" algn="r">
              <a:lnSpc>
                <a:spcPct val="100000"/>
              </a:lnSpc>
              <a:spcBef>
                <a:spcPts val="0"/>
              </a:spcBef>
              <a:spcAft>
                <a:spcPts val="0"/>
              </a:spcAft>
              <a:buClr>
                <a:schemeClr val="dk1"/>
              </a:buClr>
              <a:buSzPts val="1100"/>
              <a:buNone/>
              <a:defRPr>
                <a:solidFill>
                  <a:schemeClr val="dk1"/>
                </a:solidFill>
              </a:defRPr>
            </a:lvl7pPr>
            <a:lvl8pPr lvl="7" rtl="0" algn="r">
              <a:lnSpc>
                <a:spcPct val="100000"/>
              </a:lnSpc>
              <a:spcBef>
                <a:spcPts val="0"/>
              </a:spcBef>
              <a:spcAft>
                <a:spcPts val="0"/>
              </a:spcAft>
              <a:buClr>
                <a:schemeClr val="dk1"/>
              </a:buClr>
              <a:buSzPts val="1100"/>
              <a:buNone/>
              <a:defRPr>
                <a:solidFill>
                  <a:schemeClr val="dk1"/>
                </a:solidFill>
              </a:defRPr>
            </a:lvl8pPr>
            <a:lvl9pPr lvl="8" rtl="0" algn="r">
              <a:lnSpc>
                <a:spcPct val="100000"/>
              </a:lnSpc>
              <a:spcBef>
                <a:spcPts val="0"/>
              </a:spcBef>
              <a:spcAft>
                <a:spcPts val="0"/>
              </a:spcAft>
              <a:buClr>
                <a:schemeClr val="dk1"/>
              </a:buClr>
              <a:buSzPts val="1100"/>
              <a:buNone/>
              <a:defRPr>
                <a:solidFill>
                  <a:schemeClr val="dk1"/>
                </a:solidFill>
              </a:defRPr>
            </a:lvl9pPr>
          </a:lstStyle>
          <a:p/>
        </p:txBody>
      </p:sp>
      <p:sp>
        <p:nvSpPr>
          <p:cNvPr id="218" name="Google Shape;218;p16"/>
          <p:cNvSpPr txBox="1"/>
          <p:nvPr>
            <p:ph type="title"/>
          </p:nvPr>
        </p:nvSpPr>
        <p:spPr>
          <a:xfrm>
            <a:off x="2521800" y="3221225"/>
            <a:ext cx="4100400" cy="402900"/>
          </a:xfrm>
          <a:prstGeom prst="rect">
            <a:avLst/>
          </a:prstGeom>
        </p:spPr>
        <p:txBody>
          <a:bodyPr anchorCtr="0" anchor="t" bIns="91425" lIns="91425" spcFirstLastPara="1" rIns="91425" wrap="square" tIns="0">
            <a:norm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ctrTitle"/>
          </p:nvPr>
        </p:nvSpPr>
        <p:spPr>
          <a:xfrm>
            <a:off x="718575" y="1369050"/>
            <a:ext cx="6043200" cy="19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Issue of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2521800" y="3472125"/>
            <a:ext cx="4100400" cy="402900"/>
          </a:xfrm>
          <a:prstGeom prst="rect">
            <a:avLst/>
          </a:prstGeom>
        </p:spPr>
        <p:txBody>
          <a:bodyPr anchorCtr="0" anchor="t" bIns="91425" lIns="91425" spcFirstLastPara="1" rIns="91425" wrap="square" tIns="0">
            <a:normAutofit fontScale="90000"/>
          </a:bodyPr>
          <a:lstStyle/>
          <a:p>
            <a:pPr indent="0" lvl="0" marL="0" rtl="0" algn="ctr">
              <a:spcBef>
                <a:spcPts val="0"/>
              </a:spcBef>
              <a:spcAft>
                <a:spcPts val="0"/>
              </a:spcAft>
              <a:buNone/>
            </a:pPr>
            <a:r>
              <a:rPr lang="en-GB"/>
              <a:t>FOR EXAMPLE</a:t>
            </a:r>
            <a:endParaRPr/>
          </a:p>
        </p:txBody>
      </p:sp>
      <p:pic>
        <p:nvPicPr>
          <p:cNvPr id="296" name="Google Shape;296;p26"/>
          <p:cNvPicPr preferRelativeResize="0"/>
          <p:nvPr/>
        </p:nvPicPr>
        <p:blipFill rotWithShape="1">
          <a:blip r:embed="rId3">
            <a:alphaModFix/>
          </a:blip>
          <a:srcRect b="5741" l="0" r="0" t="3266"/>
          <a:stretch/>
        </p:blipFill>
        <p:spPr>
          <a:xfrm>
            <a:off x="2654775" y="1107775"/>
            <a:ext cx="3748599" cy="304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300">
                <a:solidFill>
                  <a:srgbClr val="FFD966"/>
                </a:solidFill>
              </a:rPr>
              <a:t>2</a:t>
            </a:r>
            <a:r>
              <a:rPr b="1" lang="en-GB" sz="2800">
                <a:solidFill>
                  <a:srgbClr val="FFD966"/>
                </a:solidFill>
              </a:rPr>
              <a:t>- TIER TECHNOLOGY</a:t>
            </a:r>
            <a:endParaRPr b="1" sz="2800">
              <a:solidFill>
                <a:srgbClr val="FFD966"/>
              </a:solidFill>
            </a:endParaRPr>
          </a:p>
        </p:txBody>
      </p:sp>
      <p:sp>
        <p:nvSpPr>
          <p:cNvPr id="302" name="Google Shape;30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0000FF"/>
                </a:solidFill>
                <a:highlight>
                  <a:srgbClr val="FFFFFF"/>
                </a:highlight>
                <a:latin typeface="Verdana"/>
                <a:ea typeface="Verdana"/>
                <a:cs typeface="Verdana"/>
                <a:sym typeface="Verdana"/>
              </a:rPr>
              <a:t>A two-tier architecture is a software architecture in which a presentation layer or interface runs on a client, and a data layer or data structure gets stored on a server. Separating these two components into different locations represents a two-tier architecture, as opposed to a single-tier architecture. Other kinds of multi-tier architectures add additional layers in distributed software design.</a:t>
            </a:r>
            <a:endParaRPr sz="15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ctrTitle"/>
          </p:nvPr>
        </p:nvSpPr>
        <p:spPr>
          <a:xfrm>
            <a:off x="4413050" y="21462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Members</a:t>
            </a:r>
            <a:r>
              <a:rPr lang="en-GB"/>
              <a:t> </a:t>
            </a:r>
            <a:endParaRPr/>
          </a:p>
        </p:txBody>
      </p:sp>
      <p:sp>
        <p:nvSpPr>
          <p:cNvPr id="229" name="Google Shape;229;p18"/>
          <p:cNvSpPr txBox="1"/>
          <p:nvPr>
            <p:ph idx="1" type="subTitle"/>
          </p:nvPr>
        </p:nvSpPr>
        <p:spPr>
          <a:xfrm>
            <a:off x="4572000" y="3157300"/>
            <a:ext cx="3982800" cy="12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FFFF00"/>
                </a:solidFill>
              </a:rPr>
              <a:t>Pujan thapa magar </a:t>
            </a:r>
            <a:endParaRPr b="1" sz="1800">
              <a:solidFill>
                <a:srgbClr val="FFFF00"/>
              </a:solidFill>
            </a:endParaRPr>
          </a:p>
          <a:p>
            <a:pPr indent="0" lvl="0" marL="0" rtl="0" algn="l">
              <a:spcBef>
                <a:spcPts val="0"/>
              </a:spcBef>
              <a:spcAft>
                <a:spcPts val="0"/>
              </a:spcAft>
              <a:buNone/>
            </a:pPr>
            <a:r>
              <a:rPr b="1" lang="en-GB" sz="1800">
                <a:solidFill>
                  <a:srgbClr val="FFFF00"/>
                </a:solidFill>
              </a:rPr>
              <a:t>Prabin subedi </a:t>
            </a:r>
            <a:endParaRPr b="1" sz="1800">
              <a:solidFill>
                <a:srgbClr val="FFFF00"/>
              </a:solidFill>
            </a:endParaRPr>
          </a:p>
          <a:p>
            <a:pPr indent="0" lvl="0" marL="0" rtl="0" algn="l">
              <a:spcBef>
                <a:spcPts val="0"/>
              </a:spcBef>
              <a:spcAft>
                <a:spcPts val="0"/>
              </a:spcAft>
              <a:buNone/>
            </a:pPr>
            <a:r>
              <a:rPr b="1" lang="en-GB" sz="1800">
                <a:solidFill>
                  <a:srgbClr val="FFFF00"/>
                </a:solidFill>
              </a:rPr>
              <a:t>Rabin sharma </a:t>
            </a:r>
            <a:endParaRPr b="1" sz="180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236" name="Google Shape;236;p19"/>
          <p:cNvSpPr txBox="1"/>
          <p:nvPr>
            <p:ph idx="4294967295" type="ctrTitle"/>
          </p:nvPr>
        </p:nvSpPr>
        <p:spPr>
          <a:xfrm flipH="1">
            <a:off x="5340825" y="1118550"/>
            <a:ext cx="3315300" cy="806400"/>
          </a:xfrm>
          <a:prstGeom prst="rect">
            <a:avLst/>
          </a:prstGeom>
        </p:spPr>
        <p:txBody>
          <a:bodyPr anchorCtr="0" anchor="ctr" bIns="0" lIns="91425" spcFirstLastPara="1" rIns="91425" wrap="square" tIns="0">
            <a:normAutofit/>
          </a:bodyPr>
          <a:lstStyle/>
          <a:p>
            <a:pPr indent="0" lvl="0" marL="0" rtl="0" algn="l">
              <a:spcBef>
                <a:spcPts val="0"/>
              </a:spcBef>
              <a:spcAft>
                <a:spcPts val="0"/>
              </a:spcAft>
              <a:buNone/>
            </a:pPr>
            <a:r>
              <a:rPr lang="en-GB" sz="2200">
                <a:solidFill>
                  <a:schemeClr val="dk2"/>
                </a:solidFill>
              </a:rPr>
              <a:t>TIER TECHNOLOGY</a:t>
            </a:r>
            <a:endParaRPr sz="2000">
              <a:solidFill>
                <a:schemeClr val="dk2"/>
              </a:solidFill>
            </a:endParaRPr>
          </a:p>
        </p:txBody>
      </p:sp>
      <p:sp>
        <p:nvSpPr>
          <p:cNvPr id="237" name="Google Shape;237;p19"/>
          <p:cNvSpPr txBox="1"/>
          <p:nvPr>
            <p:ph idx="4294967295" type="ctrTitle"/>
          </p:nvPr>
        </p:nvSpPr>
        <p:spPr>
          <a:xfrm flipH="1">
            <a:off x="5264350" y="2269575"/>
            <a:ext cx="3726900" cy="274200"/>
          </a:xfrm>
          <a:prstGeom prst="rect">
            <a:avLst/>
          </a:prstGeom>
        </p:spPr>
        <p:txBody>
          <a:bodyPr anchorCtr="0" anchor="ctr" bIns="0" lIns="91425" spcFirstLastPara="1" rIns="91425" wrap="square" tIns="0">
            <a:normAutofit fontScale="90000"/>
          </a:bodyPr>
          <a:lstStyle/>
          <a:p>
            <a:pPr indent="0" lvl="0" marL="0" rtl="0" algn="l">
              <a:spcBef>
                <a:spcPts val="0"/>
              </a:spcBef>
              <a:spcAft>
                <a:spcPts val="0"/>
              </a:spcAft>
              <a:buNone/>
            </a:pPr>
            <a:r>
              <a:rPr lang="en-GB" sz="2200">
                <a:solidFill>
                  <a:schemeClr val="dk2"/>
                </a:solidFill>
              </a:rPr>
              <a:t>ONE TIER TECHNOLOGY</a:t>
            </a:r>
            <a:endParaRPr sz="2200">
              <a:solidFill>
                <a:schemeClr val="dk2"/>
              </a:solidFill>
            </a:endParaRPr>
          </a:p>
        </p:txBody>
      </p:sp>
      <p:sp>
        <p:nvSpPr>
          <p:cNvPr id="238" name="Google Shape;238;p19"/>
          <p:cNvSpPr txBox="1"/>
          <p:nvPr>
            <p:ph idx="4294967295" type="ctrTitle"/>
          </p:nvPr>
        </p:nvSpPr>
        <p:spPr>
          <a:xfrm flipH="1">
            <a:off x="5263925" y="2905600"/>
            <a:ext cx="3899100" cy="274200"/>
          </a:xfrm>
          <a:prstGeom prst="rect">
            <a:avLst/>
          </a:prstGeom>
        </p:spPr>
        <p:txBody>
          <a:bodyPr anchorCtr="0" anchor="ctr" bIns="0" lIns="91425" spcFirstLastPara="1" rIns="91425" wrap="square" tIns="0">
            <a:normAutofit fontScale="90000"/>
          </a:bodyPr>
          <a:lstStyle/>
          <a:p>
            <a:pPr indent="0" lvl="0" marL="0" rtl="0" algn="l">
              <a:spcBef>
                <a:spcPts val="0"/>
              </a:spcBef>
              <a:spcAft>
                <a:spcPts val="0"/>
              </a:spcAft>
              <a:buNone/>
            </a:pPr>
            <a:r>
              <a:rPr lang="en-GB" sz="2200">
                <a:solidFill>
                  <a:schemeClr val="dk2"/>
                </a:solidFill>
              </a:rPr>
              <a:t>TWO TIER TECHNOLOGY</a:t>
            </a:r>
            <a:endParaRPr sz="2200">
              <a:solidFill>
                <a:schemeClr val="dk2"/>
              </a:solidFill>
            </a:endParaRPr>
          </a:p>
        </p:txBody>
      </p:sp>
      <p:sp>
        <p:nvSpPr>
          <p:cNvPr id="239" name="Google Shape;239;p19"/>
          <p:cNvSpPr txBox="1"/>
          <p:nvPr>
            <p:ph idx="4294967295" type="ctrTitle"/>
          </p:nvPr>
        </p:nvSpPr>
        <p:spPr>
          <a:xfrm flipH="1">
            <a:off x="5112000" y="3496350"/>
            <a:ext cx="4165800" cy="274200"/>
          </a:xfrm>
          <a:prstGeom prst="rect">
            <a:avLst/>
          </a:prstGeom>
        </p:spPr>
        <p:txBody>
          <a:bodyPr anchorCtr="0" anchor="ctr" bIns="0" lIns="91425" spcFirstLastPara="1" rIns="91425" wrap="square" tIns="0">
            <a:normAutofit fontScale="90000"/>
          </a:bodyPr>
          <a:lstStyle/>
          <a:p>
            <a:pPr indent="0" lvl="0" marL="0" rtl="0" algn="l">
              <a:spcBef>
                <a:spcPts val="0"/>
              </a:spcBef>
              <a:spcAft>
                <a:spcPts val="0"/>
              </a:spcAft>
              <a:buNone/>
            </a:pPr>
            <a:r>
              <a:rPr lang="en-GB" sz="2200">
                <a:solidFill>
                  <a:schemeClr val="dk2"/>
                </a:solidFill>
              </a:rPr>
              <a:t>THREE TIER TECHNOLOGY</a:t>
            </a:r>
            <a:endParaRPr sz="2200">
              <a:solidFill>
                <a:schemeClr val="dk2"/>
              </a:solidFill>
            </a:endParaRPr>
          </a:p>
        </p:txBody>
      </p:sp>
      <p:sp>
        <p:nvSpPr>
          <p:cNvPr id="240" name="Google Shape;240;p1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txBox="1"/>
          <p:nvPr>
            <p:ph idx="4294967295" type="ctrTitle"/>
          </p:nvPr>
        </p:nvSpPr>
        <p:spPr>
          <a:xfrm flipH="1">
            <a:off x="417775" y="2179175"/>
            <a:ext cx="2824800" cy="1326900"/>
          </a:xfrm>
          <a:prstGeom prst="rect">
            <a:avLst/>
          </a:prstGeom>
        </p:spPr>
        <p:txBody>
          <a:bodyPr anchorCtr="0" anchor="ctr" bIns="0" lIns="91425" spcFirstLastPara="1" rIns="91425" wrap="square" tIns="0">
            <a:normAutofit/>
          </a:bodyPr>
          <a:lstStyle/>
          <a:p>
            <a:pPr indent="0" lvl="0" marL="0" rtl="0" algn="r">
              <a:spcBef>
                <a:spcPts val="0"/>
              </a:spcBef>
              <a:spcAft>
                <a:spcPts val="0"/>
              </a:spcAft>
              <a:buNone/>
            </a:pPr>
            <a:r>
              <a:rPr lang="en-GB" sz="3000">
                <a:solidFill>
                  <a:schemeClr val="dk1"/>
                </a:solidFill>
              </a:rPr>
              <a:t>ISSUE OF WEB</a:t>
            </a:r>
            <a:endParaRPr sz="3000">
              <a:solidFill>
                <a:schemeClr val="dk1"/>
              </a:solidFill>
            </a:endParaRPr>
          </a:p>
        </p:txBody>
      </p:sp>
      <p:sp>
        <p:nvSpPr>
          <p:cNvPr id="242" name="Google Shape;242;p19"/>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flipH="1">
            <a:off x="1198717" y="4037295"/>
            <a:ext cx="1710557" cy="13389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19"/>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252" name="Google Shape;252;p19"/>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0"/>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258" name="Google Shape;258;p20"/>
          <p:cNvSpPr txBox="1"/>
          <p:nvPr>
            <p:ph idx="1" type="body"/>
          </p:nvPr>
        </p:nvSpPr>
        <p:spPr>
          <a:xfrm>
            <a:off x="533300" y="1820625"/>
            <a:ext cx="4622700" cy="2942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GB" sz="1300">
                <a:latin typeface="Roboto"/>
                <a:ea typeface="Roboto"/>
                <a:cs typeface="Roboto"/>
                <a:sym typeface="Roboto"/>
              </a:rPr>
              <a:t>"Tier Technology" is not a well-known or widely recognized concept in the technology field. It's possible that the term has emerged or gained significance after my last update, or it might refer to a specific concept, product, or framework that has been introduced since then.</a:t>
            </a:r>
            <a:endParaRPr sz="1300">
              <a:latin typeface="Roboto"/>
              <a:ea typeface="Roboto"/>
              <a:cs typeface="Roboto"/>
              <a:sym typeface="Roboto"/>
            </a:endParaRPr>
          </a:p>
          <a:p>
            <a:pPr indent="0" lvl="0" marL="0" rtl="0" algn="l">
              <a:lnSpc>
                <a:spcPct val="115000"/>
              </a:lnSpc>
              <a:spcBef>
                <a:spcPts val="1500"/>
              </a:spcBef>
              <a:spcAft>
                <a:spcPts val="0"/>
              </a:spcAft>
              <a:buNone/>
            </a:pPr>
            <a:r>
              <a:rPr lang="en-GB" sz="1300">
                <a:latin typeface="Roboto"/>
                <a:ea typeface="Roboto"/>
                <a:cs typeface="Roboto"/>
                <a:sym typeface="Roboto"/>
              </a:rPr>
              <a:t>If you could provide more context or details about what you mean by "Tier Technology," I would be happy to try to help you better understand or provide information about it based on the information available up to September 2021. If this is a recent development or a specialized term, I recommend checking more recent sources or providing additional context for a more accurate response.</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59" name="Google Shape;259;p20"/>
          <p:cNvSpPr txBox="1"/>
          <p:nvPr>
            <p:ph type="title"/>
          </p:nvPr>
        </p:nvSpPr>
        <p:spPr>
          <a:xfrm>
            <a:off x="560825" y="1168325"/>
            <a:ext cx="3561300" cy="6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INTRODUCTION</a:t>
            </a:r>
            <a:endParaRPr>
              <a:solidFill>
                <a:schemeClr val="dk2"/>
              </a:solidFill>
            </a:endParaRPr>
          </a:p>
        </p:txBody>
      </p:sp>
      <p:sp>
        <p:nvSpPr>
          <p:cNvPr id="260" name="Google Shape;260;p20"/>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idx="1" type="body"/>
          </p:nvPr>
        </p:nvSpPr>
        <p:spPr>
          <a:xfrm>
            <a:off x="3829525" y="1880850"/>
            <a:ext cx="4622100" cy="28818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GB" sz="1500"/>
              <a:t>It is also known as the Client layer. The top most layer of an application. This is the layer we see when we use the software. By using this layer we can access the web pages. The main function of this layer is to communicate with the Application layer. This layer passes the information which is given by the user in terms of keyboard actions, mouse clicks to the Application Layer.</a:t>
            </a:r>
            <a:endParaRPr sz="1500"/>
          </a:p>
          <a:p>
            <a:pPr indent="0" lvl="0" marL="457200" rtl="0" algn="l">
              <a:spcBef>
                <a:spcPts val="0"/>
              </a:spcBef>
              <a:spcAft>
                <a:spcPts val="0"/>
              </a:spcAft>
              <a:buNone/>
            </a:pPr>
            <a:r>
              <a:rPr lang="en-GB" sz="1500"/>
              <a:t>For example, the login page of Gmail where an end-user could see text boxes and buttons to enter user id, password, and to click on sign-in.</a:t>
            </a:r>
            <a:endParaRPr sz="1700"/>
          </a:p>
        </p:txBody>
      </p:sp>
      <p:sp>
        <p:nvSpPr>
          <p:cNvPr id="266" name="Google Shape;266;p21"/>
          <p:cNvSpPr txBox="1"/>
          <p:nvPr>
            <p:ph type="title"/>
          </p:nvPr>
        </p:nvSpPr>
        <p:spPr>
          <a:xfrm>
            <a:off x="4164975" y="1166700"/>
            <a:ext cx="4377900" cy="12171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2000"/>
              </a:spcBef>
              <a:spcAft>
                <a:spcPts val="0"/>
              </a:spcAft>
              <a:buNone/>
            </a:pPr>
            <a:r>
              <a:rPr lang="en-GB" sz="2300"/>
              <a:t> Presentation Layer</a:t>
            </a:r>
            <a:endParaRPr sz="2300"/>
          </a:p>
          <a:p>
            <a:pPr indent="0" lvl="0" marL="0" rtl="0" algn="l">
              <a:spcBef>
                <a:spcPts val="700"/>
              </a:spcBef>
              <a:spcAft>
                <a:spcPts val="0"/>
              </a:spcAft>
              <a:buNone/>
            </a:pPr>
            <a:r>
              <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idx="1" type="body"/>
          </p:nvPr>
        </p:nvSpPr>
        <p:spPr>
          <a:xfrm>
            <a:off x="3829525" y="1880850"/>
            <a:ext cx="4622100" cy="2881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t>It is also known as Business Logic Layer which is also known as the logical layer. As per the Gmail login page example, once the user clicks on the login button, the Application layer interacts with the Database layer and sends required information to the Presentation layer. It controls an application’s functionality by performing detailed processing. This layer acts as a mediator between the Presentation and the Database layer. Complete business logic will be written in this layer.</a:t>
            </a:r>
            <a:endParaRPr sz="1300"/>
          </a:p>
          <a:p>
            <a:pPr indent="0" lvl="0" marL="0" rtl="0" algn="l">
              <a:lnSpc>
                <a:spcPct val="115000"/>
              </a:lnSpc>
              <a:spcBef>
                <a:spcPts val="0"/>
              </a:spcBef>
              <a:spcAft>
                <a:spcPts val="0"/>
              </a:spcAft>
              <a:buNone/>
            </a:pPr>
            <a:r>
              <a:rPr lang="en-GB" sz="1300"/>
              <a:t>In simple words, it is to perform operations on the application.</a:t>
            </a:r>
            <a:endParaRPr sz="1300"/>
          </a:p>
          <a:p>
            <a:pPr indent="0" lvl="0" marL="457200" rtl="0" algn="l">
              <a:spcBef>
                <a:spcPts val="0"/>
              </a:spcBef>
              <a:spcAft>
                <a:spcPts val="0"/>
              </a:spcAft>
              <a:buNone/>
            </a:pPr>
            <a:r>
              <a:t/>
            </a:r>
            <a:endParaRPr sz="1500"/>
          </a:p>
        </p:txBody>
      </p:sp>
      <p:sp>
        <p:nvSpPr>
          <p:cNvPr id="272" name="Google Shape;272;p22"/>
          <p:cNvSpPr txBox="1"/>
          <p:nvPr>
            <p:ph type="title"/>
          </p:nvPr>
        </p:nvSpPr>
        <p:spPr>
          <a:xfrm>
            <a:off x="3860175" y="1166700"/>
            <a:ext cx="4377900" cy="812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2000"/>
              </a:spcBef>
              <a:spcAft>
                <a:spcPts val="0"/>
              </a:spcAft>
              <a:buNone/>
            </a:pPr>
            <a:r>
              <a:rPr lang="en-GB" sz="2100"/>
              <a:t>Application Layer</a:t>
            </a:r>
            <a:endParaRPr sz="2100"/>
          </a:p>
          <a:p>
            <a:pPr indent="0" lvl="0" marL="0" rtl="0" algn="l">
              <a:spcBef>
                <a:spcPts val="700"/>
              </a:spcBef>
              <a:spcAft>
                <a:spcPts val="0"/>
              </a:spcAft>
              <a:buNone/>
            </a:pPr>
            <a:r>
              <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idx="1" type="body"/>
          </p:nvPr>
        </p:nvSpPr>
        <p:spPr>
          <a:xfrm>
            <a:off x="3829525" y="1880850"/>
            <a:ext cx="4622100" cy="2881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t>The data is stored in this layer. The application layer communicates with the Database layer to retrieve the data. It contains methods that connect the database and performs required action e.g.: insert, update, delete, etc.</a:t>
            </a:r>
            <a:endParaRPr/>
          </a:p>
          <a:p>
            <a:pPr indent="0" lvl="0" marL="0" rtl="0" algn="l">
              <a:lnSpc>
                <a:spcPct val="115000"/>
              </a:lnSpc>
              <a:spcBef>
                <a:spcPts val="0"/>
              </a:spcBef>
              <a:spcAft>
                <a:spcPts val="0"/>
              </a:spcAft>
              <a:buNone/>
            </a:pPr>
            <a:r>
              <a:rPr lang="en-GB"/>
              <a:t>In simple words, it is to share and retrieve the data.</a:t>
            </a:r>
            <a:endParaRPr/>
          </a:p>
          <a:p>
            <a:pPr indent="0" lvl="0" marL="457200" rtl="0" algn="l">
              <a:spcBef>
                <a:spcPts val="0"/>
              </a:spcBef>
              <a:spcAft>
                <a:spcPts val="0"/>
              </a:spcAft>
              <a:buNone/>
            </a:pPr>
            <a:r>
              <a:t/>
            </a:r>
            <a:endParaRPr/>
          </a:p>
        </p:txBody>
      </p:sp>
      <p:sp>
        <p:nvSpPr>
          <p:cNvPr id="278" name="Google Shape;278;p23"/>
          <p:cNvSpPr txBox="1"/>
          <p:nvPr>
            <p:ph type="title"/>
          </p:nvPr>
        </p:nvSpPr>
        <p:spPr>
          <a:xfrm>
            <a:off x="3860175" y="1166700"/>
            <a:ext cx="4377900" cy="812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2000"/>
              </a:spcBef>
              <a:spcAft>
                <a:spcPts val="0"/>
              </a:spcAft>
              <a:buNone/>
            </a:pPr>
            <a:r>
              <a:rPr lang="en-GB" sz="2000"/>
              <a:t>Data Layer</a:t>
            </a:r>
            <a:endParaRPr sz="2000"/>
          </a:p>
          <a:p>
            <a:pPr indent="0" lvl="0" marL="0" rtl="0" algn="l">
              <a:spcBef>
                <a:spcPts val="70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454800" y="2714625"/>
            <a:ext cx="8425200" cy="447900"/>
          </a:xfrm>
          <a:prstGeom prst="rect">
            <a:avLst/>
          </a:prstGeom>
        </p:spPr>
        <p:txBody>
          <a:bodyPr anchorCtr="0" anchor="ctr" bIns="0" lIns="91425" spcFirstLastPara="1" rIns="91425" wrap="square" tIns="0">
            <a:normAutofit fontScale="90000"/>
          </a:bodyPr>
          <a:lstStyle/>
          <a:p>
            <a:pPr indent="0" lvl="0" marL="0" rtl="0" algn="ctr">
              <a:spcBef>
                <a:spcPts val="0"/>
              </a:spcBef>
              <a:spcAft>
                <a:spcPts val="0"/>
              </a:spcAft>
              <a:buNone/>
            </a:pPr>
            <a:r>
              <a:rPr lang="en-GB"/>
              <a:t>ONE TIER </a:t>
            </a:r>
            <a:r>
              <a:rPr lang="en-GB"/>
              <a:t>TECHNOLOGY</a:t>
            </a:r>
            <a:endParaRPr/>
          </a:p>
        </p:txBody>
      </p:sp>
      <p:sp>
        <p:nvSpPr>
          <p:cNvPr id="284" name="Google Shape;284;p24"/>
          <p:cNvSpPr txBox="1"/>
          <p:nvPr>
            <p:ph idx="2" type="title"/>
          </p:nvPr>
        </p:nvSpPr>
        <p:spPr>
          <a:xfrm>
            <a:off x="454800" y="2150850"/>
            <a:ext cx="8425200" cy="489600"/>
          </a:xfrm>
          <a:prstGeom prst="rect">
            <a:avLst/>
          </a:prstGeom>
        </p:spPr>
        <p:txBody>
          <a:bodyPr anchorCtr="0" anchor="b" bIns="0" lIns="91425" spcFirstLastPara="1" rIns="91425" wrap="square" tIns="0">
            <a:normAutofit fontScale="90000"/>
          </a:bodyPr>
          <a:lstStyle/>
          <a:p>
            <a:pPr indent="0" lvl="0" marL="0" rtl="0" algn="ctr">
              <a:spcBef>
                <a:spcPts val="0"/>
              </a:spcBef>
              <a:spcAft>
                <a:spcPts val="0"/>
              </a:spcAft>
              <a:buNone/>
            </a:pPr>
            <a:r>
              <a:rPr lang="en-GB"/>
              <a:t>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idx="1" type="body"/>
          </p:nvPr>
        </p:nvSpPr>
        <p:spPr>
          <a:xfrm>
            <a:off x="3638075" y="1756325"/>
            <a:ext cx="5118300" cy="32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Roboto"/>
                <a:ea typeface="Roboto"/>
                <a:cs typeface="Roboto"/>
                <a:sym typeface="Roboto"/>
              </a:rPr>
              <a:t>One-tier architecture has all the layers such as Presentation, Business, Data Access layers in a single software package. Applications that handle all the three tiers such as MP3 player, MS Office come under the one-tier application. The data is stored in the local system or a shared drive.</a:t>
            </a:r>
            <a:endParaRPr sz="1800"/>
          </a:p>
        </p:txBody>
      </p:sp>
      <p:sp>
        <p:nvSpPr>
          <p:cNvPr id="290" name="Google Shape;290;p25"/>
          <p:cNvSpPr txBox="1"/>
          <p:nvPr>
            <p:ph type="title"/>
          </p:nvPr>
        </p:nvSpPr>
        <p:spPr>
          <a:xfrm>
            <a:off x="3638075" y="801975"/>
            <a:ext cx="47793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ONE TIER TECHNOLOGY</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