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96"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rabjyotSingh2904/Secure-Data-Hiding-In-Image-Using-Steganography.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608399"/>
            <a:ext cx="8494249"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Prabjyot Singh</a:t>
            </a:r>
          </a:p>
          <a:p>
            <a:r>
              <a:rPr lang="en-US" sz="2000" b="1" dirty="0">
                <a:solidFill>
                  <a:schemeClr val="accent1">
                    <a:lumMod val="75000"/>
                  </a:schemeClr>
                </a:solidFill>
                <a:latin typeface="Arial"/>
                <a:cs typeface="Arial"/>
              </a:rPr>
              <a:t>College Name &amp; Department : Mahant </a:t>
            </a:r>
            <a:r>
              <a:rPr lang="en-US" sz="2000" b="1" dirty="0" err="1">
                <a:solidFill>
                  <a:schemeClr val="accent1">
                    <a:lumMod val="75000"/>
                  </a:schemeClr>
                </a:solidFill>
                <a:latin typeface="Arial"/>
                <a:cs typeface="Arial"/>
              </a:rPr>
              <a:t>Bachittar</a:t>
            </a:r>
            <a:r>
              <a:rPr lang="en-US" sz="2000" b="1" dirty="0">
                <a:solidFill>
                  <a:schemeClr val="accent1">
                    <a:lumMod val="75000"/>
                  </a:schemeClr>
                </a:solidFill>
                <a:latin typeface="Arial"/>
                <a:cs typeface="Arial"/>
              </a:rPr>
              <a:t> Singh College of Engineering and Technology (Computer Science and Engineering)</a:t>
            </a:r>
          </a:p>
          <a:p>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rPr>
              <a:t>https://github.com/PrabjyotSingh2904/Secure-Data-Hiding-In-Image-Using-Steganography.git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b="1" dirty="0"/>
              <a:t>Enhanced Security: </a:t>
            </a:r>
            <a:r>
              <a:rPr lang="en-US" dirty="0"/>
              <a:t>Integrate more advanced encryption algorithms to further improve data security and robustness against sophisticated attacks.</a:t>
            </a:r>
          </a:p>
          <a:p>
            <a:pPr marL="305435" indent="-305435"/>
            <a:r>
              <a:rPr lang="en-US" b="1" dirty="0"/>
              <a:t>Increased Data Capacity: </a:t>
            </a:r>
            <a:r>
              <a:rPr lang="en-US" dirty="0"/>
              <a:t>Develop methods to embed larger amounts of data without compromising image quality, such as adaptive or multi-level steganography.</a:t>
            </a:r>
          </a:p>
          <a:p>
            <a:pPr marL="305435" indent="-305435"/>
            <a:r>
              <a:rPr lang="en-US" b="1" dirty="0"/>
              <a:t>Machine Learning Integration: </a:t>
            </a:r>
            <a:r>
              <a:rPr lang="en-US" dirty="0"/>
              <a:t>Use machine learning models to optimize data embedding and extraction processes, improving efficiency and effectiveness.</a:t>
            </a:r>
          </a:p>
          <a:p>
            <a:pPr marL="305435" indent="-305435"/>
            <a:r>
              <a:rPr lang="en-US" b="1" dirty="0"/>
              <a:t>User-Friendly Applications: </a:t>
            </a:r>
            <a:r>
              <a:rPr lang="en-US" dirty="0"/>
              <a:t>Create user-friendly software or mobile applications that allow easy and intuitive use of steganography for non-technical users.</a:t>
            </a:r>
          </a:p>
          <a:p>
            <a:pPr marL="305435" indent="-305435"/>
            <a:r>
              <a:rPr lang="en-US" b="1" dirty="0"/>
              <a:t>Interdisciplinary Applications: </a:t>
            </a:r>
            <a:r>
              <a:rPr lang="en-US" dirty="0"/>
              <a:t>Explore applications in fields such as medical imaging, digital forensics, and intellectual property protection to enhance data security and privacy.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Develop a steganographic technique to securely hide and retrieve sensitive information within an image. The hidden data should be imperceptible to the human eye, maintain the quality of the host image, and be resistant to unauthorized extraction and common image manipulation. </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b="1" dirty="0"/>
              <a:t>SOFTWARE REQUIREMENTS:</a:t>
            </a:r>
          </a:p>
          <a:p>
            <a:r>
              <a:rPr lang="en-IN" b="1" dirty="0"/>
              <a:t>Python (3.x version): </a:t>
            </a:r>
            <a:r>
              <a:rPr lang="en-IN" dirty="0"/>
              <a:t>Ensure you have the latest version installed.</a:t>
            </a:r>
          </a:p>
          <a:p>
            <a:r>
              <a:rPr lang="en-IN" b="1" dirty="0"/>
              <a:t>Integrated Development Environment (IDE): </a:t>
            </a:r>
            <a:r>
              <a:rPr lang="en-IN" dirty="0"/>
              <a:t>Such as PyCharm, </a:t>
            </a:r>
            <a:r>
              <a:rPr lang="en-IN" dirty="0" err="1"/>
              <a:t>VSCode</a:t>
            </a:r>
            <a:r>
              <a:rPr lang="en-IN" dirty="0"/>
              <a:t>, or </a:t>
            </a:r>
            <a:r>
              <a:rPr lang="en-IN" dirty="0" err="1"/>
              <a:t>Jupyter</a:t>
            </a:r>
            <a:r>
              <a:rPr lang="en-IN" dirty="0"/>
              <a:t> Notebook.</a:t>
            </a:r>
          </a:p>
          <a:p>
            <a:r>
              <a:rPr lang="en-IN" b="1"/>
              <a:t>Libraries:</a:t>
            </a:r>
            <a:endParaRPr lang="en-IN" b="1" dirty="0"/>
          </a:p>
          <a:p>
            <a:pPr marL="804863" indent="-304800">
              <a:buFont typeface="Arial" panose="020B0604020202020204" pitchFamily="34" charset="0"/>
              <a:buChar char="•"/>
            </a:pPr>
            <a:r>
              <a:rPr lang="en-IN" i="1" dirty="0"/>
              <a:t>OpenCV </a:t>
            </a:r>
            <a:r>
              <a:rPr lang="en-IN" dirty="0"/>
              <a:t>(For image processing tasks) </a:t>
            </a:r>
          </a:p>
          <a:p>
            <a:pPr marL="804863" indent="-304800">
              <a:buFont typeface="Arial" panose="020B0604020202020204" pitchFamily="34" charset="0"/>
              <a:buChar char="•"/>
            </a:pPr>
            <a:r>
              <a:rPr lang="en-US" i="1" dirty="0"/>
              <a:t>Pickle (</a:t>
            </a:r>
            <a:r>
              <a:rPr lang="en-US" dirty="0"/>
              <a:t>For serialization and deserialization of Python objects)</a:t>
            </a:r>
          </a:p>
          <a:p>
            <a:pPr marL="804863" indent="-304800">
              <a:buFont typeface="Arial" panose="020B0604020202020204" pitchFamily="34" charset="0"/>
              <a:buChar char="•"/>
            </a:pPr>
            <a:r>
              <a:rPr lang="en-US" i="1" dirty="0"/>
              <a:t>OS</a:t>
            </a:r>
            <a:r>
              <a:rPr lang="en-US" dirty="0"/>
              <a:t> (Built-in with Python, for interacting with the operating system)</a:t>
            </a:r>
            <a:endParaRPr lang="en-IN" dirty="0"/>
          </a:p>
          <a:p>
            <a:pPr marL="0" indent="0">
              <a:buNone/>
            </a:pPr>
            <a:endParaRPr lang="en-IN" dirty="0"/>
          </a:p>
          <a:p>
            <a:pPr marL="0" indent="0">
              <a:buNone/>
            </a:pPr>
            <a:r>
              <a:rPr lang="en-US" b="1" dirty="0"/>
              <a:t>HARDWARE REQUIREMENTS:</a:t>
            </a:r>
          </a:p>
          <a:p>
            <a:r>
              <a:rPr lang="en-US" b="1" dirty="0"/>
              <a:t>Processor:</a:t>
            </a:r>
            <a:r>
              <a:rPr lang="en-US" dirty="0"/>
              <a:t> A modern processor (Intel i5/AMD Ryzen 5 or higher) for efficient processing.</a:t>
            </a:r>
          </a:p>
          <a:p>
            <a:r>
              <a:rPr lang="en-US" b="1" dirty="0"/>
              <a:t>RAM:</a:t>
            </a:r>
            <a:r>
              <a:rPr lang="en-US" dirty="0"/>
              <a:t> Minimum 4 GB (8 GB or more recommended for better performance).</a:t>
            </a:r>
          </a:p>
          <a:p>
            <a:r>
              <a:rPr lang="en-US" b="1" dirty="0"/>
              <a:t>Storage:</a:t>
            </a:r>
            <a:r>
              <a:rPr lang="en-US" dirty="0"/>
              <a:t> At least 500 MB of free space for the project files and libraries.</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Dynamic Encryption: </a:t>
            </a:r>
            <a:r>
              <a:rPr lang="en-IN" sz="1800" dirty="0">
                <a:solidFill>
                  <a:srgbClr val="0F0F0F"/>
                </a:solidFill>
              </a:rPr>
              <a:t>Ensures hidden data security.</a:t>
            </a:r>
          </a:p>
          <a:p>
            <a:r>
              <a:rPr lang="en-IN" sz="1800" b="1" dirty="0">
                <a:solidFill>
                  <a:srgbClr val="0F0F0F"/>
                </a:solidFill>
              </a:rPr>
              <a:t>Pixel-Level Manipulation: </a:t>
            </a:r>
            <a:r>
              <a:rPr lang="en-IN" sz="1800" dirty="0">
                <a:solidFill>
                  <a:srgbClr val="0F0F0F"/>
                </a:solidFill>
              </a:rPr>
              <a:t>Imperceptible changes.</a:t>
            </a:r>
          </a:p>
          <a:p>
            <a:r>
              <a:rPr lang="en-IN" sz="1800" b="1" dirty="0">
                <a:solidFill>
                  <a:srgbClr val="0F0F0F"/>
                </a:solidFill>
              </a:rPr>
              <a:t>User Input Integration: </a:t>
            </a:r>
            <a:r>
              <a:rPr lang="en-IN" sz="1800" dirty="0">
                <a:solidFill>
                  <a:srgbClr val="0F0F0F"/>
                </a:solidFill>
              </a:rPr>
              <a:t>Personalized messages and passcodes.</a:t>
            </a:r>
          </a:p>
          <a:p>
            <a:r>
              <a:rPr lang="en-US" sz="1800" b="1" dirty="0">
                <a:solidFill>
                  <a:srgbClr val="0F0F0F"/>
                </a:solidFill>
              </a:rPr>
              <a:t>Data Integrity: </a:t>
            </a:r>
            <a:r>
              <a:rPr lang="en-US" sz="1800" dirty="0">
                <a:solidFill>
                  <a:srgbClr val="0F0F0F"/>
                </a:solidFill>
              </a:rPr>
              <a:t>Keeps the hidden message unchanged.</a:t>
            </a:r>
            <a:endParaRPr lang="en-IN" sz="1800" dirty="0">
              <a:solidFill>
                <a:srgbClr val="0F0F0F"/>
              </a:solidFill>
            </a:endParaRPr>
          </a:p>
          <a:p>
            <a:r>
              <a:rPr lang="en-IN" sz="1800" b="1" dirty="0">
                <a:solidFill>
                  <a:srgbClr val="0F0F0F"/>
                </a:solidFill>
              </a:rPr>
              <a:t>Platform Compatibility: </a:t>
            </a:r>
            <a:r>
              <a:rPr lang="en-IN" sz="1800" dirty="0">
                <a:solidFill>
                  <a:srgbClr val="0F0F0F"/>
                </a:solidFill>
              </a:rPr>
              <a:t>Runs on multiple operating systems.</a:t>
            </a:r>
          </a:p>
          <a:p>
            <a:r>
              <a:rPr lang="en-IN" sz="1800" b="1" dirty="0">
                <a:solidFill>
                  <a:srgbClr val="0F0F0F"/>
                </a:solidFill>
              </a:rPr>
              <a:t>Ease of Use: </a:t>
            </a:r>
            <a:r>
              <a:rPr lang="en-IN" sz="1800" dirty="0">
                <a:solidFill>
                  <a:srgbClr val="0F0F0F"/>
                </a:solidFill>
              </a:rPr>
              <a:t>Simple, user-friendly interface.</a:t>
            </a:r>
          </a:p>
          <a:p>
            <a:r>
              <a:rPr lang="en-IN" sz="1800" b="1" dirty="0">
                <a:solidFill>
                  <a:srgbClr val="0F0F0F"/>
                </a:solidFill>
              </a:rPr>
              <a:t>Educational Value: </a:t>
            </a:r>
            <a:r>
              <a:rPr lang="en-IN" sz="1800" dirty="0">
                <a:solidFill>
                  <a:srgbClr val="0F0F0F"/>
                </a:solidFill>
              </a:rPr>
              <a:t>Great learning tool for steganography and image processing.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b="1" dirty="0"/>
              <a:t>Intellectual Property Owners: </a:t>
            </a:r>
            <a:r>
              <a:rPr lang="en-US" dirty="0"/>
              <a:t>Protecting copyright and embedding hidden watermarks in digital assets.</a:t>
            </a:r>
          </a:p>
          <a:p>
            <a:r>
              <a:rPr lang="en-US" b="1" dirty="0"/>
              <a:t>Defense and Military: </a:t>
            </a:r>
            <a:r>
              <a:rPr lang="en-US" dirty="0"/>
              <a:t>Securing sensitive military communications and information within images.</a:t>
            </a:r>
          </a:p>
          <a:p>
            <a:r>
              <a:rPr lang="en-US" b="1" dirty="0"/>
              <a:t>Software Developers: </a:t>
            </a:r>
            <a:r>
              <a:rPr lang="en-US" dirty="0"/>
              <a:t>Building applications that incorporate steganography for added security features.</a:t>
            </a:r>
          </a:p>
          <a:p>
            <a:r>
              <a:rPr lang="en-US" b="1" dirty="0"/>
              <a:t>Educators and Students</a:t>
            </a:r>
            <a:r>
              <a:rPr lang="en-US" dirty="0"/>
              <a:t>: Those using the project as a learning tool to understand steganography, encryption, and image processing concepts.</a:t>
            </a:r>
          </a:p>
          <a:p>
            <a:r>
              <a:rPr lang="en-US" b="1" dirty="0"/>
              <a:t>Healthcare Providers</a:t>
            </a:r>
            <a:r>
              <a:rPr lang="en-US" dirty="0"/>
              <a:t>: Embedding patient information securely within medical images to ensure privacy and confidentiality.</a:t>
            </a:r>
          </a:p>
          <a:p>
            <a:r>
              <a:rPr lang="en-US" b="1" dirty="0"/>
              <a:t>Government Agencies</a:t>
            </a:r>
            <a:r>
              <a:rPr lang="en-US" dirty="0"/>
              <a:t>: Securing confidential government communications and documents with hidden data techniques.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0B8DDB9D-A3BE-4ECC-90B1-2193E0B2FEC2}"/>
              </a:ext>
            </a:extLst>
          </p:cNvPr>
          <p:cNvPicPr>
            <a:picLocks noGrp="1" noChangeAspect="1"/>
          </p:cNvPicPr>
          <p:nvPr>
            <p:ph idx="1"/>
          </p:nvPr>
        </p:nvPicPr>
        <p:blipFill>
          <a:blip r:embed="rId2"/>
          <a:stretch>
            <a:fillRect/>
          </a:stretch>
        </p:blipFill>
        <p:spPr>
          <a:xfrm>
            <a:off x="6572017" y="1099507"/>
            <a:ext cx="4676204" cy="5229056"/>
          </a:xfrm>
        </p:spPr>
      </p:pic>
      <p:sp>
        <p:nvSpPr>
          <p:cNvPr id="8" name="TextBox 7">
            <a:extLst>
              <a:ext uri="{FF2B5EF4-FFF2-40B4-BE49-F238E27FC236}">
                <a16:creationId xmlns:a16="http://schemas.microsoft.com/office/drawing/2014/main" id="{D051E681-C156-4BA9-AADD-63215A3FF2CF}"/>
              </a:ext>
            </a:extLst>
          </p:cNvPr>
          <p:cNvSpPr txBox="1"/>
          <p:nvPr/>
        </p:nvSpPr>
        <p:spPr>
          <a:xfrm>
            <a:off x="457200" y="1840948"/>
            <a:ext cx="3530906" cy="369332"/>
          </a:xfrm>
          <a:prstGeom prst="rect">
            <a:avLst/>
          </a:prstGeom>
          <a:noFill/>
        </p:spPr>
        <p:txBody>
          <a:bodyPr wrap="square" rtlCol="0">
            <a:spAutoFit/>
          </a:bodyPr>
          <a:lstStyle/>
          <a:p>
            <a:r>
              <a:rPr lang="en-US" b="1" dirty="0"/>
              <a:t>Decryption code ( decrypt.py ) :</a:t>
            </a:r>
            <a:endParaRPr lang="en-IN" b="1" dirty="0"/>
          </a:p>
        </p:txBody>
      </p:sp>
      <p:sp>
        <p:nvSpPr>
          <p:cNvPr id="10" name="TextBox 9">
            <a:extLst>
              <a:ext uri="{FF2B5EF4-FFF2-40B4-BE49-F238E27FC236}">
                <a16:creationId xmlns:a16="http://schemas.microsoft.com/office/drawing/2014/main" id="{0F4E10E1-4821-4936-B846-A714F74F53A1}"/>
              </a:ext>
            </a:extLst>
          </p:cNvPr>
          <p:cNvSpPr txBox="1"/>
          <p:nvPr/>
        </p:nvSpPr>
        <p:spPr>
          <a:xfrm>
            <a:off x="6572017" y="702155"/>
            <a:ext cx="4676204" cy="369332"/>
          </a:xfrm>
          <a:prstGeom prst="rect">
            <a:avLst/>
          </a:prstGeom>
          <a:noFill/>
        </p:spPr>
        <p:txBody>
          <a:bodyPr wrap="square">
            <a:spAutoFit/>
          </a:bodyPr>
          <a:lstStyle/>
          <a:p>
            <a:r>
              <a:rPr lang="en-US" b="1" dirty="0"/>
              <a:t>Encryption code ( encrypt.py ) :</a:t>
            </a:r>
            <a:endParaRPr lang="en-IN" b="1" dirty="0"/>
          </a:p>
        </p:txBody>
      </p:sp>
      <p:pic>
        <p:nvPicPr>
          <p:cNvPr id="4" name="Picture 3">
            <a:extLst>
              <a:ext uri="{FF2B5EF4-FFF2-40B4-BE49-F238E27FC236}">
                <a16:creationId xmlns:a16="http://schemas.microsoft.com/office/drawing/2014/main" id="{99F89E45-837C-4579-8536-F38C8B1A5B5D}"/>
              </a:ext>
            </a:extLst>
          </p:cNvPr>
          <p:cNvPicPr>
            <a:picLocks noChangeAspect="1"/>
          </p:cNvPicPr>
          <p:nvPr/>
        </p:nvPicPr>
        <p:blipFill>
          <a:blip r:embed="rId3"/>
          <a:stretch>
            <a:fillRect/>
          </a:stretch>
        </p:blipFill>
        <p:spPr>
          <a:xfrm>
            <a:off x="457200" y="2325301"/>
            <a:ext cx="5283200" cy="383054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179B6265-AAB1-45CC-BF2F-49B486659778}"/>
              </a:ext>
            </a:extLst>
          </p:cNvPr>
          <p:cNvSpPr txBox="1"/>
          <p:nvPr/>
        </p:nvSpPr>
        <p:spPr>
          <a:xfrm>
            <a:off x="577516" y="838413"/>
            <a:ext cx="2501900" cy="368300"/>
          </a:xfrm>
          <a:prstGeom prst="rect">
            <a:avLst/>
          </a:prstGeom>
          <a:noFill/>
        </p:spPr>
        <p:txBody>
          <a:bodyPr wrap="square" rtlCol="0">
            <a:spAutoFit/>
          </a:bodyPr>
          <a:lstStyle/>
          <a:p>
            <a:r>
              <a:rPr lang="en-US" b="1" dirty="0"/>
              <a:t>Encrypt.py output :</a:t>
            </a:r>
            <a:endParaRPr lang="en-IN" b="1" dirty="0"/>
          </a:p>
        </p:txBody>
      </p:sp>
      <p:sp>
        <p:nvSpPr>
          <p:cNvPr id="17" name="TextBox 16">
            <a:extLst>
              <a:ext uri="{FF2B5EF4-FFF2-40B4-BE49-F238E27FC236}">
                <a16:creationId xmlns:a16="http://schemas.microsoft.com/office/drawing/2014/main" id="{E6819AA2-ED7A-43CC-9160-419CEE16EE08}"/>
              </a:ext>
            </a:extLst>
          </p:cNvPr>
          <p:cNvSpPr txBox="1"/>
          <p:nvPr/>
        </p:nvSpPr>
        <p:spPr>
          <a:xfrm>
            <a:off x="577516" y="2581470"/>
            <a:ext cx="2501900" cy="368300"/>
          </a:xfrm>
          <a:prstGeom prst="rect">
            <a:avLst/>
          </a:prstGeom>
          <a:noFill/>
        </p:spPr>
        <p:txBody>
          <a:bodyPr wrap="square" rtlCol="0">
            <a:spAutoFit/>
          </a:bodyPr>
          <a:lstStyle/>
          <a:p>
            <a:r>
              <a:rPr lang="en-US" b="1" dirty="0"/>
              <a:t>Decrypt.py output :</a:t>
            </a:r>
            <a:endParaRPr lang="en-IN" b="1" dirty="0"/>
          </a:p>
        </p:txBody>
      </p:sp>
      <p:sp>
        <p:nvSpPr>
          <p:cNvPr id="18" name="TextBox 17">
            <a:extLst>
              <a:ext uri="{FF2B5EF4-FFF2-40B4-BE49-F238E27FC236}">
                <a16:creationId xmlns:a16="http://schemas.microsoft.com/office/drawing/2014/main" id="{8FDA7124-8E47-493A-9A05-FF797F39DCB2}"/>
              </a:ext>
            </a:extLst>
          </p:cNvPr>
          <p:cNvSpPr txBox="1"/>
          <p:nvPr/>
        </p:nvSpPr>
        <p:spPr>
          <a:xfrm>
            <a:off x="577516" y="4124121"/>
            <a:ext cx="2501900" cy="368300"/>
          </a:xfrm>
          <a:prstGeom prst="rect">
            <a:avLst/>
          </a:prstGeom>
          <a:noFill/>
        </p:spPr>
        <p:txBody>
          <a:bodyPr wrap="square" rtlCol="0">
            <a:spAutoFit/>
          </a:bodyPr>
          <a:lstStyle/>
          <a:p>
            <a:r>
              <a:rPr lang="en-US" b="1" dirty="0"/>
              <a:t>Original Image :</a:t>
            </a:r>
            <a:endParaRPr lang="en-IN" b="1" dirty="0"/>
          </a:p>
        </p:txBody>
      </p:sp>
      <p:sp>
        <p:nvSpPr>
          <p:cNvPr id="19" name="TextBox 18">
            <a:extLst>
              <a:ext uri="{FF2B5EF4-FFF2-40B4-BE49-F238E27FC236}">
                <a16:creationId xmlns:a16="http://schemas.microsoft.com/office/drawing/2014/main" id="{4DCF3C11-F3CF-45ED-81C9-C70EDD9BB0D7}"/>
              </a:ext>
            </a:extLst>
          </p:cNvPr>
          <p:cNvSpPr txBox="1"/>
          <p:nvPr/>
        </p:nvSpPr>
        <p:spPr>
          <a:xfrm>
            <a:off x="5960124" y="4124121"/>
            <a:ext cx="2501900" cy="368300"/>
          </a:xfrm>
          <a:prstGeom prst="rect">
            <a:avLst/>
          </a:prstGeom>
          <a:noFill/>
        </p:spPr>
        <p:txBody>
          <a:bodyPr wrap="square" rtlCol="0">
            <a:spAutoFit/>
          </a:bodyPr>
          <a:lstStyle/>
          <a:p>
            <a:r>
              <a:rPr lang="en-US" b="1" dirty="0"/>
              <a:t>Encrypted Image :</a:t>
            </a:r>
            <a:endParaRPr lang="en-IN" b="1" dirty="0"/>
          </a:p>
        </p:txBody>
      </p:sp>
      <p:pic>
        <p:nvPicPr>
          <p:cNvPr id="7" name="Picture 6">
            <a:extLst>
              <a:ext uri="{FF2B5EF4-FFF2-40B4-BE49-F238E27FC236}">
                <a16:creationId xmlns:a16="http://schemas.microsoft.com/office/drawing/2014/main" id="{2AF0D80B-E167-4A81-91FE-686ADF5A7B7C}"/>
              </a:ext>
            </a:extLst>
          </p:cNvPr>
          <p:cNvPicPr>
            <a:picLocks noChangeAspect="1"/>
          </p:cNvPicPr>
          <p:nvPr/>
        </p:nvPicPr>
        <p:blipFill>
          <a:blip r:embed="rId2"/>
          <a:stretch>
            <a:fillRect/>
          </a:stretch>
        </p:blipFill>
        <p:spPr>
          <a:xfrm>
            <a:off x="629797" y="1245419"/>
            <a:ext cx="9990464" cy="1096938"/>
          </a:xfrm>
          <a:prstGeom prst="rect">
            <a:avLst/>
          </a:prstGeom>
        </p:spPr>
      </p:pic>
      <p:pic>
        <p:nvPicPr>
          <p:cNvPr id="12" name="Picture 11">
            <a:extLst>
              <a:ext uri="{FF2B5EF4-FFF2-40B4-BE49-F238E27FC236}">
                <a16:creationId xmlns:a16="http://schemas.microsoft.com/office/drawing/2014/main" id="{10EBDD54-C668-4B4C-A385-FCF25B0E164D}"/>
              </a:ext>
            </a:extLst>
          </p:cNvPr>
          <p:cNvPicPr>
            <a:picLocks noChangeAspect="1"/>
          </p:cNvPicPr>
          <p:nvPr/>
        </p:nvPicPr>
        <p:blipFill>
          <a:blip r:embed="rId3"/>
          <a:stretch>
            <a:fillRect/>
          </a:stretch>
        </p:blipFill>
        <p:spPr>
          <a:xfrm>
            <a:off x="600620" y="3005505"/>
            <a:ext cx="10019641" cy="755144"/>
          </a:xfrm>
          <a:prstGeom prst="rect">
            <a:avLst/>
          </a:prstGeom>
        </p:spPr>
      </p:pic>
      <p:pic>
        <p:nvPicPr>
          <p:cNvPr id="3" name="Picture 2">
            <a:extLst>
              <a:ext uri="{FF2B5EF4-FFF2-40B4-BE49-F238E27FC236}">
                <a16:creationId xmlns:a16="http://schemas.microsoft.com/office/drawing/2014/main" id="{79A19EA5-9E6E-4F14-885E-94E8FC599604}"/>
              </a:ext>
            </a:extLst>
          </p:cNvPr>
          <p:cNvPicPr>
            <a:picLocks noChangeAspect="1"/>
          </p:cNvPicPr>
          <p:nvPr/>
        </p:nvPicPr>
        <p:blipFill>
          <a:blip r:embed="rId4"/>
          <a:stretch>
            <a:fillRect/>
          </a:stretch>
        </p:blipFill>
        <p:spPr>
          <a:xfrm>
            <a:off x="629797" y="4569540"/>
            <a:ext cx="3126955" cy="1758912"/>
          </a:xfrm>
          <a:prstGeom prst="rect">
            <a:avLst/>
          </a:prstGeom>
        </p:spPr>
      </p:pic>
      <p:pic>
        <p:nvPicPr>
          <p:cNvPr id="5" name="Picture 4">
            <a:extLst>
              <a:ext uri="{FF2B5EF4-FFF2-40B4-BE49-F238E27FC236}">
                <a16:creationId xmlns:a16="http://schemas.microsoft.com/office/drawing/2014/main" id="{483030FD-5D54-4E4E-A8FE-048B7D68AB46}"/>
              </a:ext>
            </a:extLst>
          </p:cNvPr>
          <p:cNvPicPr>
            <a:picLocks noChangeAspect="1"/>
          </p:cNvPicPr>
          <p:nvPr/>
        </p:nvPicPr>
        <p:blipFill>
          <a:blip r:embed="rId5"/>
          <a:stretch>
            <a:fillRect/>
          </a:stretch>
        </p:blipFill>
        <p:spPr>
          <a:xfrm>
            <a:off x="5960124" y="4569540"/>
            <a:ext cx="3126955" cy="1758912"/>
          </a:xfrm>
          <a:prstGeom prst="rect">
            <a:avLst/>
          </a:prstGeom>
        </p:spPr>
      </p:pic>
    </p:spTree>
    <p:extLst>
      <p:ext uri="{BB962C8B-B14F-4D97-AF65-F5344CB8AC3E}">
        <p14:creationId xmlns:p14="http://schemas.microsoft.com/office/powerpoint/2010/main" val="99584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effectively addresses the challenge of securely hiding sensitive data within digital images using steganography. </a:t>
            </a:r>
          </a:p>
          <a:p>
            <a:r>
              <a:rPr lang="en-US" dirty="0"/>
              <a:t>By developing an algorithm that embeds data seamlessly without compromising image quality, and incorporating dynamic encryption, it ensures robustness against image processing techniques. </a:t>
            </a:r>
          </a:p>
          <a:p>
            <a:r>
              <a:rPr lang="en-US" dirty="0"/>
              <a:t>The user-friendly interface and cross-channel encoding enhance the project's practicality and accessibility for various users, from individuals to security agencies. </a:t>
            </a:r>
          </a:p>
          <a:p>
            <a:r>
              <a:rPr lang="en-US" dirty="0"/>
              <a:t>In essence, the project successfully balances data capacity, security, and image fidelity, meeting the goals outlined in the problem statement.</a:t>
            </a:r>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97</TotalTime>
  <Words>632</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Prabjyot</cp:lastModifiedBy>
  <cp:revision>48</cp:revision>
  <dcterms:created xsi:type="dcterms:W3CDTF">2021-05-26T16:50:10Z</dcterms:created>
  <dcterms:modified xsi:type="dcterms:W3CDTF">2025-02-25T13:31:31Z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