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2"/>
  </p:sldMasterIdLst>
  <p:notesMasterIdLst>
    <p:notesMasterId r:id="rId15"/>
  </p:notesMasterIdLst>
  <p:sldIdLst>
    <p:sldId id="256" r:id="rId3"/>
    <p:sldId id="257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63" r:id="rId14"/>
  </p:sldIdLst>
  <p:sldSz cx="9144000" cy="5143500" type="screen16x9"/>
  <p:notesSz cx="6858000" cy="9144000"/>
  <p:embeddedFontLst>
    <p:embeddedFont>
      <p:font typeface="Microsoft Sans Serif" panose="020B0604020202020204" pitchFamily="34" charset="0"/>
      <p:regular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9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>
        <p:scale>
          <a:sx n="66" d="100"/>
          <a:sy n="66" d="100"/>
        </p:scale>
        <p:origin x="544" y="2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971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2899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6f9e470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6f9e470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388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117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817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975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65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0128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832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flgeometric.TITLEFooter" descr="Classification: Confidential Contains PII: No">
            <a:extLst>
              <a:ext uri="{FF2B5EF4-FFF2-40B4-BE49-F238E27FC236}">
                <a16:creationId xmlns:a16="http://schemas.microsoft.com/office/drawing/2014/main" id="{E9FC829C-1D75-D103-4B84-EF3A4E81EA55}"/>
              </a:ext>
            </a:extLst>
          </p:cNvPr>
          <p:cNvSpPr txBox="1"/>
          <p:nvPr userDrawn="1"/>
        </p:nvSpPr>
        <p:spPr>
          <a:xfrm>
            <a:off x="0" y="4823460"/>
            <a:ext cx="9144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flgeometric.TITLE_AND_BODYFooter" descr="Classification: Confidential Contains PII: No">
            <a:extLst>
              <a:ext uri="{FF2B5EF4-FFF2-40B4-BE49-F238E27FC236}">
                <a16:creationId xmlns:a16="http://schemas.microsoft.com/office/drawing/2014/main" id="{7895ADB9-A445-152D-6013-F6406F768127}"/>
              </a:ext>
            </a:extLst>
          </p:cNvPr>
          <p:cNvSpPr txBox="1"/>
          <p:nvPr userDrawn="1"/>
        </p:nvSpPr>
        <p:spPr>
          <a:xfrm>
            <a:off x="0" y="4823460"/>
            <a:ext cx="9144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flgeometric.TITLE_AND_TWO_COLUMNSFooter" descr="Classification: Confidential Contains PII: No">
            <a:extLst>
              <a:ext uri="{FF2B5EF4-FFF2-40B4-BE49-F238E27FC236}">
                <a16:creationId xmlns:a16="http://schemas.microsoft.com/office/drawing/2014/main" id="{8343CFE6-C6E0-88F7-1241-FE0090062479}"/>
              </a:ext>
            </a:extLst>
          </p:cNvPr>
          <p:cNvSpPr txBox="1"/>
          <p:nvPr userDrawn="1"/>
        </p:nvSpPr>
        <p:spPr>
          <a:xfrm>
            <a:off x="0" y="4823460"/>
            <a:ext cx="9144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flgeometric.ONE_COLUMN_TEXTFooter" descr="Classification: Confidential Contains PII: No">
            <a:extLst>
              <a:ext uri="{FF2B5EF4-FFF2-40B4-BE49-F238E27FC236}">
                <a16:creationId xmlns:a16="http://schemas.microsoft.com/office/drawing/2014/main" id="{4D74E0A6-622D-3877-2C91-9867AD678178}"/>
              </a:ext>
            </a:extLst>
          </p:cNvPr>
          <p:cNvSpPr txBox="1"/>
          <p:nvPr userDrawn="1"/>
        </p:nvSpPr>
        <p:spPr>
          <a:xfrm>
            <a:off x="0" y="4823460"/>
            <a:ext cx="9144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flgeometric.MAIN_POINTFooter" descr="Classification: Confidential Contains PII: No">
            <a:extLst>
              <a:ext uri="{FF2B5EF4-FFF2-40B4-BE49-F238E27FC236}">
                <a16:creationId xmlns:a16="http://schemas.microsoft.com/office/drawing/2014/main" id="{0B445A06-309B-0643-B4FE-C386568949A2}"/>
              </a:ext>
            </a:extLst>
          </p:cNvPr>
          <p:cNvSpPr txBox="1"/>
          <p:nvPr userDrawn="1"/>
        </p:nvSpPr>
        <p:spPr>
          <a:xfrm>
            <a:off x="0" y="4823460"/>
            <a:ext cx="9144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flgeometric.SECTION_TITLE_AND_DESCRIPTIONFooter" descr="Classification: Confidential Contains PII: No">
            <a:extLst>
              <a:ext uri="{FF2B5EF4-FFF2-40B4-BE49-F238E27FC236}">
                <a16:creationId xmlns:a16="http://schemas.microsoft.com/office/drawing/2014/main" id="{BBAB9569-C8F4-C6D2-A67C-2E12F954BF73}"/>
              </a:ext>
            </a:extLst>
          </p:cNvPr>
          <p:cNvSpPr txBox="1"/>
          <p:nvPr userDrawn="1"/>
        </p:nvSpPr>
        <p:spPr>
          <a:xfrm>
            <a:off x="0" y="4823460"/>
            <a:ext cx="9144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flgeometric.CAPTION_ONLYFooter" descr="Classification: Confidential Contains PII: No">
            <a:extLst>
              <a:ext uri="{FF2B5EF4-FFF2-40B4-BE49-F238E27FC236}">
                <a16:creationId xmlns:a16="http://schemas.microsoft.com/office/drawing/2014/main" id="{CA37CE00-42EB-A23F-F850-A6CA882EBBF2}"/>
              </a:ext>
            </a:extLst>
          </p:cNvPr>
          <p:cNvSpPr txBox="1"/>
          <p:nvPr userDrawn="1"/>
        </p:nvSpPr>
        <p:spPr>
          <a:xfrm>
            <a:off x="0" y="4823460"/>
            <a:ext cx="9144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flgeometric.BIG_NUMBERFooter" descr="Classification: Confidential Contains PII: No">
            <a:extLst>
              <a:ext uri="{FF2B5EF4-FFF2-40B4-BE49-F238E27FC236}">
                <a16:creationId xmlns:a16="http://schemas.microsoft.com/office/drawing/2014/main" id="{AF279B15-2B24-2811-D36D-F3EB67871988}"/>
              </a:ext>
            </a:extLst>
          </p:cNvPr>
          <p:cNvSpPr txBox="1"/>
          <p:nvPr userDrawn="1"/>
        </p:nvSpPr>
        <p:spPr>
          <a:xfrm>
            <a:off x="0" y="4823460"/>
            <a:ext cx="9144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Excel Final Assessment - Batch -4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: Prabu 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 ID: 4295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281100" y="291825"/>
            <a:ext cx="40452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Task 9 - Dashboard</a:t>
            </a:r>
            <a:endParaRPr sz="3200" dirty="0"/>
          </a:p>
        </p:txBody>
      </p:sp>
      <p:sp>
        <p:nvSpPr>
          <p:cNvPr id="92" name="Google Shape;92;p14"/>
          <p:cNvSpPr txBox="1"/>
          <p:nvPr/>
        </p:nvSpPr>
        <p:spPr>
          <a:xfrm>
            <a:off x="352650" y="2760907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Inference :</a:t>
            </a:r>
            <a:endParaRPr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4889250" y="2760907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Insights :</a:t>
            </a:r>
            <a:endParaRPr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37319D54-B42B-B83A-B20B-A94EF4A50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7" y="1152225"/>
            <a:ext cx="9059943" cy="382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90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281100" y="291825"/>
            <a:ext cx="40452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Task 9 - Dashboard</a:t>
            </a:r>
            <a:endParaRPr sz="3200" dirty="0"/>
          </a:p>
        </p:txBody>
      </p:sp>
      <p:sp>
        <p:nvSpPr>
          <p:cNvPr id="92" name="Google Shape;92;p14"/>
          <p:cNvSpPr txBox="1"/>
          <p:nvPr/>
        </p:nvSpPr>
        <p:spPr>
          <a:xfrm>
            <a:off x="491442" y="1161907"/>
            <a:ext cx="7998040" cy="7438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Inference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To CreateDashBoard  for Super store Sales Analysis</a:t>
            </a:r>
            <a:endParaRPr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385011" y="2281187"/>
            <a:ext cx="8435214" cy="2078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Insights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Category _subcategory wise graph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Region wise graph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Customer wise Graph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Major sales and profit has been analysed based on month year using slicers</a:t>
            </a:r>
            <a:endParaRPr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9108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20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219" name="Google Shape;219;p20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20" name="Google Shape;220;p20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21" name="Google Shape;221;p20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22" name="Google Shape;222;p20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23" name="Google Shape;223;p20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24" name="Google Shape;224;p20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25" name="Google Shape;225;p20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26" name="Google Shape;226;p20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27" name="Google Shape;227;p20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28" name="Google Shape;228;p20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29" name="Google Shape;229;p20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Thank You</a:t>
            </a:r>
            <a:endParaRPr dirty="0"/>
          </a:p>
        </p:txBody>
      </p:sp>
      <p:sp>
        <p:nvSpPr>
          <p:cNvPr id="231" name="Google Shape;231;p20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Name : Prabu 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Emp ID : 4295</a:t>
            </a:r>
            <a:endParaRPr dirty="0"/>
          </a:p>
        </p:txBody>
      </p:sp>
      <p:grpSp>
        <p:nvGrpSpPr>
          <p:cNvPr id="232" name="Google Shape;232;p20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233" name="Google Shape;233;p20"/>
            <p:cNvSpPr/>
            <p:nvPr/>
          </p:nvSpPr>
          <p:spPr>
            <a:xfrm>
              <a:off x="1000000" y="2440003"/>
              <a:ext cx="4144235" cy="1631269"/>
            </a:xfrm>
            <a:custGeom>
              <a:avLst/>
              <a:gdLst/>
              <a:ahLst/>
              <a:cxnLst/>
              <a:rect l="l" t="t" r="r" b="b"/>
              <a:pathLst>
                <a:path w="165422" h="90088" extrusionOk="0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20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name="adj1" fmla="val -21432"/>
              <a:gd name="adj2" fmla="val 84969"/>
              <a:gd name="adj3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20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44" name="Google Shape;244;p20"/>
            <p:cNvSpPr/>
            <p:nvPr/>
          </p:nvSpPr>
          <p:spPr>
            <a:xfrm>
              <a:off x="1000025" y="2083952"/>
              <a:ext cx="4156550" cy="1576975"/>
            </a:xfrm>
            <a:custGeom>
              <a:avLst/>
              <a:gdLst/>
              <a:ahLst/>
              <a:cxnLst/>
              <a:rect l="l" t="t" r="r" b="b"/>
              <a:pathLst>
                <a:path w="166262" h="63079" extrusionOk="0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20"/>
          <p:cNvSpPr txBox="1">
            <a:spLocks noGrp="1"/>
          </p:cNvSpPr>
          <p:nvPr>
            <p:ph type="body" idx="2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281100" y="291825"/>
            <a:ext cx="40452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4829075" y="670850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Inference 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Return of orders should be analysed</a:t>
            </a:r>
            <a:endParaRPr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4838700" y="2636075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Insights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Using pivot table returned orders has been analysed</a:t>
            </a:r>
            <a:endParaRPr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 descr="A screenshot of a spreadsheet">
            <a:extLst>
              <a:ext uri="{FF2B5EF4-FFF2-40B4-BE49-F238E27FC236}">
                <a16:creationId xmlns:a16="http://schemas.microsoft.com/office/drawing/2014/main" id="{00DD667D-7D20-6DA7-A17D-DBBB206B4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63" y="1448351"/>
            <a:ext cx="3902100" cy="27867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117814" y="-361318"/>
            <a:ext cx="40452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Task 2-Shipping Efficiency</a:t>
            </a:r>
            <a:endParaRPr sz="2400" dirty="0"/>
          </a:p>
        </p:txBody>
      </p:sp>
      <p:sp>
        <p:nvSpPr>
          <p:cNvPr id="92" name="Google Shape;92;p14"/>
          <p:cNvSpPr txBox="1"/>
          <p:nvPr/>
        </p:nvSpPr>
        <p:spPr>
          <a:xfrm>
            <a:off x="260914" y="3544500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Inference 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2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o find average days taken to shipment.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2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o find which shipmode is slow and which fast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4829075" y="2636074"/>
            <a:ext cx="3902100" cy="210865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Insights 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1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Using </a:t>
            </a:r>
            <a:r>
              <a:rPr lang="en-IN" sz="1100" b="1" dirty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Abs(</a:t>
            </a:r>
            <a:r>
              <a:rPr lang="en-IN" sz="1100" b="1" dirty="0" err="1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shipmentdate,orderdate</a:t>
            </a:r>
            <a:r>
              <a:rPr lang="en-IN" sz="1100" b="1" dirty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en-IN" sz="11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able to find no of days taken to shipment then using </a:t>
            </a:r>
            <a:r>
              <a:rPr lang="en-IN" sz="1100" b="1" dirty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Average(</a:t>
            </a:r>
            <a:r>
              <a:rPr lang="en-IN" sz="1100" b="1" dirty="0" err="1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days_for_shipment</a:t>
            </a:r>
            <a:r>
              <a:rPr lang="en-IN" sz="1100" b="1" dirty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en-IN" sz="11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gives output of </a:t>
            </a:r>
            <a:r>
              <a:rPr lang="en-IN" sz="1100" b="1" dirty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4 days</a:t>
            </a:r>
            <a:r>
              <a:rPr lang="en-IN" sz="11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 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1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Using pivot table and filters able the find overall days taken by each shipment mode . From those insights we able to find that</a:t>
            </a:r>
            <a:r>
              <a:rPr lang="en-IN" sz="1100" b="1" dirty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N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Same Day mode is Fast </a:t>
            </a:r>
            <a:r>
              <a:rPr lang="en-IN" sz="11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en-IN" sz="1100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Standard Mode is slow</a:t>
            </a:r>
            <a:endParaRPr sz="1100" b="1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A blue and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BAF58CDA-8EAC-B156-DE86-1D4429EDB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741" y="1576700"/>
            <a:ext cx="4391638" cy="981212"/>
          </a:xfrm>
          <a:prstGeom prst="rect">
            <a:avLst/>
          </a:prstGeom>
        </p:spPr>
      </p:pic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E60135B8-709B-2E0E-FDCD-ED11CE616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27" y="452147"/>
            <a:ext cx="2577561" cy="3148539"/>
          </a:xfrm>
          <a:prstGeom prst="rect">
            <a:avLst/>
          </a:prstGeom>
        </p:spPr>
      </p:pic>
      <p:pic>
        <p:nvPicPr>
          <p:cNvPr id="7" name="Picture 6" descr="A pink and black text">
            <a:extLst>
              <a:ext uri="{FF2B5EF4-FFF2-40B4-BE49-F238E27FC236}">
                <a16:creationId xmlns:a16="http://schemas.microsoft.com/office/drawing/2014/main" id="{2BAF9FAA-2422-6C21-4C00-201F5AF1B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9002" y="398766"/>
            <a:ext cx="2924583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2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209550" y="-317324"/>
            <a:ext cx="40452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Task 3-Customer Segemntation</a:t>
            </a:r>
            <a:endParaRPr sz="2000" dirty="0"/>
          </a:p>
        </p:txBody>
      </p:sp>
      <p:sp>
        <p:nvSpPr>
          <p:cNvPr id="92" name="Google Shape;92;p14"/>
          <p:cNvSpPr txBox="1"/>
          <p:nvPr/>
        </p:nvSpPr>
        <p:spPr>
          <a:xfrm>
            <a:off x="209550" y="3924381"/>
            <a:ext cx="3902100" cy="86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Inference 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2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o segement customers based on sales, profit,no of frquency</a:t>
            </a:r>
            <a:endParaRPr sz="1200" b="1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4657049" y="2725883"/>
            <a:ext cx="4413471" cy="21645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Insights 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Using pivot table segmented customers based on year wise no of times customers did sales, Sum of profit from each customers 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In the graph </a:t>
            </a:r>
            <a:r>
              <a:rPr lang="en-IN" b="1" dirty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green colour is Sales </a:t>
            </a:r>
            <a:r>
              <a:rPr lang="en-IN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en-IN" b="1" dirty="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Red colour is profit </a:t>
            </a:r>
            <a:r>
              <a:rPr lang="en-IN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. For Easy segmentation taken top3 customers based on year, sales ,profit </a:t>
            </a:r>
            <a:endParaRPr b="1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A screenshot of a data">
            <a:extLst>
              <a:ext uri="{FF2B5EF4-FFF2-40B4-BE49-F238E27FC236}">
                <a16:creationId xmlns:a16="http://schemas.microsoft.com/office/drawing/2014/main" id="{CC20F54B-A392-057D-E576-C89AEF00B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70" y="543076"/>
            <a:ext cx="3854060" cy="3041045"/>
          </a:xfrm>
          <a:prstGeom prst="rect">
            <a:avLst/>
          </a:prstGeom>
        </p:spPr>
      </p:pic>
      <p:pic>
        <p:nvPicPr>
          <p:cNvPr id="5" name="Picture 4" descr="A graph with green and red bars">
            <a:extLst>
              <a:ext uri="{FF2B5EF4-FFF2-40B4-BE49-F238E27FC236}">
                <a16:creationId xmlns:a16="http://schemas.microsoft.com/office/drawing/2014/main" id="{99294007-0427-0645-9B51-9E24E71DA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050" y="40703"/>
            <a:ext cx="4413471" cy="259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281100" y="291825"/>
            <a:ext cx="40452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4</a:t>
            </a:r>
            <a:endParaRPr dirty="0"/>
          </a:p>
        </p:txBody>
      </p:sp>
      <p:sp>
        <p:nvSpPr>
          <p:cNvPr id="92" name="Google Shape;92;p14"/>
          <p:cNvSpPr txBox="1"/>
          <p:nvPr/>
        </p:nvSpPr>
        <p:spPr>
          <a:xfrm>
            <a:off x="281100" y="4037606"/>
            <a:ext cx="3902100" cy="7176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Inference :</a:t>
            </a:r>
            <a:endParaRPr lang="en" b="1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Product Performance</a:t>
            </a:r>
            <a:endParaRPr sz="1800" b="1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4792730" y="2872839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Insights 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Using pivot table segmented category and sub category wise products and calculated their total sales and average profit</a:t>
            </a:r>
            <a:endParaRPr sz="1800" b="1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8D4804B7-E928-58B2-D5A8-C340159E6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25" y="1000770"/>
            <a:ext cx="3446913" cy="2854093"/>
          </a:xfrm>
          <a:prstGeom prst="rect">
            <a:avLst/>
          </a:prstGeom>
        </p:spPr>
      </p:pic>
      <p:pic>
        <p:nvPicPr>
          <p:cNvPr id="5" name="Picture 4" descr="A screenshot of a graph">
            <a:extLst>
              <a:ext uri="{FF2B5EF4-FFF2-40B4-BE49-F238E27FC236}">
                <a16:creationId xmlns:a16="http://schemas.microsoft.com/office/drawing/2014/main" id="{8A34EBFA-9B8F-04F4-A568-AA4DE1F5B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730" y="120312"/>
            <a:ext cx="3974789" cy="242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61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281100" y="291825"/>
            <a:ext cx="40452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5</a:t>
            </a:r>
            <a:endParaRPr dirty="0"/>
          </a:p>
        </p:txBody>
      </p:sp>
      <p:sp>
        <p:nvSpPr>
          <p:cNvPr id="92" name="Google Shape;92;p14"/>
          <p:cNvSpPr txBox="1"/>
          <p:nvPr/>
        </p:nvSpPr>
        <p:spPr>
          <a:xfrm>
            <a:off x="4829075" y="670850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Inference :</a:t>
            </a:r>
            <a:endParaRPr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4829075" y="2636075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Insights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Region wise Sum of sales and profit</a:t>
            </a:r>
            <a:endParaRPr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84358DAA-5C4B-E519-8011-76911EB1E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911" y="670850"/>
            <a:ext cx="4134427" cy="1667108"/>
          </a:xfrm>
          <a:prstGeom prst="rect">
            <a:avLst/>
          </a:prstGeom>
        </p:spPr>
      </p:pic>
      <p:pic>
        <p:nvPicPr>
          <p:cNvPr id="7" name="Picture 6" descr="A pie chart with numbers and a graph">
            <a:extLst>
              <a:ext uri="{FF2B5EF4-FFF2-40B4-BE49-F238E27FC236}">
                <a16:creationId xmlns:a16="http://schemas.microsoft.com/office/drawing/2014/main" id="{178D7F59-EA0D-0603-97A1-9BE65EE8C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8986" y="1040323"/>
            <a:ext cx="4620986" cy="282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5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142307" y="-296004"/>
            <a:ext cx="40452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Task 6-Discount Analysis</a:t>
            </a:r>
            <a:endParaRPr dirty="0"/>
          </a:p>
        </p:txBody>
      </p:sp>
      <p:sp>
        <p:nvSpPr>
          <p:cNvPr id="92" name="Google Shape;92;p14"/>
          <p:cNvSpPr txBox="1"/>
          <p:nvPr/>
        </p:nvSpPr>
        <p:spPr>
          <a:xfrm>
            <a:off x="285407" y="3474064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Inference 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2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o find the correlation between discount and Sales and between discount and Profit</a:t>
            </a:r>
            <a:endParaRPr sz="1200" b="1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4657051" y="2305572"/>
            <a:ext cx="4386377" cy="23369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Insights 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From the calculated correlation percentage we can say that </a:t>
            </a:r>
            <a:r>
              <a:rPr lang="en-IN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if discount increases there is drop in sales by -3% and profit by -22%</a:t>
            </a:r>
            <a:r>
              <a:rPr lang="en-IN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Formula proposed 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IN" b="1" dirty="0" err="1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Correl</a:t>
            </a:r>
            <a:r>
              <a:rPr lang="en-IN" b="1" dirty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IN" b="1" dirty="0" err="1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Discount,Sales</a:t>
            </a:r>
            <a:r>
              <a:rPr lang="en-IN" b="1" dirty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IN" b="1" dirty="0" err="1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Correl</a:t>
            </a:r>
            <a:r>
              <a:rPr lang="en-IN" b="1" dirty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IN" b="1" dirty="0" err="1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Discount,Profit</a:t>
            </a:r>
            <a:r>
              <a:rPr lang="en-IN" b="1" dirty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1" dirty="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A screenshot of a spreadsheet">
            <a:extLst>
              <a:ext uri="{FF2B5EF4-FFF2-40B4-BE49-F238E27FC236}">
                <a16:creationId xmlns:a16="http://schemas.microsoft.com/office/drawing/2014/main" id="{EC66824E-E994-9D44-C13A-F8BBE81C5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82" y="564396"/>
            <a:ext cx="3058517" cy="2845528"/>
          </a:xfrm>
          <a:prstGeom prst="rect">
            <a:avLst/>
          </a:prstGeom>
        </p:spPr>
      </p:pic>
      <p:pic>
        <p:nvPicPr>
          <p:cNvPr id="5" name="Picture 4" descr="A close-up of a red and white box">
            <a:extLst>
              <a:ext uri="{FF2B5EF4-FFF2-40B4-BE49-F238E27FC236}">
                <a16:creationId xmlns:a16="http://schemas.microsoft.com/office/drawing/2014/main" id="{9320FFB4-FF00-0BB7-3ED9-6E74AC8A9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052" y="994531"/>
            <a:ext cx="4386377" cy="11475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9088A4-DCFA-C1B1-8F7B-CD14D7439516}"/>
              </a:ext>
            </a:extLst>
          </p:cNvPr>
          <p:cNvSpPr txBox="1"/>
          <p:nvPr/>
        </p:nvSpPr>
        <p:spPr>
          <a:xfrm>
            <a:off x="4564240" y="18458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87354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3321" y="-273491"/>
            <a:ext cx="40452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Task 7-Market Expansion</a:t>
            </a:r>
            <a:endParaRPr dirty="0"/>
          </a:p>
        </p:txBody>
      </p:sp>
      <p:sp>
        <p:nvSpPr>
          <p:cNvPr id="92" name="Google Shape;92;p14"/>
          <p:cNvSpPr txBox="1"/>
          <p:nvPr/>
        </p:nvSpPr>
        <p:spPr>
          <a:xfrm>
            <a:off x="164871" y="3177286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Inference 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2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o find the growth or low saturation of the sales based on region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Formula proposed:</a:t>
            </a:r>
            <a:endParaRPr lang="en" sz="1200" b="1" dirty="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((Current Year Value-Previous Year Value)/Previous Year Value)*100</a:t>
            </a:r>
            <a:endParaRPr sz="1200" b="1" dirty="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4694463" y="3077936"/>
            <a:ext cx="4351565" cy="19594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Insights :</a:t>
            </a:r>
            <a:endParaRPr lang="en-IN"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From the growth analysis we able to see that the Growth rate is increased on major years and regions.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1496A4"/>
                </a:solidFill>
                <a:latin typeface="Roboto"/>
                <a:ea typeface="Roboto"/>
                <a:cs typeface="Roboto"/>
                <a:sym typeface="Roboto"/>
              </a:rPr>
              <a:t>Blue</a:t>
            </a:r>
            <a:r>
              <a:rPr lang="en-US" sz="11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 -&gt; growth is increased compared to previous year on that region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Orange</a:t>
            </a:r>
            <a:r>
              <a:rPr lang="en-US" sz="11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-&gt; growth is decreased compared to previous year on that region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Insights: </a:t>
            </a:r>
            <a:r>
              <a:rPr lang="en-US" sz="1100" b="1" dirty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First Two years there is no growth(</a:t>
            </a:r>
            <a:r>
              <a:rPr lang="en-US" sz="11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central, south, west</a:t>
            </a:r>
            <a:r>
              <a:rPr lang="en-US" sz="1100" b="1" dirty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) then it slowly increased on next 2 years, So We can expand market all regions except </a:t>
            </a:r>
            <a:r>
              <a:rPr lang="en-US" sz="11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Central  </a:t>
            </a:r>
            <a:r>
              <a:rPr lang="en-US" sz="1100" b="1" dirty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as it have low rate on </a:t>
            </a:r>
            <a:r>
              <a:rPr lang="en-US" sz="1100" b="1" dirty="0" err="1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prev</a:t>
            </a:r>
            <a:r>
              <a:rPr lang="en-US" sz="1100" b="1" dirty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b="1" dirty="0" err="1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ious</a:t>
            </a:r>
            <a:r>
              <a:rPr lang="en-US" sz="1100" b="1" dirty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 year</a:t>
            </a:r>
            <a:endParaRPr lang="en-US" sz="1100" b="1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7D4344A-0390-0E97-D8A4-056E6495C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25" y="516790"/>
            <a:ext cx="2450792" cy="2660496"/>
          </a:xfrm>
          <a:prstGeom prst="rect">
            <a:avLst/>
          </a:prstGeom>
        </p:spPr>
      </p:pic>
      <p:pic>
        <p:nvPicPr>
          <p:cNvPr id="7" name="Picture 6" descr="A graph with numbers and a number of bars">
            <a:extLst>
              <a:ext uri="{FF2B5EF4-FFF2-40B4-BE49-F238E27FC236}">
                <a16:creationId xmlns:a16="http://schemas.microsoft.com/office/drawing/2014/main" id="{CA88D502-DC3B-069B-6A4C-26C85F8EE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462" y="319995"/>
            <a:ext cx="4351565" cy="26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05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281100" y="291825"/>
            <a:ext cx="40452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8</a:t>
            </a:r>
            <a:endParaRPr dirty="0"/>
          </a:p>
        </p:txBody>
      </p:sp>
      <p:sp>
        <p:nvSpPr>
          <p:cNvPr id="92" name="Google Shape;92;p14"/>
          <p:cNvSpPr txBox="1"/>
          <p:nvPr/>
        </p:nvSpPr>
        <p:spPr>
          <a:xfrm>
            <a:off x="4829075" y="670850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Inference 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To find the retention rate of customers Year Over Year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Formula Proposed: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1200" b="1" dirty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Retention_rate = (Current_year_value/Previous_year_value)*100</a:t>
            </a:r>
            <a:endParaRPr lang="en" sz="1600" b="1" dirty="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4829075" y="2636075"/>
            <a:ext cx="3902100" cy="15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Insights 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From the Retention analysis we able to see that the retention rate is keep on increasing over year.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Customers have been ordering repeatedly over year as we able to see more than 100% retention rate over year</a:t>
            </a:r>
            <a:endParaRPr sz="1200" b="1" dirty="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FFC8B45E-F599-ABC6-1FDD-6F4FAB9E7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00" y="1152225"/>
            <a:ext cx="3902100" cy="1385161"/>
          </a:xfrm>
          <a:prstGeom prst="rect">
            <a:avLst/>
          </a:prstGeom>
        </p:spPr>
      </p:pic>
      <p:pic>
        <p:nvPicPr>
          <p:cNvPr id="5" name="Picture 4" descr="A graph with blue and orange dots">
            <a:extLst>
              <a:ext uri="{FF2B5EF4-FFF2-40B4-BE49-F238E27FC236}">
                <a16:creationId xmlns:a16="http://schemas.microsoft.com/office/drawing/2014/main" id="{381FF1D4-094C-2243-618A-41E12C7AA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02" y="2626921"/>
            <a:ext cx="4382796" cy="192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20529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104af78d-abe6-4c60-b8d0-5babd1ffed30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7992D75C-EADC-458B-8F23-7B630992EEDC}">
  <ds:schemaRefs>
    <ds:schemaRef ds:uri="http://schemas.titus.com/TitusProperties/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561</Words>
  <Application>Microsoft Office PowerPoint</Application>
  <PresentationFormat>On-screen Show (16:9)</PresentationFormat>
  <Paragraphs>74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Microsoft Sans Serif</vt:lpstr>
      <vt:lpstr>Roboto</vt:lpstr>
      <vt:lpstr>Geometric</vt:lpstr>
      <vt:lpstr>Excel Final Assessment - Batch -4</vt:lpstr>
      <vt:lpstr>Task 1</vt:lpstr>
      <vt:lpstr>Task 2-Shipping Efficiency</vt:lpstr>
      <vt:lpstr>Task 3-Customer Segemntation</vt:lpstr>
      <vt:lpstr>Task 4</vt:lpstr>
      <vt:lpstr>Task 5</vt:lpstr>
      <vt:lpstr>Task 6-Discount Analysis</vt:lpstr>
      <vt:lpstr>Task 7-Market Expansion</vt:lpstr>
      <vt:lpstr>Task 8</vt:lpstr>
      <vt:lpstr>Task 9 - Dashboard</vt:lpstr>
      <vt:lpstr>Task 9 - Dashboard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Final Assessment - Batch -4</dc:title>
  <cp:keywords>Classification=LV_C0NF1D3NT1AL</cp:keywords>
  <cp:lastModifiedBy>Prabu T</cp:lastModifiedBy>
  <cp:revision>4</cp:revision>
  <dcterms:modified xsi:type="dcterms:W3CDTF">2024-03-27T12:04:20Z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104af78d-abe6-4c60-b8d0-5babd1ffed30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