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59" r:id="rId4"/>
    <p:sldId id="266" r:id="rId5"/>
    <p:sldId id="283" r:id="rId6"/>
    <p:sldId id="285" r:id="rId7"/>
    <p:sldId id="267" r:id="rId8"/>
    <p:sldId id="268" r:id="rId9"/>
    <p:sldId id="269" r:id="rId10"/>
    <p:sldId id="270" r:id="rId11"/>
    <p:sldId id="290" r:id="rId12"/>
    <p:sldId id="289" r:id="rId13"/>
    <p:sldId id="262" r:id="rId14"/>
    <p:sldId id="265" r:id="rId15"/>
    <p:sldId id="291" r:id="rId16"/>
    <p:sldId id="263" r:id="rId17"/>
    <p:sldId id="292" r:id="rId18"/>
    <p:sldId id="293" r:id="rId19"/>
    <p:sldId id="294" r:id="rId20"/>
    <p:sldId id="295" r:id="rId21"/>
    <p:sldId id="296" r:id="rId22"/>
    <p:sldId id="276" r:id="rId23"/>
    <p:sldId id="297" r:id="rId24"/>
    <p:sldId id="3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62"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999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F60680-E1B3-47FA-8CFA-DB133961ED5E}"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F60680-E1B3-47FA-8CFA-DB133961ED5E}" type="datetimeFigureOut">
              <a:rPr lang="en-US" smtClean="0"/>
              <a:pPr/>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F60680-E1B3-47FA-8CFA-DB133961ED5E}" type="datetimeFigureOut">
              <a:rPr lang="en-US" smtClean="0"/>
              <a:pPr/>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0680-E1B3-47FA-8CFA-DB133961ED5E}" type="datetimeFigureOut">
              <a:rPr lang="en-US" smtClean="0"/>
              <a:pPr/>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60680-E1B3-47FA-8CFA-DB133961ED5E}"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60680-E1B3-47FA-8CFA-DB133961ED5E}"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60680-E1B3-47FA-8CFA-DB133961ED5E}" type="datetimeFigureOut">
              <a:rPr lang="en-US" smtClean="0"/>
              <a:pPr/>
              <a:t>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A37A-D5DA-4A56-9E7B-0F7CD8DDE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2805" y="2493814"/>
            <a:ext cx="4159314" cy="1172865"/>
          </a:xfrm>
          <a:prstGeom prst="rect">
            <a:avLst/>
          </a:prstGeom>
          <a:blipFill>
            <a:blip r:embed="rId2" cstate="print"/>
            <a:stretch>
              <a:fillRect/>
            </a:stretch>
          </a:blipFill>
        </p:spPr>
        <p:txBody>
          <a:bodyPr wrap="square" lIns="0" tIns="0" rIns="0" bIns="0" rtlCol="0"/>
          <a:lstStyle/>
          <a:p>
            <a:endParaRPr sz="1539"/>
          </a:p>
        </p:txBody>
      </p:sp>
      <p:sp>
        <p:nvSpPr>
          <p:cNvPr id="3" name="object 3"/>
          <p:cNvSpPr txBox="1"/>
          <p:nvPr/>
        </p:nvSpPr>
        <p:spPr>
          <a:xfrm>
            <a:off x="2902126" y="3858953"/>
            <a:ext cx="3343749" cy="1049903"/>
          </a:xfrm>
          <a:prstGeom prst="rect">
            <a:avLst/>
          </a:prstGeom>
        </p:spPr>
        <p:txBody>
          <a:bodyPr vert="horz" wrap="square" lIns="0" tIns="0" rIns="0" bIns="0" rtlCol="0">
            <a:spAutoFit/>
          </a:bodyPr>
          <a:lstStyle/>
          <a:p>
            <a:pPr algn="ctr">
              <a:lnSpc>
                <a:spcPct val="100000"/>
              </a:lnSpc>
            </a:pPr>
            <a:r>
              <a:rPr sz="2736" spc="-4" dirty="0">
                <a:solidFill>
                  <a:srgbClr val="898989"/>
                </a:solidFill>
                <a:latin typeface="Calibri"/>
                <a:cs typeface="Calibri"/>
              </a:rPr>
              <a:t>Intro </a:t>
            </a:r>
            <a:r>
              <a:rPr sz="2736" dirty="0">
                <a:solidFill>
                  <a:srgbClr val="898989"/>
                </a:solidFill>
                <a:latin typeface="Calibri"/>
                <a:cs typeface="Calibri"/>
              </a:rPr>
              <a:t>to SPA</a:t>
            </a:r>
            <a:r>
              <a:rPr sz="2736" spc="-43" dirty="0">
                <a:solidFill>
                  <a:srgbClr val="898989"/>
                </a:solidFill>
                <a:latin typeface="Calibri"/>
                <a:cs typeface="Calibri"/>
              </a:rPr>
              <a:t> </a:t>
            </a:r>
            <a:r>
              <a:rPr sz="2736" spc="-4" dirty="0">
                <a:solidFill>
                  <a:srgbClr val="898989"/>
                </a:solidFill>
                <a:latin typeface="Calibri"/>
                <a:cs typeface="Calibri"/>
              </a:rPr>
              <a:t>framework</a:t>
            </a:r>
            <a:endParaRPr sz="2736" dirty="0">
              <a:latin typeface="Calibri"/>
              <a:cs typeface="Calibri"/>
            </a:endParaRPr>
          </a:p>
          <a:p>
            <a:pPr algn="ctr">
              <a:spcBef>
                <a:spcPts val="376"/>
              </a:spcBef>
            </a:pPr>
            <a:r>
              <a:rPr lang="it-IT" sz="1710" spc="-4" dirty="0" err="1">
                <a:solidFill>
                  <a:srgbClr val="898989"/>
                </a:solidFill>
                <a:latin typeface="Calibri"/>
                <a:cs typeface="Calibri"/>
              </a:rPr>
              <a:t>Modified</a:t>
            </a:r>
            <a:r>
              <a:rPr lang="it-IT" sz="1710" spc="-4" dirty="0">
                <a:solidFill>
                  <a:srgbClr val="898989"/>
                </a:solidFill>
                <a:latin typeface="Calibri"/>
                <a:cs typeface="Calibri"/>
              </a:rPr>
              <a:t> from a </a:t>
            </a:r>
            <a:r>
              <a:rPr lang="it-IT" sz="1710" spc="-4" dirty="0" err="1">
                <a:solidFill>
                  <a:srgbClr val="898989"/>
                </a:solidFill>
                <a:latin typeface="Calibri"/>
                <a:cs typeface="Calibri"/>
              </a:rPr>
              <a:t>presentation</a:t>
            </a:r>
            <a:r>
              <a:rPr lang="it-IT" sz="1710" spc="-4" dirty="0">
                <a:solidFill>
                  <a:srgbClr val="898989"/>
                </a:solidFill>
                <a:latin typeface="Calibri"/>
                <a:cs typeface="Calibri"/>
              </a:rPr>
              <a:t> by </a:t>
            </a:r>
          </a:p>
          <a:p>
            <a:pPr algn="ctr">
              <a:spcBef>
                <a:spcPts val="376"/>
              </a:spcBef>
            </a:pPr>
            <a:r>
              <a:rPr lang="en-IN" sz="1710" spc="-4" dirty="0">
                <a:solidFill>
                  <a:srgbClr val="898989"/>
                </a:solidFill>
                <a:latin typeface="Calibri"/>
                <a:cs typeface="Calibri"/>
              </a:rPr>
              <a:t> Prabu S</a:t>
            </a:r>
            <a:endParaRPr sz="171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Layout</a:t>
            </a:r>
          </a:p>
        </p:txBody>
      </p:sp>
      <p:sp>
        <p:nvSpPr>
          <p:cNvPr id="3" name="Content Placeholder 2"/>
          <p:cNvSpPr>
            <a:spLocks noGrp="1"/>
          </p:cNvSpPr>
          <p:nvPr>
            <p:ph idx="1"/>
          </p:nvPr>
        </p:nvSpPr>
        <p:spPr/>
        <p:txBody>
          <a:bodyPr>
            <a:normAutofit/>
          </a:bodyPr>
          <a:lstStyle/>
          <a:p>
            <a:pPr>
              <a:buNone/>
            </a:pPr>
            <a:r>
              <a:rPr lang="en-US" sz="2800" dirty="0"/>
              <a:t>The page layout is splitted following ways:</a:t>
            </a:r>
          </a:p>
          <a:p>
            <a:pPr>
              <a:buNone/>
            </a:pPr>
            <a:r>
              <a:rPr lang="en-US" sz="2800" dirty="0"/>
              <a:t>	</a:t>
            </a:r>
          </a:p>
          <a:p>
            <a:pPr>
              <a:buNone/>
            </a:pPr>
            <a:r>
              <a:rPr lang="en-US" sz="2800" b="1" dirty="0"/>
              <a:t>	</a:t>
            </a:r>
            <a:r>
              <a:rPr lang="en-US" sz="2000" b="1" dirty="0"/>
              <a:t>1. Header content</a:t>
            </a:r>
          </a:p>
          <a:p>
            <a:pPr>
              <a:buNone/>
            </a:pPr>
            <a:endParaRPr lang="en-US" sz="2000" b="1" dirty="0"/>
          </a:p>
          <a:p>
            <a:pPr>
              <a:buNone/>
            </a:pPr>
            <a:r>
              <a:rPr lang="en-US" sz="2000" dirty="0"/>
              <a:t>	</a:t>
            </a:r>
            <a:r>
              <a:rPr lang="en-US" sz="2000" b="1" dirty="0"/>
              <a:t>2. Side content </a:t>
            </a:r>
          </a:p>
          <a:p>
            <a:pPr>
              <a:buNone/>
            </a:pPr>
            <a:endParaRPr lang="en-US" sz="2000" dirty="0"/>
          </a:p>
          <a:p>
            <a:pPr>
              <a:buNone/>
            </a:pPr>
            <a:r>
              <a:rPr lang="en-US" sz="2000" dirty="0"/>
              <a:t>	</a:t>
            </a:r>
            <a:r>
              <a:rPr lang="en-US" sz="2000" b="1" dirty="0"/>
              <a:t>3. Main Content </a:t>
            </a:r>
          </a:p>
          <a:p>
            <a:pPr>
              <a:buNone/>
            </a:pPr>
            <a:r>
              <a:rPr lang="en-US" sz="2000" dirty="0"/>
              <a:t>				the main content have all dynamic contents and its change dynamically.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53C-80DC-48B4-BD82-FB1BCFEAAB05}"/>
              </a:ext>
            </a:extLst>
          </p:cNvPr>
          <p:cNvSpPr>
            <a:spLocks noGrp="1"/>
          </p:cNvSpPr>
          <p:nvPr>
            <p:ph type="title"/>
          </p:nvPr>
        </p:nvSpPr>
        <p:spPr/>
        <p:txBody>
          <a:bodyPr/>
          <a:lstStyle/>
          <a:p>
            <a:r>
              <a:rPr lang="en-IN" dirty="0"/>
              <a:t>Header Content Creation</a:t>
            </a:r>
          </a:p>
        </p:txBody>
      </p:sp>
      <p:sp>
        <p:nvSpPr>
          <p:cNvPr id="3" name="Content Placeholder 2">
            <a:extLst>
              <a:ext uri="{FF2B5EF4-FFF2-40B4-BE49-F238E27FC236}">
                <a16:creationId xmlns:a16="http://schemas.microsoft.com/office/drawing/2014/main" id="{0935A956-8C1A-4710-A997-4BA44A6210DB}"/>
              </a:ext>
            </a:extLst>
          </p:cNvPr>
          <p:cNvSpPr>
            <a:spLocks noGrp="1"/>
          </p:cNvSpPr>
          <p:nvPr>
            <p:ph idx="1"/>
          </p:nvPr>
        </p:nvSpPr>
        <p:spPr/>
        <p:txBody>
          <a:bodyPr>
            <a:normAutofit/>
          </a:bodyPr>
          <a:lstStyle/>
          <a:p>
            <a:r>
              <a:rPr lang="en-IN" sz="2000" dirty="0"/>
              <a:t>The header content data is passed to the controller to view template:</a:t>
            </a:r>
          </a:p>
          <a:p>
            <a:r>
              <a:rPr lang="en-IN" sz="2000" dirty="0"/>
              <a:t>The code of header content data declared by controller in </a:t>
            </a:r>
            <a:r>
              <a:rPr lang="en-IN" sz="2000" dirty="0" err="1"/>
              <a:t>js</a:t>
            </a:r>
            <a:r>
              <a:rPr lang="en-IN" sz="2000" dirty="0"/>
              <a:t> file.</a:t>
            </a:r>
          </a:p>
          <a:p>
            <a:pPr marL="0" indent="0">
              <a:buNone/>
            </a:pPr>
            <a:r>
              <a:rPr lang="en-IN" sz="2800" dirty="0"/>
              <a:t>	</a:t>
            </a:r>
            <a:r>
              <a:rPr lang="en-IN" dirty="0"/>
              <a:t> </a:t>
            </a:r>
            <a:r>
              <a:rPr lang="en-IN" sz="1900" dirty="0" err="1"/>
              <a:t>app.controller</a:t>
            </a:r>
            <a:r>
              <a:rPr lang="en-IN" sz="1900" dirty="0"/>
              <a:t>('</a:t>
            </a:r>
            <a:r>
              <a:rPr lang="en-IN" sz="1900" dirty="0" err="1"/>
              <a:t>myCtrl</a:t>
            </a:r>
            <a:r>
              <a:rPr lang="en-IN" sz="1900" dirty="0"/>
              <a:t>', function($scope) {</a:t>
            </a:r>
          </a:p>
          <a:p>
            <a:pPr marL="0" indent="0">
              <a:buNone/>
            </a:pPr>
            <a:r>
              <a:rPr lang="en-IN" sz="1900" dirty="0"/>
              <a:t>  			$</a:t>
            </a:r>
            <a:r>
              <a:rPr lang="en-IN" sz="1900" dirty="0" err="1"/>
              <a:t>scope.header</a:t>
            </a:r>
            <a:r>
              <a:rPr lang="en-IN" sz="1900" dirty="0"/>
              <a:t>= "AngularJs Task";</a:t>
            </a:r>
          </a:p>
          <a:p>
            <a:pPr marL="0" indent="0">
              <a:buNone/>
            </a:pPr>
            <a:r>
              <a:rPr lang="en-IN" sz="1900" dirty="0"/>
              <a:t> 	});</a:t>
            </a:r>
          </a:p>
          <a:p>
            <a:pPr marL="0" indent="0">
              <a:buNone/>
            </a:pPr>
            <a:endParaRPr lang="en-IN" sz="1900" dirty="0"/>
          </a:p>
          <a:p>
            <a:pPr marL="0" indent="0">
              <a:buNone/>
            </a:pPr>
            <a:endParaRPr lang="en-IN" sz="2800" dirty="0"/>
          </a:p>
        </p:txBody>
      </p:sp>
    </p:spTree>
    <p:extLst>
      <p:ext uri="{BB962C8B-B14F-4D97-AF65-F5344CB8AC3E}">
        <p14:creationId xmlns:p14="http://schemas.microsoft.com/office/powerpoint/2010/main" val="64506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F003-22D6-4A1E-8D66-B74D11B7F7BB}"/>
              </a:ext>
            </a:extLst>
          </p:cNvPr>
          <p:cNvSpPr>
            <a:spLocks noGrp="1"/>
          </p:cNvSpPr>
          <p:nvPr>
            <p:ph type="title"/>
          </p:nvPr>
        </p:nvSpPr>
        <p:spPr/>
        <p:txBody>
          <a:bodyPr/>
          <a:lstStyle/>
          <a:p>
            <a:r>
              <a:rPr lang="en-IN" dirty="0"/>
              <a:t>Side Content Creation</a:t>
            </a:r>
          </a:p>
        </p:txBody>
      </p:sp>
      <p:sp>
        <p:nvSpPr>
          <p:cNvPr id="3" name="Content Placeholder 2">
            <a:extLst>
              <a:ext uri="{FF2B5EF4-FFF2-40B4-BE49-F238E27FC236}">
                <a16:creationId xmlns:a16="http://schemas.microsoft.com/office/drawing/2014/main" id="{F88810EE-2FB8-4491-BF53-0AC4E776D5D8}"/>
              </a:ext>
            </a:extLst>
          </p:cNvPr>
          <p:cNvSpPr>
            <a:spLocks noGrp="1"/>
          </p:cNvSpPr>
          <p:nvPr>
            <p:ph idx="1"/>
          </p:nvPr>
        </p:nvSpPr>
        <p:spPr/>
        <p:txBody>
          <a:bodyPr/>
          <a:lstStyle/>
          <a:p>
            <a:pPr marL="0" indent="0">
              <a:buNone/>
            </a:pPr>
            <a:r>
              <a:rPr lang="en-IN" dirty="0"/>
              <a:t>Prerequisite</a:t>
            </a:r>
          </a:p>
          <a:p>
            <a:r>
              <a:rPr lang="en-IN" sz="2000" dirty="0"/>
              <a:t>Side content data</a:t>
            </a:r>
          </a:p>
          <a:p>
            <a:r>
              <a:rPr lang="en-IN" sz="2000" dirty="0"/>
              <a:t>Example:</a:t>
            </a:r>
          </a:p>
          <a:p>
            <a:pPr lvl="1"/>
            <a:r>
              <a:rPr lang="en-IN" sz="1600" dirty="0"/>
              <a:t>[Collection1, Collection2, Collection3, Collection4, Collection5]</a:t>
            </a:r>
          </a:p>
          <a:p>
            <a:pPr marL="457200" lvl="1" indent="0">
              <a:buNone/>
            </a:pPr>
            <a:endParaRPr lang="en-IN" sz="1600" dirty="0"/>
          </a:p>
          <a:p>
            <a:r>
              <a:rPr lang="en-IN" sz="2000" dirty="0"/>
              <a:t>For iterating for array data using angularJs Directive </a:t>
            </a:r>
          </a:p>
          <a:p>
            <a:pPr marL="0" indent="0">
              <a:buNone/>
            </a:pPr>
            <a:r>
              <a:rPr lang="en-IN" sz="2000" dirty="0"/>
              <a:t>	</a:t>
            </a:r>
            <a:r>
              <a:rPr lang="en-IN" sz="2000" b="1" dirty="0"/>
              <a:t>ng-repeat Directive is one of the angular directive.</a:t>
            </a:r>
          </a:p>
          <a:p>
            <a:pPr marL="0" indent="0">
              <a:buNone/>
            </a:pPr>
            <a:r>
              <a:rPr lang="en-IN" sz="2000" b="1" dirty="0"/>
              <a:t>               	Ng-repeat Directive is an used to iterating array.</a:t>
            </a:r>
          </a:p>
          <a:p>
            <a:pPr marL="0" indent="0">
              <a:buNone/>
            </a:pPr>
            <a:endParaRPr lang="en-IN" sz="2000" b="1" dirty="0"/>
          </a:p>
          <a:p>
            <a:r>
              <a:rPr lang="en-IN" sz="2000" dirty="0"/>
              <a:t>Also need to apply style for good user interface. </a:t>
            </a:r>
          </a:p>
          <a:p>
            <a:pPr marL="0" indent="0">
              <a:buNone/>
            </a:pPr>
            <a:endParaRPr lang="en-IN" sz="2000" b="1" dirty="0"/>
          </a:p>
          <a:p>
            <a:pPr marL="0" indent="0">
              <a:buNone/>
            </a:pPr>
            <a:endParaRPr lang="en-IN" sz="2000" b="1" dirty="0"/>
          </a:p>
        </p:txBody>
      </p:sp>
    </p:spTree>
    <p:extLst>
      <p:ext uri="{BB962C8B-B14F-4D97-AF65-F5344CB8AC3E}">
        <p14:creationId xmlns:p14="http://schemas.microsoft.com/office/powerpoint/2010/main" val="50788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Content  </a:t>
            </a:r>
          </a:p>
        </p:txBody>
      </p:sp>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r>
              <a:rPr lang="en-US" dirty="0"/>
              <a:t> </a:t>
            </a:r>
            <a:endParaRPr lang="en-US" sz="1400" dirty="0"/>
          </a:p>
        </p:txBody>
      </p:sp>
      <p:pic>
        <p:nvPicPr>
          <p:cNvPr id="5" name="Picture 4">
            <a:extLst>
              <a:ext uri="{FF2B5EF4-FFF2-40B4-BE49-F238E27FC236}">
                <a16:creationId xmlns:a16="http://schemas.microsoft.com/office/drawing/2014/main" id="{D5FBBDCC-57EB-4436-87F4-28F1D9ABC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524000"/>
            <a:ext cx="2232853" cy="4153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Routing Configuration</a:t>
            </a:r>
          </a:p>
        </p:txBody>
      </p:sp>
      <p:sp>
        <p:nvSpPr>
          <p:cNvPr id="5" name="Content Placeholder 4">
            <a:extLst>
              <a:ext uri="{FF2B5EF4-FFF2-40B4-BE49-F238E27FC236}">
                <a16:creationId xmlns:a16="http://schemas.microsoft.com/office/drawing/2014/main" id="{794CC345-F9BB-46AA-9684-44A844690892}"/>
              </a:ext>
            </a:extLst>
          </p:cNvPr>
          <p:cNvSpPr>
            <a:spLocks noGrp="1"/>
          </p:cNvSpPr>
          <p:nvPr>
            <p:ph idx="1"/>
          </p:nvPr>
        </p:nvSpPr>
        <p:spPr/>
        <p:txBody>
          <a:bodyPr>
            <a:normAutofit/>
          </a:bodyPr>
          <a:lstStyle/>
          <a:p>
            <a:pPr marL="0" indent="0">
              <a:buNone/>
            </a:pPr>
            <a:r>
              <a:rPr lang="en-IN" sz="2400" dirty="0"/>
              <a:t>AngularJs Routing configuration</a:t>
            </a:r>
          </a:p>
          <a:p>
            <a:pPr marL="0" indent="0">
              <a:buNone/>
            </a:pPr>
            <a:r>
              <a:rPr lang="en-IN" sz="2800" dirty="0"/>
              <a:t>	</a:t>
            </a:r>
            <a:r>
              <a:rPr lang="en-IN" sz="2000" b="1" dirty="0"/>
              <a:t>step:1</a:t>
            </a:r>
          </a:p>
          <a:p>
            <a:pPr marL="0" indent="0">
              <a:buNone/>
            </a:pPr>
            <a:r>
              <a:rPr lang="en-IN" sz="2800" dirty="0"/>
              <a:t>	</a:t>
            </a:r>
            <a:r>
              <a:rPr lang="en-IN" sz="2000" dirty="0"/>
              <a:t>	first we need to inject </a:t>
            </a:r>
            <a:r>
              <a:rPr lang="en-IN" sz="2000" b="1" dirty="0" err="1"/>
              <a:t>ngRoute</a:t>
            </a:r>
            <a:r>
              <a:rPr lang="en-IN" sz="2000" dirty="0"/>
              <a:t> in app module.</a:t>
            </a:r>
          </a:p>
          <a:p>
            <a:pPr marL="0" indent="0">
              <a:buNone/>
            </a:pPr>
            <a:r>
              <a:rPr lang="en-IN" sz="2000" dirty="0"/>
              <a:t>	</a:t>
            </a:r>
            <a:r>
              <a:rPr lang="en-IN" sz="2000" b="1" dirty="0"/>
              <a:t>step:2</a:t>
            </a:r>
          </a:p>
          <a:p>
            <a:pPr marL="0" indent="0">
              <a:buNone/>
            </a:pPr>
            <a:r>
              <a:rPr lang="en-IN" sz="2000" dirty="0"/>
              <a:t>		As per the URL changes we need to load template and data provide to the separate controllers.</a:t>
            </a:r>
          </a:p>
          <a:p>
            <a:pPr marL="0" indent="0">
              <a:buNone/>
            </a:pPr>
            <a:r>
              <a:rPr lang="en-IN" sz="2000" dirty="0"/>
              <a:t>	</a:t>
            </a:r>
            <a:r>
              <a:rPr lang="en-IN" sz="2000" b="1" dirty="0"/>
              <a:t>step 3</a:t>
            </a:r>
          </a:p>
          <a:p>
            <a:pPr marL="0" indent="0">
              <a:buNone/>
            </a:pPr>
            <a:r>
              <a:rPr lang="en-IN" sz="2000" dirty="0"/>
              <a:t>		The routing template must be load on Angular provide ng-view Directive. So we need to add angularJs ng-view Directive.</a:t>
            </a:r>
          </a:p>
          <a:p>
            <a:pPr marL="0" indent="0">
              <a:buNone/>
            </a:pP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0AF-012E-4191-83AB-A3FCEEB8D018}"/>
              </a:ext>
            </a:extLst>
          </p:cNvPr>
          <p:cNvSpPr>
            <a:spLocks noGrp="1"/>
          </p:cNvSpPr>
          <p:nvPr>
            <p:ph type="title"/>
          </p:nvPr>
        </p:nvSpPr>
        <p:spPr/>
        <p:txBody>
          <a:bodyPr>
            <a:normAutofit/>
          </a:bodyPr>
          <a:lstStyle/>
          <a:p>
            <a:r>
              <a:rPr lang="en-IN" sz="3600" dirty="0"/>
              <a:t>Routing navigation Demo</a:t>
            </a:r>
          </a:p>
        </p:txBody>
      </p:sp>
      <p:sp>
        <p:nvSpPr>
          <p:cNvPr id="3" name="Content Placeholder 2">
            <a:extLst>
              <a:ext uri="{FF2B5EF4-FFF2-40B4-BE49-F238E27FC236}">
                <a16:creationId xmlns:a16="http://schemas.microsoft.com/office/drawing/2014/main" id="{55D369BE-9A41-46C1-9D6D-5DB2897B7402}"/>
              </a:ext>
            </a:extLst>
          </p:cNvPr>
          <p:cNvSpPr>
            <a:spLocks noGrp="1"/>
          </p:cNvSpPr>
          <p:nvPr>
            <p:ph idx="1"/>
          </p:nvPr>
        </p:nvSpPr>
        <p:spPr>
          <a:xfrm>
            <a:off x="457200" y="1600200"/>
            <a:ext cx="8229600" cy="5257800"/>
          </a:xfrm>
        </p:spPr>
        <p:txBody>
          <a:bodyPr>
            <a:normAutofit/>
          </a:bodyPr>
          <a:lstStyle/>
          <a:p>
            <a:pPr marL="0" indent="0">
              <a:buNone/>
            </a:pPr>
            <a:r>
              <a:rPr lang="en-IN" sz="2800" dirty="0"/>
              <a:t>When you clicking </a:t>
            </a:r>
            <a:r>
              <a:rPr lang="en-IN" sz="2800" b="1" dirty="0"/>
              <a:t>Collection 1 </a:t>
            </a:r>
            <a:r>
              <a:rPr lang="en-IN" sz="2800" dirty="0"/>
              <a:t>its navigating </a:t>
            </a:r>
          </a:p>
          <a:p>
            <a:pPr marL="0" indent="0">
              <a:buNone/>
            </a:pPr>
            <a:r>
              <a:rPr lang="en-IN" sz="2800" dirty="0"/>
              <a:t>to collection1.html and data provided by myCtrl1 controllers.</a:t>
            </a:r>
          </a:p>
        </p:txBody>
      </p:sp>
      <p:pic>
        <p:nvPicPr>
          <p:cNvPr id="5" name="Picture 4">
            <a:extLst>
              <a:ext uri="{FF2B5EF4-FFF2-40B4-BE49-F238E27FC236}">
                <a16:creationId xmlns:a16="http://schemas.microsoft.com/office/drawing/2014/main" id="{21718F81-CA85-4CDB-879C-A46203000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048000"/>
            <a:ext cx="6781800" cy="3387319"/>
          </a:xfrm>
          <a:prstGeom prst="rect">
            <a:avLst/>
          </a:prstGeom>
        </p:spPr>
      </p:pic>
    </p:spTree>
    <p:extLst>
      <p:ext uri="{BB962C8B-B14F-4D97-AF65-F5344CB8AC3E}">
        <p14:creationId xmlns:p14="http://schemas.microsoft.com/office/powerpoint/2010/main" val="470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1 Page creation</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p:txBody>
          <a:bodyPr>
            <a:normAutofit/>
          </a:bodyPr>
          <a:lstStyle/>
          <a:p>
            <a:r>
              <a:rPr lang="en-IN" sz="2400" dirty="0"/>
              <a:t>Previous slide show you how rendering the page.</a:t>
            </a:r>
          </a:p>
          <a:p>
            <a:r>
              <a:rPr lang="en-IN" sz="2400" dirty="0"/>
              <a:t>Collection 1.html is have kendo Ui and perform CRUD operation.</a:t>
            </a:r>
          </a:p>
          <a:p>
            <a:r>
              <a:rPr lang="en-IN" sz="2400" dirty="0"/>
              <a:t>The kendo UI data is provided by remote data.</a:t>
            </a:r>
          </a:p>
          <a:p>
            <a:pPr marL="0" indent="0">
              <a:buNone/>
            </a:pPr>
            <a:endParaRPr lang="en-IN" sz="2800" dirty="0"/>
          </a:p>
        </p:txBody>
      </p:sp>
      <p:pic>
        <p:nvPicPr>
          <p:cNvPr id="7" name="Picture 6">
            <a:extLst>
              <a:ext uri="{FF2B5EF4-FFF2-40B4-BE49-F238E27FC236}">
                <a16:creationId xmlns:a16="http://schemas.microsoft.com/office/drawing/2014/main" id="{9D7109D6-CD6F-4EF4-95C1-4971476C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276600"/>
            <a:ext cx="6400800" cy="3227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2 and 3 Page creation</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r>
              <a:rPr lang="en-IN" sz="2400" dirty="0"/>
              <a:t>Collection 2.html and collection 3.html is have kendo Ui and perform inline  CRUD operation and shown on data table format.</a:t>
            </a:r>
          </a:p>
          <a:p>
            <a:r>
              <a:rPr lang="en-IN" sz="2400" dirty="0"/>
              <a:t>The kendo UI data is provided by remote data.</a:t>
            </a:r>
          </a:p>
          <a:p>
            <a:r>
              <a:rPr lang="en-IN" sz="2400" dirty="0"/>
              <a:t>Collection 2 and Collection 3 output show on below.</a:t>
            </a:r>
          </a:p>
          <a:p>
            <a:pPr marL="0" indent="0">
              <a:buNone/>
            </a:pPr>
            <a:endParaRPr lang="en-IN" sz="2800" dirty="0"/>
          </a:p>
        </p:txBody>
      </p:sp>
      <p:pic>
        <p:nvPicPr>
          <p:cNvPr id="10" name="Picture 9">
            <a:extLst>
              <a:ext uri="{FF2B5EF4-FFF2-40B4-BE49-F238E27FC236}">
                <a16:creationId xmlns:a16="http://schemas.microsoft.com/office/drawing/2014/main" id="{FEF74084-8B63-4834-BC1C-DC5100007B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3414621"/>
            <a:ext cx="4114800" cy="2711542"/>
          </a:xfrm>
          <a:prstGeom prst="rect">
            <a:avLst/>
          </a:prstGeom>
        </p:spPr>
      </p:pic>
      <p:pic>
        <p:nvPicPr>
          <p:cNvPr id="12" name="Picture 11">
            <a:extLst>
              <a:ext uri="{FF2B5EF4-FFF2-40B4-BE49-F238E27FC236}">
                <a16:creationId xmlns:a16="http://schemas.microsoft.com/office/drawing/2014/main" id="{7F8C0DC6-C006-40E2-8082-F84E6DF4B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359632"/>
            <a:ext cx="4495800" cy="2743750"/>
          </a:xfrm>
          <a:prstGeom prst="rect">
            <a:avLst/>
          </a:prstGeom>
        </p:spPr>
      </p:pic>
    </p:spTree>
    <p:extLst>
      <p:ext uri="{BB962C8B-B14F-4D97-AF65-F5344CB8AC3E}">
        <p14:creationId xmlns:p14="http://schemas.microsoft.com/office/powerpoint/2010/main" val="161708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4 Page creation &amp; </a:t>
            </a:r>
            <a:r>
              <a:rPr lang="en-US" sz="3200" b="1" dirty="0"/>
              <a:t>Services</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pPr marL="0" indent="0">
              <a:buNone/>
            </a:pPr>
            <a:r>
              <a:rPr lang="en-IN" sz="2000" dirty="0"/>
              <a:t>This page is contains local data in json format. We retrieve this data</a:t>
            </a:r>
          </a:p>
          <a:p>
            <a:pPr marL="0" indent="0">
              <a:buNone/>
            </a:pPr>
            <a:r>
              <a:rPr lang="en-IN" sz="2000" dirty="0"/>
              <a:t>By using angularJs services.</a:t>
            </a:r>
          </a:p>
          <a:p>
            <a:pPr marL="0" indent="0">
              <a:buNone/>
            </a:pPr>
            <a:r>
              <a:rPr lang="en-IN" sz="2400" dirty="0"/>
              <a:t>	</a:t>
            </a:r>
            <a:r>
              <a:rPr lang="en-IN" sz="2000" b="1" dirty="0"/>
              <a:t>step:1</a:t>
            </a:r>
          </a:p>
          <a:p>
            <a:pPr marL="0" indent="0">
              <a:buNone/>
            </a:pPr>
            <a:r>
              <a:rPr lang="en-IN" sz="2000" dirty="0"/>
              <a:t>		first we need to inject </a:t>
            </a:r>
            <a:r>
              <a:rPr lang="en-IN" sz="2000" b="1" dirty="0"/>
              <a:t>http</a:t>
            </a:r>
            <a:r>
              <a:rPr lang="en-IN" sz="2000" dirty="0"/>
              <a:t> in app module.</a:t>
            </a:r>
          </a:p>
          <a:p>
            <a:pPr marL="0" indent="0">
              <a:buNone/>
            </a:pPr>
            <a:r>
              <a:rPr lang="en-IN" sz="2000" dirty="0"/>
              <a:t>	</a:t>
            </a:r>
            <a:r>
              <a:rPr lang="en-IN" sz="2000" b="1" dirty="0"/>
              <a:t>step:2</a:t>
            </a:r>
          </a:p>
          <a:p>
            <a:pPr marL="0" indent="0">
              <a:buNone/>
            </a:pPr>
            <a:r>
              <a:rPr lang="en-IN" sz="2000" dirty="0"/>
              <a:t>		As per the  user request we need to load json data  and iterating the json data. </a:t>
            </a:r>
            <a:endParaRPr lang="en-IN" sz="2800" dirty="0"/>
          </a:p>
        </p:txBody>
      </p:sp>
      <p:pic>
        <p:nvPicPr>
          <p:cNvPr id="9" name="Picture 8">
            <a:extLst>
              <a:ext uri="{FF2B5EF4-FFF2-40B4-BE49-F238E27FC236}">
                <a16:creationId xmlns:a16="http://schemas.microsoft.com/office/drawing/2014/main" id="{0A194399-F552-4CD7-95A1-E769D19F6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3969619"/>
            <a:ext cx="4191000" cy="2576362"/>
          </a:xfrm>
          <a:prstGeom prst="rect">
            <a:avLst/>
          </a:prstGeom>
        </p:spPr>
      </p:pic>
    </p:spTree>
    <p:extLst>
      <p:ext uri="{BB962C8B-B14F-4D97-AF65-F5344CB8AC3E}">
        <p14:creationId xmlns:p14="http://schemas.microsoft.com/office/powerpoint/2010/main" val="185358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5 Page creation &amp; </a:t>
            </a:r>
            <a:r>
              <a:rPr lang="en-US" sz="3200" b="1" dirty="0"/>
              <a:t>Forms</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pPr marL="0" indent="0">
              <a:buNone/>
            </a:pPr>
            <a:r>
              <a:rPr lang="en-IN" sz="2400" dirty="0"/>
              <a:t>This page contains forms. Forms is used to collect the user valid information. So whenever collect the user information we need to validate client side as well as server side. Here we performing client side validation.</a:t>
            </a:r>
          </a:p>
          <a:p>
            <a:r>
              <a:rPr lang="en-IN" sz="2400" dirty="0"/>
              <a:t>When user enter incorrect data  it shows error message and form also not submit until throwing error message.</a:t>
            </a:r>
          </a:p>
          <a:p>
            <a:r>
              <a:rPr lang="en-IN" sz="2400" dirty="0"/>
              <a:t>Shows form validation.</a:t>
            </a:r>
          </a:p>
          <a:p>
            <a:pPr marL="0" indent="0">
              <a:buNone/>
            </a:pPr>
            <a:endParaRPr lang="en-IN" sz="2800" dirty="0"/>
          </a:p>
        </p:txBody>
      </p:sp>
      <p:pic>
        <p:nvPicPr>
          <p:cNvPr id="4" name="Picture 3">
            <a:extLst>
              <a:ext uri="{FF2B5EF4-FFF2-40B4-BE49-F238E27FC236}">
                <a16:creationId xmlns:a16="http://schemas.microsoft.com/office/drawing/2014/main" id="{302CB290-BE0F-4BBD-93A0-49EA8BFA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038600"/>
            <a:ext cx="3276838" cy="2680636"/>
          </a:xfrm>
          <a:prstGeom prst="rect">
            <a:avLst/>
          </a:prstGeom>
        </p:spPr>
      </p:pic>
    </p:spTree>
    <p:extLst>
      <p:ext uri="{BB962C8B-B14F-4D97-AF65-F5344CB8AC3E}">
        <p14:creationId xmlns:p14="http://schemas.microsoft.com/office/powerpoint/2010/main" val="396746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486435"/>
            <a:ext cx="12649199" cy="677108"/>
          </a:xfrm>
          <a:prstGeom prst="rect">
            <a:avLst/>
          </a:prstGeom>
        </p:spPr>
        <p:txBody>
          <a:bodyPr vert="horz" wrap="square" lIns="0" tIns="0" rIns="0" bIns="0" rtlCol="0" anchor="ctr">
            <a:spAutoFit/>
          </a:bodyPr>
          <a:lstStyle/>
          <a:p>
            <a:pPr marL="2450507"/>
            <a:r>
              <a:rPr lang="en-IN" dirty="0"/>
              <a:t>What is Angular</a:t>
            </a:r>
            <a:r>
              <a:rPr lang="en-IN" spc="-81" dirty="0"/>
              <a:t> </a:t>
            </a:r>
            <a:r>
              <a:rPr lang="en-IN" spc="-4" dirty="0"/>
              <a:t>JS</a:t>
            </a:r>
            <a:endParaRPr spc="-4" dirty="0"/>
          </a:p>
        </p:txBody>
      </p:sp>
      <p:sp>
        <p:nvSpPr>
          <p:cNvPr id="3" name="object 3"/>
          <p:cNvSpPr txBox="1"/>
          <p:nvPr/>
        </p:nvSpPr>
        <p:spPr>
          <a:xfrm>
            <a:off x="1120346" y="1904178"/>
            <a:ext cx="6406773" cy="3680238"/>
          </a:xfrm>
          <a:prstGeom prst="rect">
            <a:avLst/>
          </a:prstGeom>
        </p:spPr>
        <p:txBody>
          <a:bodyPr vert="horz" wrap="square" lIns="0" tIns="0" rIns="0" bIns="0" rtlCol="0">
            <a:spAutoFit/>
          </a:bodyPr>
          <a:lstStyle/>
          <a:p>
            <a:pPr marL="304074" indent="-293214">
              <a:buFont typeface="Arial"/>
              <a:buChar char="•"/>
              <a:tabLst>
                <a:tab pos="303531" algn="l"/>
                <a:tab pos="304074" algn="l"/>
              </a:tabLst>
            </a:pPr>
            <a:r>
              <a:rPr sz="2736" b="1" dirty="0">
                <a:latin typeface="Calibri"/>
                <a:cs typeface="Calibri"/>
              </a:rPr>
              <a:t>Single Page App</a:t>
            </a:r>
            <a:r>
              <a:rPr lang="en-IN" sz="2736" b="1" dirty="0" err="1">
                <a:latin typeface="Calibri"/>
                <a:cs typeface="Calibri"/>
              </a:rPr>
              <a:t>lication</a:t>
            </a:r>
            <a:r>
              <a:rPr sz="2736" b="1" dirty="0">
                <a:latin typeface="Calibri"/>
                <a:cs typeface="Calibri"/>
              </a:rPr>
              <a:t> Framework </a:t>
            </a:r>
            <a:r>
              <a:rPr sz="2736" spc="-4" dirty="0">
                <a:latin typeface="Calibri"/>
                <a:cs typeface="Calibri"/>
              </a:rPr>
              <a:t>for</a:t>
            </a:r>
            <a:r>
              <a:rPr sz="2736" spc="-47" dirty="0">
                <a:latin typeface="Calibri"/>
                <a:cs typeface="Calibri"/>
              </a:rPr>
              <a:t> </a:t>
            </a:r>
            <a:r>
              <a:rPr sz="2736" spc="-4" dirty="0">
                <a:latin typeface="Calibri"/>
                <a:cs typeface="Calibri"/>
              </a:rPr>
              <a:t>JavaScript</a:t>
            </a:r>
            <a:endParaRPr sz="2736" dirty="0">
              <a:latin typeface="Calibri"/>
              <a:cs typeface="Calibri"/>
            </a:endParaRPr>
          </a:p>
          <a:p>
            <a:pPr marL="304074" indent="-293214">
              <a:spcBef>
                <a:spcPts val="620"/>
              </a:spcBef>
              <a:buFont typeface="Arial"/>
              <a:buChar char="•"/>
              <a:tabLst>
                <a:tab pos="303531" algn="l"/>
                <a:tab pos="304074" algn="l"/>
              </a:tabLst>
            </a:pPr>
            <a:r>
              <a:rPr sz="2736" dirty="0">
                <a:latin typeface="Calibri"/>
                <a:cs typeface="Calibri"/>
              </a:rPr>
              <a:t>Implements </a:t>
            </a:r>
            <a:r>
              <a:rPr sz="2736" spc="-133" dirty="0">
                <a:latin typeface="Calibri"/>
                <a:cs typeface="Calibri"/>
              </a:rPr>
              <a:t>client-­‐side </a:t>
            </a:r>
            <a:r>
              <a:rPr sz="2736" b="1" dirty="0">
                <a:latin typeface="Calibri"/>
                <a:cs typeface="Calibri"/>
              </a:rPr>
              <a:t>MVC</a:t>
            </a:r>
            <a:r>
              <a:rPr sz="2736" b="1" spc="107" dirty="0">
                <a:latin typeface="Calibri"/>
                <a:cs typeface="Calibri"/>
              </a:rPr>
              <a:t> </a:t>
            </a:r>
            <a:r>
              <a:rPr sz="2736" spc="-17" dirty="0">
                <a:latin typeface="Calibri"/>
                <a:cs typeface="Calibri"/>
              </a:rPr>
              <a:t>pattern</a:t>
            </a:r>
            <a:endParaRPr sz="2736" dirty="0">
              <a:latin typeface="Calibri"/>
              <a:cs typeface="Calibri"/>
            </a:endParaRPr>
          </a:p>
          <a:p>
            <a:pPr marL="640183" marR="4344" indent="-238915">
              <a:lnSpc>
                <a:spcPts val="2847"/>
              </a:lnSpc>
              <a:spcBef>
                <a:spcPts val="684"/>
              </a:spcBef>
            </a:pPr>
            <a:r>
              <a:rPr sz="2394" dirty="0">
                <a:latin typeface="Arial"/>
                <a:cs typeface="Arial"/>
              </a:rPr>
              <a:t>– </a:t>
            </a:r>
            <a:r>
              <a:rPr sz="2394" spc="-4" dirty="0">
                <a:latin typeface="Calibri"/>
                <a:cs typeface="Calibri"/>
              </a:rPr>
              <a:t>Separation of presentation from </a:t>
            </a:r>
            <a:r>
              <a:rPr sz="2394" dirty="0">
                <a:latin typeface="Calibri"/>
                <a:cs typeface="Calibri"/>
              </a:rPr>
              <a:t>business</a:t>
            </a:r>
            <a:r>
              <a:rPr sz="2394" spc="-68" dirty="0">
                <a:latin typeface="Calibri"/>
                <a:cs typeface="Calibri"/>
              </a:rPr>
              <a:t> </a:t>
            </a:r>
            <a:r>
              <a:rPr sz="2394" spc="-4" dirty="0">
                <a:latin typeface="Calibri"/>
                <a:cs typeface="Calibri"/>
              </a:rPr>
              <a:t>logic  </a:t>
            </a:r>
            <a:r>
              <a:rPr sz="2394" dirty="0">
                <a:latin typeface="Calibri"/>
                <a:cs typeface="Calibri"/>
              </a:rPr>
              <a:t>and </a:t>
            </a:r>
            <a:r>
              <a:rPr sz="2394" spc="-4" dirty="0">
                <a:latin typeface="Calibri"/>
                <a:cs typeface="Calibri"/>
              </a:rPr>
              <a:t>presentation</a:t>
            </a:r>
            <a:r>
              <a:rPr sz="2394" spc="-64" dirty="0">
                <a:latin typeface="Calibri"/>
                <a:cs typeface="Calibri"/>
              </a:rPr>
              <a:t> </a:t>
            </a:r>
            <a:r>
              <a:rPr sz="2394" dirty="0">
                <a:latin typeface="Calibri"/>
                <a:cs typeface="Calibri"/>
              </a:rPr>
              <a:t>state</a:t>
            </a:r>
            <a:endParaRPr lang="en-US" sz="2394" dirty="0">
              <a:latin typeface="Calibri"/>
              <a:cs typeface="Calibri"/>
            </a:endParaRPr>
          </a:p>
          <a:p>
            <a:pPr marL="304074" indent="-293214">
              <a:spcBef>
                <a:spcPts val="650"/>
              </a:spcBef>
              <a:buFont typeface="Arial"/>
              <a:buChar char="•"/>
              <a:tabLst>
                <a:tab pos="303531" algn="l"/>
                <a:tab pos="304074" algn="l"/>
              </a:tabLst>
            </a:pPr>
            <a:r>
              <a:rPr lang="en-US" sz="2736" spc="-4" dirty="0">
                <a:latin typeface="Calibri"/>
                <a:cs typeface="Calibri"/>
              </a:rPr>
              <a:t>Support for </a:t>
            </a:r>
            <a:r>
              <a:rPr lang="en-US" sz="2736" dirty="0">
                <a:latin typeface="Calibri"/>
                <a:cs typeface="Calibri"/>
              </a:rPr>
              <a:t>all </a:t>
            </a:r>
            <a:r>
              <a:rPr lang="en-US" sz="2736" spc="-4" dirty="0">
                <a:latin typeface="Calibri"/>
                <a:cs typeface="Calibri"/>
              </a:rPr>
              <a:t>major</a:t>
            </a:r>
            <a:r>
              <a:rPr lang="en-US" sz="2736" spc="-13" dirty="0">
                <a:latin typeface="Calibri"/>
                <a:cs typeface="Calibri"/>
              </a:rPr>
              <a:t> </a:t>
            </a:r>
            <a:r>
              <a:rPr lang="en-US" sz="2736" spc="-4" dirty="0">
                <a:latin typeface="Calibri"/>
                <a:cs typeface="Calibri"/>
              </a:rPr>
              <a:t>browsers</a:t>
            </a:r>
            <a:endParaRPr lang="en-US" sz="2736" dirty="0">
              <a:latin typeface="Calibri"/>
              <a:cs typeface="Calibri"/>
            </a:endParaRPr>
          </a:p>
          <a:p>
            <a:pPr marL="304074" indent="-293214">
              <a:spcBef>
                <a:spcPts val="650"/>
              </a:spcBef>
              <a:buFont typeface="Arial"/>
              <a:buChar char="•"/>
              <a:tabLst>
                <a:tab pos="303531" algn="l"/>
                <a:tab pos="304074" algn="l"/>
              </a:tabLst>
            </a:pPr>
            <a:r>
              <a:rPr sz="2736" spc="-4" dirty="0">
                <a:latin typeface="Calibri"/>
                <a:cs typeface="Calibri"/>
              </a:rPr>
              <a:t>Supported </a:t>
            </a:r>
            <a:r>
              <a:rPr sz="2736" dirty="0">
                <a:latin typeface="Calibri"/>
                <a:cs typeface="Calibri"/>
              </a:rPr>
              <a:t>by</a:t>
            </a:r>
            <a:r>
              <a:rPr sz="2736" spc="-34" dirty="0">
                <a:latin typeface="Calibri"/>
                <a:cs typeface="Calibri"/>
              </a:rPr>
              <a:t> </a:t>
            </a:r>
            <a:r>
              <a:rPr sz="2736" spc="-4" dirty="0">
                <a:latin typeface="Calibri"/>
                <a:cs typeface="Calibri"/>
              </a:rPr>
              <a:t>Google</a:t>
            </a:r>
            <a:endParaRPr sz="2736" dirty="0">
              <a:latin typeface="Calibri"/>
              <a:cs typeface="Calibri"/>
            </a:endParaRPr>
          </a:p>
          <a:p>
            <a:pPr marL="304074" indent="-293214">
              <a:spcBef>
                <a:spcPts val="650"/>
              </a:spcBef>
              <a:buFont typeface="Arial"/>
              <a:buChar char="•"/>
              <a:tabLst>
                <a:tab pos="303531" algn="l"/>
                <a:tab pos="304074" algn="l"/>
              </a:tabLst>
            </a:pPr>
            <a:r>
              <a:rPr sz="2736" spc="-4" dirty="0">
                <a:latin typeface="Calibri"/>
                <a:cs typeface="Calibri"/>
              </a:rPr>
              <a:t>Large </a:t>
            </a:r>
            <a:r>
              <a:rPr sz="2736" dirty="0">
                <a:latin typeface="Calibri"/>
                <a:cs typeface="Calibri"/>
              </a:rPr>
              <a:t>and fast </a:t>
            </a:r>
            <a:r>
              <a:rPr sz="2736" spc="-4" dirty="0">
                <a:latin typeface="Calibri"/>
                <a:cs typeface="Calibri"/>
              </a:rPr>
              <a:t>growing</a:t>
            </a:r>
            <a:r>
              <a:rPr sz="2736" spc="-13" dirty="0">
                <a:latin typeface="Calibri"/>
                <a:cs typeface="Calibri"/>
              </a:rPr>
              <a:t> </a:t>
            </a:r>
            <a:r>
              <a:rPr sz="2736" spc="-4" dirty="0">
                <a:latin typeface="Calibri"/>
                <a:cs typeface="Calibri"/>
              </a:rPr>
              <a:t>community</a:t>
            </a:r>
            <a:endParaRPr sz="2736"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6 Page creation &amp; </a:t>
            </a:r>
            <a:r>
              <a:rPr lang="en-US" sz="3200" b="1" dirty="0"/>
              <a:t>Services &amp; CRUD Operation on local data using kendo UI</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pPr marL="0" indent="0">
              <a:buNone/>
            </a:pPr>
            <a:r>
              <a:rPr lang="en-IN" sz="2000" dirty="0"/>
              <a:t>This page is contains local data in json format. We retrieve this data</a:t>
            </a:r>
          </a:p>
          <a:p>
            <a:pPr marL="0" indent="0">
              <a:buNone/>
            </a:pPr>
            <a:r>
              <a:rPr lang="en-IN" sz="2000" dirty="0"/>
              <a:t>By using angularJs services and displaying this data using kendo </a:t>
            </a:r>
            <a:r>
              <a:rPr lang="en-IN" sz="2000" dirty="0" err="1"/>
              <a:t>ui</a:t>
            </a:r>
            <a:r>
              <a:rPr lang="en-IN" sz="2000" dirty="0"/>
              <a:t> also performing crud operation.</a:t>
            </a:r>
          </a:p>
          <a:p>
            <a:pPr marL="0" indent="0">
              <a:buNone/>
            </a:pPr>
            <a:r>
              <a:rPr lang="en-IN" sz="2400" dirty="0"/>
              <a:t>	</a:t>
            </a:r>
            <a:r>
              <a:rPr lang="en-IN" sz="2000" b="1" dirty="0"/>
              <a:t>step:1</a:t>
            </a:r>
          </a:p>
          <a:p>
            <a:pPr marL="0" indent="0">
              <a:buNone/>
            </a:pPr>
            <a:r>
              <a:rPr lang="en-IN" sz="2000" dirty="0"/>
              <a:t>		first we need to inject </a:t>
            </a:r>
            <a:r>
              <a:rPr lang="en-IN" sz="2000" b="1" dirty="0"/>
              <a:t>http</a:t>
            </a:r>
            <a:r>
              <a:rPr lang="en-IN" sz="2000" dirty="0"/>
              <a:t> in app module.</a:t>
            </a:r>
          </a:p>
          <a:p>
            <a:pPr marL="0" indent="0">
              <a:buNone/>
            </a:pPr>
            <a:r>
              <a:rPr lang="en-IN" sz="2000" dirty="0"/>
              <a:t>	</a:t>
            </a:r>
            <a:r>
              <a:rPr lang="en-IN" sz="2000" b="1" dirty="0"/>
              <a:t>step:2</a:t>
            </a:r>
          </a:p>
          <a:p>
            <a:pPr marL="0" indent="0">
              <a:buNone/>
            </a:pPr>
            <a:r>
              <a:rPr lang="en-IN" sz="2000" dirty="0"/>
              <a:t>		As per the  user request we need to load json data  and iterating the json data. </a:t>
            </a:r>
          </a:p>
          <a:p>
            <a:pPr marL="0" indent="0">
              <a:buNone/>
            </a:pPr>
            <a:r>
              <a:rPr lang="en-IN" sz="2800" dirty="0"/>
              <a:t>	</a:t>
            </a:r>
            <a:r>
              <a:rPr lang="en-IN" sz="2000" b="1" dirty="0"/>
              <a:t>step:3</a:t>
            </a:r>
          </a:p>
          <a:p>
            <a:pPr marL="0" indent="0">
              <a:buNone/>
            </a:pPr>
            <a:r>
              <a:rPr lang="en-IN" sz="2000" dirty="0"/>
              <a:t>		As per the  user request we need to load json data  and iterating the json data and displaying data in kendo UI.</a:t>
            </a:r>
          </a:p>
          <a:p>
            <a:pPr marL="0" indent="0">
              <a:buNone/>
            </a:pPr>
            <a:r>
              <a:rPr lang="en-IN" sz="2000" dirty="0"/>
              <a:t>	</a:t>
            </a:r>
            <a:r>
              <a:rPr lang="en-IN" sz="2000" b="1" dirty="0"/>
              <a:t>step: 4</a:t>
            </a:r>
          </a:p>
          <a:p>
            <a:pPr marL="0" indent="0">
              <a:buNone/>
            </a:pPr>
            <a:r>
              <a:rPr lang="en-IN" sz="2000" dirty="0"/>
              <a:t>		CRUD operation performed by behind some logics. Also this kendo UI performing filtering and Sorting, validation. 	 	</a:t>
            </a:r>
          </a:p>
          <a:p>
            <a:pPr marL="0" indent="0">
              <a:buNone/>
            </a:pPr>
            <a:endParaRPr lang="en-IN" sz="2000" dirty="0"/>
          </a:p>
          <a:p>
            <a:pPr marL="0" indent="0">
              <a:buNone/>
            </a:pPr>
            <a:endParaRPr lang="en-IN" sz="2800" dirty="0"/>
          </a:p>
        </p:txBody>
      </p:sp>
    </p:spTree>
    <p:extLst>
      <p:ext uri="{BB962C8B-B14F-4D97-AF65-F5344CB8AC3E}">
        <p14:creationId xmlns:p14="http://schemas.microsoft.com/office/powerpoint/2010/main" val="83443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0AF-012E-4191-83AB-A3FCEEB8D018}"/>
              </a:ext>
            </a:extLst>
          </p:cNvPr>
          <p:cNvSpPr>
            <a:spLocks noGrp="1"/>
          </p:cNvSpPr>
          <p:nvPr>
            <p:ph type="title"/>
          </p:nvPr>
        </p:nvSpPr>
        <p:spPr/>
        <p:txBody>
          <a:bodyPr>
            <a:normAutofit/>
          </a:bodyPr>
          <a:lstStyle/>
          <a:p>
            <a:r>
              <a:rPr lang="en-IN" sz="3200" dirty="0"/>
              <a:t>Collection 6 page Output</a:t>
            </a:r>
          </a:p>
        </p:txBody>
      </p:sp>
      <p:sp>
        <p:nvSpPr>
          <p:cNvPr id="3" name="Content Placeholder 2">
            <a:extLst>
              <a:ext uri="{FF2B5EF4-FFF2-40B4-BE49-F238E27FC236}">
                <a16:creationId xmlns:a16="http://schemas.microsoft.com/office/drawing/2014/main" id="{55D369BE-9A41-46C1-9D6D-5DB2897B7402}"/>
              </a:ext>
            </a:extLst>
          </p:cNvPr>
          <p:cNvSpPr>
            <a:spLocks noGrp="1"/>
          </p:cNvSpPr>
          <p:nvPr>
            <p:ph idx="1"/>
          </p:nvPr>
        </p:nvSpPr>
        <p:spPr>
          <a:xfrm>
            <a:off x="457200" y="1600200"/>
            <a:ext cx="8229600" cy="5257800"/>
          </a:xfrm>
        </p:spPr>
        <p:txBody>
          <a:bodyPr>
            <a:normAutofit/>
          </a:bodyPr>
          <a:lstStyle/>
          <a:p>
            <a:pPr marL="0" indent="0">
              <a:buNone/>
            </a:pPr>
            <a:r>
              <a:rPr lang="en-IN" sz="2800" dirty="0"/>
              <a:t> The Collection 6 page output show on below:</a:t>
            </a:r>
          </a:p>
        </p:txBody>
      </p:sp>
      <p:pic>
        <p:nvPicPr>
          <p:cNvPr id="6" name="Picture 5">
            <a:extLst>
              <a:ext uri="{FF2B5EF4-FFF2-40B4-BE49-F238E27FC236}">
                <a16:creationId xmlns:a16="http://schemas.microsoft.com/office/drawing/2014/main" id="{ED8EA713-C991-467F-891C-215EA0F1B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09800"/>
            <a:ext cx="8229600" cy="4524176"/>
          </a:xfrm>
          <a:prstGeom prst="rect">
            <a:avLst/>
          </a:prstGeom>
        </p:spPr>
      </p:pic>
    </p:spTree>
    <p:extLst>
      <p:ext uri="{BB962C8B-B14F-4D97-AF65-F5344CB8AC3E}">
        <p14:creationId xmlns:p14="http://schemas.microsoft.com/office/powerpoint/2010/main" val="49908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AngularJs</a:t>
            </a:r>
            <a:r>
              <a:rPr lang="en-US" sz="3200" dirty="0"/>
              <a:t> Directives</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err="1"/>
              <a:t>AngularJs</a:t>
            </a:r>
            <a:r>
              <a:rPr lang="en-US" sz="2400" dirty="0"/>
              <a:t> Directives is used to extending the Html pages.</a:t>
            </a:r>
          </a:p>
          <a:p>
            <a:pPr marL="457200" indent="-457200">
              <a:buFont typeface="+mj-lt"/>
              <a:buAutoNum type="arabicPeriod"/>
            </a:pPr>
            <a:r>
              <a:rPr lang="en-US" sz="2400" dirty="0"/>
              <a:t>Directives adding more extra functionality to html pages.</a:t>
            </a:r>
          </a:p>
          <a:p>
            <a:pPr>
              <a:buNone/>
            </a:pPr>
            <a:endParaRPr lang="en-US" sz="2400" dirty="0"/>
          </a:p>
          <a:p>
            <a:pPr>
              <a:buNone/>
            </a:pPr>
            <a:r>
              <a:rPr lang="en-US" sz="2400" b="1" dirty="0"/>
              <a:t>Some of Directive used on Application:</a:t>
            </a:r>
          </a:p>
          <a:p>
            <a:r>
              <a:rPr lang="en-US" sz="2000" dirty="0"/>
              <a:t>ng-bind</a:t>
            </a:r>
          </a:p>
          <a:p>
            <a:r>
              <a:rPr lang="en-US" sz="2000" dirty="0"/>
              <a:t>ng-model	</a:t>
            </a:r>
          </a:p>
          <a:p>
            <a:r>
              <a:rPr lang="en-US" sz="2000" dirty="0"/>
              <a:t>ng-repeat</a:t>
            </a:r>
          </a:p>
          <a:p>
            <a:r>
              <a:rPr lang="en-US" sz="2000" dirty="0"/>
              <a:t>ng-show</a:t>
            </a:r>
          </a:p>
          <a:p>
            <a:r>
              <a:rPr lang="en-US" sz="2000" dirty="0"/>
              <a:t>ng-hide</a:t>
            </a:r>
          </a:p>
          <a:p>
            <a:r>
              <a:rPr lang="en-US" sz="2000" dirty="0"/>
              <a:t>ng-Init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0AF-012E-4191-83AB-A3FCEEB8D018}"/>
              </a:ext>
            </a:extLst>
          </p:cNvPr>
          <p:cNvSpPr>
            <a:spLocks noGrp="1"/>
          </p:cNvSpPr>
          <p:nvPr>
            <p:ph type="title"/>
          </p:nvPr>
        </p:nvSpPr>
        <p:spPr/>
        <p:txBody>
          <a:bodyPr>
            <a:normAutofit/>
          </a:bodyPr>
          <a:lstStyle/>
          <a:p>
            <a:r>
              <a:rPr lang="en-IN" sz="3200" dirty="0"/>
              <a:t>Collection 7 page Directive Output</a:t>
            </a:r>
          </a:p>
        </p:txBody>
      </p:sp>
      <p:sp>
        <p:nvSpPr>
          <p:cNvPr id="3" name="Content Placeholder 2">
            <a:extLst>
              <a:ext uri="{FF2B5EF4-FFF2-40B4-BE49-F238E27FC236}">
                <a16:creationId xmlns:a16="http://schemas.microsoft.com/office/drawing/2014/main" id="{55D369BE-9A41-46C1-9D6D-5DB2897B7402}"/>
              </a:ext>
            </a:extLst>
          </p:cNvPr>
          <p:cNvSpPr>
            <a:spLocks noGrp="1"/>
          </p:cNvSpPr>
          <p:nvPr>
            <p:ph idx="1"/>
          </p:nvPr>
        </p:nvSpPr>
        <p:spPr>
          <a:xfrm>
            <a:off x="457200" y="1600200"/>
            <a:ext cx="8229600" cy="5257800"/>
          </a:xfrm>
        </p:spPr>
        <p:txBody>
          <a:bodyPr>
            <a:normAutofit/>
          </a:bodyPr>
          <a:lstStyle/>
          <a:p>
            <a:pPr marL="0" indent="0">
              <a:buNone/>
            </a:pPr>
            <a:r>
              <a:rPr lang="en-IN" sz="2800" dirty="0"/>
              <a:t> The Collection 7 page output show on below:</a:t>
            </a:r>
          </a:p>
        </p:txBody>
      </p:sp>
      <p:pic>
        <p:nvPicPr>
          <p:cNvPr id="5" name="Picture 4">
            <a:extLst>
              <a:ext uri="{FF2B5EF4-FFF2-40B4-BE49-F238E27FC236}">
                <a16:creationId xmlns:a16="http://schemas.microsoft.com/office/drawing/2014/main" id="{517C3138-572C-4A6C-A79B-8CC34BB20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86" y="2209800"/>
            <a:ext cx="8979828" cy="4449762"/>
          </a:xfrm>
          <a:prstGeom prst="rect">
            <a:avLst/>
          </a:prstGeom>
        </p:spPr>
      </p:pic>
    </p:spTree>
    <p:extLst>
      <p:ext uri="{BB962C8B-B14F-4D97-AF65-F5344CB8AC3E}">
        <p14:creationId xmlns:p14="http://schemas.microsoft.com/office/powerpoint/2010/main" val="374841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Questions</a:t>
            </a:r>
            <a:endParaRPr lang="nl-NL" dirty="0"/>
          </a:p>
        </p:txBody>
      </p:sp>
      <p:sp>
        <p:nvSpPr>
          <p:cNvPr id="4" name="Content Placeholder 3"/>
          <p:cNvSpPr>
            <a:spLocks noGrp="1"/>
          </p:cNvSpPr>
          <p:nvPr>
            <p:ph idx="1"/>
          </p:nvPr>
        </p:nvSpPr>
        <p:spPr/>
        <p:txBody>
          <a:bodyPr/>
          <a:lstStyle/>
          <a:p>
            <a:endParaRPr lang="nl-NL" dirty="0"/>
          </a:p>
        </p:txBody>
      </p:sp>
      <p:sp>
        <p:nvSpPr>
          <p:cNvPr id="5" name="Tijdelijke aanduiding voor dianummer 4"/>
          <p:cNvSpPr>
            <a:spLocks noGrp="1"/>
          </p:cNvSpPr>
          <p:nvPr>
            <p:ph type="sldNum" sz="quarter" idx="4294967295"/>
          </p:nvPr>
        </p:nvSpPr>
        <p:spPr>
          <a:xfrm>
            <a:off x="7540228" y="5707857"/>
            <a:ext cx="460772" cy="160735"/>
          </a:xfrm>
          <a:prstGeom prst="rect">
            <a:avLst/>
          </a:prstGeom>
        </p:spPr>
        <p:txBody>
          <a:bodyPr/>
          <a:lstStyle/>
          <a:p>
            <a:pPr>
              <a:defRPr/>
            </a:pPr>
            <a:fld id="{D2231366-557E-42C0-A0BB-A04DD0621FCC}" type="slidenum">
              <a:rPr lang="nl-NL" smtClean="0"/>
              <a:pPr>
                <a:defRPr/>
              </a:pPr>
              <a:t>24</a:t>
            </a:fld>
            <a:endParaRPr lang="nl-NL"/>
          </a:p>
        </p:txBody>
      </p:sp>
      <p:sp>
        <p:nvSpPr>
          <p:cNvPr id="7" name="Rechthoek 6"/>
          <p:cNvSpPr/>
          <p:nvPr/>
        </p:nvSpPr>
        <p:spPr>
          <a:xfrm>
            <a:off x="457200" y="1600201"/>
            <a:ext cx="4754720" cy="3023905"/>
          </a:xfrm>
          <a:prstGeom prst="rect">
            <a:avLst/>
          </a:prstGeom>
          <a:noFill/>
        </p:spPr>
        <p:txBody>
          <a:bodyPr wrap="square" lIns="68580" tIns="34290" rIns="68580" bIns="3429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nl-NL" sz="19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74602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AngularJS</a:t>
            </a:r>
            <a:endParaRPr lang="en-US" dirty="0"/>
          </a:p>
        </p:txBody>
      </p:sp>
      <p:sp>
        <p:nvSpPr>
          <p:cNvPr id="3" name="Content Placeholder 2"/>
          <p:cNvSpPr>
            <a:spLocks noGrp="1"/>
          </p:cNvSpPr>
          <p:nvPr>
            <p:ph idx="1"/>
          </p:nvPr>
        </p:nvSpPr>
        <p:spPr/>
        <p:txBody>
          <a:bodyPr>
            <a:normAutofit/>
          </a:bodyPr>
          <a:lstStyle/>
          <a:p>
            <a:r>
              <a:rPr lang="en-US" sz="2800" dirty="0"/>
              <a:t>Two-way Data Binding  </a:t>
            </a:r>
          </a:p>
          <a:p>
            <a:r>
              <a:rPr lang="en-US" sz="2800" dirty="0"/>
              <a:t>Directives – Extend HTML</a:t>
            </a:r>
          </a:p>
          <a:p>
            <a:r>
              <a:rPr lang="en-US" sz="2800" dirty="0"/>
              <a:t>MVC Pattern</a:t>
            </a:r>
          </a:p>
          <a:p>
            <a:r>
              <a:rPr lang="en-US" sz="2800" dirty="0"/>
              <a:t>Dependency Injection</a:t>
            </a:r>
          </a:p>
          <a:p>
            <a:r>
              <a:rPr lang="en-US" sz="2800" dirty="0"/>
              <a:t>Testing Compatibility</a:t>
            </a:r>
          </a:p>
          <a:p>
            <a:r>
              <a:rPr lang="en-US" sz="2800" dirty="0"/>
              <a:t>Deep Linking (Map URL to route Definition)  </a:t>
            </a:r>
          </a:p>
          <a:p>
            <a:pPr marL="0" indent="0">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8832" y="803575"/>
            <a:ext cx="6886336" cy="578941"/>
          </a:xfrm>
          <a:prstGeom prst="rect">
            <a:avLst/>
          </a:prstGeom>
        </p:spPr>
        <p:txBody>
          <a:bodyPr vert="horz" wrap="square" lIns="0" tIns="0" rIns="0" bIns="0" rtlCol="0" anchor="ctr">
            <a:spAutoFit/>
          </a:bodyPr>
          <a:lstStyle/>
          <a:p>
            <a:pPr marL="826428"/>
            <a:r>
              <a:rPr spc="-4" dirty="0"/>
              <a:t>AngularJS </a:t>
            </a:r>
            <a:r>
              <a:rPr dirty="0"/>
              <a:t>– Main</a:t>
            </a:r>
            <a:r>
              <a:rPr spc="-21" dirty="0"/>
              <a:t> </a:t>
            </a:r>
            <a:r>
              <a:rPr spc="-4" dirty="0"/>
              <a:t>Concepts</a:t>
            </a:r>
          </a:p>
        </p:txBody>
      </p:sp>
      <p:sp>
        <p:nvSpPr>
          <p:cNvPr id="3" name="object 3"/>
          <p:cNvSpPr txBox="1"/>
          <p:nvPr/>
        </p:nvSpPr>
        <p:spPr>
          <a:xfrm>
            <a:off x="1120346" y="1904178"/>
            <a:ext cx="1885814" cy="2111475"/>
          </a:xfrm>
          <a:prstGeom prst="rect">
            <a:avLst/>
          </a:prstGeom>
        </p:spPr>
        <p:txBody>
          <a:bodyPr vert="horz" wrap="square" lIns="0" tIns="0" rIns="0" bIns="0" rtlCol="0">
            <a:spAutoFit/>
          </a:bodyPr>
          <a:lstStyle/>
          <a:p>
            <a:pPr marL="304074" indent="-293214">
              <a:buFont typeface="Arial"/>
              <a:buChar char="•"/>
              <a:tabLst>
                <a:tab pos="303531" algn="l"/>
                <a:tab pos="304074" algn="l"/>
              </a:tabLst>
            </a:pPr>
            <a:r>
              <a:rPr sz="2394" dirty="0">
                <a:latin typeface="Calibri"/>
                <a:cs typeface="Calibri"/>
              </a:rPr>
              <a:t>Templates</a:t>
            </a:r>
          </a:p>
          <a:p>
            <a:pPr marL="304074" indent="-293214">
              <a:spcBef>
                <a:spcPts val="522"/>
              </a:spcBef>
              <a:buFont typeface="Arial"/>
              <a:buChar char="•"/>
              <a:tabLst>
                <a:tab pos="303531" algn="l"/>
                <a:tab pos="304074" algn="l"/>
              </a:tabLst>
            </a:pPr>
            <a:r>
              <a:rPr sz="2394" spc="-4" dirty="0">
                <a:latin typeface="Calibri"/>
                <a:cs typeface="Calibri"/>
              </a:rPr>
              <a:t>Directives</a:t>
            </a:r>
            <a:endParaRPr sz="2394" dirty="0">
              <a:latin typeface="Calibri"/>
              <a:cs typeface="Calibri"/>
            </a:endParaRPr>
          </a:p>
          <a:p>
            <a:pPr marL="304074" indent="-293214">
              <a:spcBef>
                <a:spcPts val="547"/>
              </a:spcBef>
              <a:buFont typeface="Arial"/>
              <a:buChar char="•"/>
              <a:tabLst>
                <a:tab pos="303531" algn="l"/>
                <a:tab pos="304074" algn="l"/>
              </a:tabLst>
            </a:pPr>
            <a:r>
              <a:rPr sz="2394" spc="-4" dirty="0">
                <a:latin typeface="Calibri"/>
                <a:cs typeface="Calibri"/>
              </a:rPr>
              <a:t>Expressions</a:t>
            </a:r>
            <a:endParaRPr sz="2394" dirty="0">
              <a:latin typeface="Calibri"/>
              <a:cs typeface="Calibri"/>
            </a:endParaRPr>
          </a:p>
          <a:p>
            <a:pPr marL="304074" indent="-293214">
              <a:spcBef>
                <a:spcPts val="633"/>
              </a:spcBef>
              <a:buFont typeface="Arial"/>
              <a:buChar char="•"/>
              <a:tabLst>
                <a:tab pos="303531" algn="l"/>
                <a:tab pos="304074" algn="l"/>
              </a:tabLst>
            </a:pPr>
            <a:r>
              <a:rPr sz="2394" dirty="0">
                <a:latin typeface="Calibri"/>
                <a:cs typeface="Calibri"/>
              </a:rPr>
              <a:t>Data</a:t>
            </a:r>
            <a:r>
              <a:rPr sz="2394" spc="-86" dirty="0">
                <a:latin typeface="Calibri"/>
                <a:cs typeface="Calibri"/>
              </a:rPr>
              <a:t> </a:t>
            </a:r>
            <a:r>
              <a:rPr sz="2394" dirty="0">
                <a:latin typeface="Calibri"/>
                <a:cs typeface="Calibri"/>
              </a:rPr>
              <a:t>binding</a:t>
            </a:r>
          </a:p>
          <a:p>
            <a:pPr marL="304074" indent="-293214">
              <a:spcBef>
                <a:spcPts val="547"/>
              </a:spcBef>
              <a:buFont typeface="Arial"/>
              <a:buChar char="•"/>
              <a:tabLst>
                <a:tab pos="303531" algn="l"/>
                <a:tab pos="304074" algn="l"/>
              </a:tabLst>
            </a:pPr>
            <a:r>
              <a:rPr sz="2394" spc="-4" dirty="0">
                <a:latin typeface="Calibri"/>
                <a:cs typeface="Calibri"/>
              </a:rPr>
              <a:t>Scope</a:t>
            </a:r>
            <a:endParaRPr sz="2394" dirty="0">
              <a:latin typeface="Calibri"/>
              <a:cs typeface="Calibri"/>
            </a:endParaRPr>
          </a:p>
        </p:txBody>
      </p:sp>
      <p:sp>
        <p:nvSpPr>
          <p:cNvPr id="4" name="object 4"/>
          <p:cNvSpPr txBox="1"/>
          <p:nvPr/>
        </p:nvSpPr>
        <p:spPr>
          <a:xfrm>
            <a:off x="4704099" y="1904178"/>
            <a:ext cx="1681649" cy="2111475"/>
          </a:xfrm>
          <a:prstGeom prst="rect">
            <a:avLst/>
          </a:prstGeom>
        </p:spPr>
        <p:txBody>
          <a:bodyPr vert="horz" wrap="square" lIns="0" tIns="0" rIns="0" bIns="0" rtlCol="0">
            <a:spAutoFit/>
          </a:bodyPr>
          <a:lstStyle/>
          <a:p>
            <a:pPr marL="304074" indent="-293214">
              <a:buFont typeface="Arial"/>
              <a:buChar char="•"/>
              <a:tabLst>
                <a:tab pos="303531" algn="l"/>
                <a:tab pos="304074" algn="l"/>
              </a:tabLst>
            </a:pPr>
            <a:r>
              <a:rPr sz="2394" spc="-4" dirty="0">
                <a:latin typeface="Calibri"/>
                <a:cs typeface="Calibri"/>
              </a:rPr>
              <a:t>Controllers</a:t>
            </a:r>
            <a:endParaRPr sz="2394" dirty="0">
              <a:latin typeface="Calibri"/>
              <a:cs typeface="Calibri"/>
            </a:endParaRPr>
          </a:p>
          <a:p>
            <a:pPr marL="304074" indent="-293214">
              <a:spcBef>
                <a:spcPts val="522"/>
              </a:spcBef>
              <a:buFont typeface="Arial"/>
              <a:buChar char="•"/>
              <a:tabLst>
                <a:tab pos="303531" algn="l"/>
                <a:tab pos="304074" algn="l"/>
              </a:tabLst>
            </a:pPr>
            <a:r>
              <a:rPr sz="2394" spc="-4" dirty="0">
                <a:latin typeface="Calibri"/>
                <a:cs typeface="Calibri"/>
              </a:rPr>
              <a:t>Modules</a:t>
            </a:r>
            <a:endParaRPr sz="2394" dirty="0">
              <a:latin typeface="Calibri"/>
              <a:cs typeface="Calibri"/>
            </a:endParaRPr>
          </a:p>
          <a:p>
            <a:pPr marL="304074" indent="-293214">
              <a:spcBef>
                <a:spcPts val="547"/>
              </a:spcBef>
              <a:buFont typeface="Arial"/>
              <a:buChar char="•"/>
              <a:tabLst>
                <a:tab pos="303531" algn="l"/>
                <a:tab pos="304074" algn="l"/>
              </a:tabLst>
            </a:pPr>
            <a:r>
              <a:rPr sz="2394" dirty="0">
                <a:latin typeface="Calibri"/>
                <a:cs typeface="Calibri"/>
              </a:rPr>
              <a:t>Filters</a:t>
            </a:r>
          </a:p>
          <a:p>
            <a:pPr marL="304074" indent="-293214">
              <a:spcBef>
                <a:spcPts val="633"/>
              </a:spcBef>
              <a:buFont typeface="Arial"/>
              <a:buChar char="•"/>
              <a:tabLst>
                <a:tab pos="303531" algn="l"/>
                <a:tab pos="304074" algn="l"/>
              </a:tabLst>
            </a:pPr>
            <a:r>
              <a:rPr sz="2394" spc="-4" dirty="0">
                <a:latin typeface="Calibri"/>
                <a:cs typeface="Calibri"/>
              </a:rPr>
              <a:t>Services</a:t>
            </a:r>
            <a:endParaRPr sz="2394" dirty="0">
              <a:latin typeface="Calibri"/>
              <a:cs typeface="Calibri"/>
            </a:endParaRPr>
          </a:p>
          <a:p>
            <a:pPr marL="304074" indent="-293214">
              <a:spcBef>
                <a:spcPts val="547"/>
              </a:spcBef>
              <a:buFont typeface="Arial"/>
              <a:buChar char="•"/>
              <a:tabLst>
                <a:tab pos="303531" algn="l"/>
                <a:tab pos="304074" algn="l"/>
              </a:tabLst>
            </a:pPr>
            <a:r>
              <a:rPr sz="2394" spc="-4" dirty="0">
                <a:latin typeface="Calibri"/>
                <a:cs typeface="Calibri"/>
              </a:rPr>
              <a:t>Routing</a:t>
            </a:r>
            <a:endParaRPr sz="2394"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lstStyle/>
          <a:p>
            <a:pPr>
              <a:buNone/>
            </a:pPr>
            <a:r>
              <a:rPr lang="en-US" dirty="0"/>
              <a:t>MVC pattern</a:t>
            </a:r>
          </a:p>
        </p:txBody>
      </p:sp>
      <p:sp>
        <p:nvSpPr>
          <p:cNvPr id="4" name="Rectangle 3"/>
          <p:cNvSpPr/>
          <p:nvPr/>
        </p:nvSpPr>
        <p:spPr>
          <a:xfrm>
            <a:off x="1219200" y="2438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(Data)	</a:t>
            </a:r>
          </a:p>
        </p:txBody>
      </p:sp>
      <p:sp>
        <p:nvSpPr>
          <p:cNvPr id="5" name="Rectangle 4"/>
          <p:cNvSpPr/>
          <p:nvPr/>
        </p:nvSpPr>
        <p:spPr>
          <a:xfrm>
            <a:off x="3505200" y="4572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(Logic)</a:t>
            </a:r>
          </a:p>
        </p:txBody>
      </p:sp>
      <p:sp>
        <p:nvSpPr>
          <p:cNvPr id="6" name="Rectangle 5"/>
          <p:cNvSpPr/>
          <p:nvPr/>
        </p:nvSpPr>
        <p:spPr>
          <a:xfrm>
            <a:off x="5638800" y="2438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(UI)</a:t>
            </a:r>
          </a:p>
        </p:txBody>
      </p:sp>
      <p:cxnSp>
        <p:nvCxnSpPr>
          <p:cNvPr id="8" name="Straight Arrow Connector 7"/>
          <p:cNvCxnSpPr>
            <a:stCxn id="4" idx="3"/>
            <a:endCxn id="6" idx="1"/>
          </p:cNvCxnSpPr>
          <p:nvPr/>
        </p:nvCxnSpPr>
        <p:spPr>
          <a:xfrm>
            <a:off x="2895600" y="2857500"/>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334000" y="3352800"/>
            <a:ext cx="1295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905000" y="3352800"/>
            <a:ext cx="1524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10000" y="2819400"/>
            <a:ext cx="914033" cy="369332"/>
          </a:xfrm>
          <a:prstGeom prst="rect">
            <a:avLst/>
          </a:prstGeom>
          <a:noFill/>
        </p:spPr>
        <p:txBody>
          <a:bodyPr wrap="none" rtlCol="0">
            <a:spAutoFit/>
          </a:bodyPr>
          <a:lstStyle/>
          <a:p>
            <a:r>
              <a:rPr lang="en-US" dirty="0"/>
              <a:t>Notifies</a:t>
            </a:r>
          </a:p>
        </p:txBody>
      </p:sp>
      <p:sp>
        <p:nvSpPr>
          <p:cNvPr id="19" name="TextBox 18"/>
          <p:cNvSpPr txBox="1"/>
          <p:nvPr/>
        </p:nvSpPr>
        <p:spPr>
          <a:xfrm>
            <a:off x="6096000" y="4191000"/>
            <a:ext cx="914033" cy="369332"/>
          </a:xfrm>
          <a:prstGeom prst="rect">
            <a:avLst/>
          </a:prstGeom>
          <a:noFill/>
        </p:spPr>
        <p:txBody>
          <a:bodyPr wrap="none" rtlCol="0">
            <a:spAutoFit/>
          </a:bodyPr>
          <a:lstStyle/>
          <a:p>
            <a:r>
              <a:rPr lang="en-US" dirty="0"/>
              <a:t>Notifies</a:t>
            </a:r>
          </a:p>
        </p:txBody>
      </p:sp>
      <p:sp>
        <p:nvSpPr>
          <p:cNvPr id="20" name="TextBox 19"/>
          <p:cNvSpPr txBox="1"/>
          <p:nvPr/>
        </p:nvSpPr>
        <p:spPr>
          <a:xfrm>
            <a:off x="1905000" y="4419600"/>
            <a:ext cx="974626" cy="369332"/>
          </a:xfrm>
          <a:prstGeom prst="rect">
            <a:avLst/>
          </a:prstGeom>
          <a:noFill/>
        </p:spPr>
        <p:txBody>
          <a:bodyPr wrap="none" rtlCol="0">
            <a:spAutoFit/>
          </a:bodyPr>
          <a:lstStyle/>
          <a:p>
            <a:r>
              <a:rPr lang="en-US" dirty="0"/>
              <a:t>Changes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err="1"/>
              <a:t>AngularJs</a:t>
            </a:r>
            <a:r>
              <a:rPr lang="en-US" dirty="0"/>
              <a:t> Application-Overview</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This application is consists of all angular concepts shown on below.</a:t>
            </a:r>
          </a:p>
          <a:p>
            <a:r>
              <a:rPr lang="en-US" dirty="0"/>
              <a:t>This application interact with user and fetch data as per the user request.</a:t>
            </a:r>
          </a:p>
          <a:p>
            <a:r>
              <a:rPr lang="en-US" dirty="0"/>
              <a:t>Also as per the MVC pattern data CRUD operation performed and updated.</a:t>
            </a:r>
          </a:p>
          <a:p>
            <a:r>
              <a:rPr lang="en-US" dirty="0"/>
              <a:t>In this application also i am used UI Components Example </a:t>
            </a:r>
            <a:r>
              <a:rPr lang="en-US" b="1" dirty="0"/>
              <a:t>Kendo UI</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How to create </a:t>
            </a:r>
            <a:r>
              <a:rPr lang="en-US" dirty="0" err="1"/>
              <a:t>AngularJs</a:t>
            </a:r>
            <a:r>
              <a:rPr lang="en-US" dirty="0"/>
              <a:t> App</a:t>
            </a:r>
          </a:p>
        </p:txBody>
      </p:sp>
      <p:sp>
        <p:nvSpPr>
          <p:cNvPr id="3" name="Content Placeholder 2"/>
          <p:cNvSpPr>
            <a:spLocks noGrp="1"/>
          </p:cNvSpPr>
          <p:nvPr>
            <p:ph idx="1"/>
          </p:nvPr>
        </p:nvSpPr>
        <p:spPr>
          <a:xfrm>
            <a:off x="457200" y="990600"/>
            <a:ext cx="8229600" cy="5867400"/>
          </a:xfrm>
        </p:spPr>
        <p:txBody>
          <a:bodyPr>
            <a:normAutofit fontScale="25000" lnSpcReduction="20000"/>
          </a:bodyPr>
          <a:lstStyle/>
          <a:p>
            <a:pPr marL="0" indent="0">
              <a:buNone/>
            </a:pPr>
            <a:r>
              <a:rPr lang="en-US" sz="7200" b="1" dirty="0"/>
              <a:t>View Template</a:t>
            </a:r>
          </a:p>
          <a:p>
            <a:pPr marL="0" indent="0">
              <a:buNone/>
            </a:pPr>
            <a:endParaRPr lang="en-US" dirty="0"/>
          </a:p>
          <a:p>
            <a:pPr marL="0" indent="0">
              <a:buNone/>
            </a:pPr>
            <a:r>
              <a:rPr lang="en-US" sz="5600" dirty="0"/>
              <a:t>&lt;!DOCTYPE html&gt;</a:t>
            </a:r>
          </a:p>
          <a:p>
            <a:pPr marL="0" indent="0">
              <a:buNone/>
            </a:pPr>
            <a:r>
              <a:rPr lang="en-US" sz="5600" dirty="0"/>
              <a:t>&lt;html&gt;</a:t>
            </a:r>
          </a:p>
          <a:p>
            <a:pPr marL="0" indent="0">
              <a:buNone/>
            </a:pPr>
            <a:r>
              <a:rPr lang="en-US" sz="5600" dirty="0"/>
              <a:t> &lt;head&gt;</a:t>
            </a:r>
          </a:p>
          <a:p>
            <a:pPr marL="0" indent="0">
              <a:buNone/>
            </a:pPr>
            <a:endParaRPr lang="en-US" sz="4300" dirty="0"/>
          </a:p>
          <a:p>
            <a:pPr marL="0" indent="0">
              <a:buNone/>
            </a:pPr>
            <a:r>
              <a:rPr lang="en-US" sz="5600" b="1" dirty="0"/>
              <a:t>1. </a:t>
            </a:r>
            <a:r>
              <a:rPr lang="en-US" sz="5600" b="1" dirty="0" err="1"/>
              <a:t>AngularJs</a:t>
            </a:r>
            <a:r>
              <a:rPr lang="en-US" sz="5600" b="1" dirty="0"/>
              <a:t> CDN</a:t>
            </a:r>
          </a:p>
          <a:p>
            <a:pPr marL="0" indent="0">
              <a:buNone/>
            </a:pPr>
            <a:r>
              <a:rPr lang="en-US" sz="5600" dirty="0"/>
              <a:t>&lt;script </a:t>
            </a:r>
            <a:r>
              <a:rPr lang="en-US" sz="5600" dirty="0" err="1"/>
              <a:t>src</a:t>
            </a:r>
            <a:r>
              <a:rPr lang="en-US" sz="5600" dirty="0"/>
              <a:t>="https://ajax.googleapis.com/ajax/libs/</a:t>
            </a:r>
            <a:r>
              <a:rPr lang="en-US" sz="5600" dirty="0" err="1"/>
              <a:t>angularjs</a:t>
            </a:r>
            <a:r>
              <a:rPr lang="en-US" sz="5600" dirty="0"/>
              <a:t>/1.6.9/angular.min.js"&gt;&lt;/script&gt;</a:t>
            </a:r>
          </a:p>
          <a:p>
            <a:pPr marL="0" indent="0">
              <a:buNone/>
            </a:pPr>
            <a:endParaRPr lang="en-US" sz="5600" dirty="0"/>
          </a:p>
          <a:p>
            <a:pPr marL="0" indent="0">
              <a:buNone/>
            </a:pPr>
            <a:r>
              <a:rPr lang="en-US" sz="5600" b="1" dirty="0"/>
              <a:t>Script File</a:t>
            </a:r>
          </a:p>
          <a:p>
            <a:pPr marL="0" indent="0">
              <a:buNone/>
            </a:pPr>
            <a:r>
              <a:rPr lang="en-US" sz="5600" dirty="0"/>
              <a:t>&lt;script </a:t>
            </a:r>
            <a:r>
              <a:rPr lang="en-US" sz="5600" dirty="0" err="1"/>
              <a:t>src</a:t>
            </a:r>
            <a:r>
              <a:rPr lang="en-US" sz="5600" dirty="0"/>
              <a:t>=“myapp.js” type=“”&gt;&lt;/script&gt;</a:t>
            </a:r>
          </a:p>
          <a:p>
            <a:pPr marL="0" indent="0">
              <a:buNone/>
            </a:pPr>
            <a:endParaRPr lang="en-US" sz="5600" dirty="0"/>
          </a:p>
          <a:p>
            <a:pPr marL="0" indent="0">
              <a:buNone/>
            </a:pPr>
            <a:r>
              <a:rPr lang="en-US" sz="5600" dirty="0"/>
              <a:t>&lt;/head&gt;</a:t>
            </a:r>
          </a:p>
          <a:p>
            <a:pPr marL="0" indent="0">
              <a:buNone/>
            </a:pPr>
            <a:r>
              <a:rPr lang="en-US" sz="5600" dirty="0"/>
              <a:t>&lt;body&gt;</a:t>
            </a:r>
          </a:p>
          <a:p>
            <a:pPr marL="0" indent="0">
              <a:buNone/>
            </a:pPr>
            <a:r>
              <a:rPr lang="en-US" sz="5600" b="1" dirty="0"/>
              <a:t>2.ng-app Directive </a:t>
            </a:r>
          </a:p>
          <a:p>
            <a:pPr marL="0" indent="0">
              <a:buNone/>
            </a:pPr>
            <a:r>
              <a:rPr lang="en-US" sz="5600" dirty="0"/>
              <a:t>&lt;div </a:t>
            </a:r>
            <a:r>
              <a:rPr lang="en-US" sz="5600" b="1" dirty="0"/>
              <a:t>ng-app=“</a:t>
            </a:r>
            <a:r>
              <a:rPr lang="en-US" sz="5600" b="1" dirty="0" err="1"/>
              <a:t>myapp</a:t>
            </a:r>
            <a:r>
              <a:rPr lang="en-US" sz="5600" b="1" dirty="0"/>
              <a:t>"</a:t>
            </a:r>
            <a:r>
              <a:rPr lang="en-US" sz="5600" dirty="0"/>
              <a:t>&gt; </a:t>
            </a:r>
          </a:p>
          <a:p>
            <a:pPr marL="0" indent="0">
              <a:buNone/>
            </a:pPr>
            <a:endParaRPr lang="en-US" sz="5600" dirty="0"/>
          </a:p>
          <a:p>
            <a:pPr marL="400050" lvl="1" indent="0">
              <a:buNone/>
            </a:pPr>
            <a:r>
              <a:rPr lang="en-US" sz="5600" b="1" dirty="0"/>
              <a:t>3.ng-Controller Directive </a:t>
            </a:r>
          </a:p>
          <a:p>
            <a:pPr marL="400050" lvl="1" indent="0">
              <a:buNone/>
            </a:pPr>
            <a:endParaRPr lang="en-US" sz="5600" dirty="0"/>
          </a:p>
          <a:p>
            <a:pPr marL="400050" lvl="1" indent="0">
              <a:buNone/>
            </a:pPr>
            <a:r>
              <a:rPr lang="en-US" sz="5600" dirty="0"/>
              <a:t>&lt;div ng-controller=“</a:t>
            </a:r>
            <a:r>
              <a:rPr lang="en-US" sz="6000" dirty="0" err="1"/>
              <a:t>myCtrl</a:t>
            </a:r>
            <a:r>
              <a:rPr lang="en-US" sz="5600" dirty="0"/>
              <a:t>”&gt;</a:t>
            </a:r>
          </a:p>
          <a:p>
            <a:pPr marL="400050" lvl="1" indent="0">
              <a:buNone/>
            </a:pPr>
            <a:r>
              <a:rPr lang="en-US" sz="5600" b="1" dirty="0"/>
              <a:t>4. Data binding Expression</a:t>
            </a:r>
          </a:p>
          <a:p>
            <a:pPr marL="400050" lvl="1" indent="0">
              <a:buNone/>
            </a:pPr>
            <a:r>
              <a:rPr lang="en-US" sz="5600" dirty="0" err="1"/>
              <a:t>Welocome</a:t>
            </a:r>
            <a:r>
              <a:rPr lang="en-US" sz="5600" dirty="0"/>
              <a:t> to  {{name}}</a:t>
            </a:r>
          </a:p>
          <a:p>
            <a:pPr marL="0" indent="0">
              <a:buNone/>
            </a:pPr>
            <a:r>
              <a:rPr lang="en-US" sz="5600" dirty="0"/>
              <a:t>&lt;/div&gt;</a:t>
            </a:r>
          </a:p>
          <a:p>
            <a:pPr marL="0" indent="0">
              <a:buNone/>
            </a:pPr>
            <a:r>
              <a:rPr lang="en-US" sz="5600" dirty="0"/>
              <a:t>&lt;/div&gt;</a:t>
            </a:r>
          </a:p>
          <a:p>
            <a:pPr marL="0" indent="0">
              <a:buNone/>
            </a:pPr>
            <a:endParaRPr lang="en-US" sz="5600" dirty="0"/>
          </a:p>
          <a:p>
            <a:pPr marL="0" indent="0">
              <a:buNone/>
            </a:pPr>
            <a:r>
              <a:rPr lang="en-US" sz="5600" dirty="0"/>
              <a:t>&lt;/body&gt;</a:t>
            </a:r>
          </a:p>
          <a:p>
            <a:pPr marL="0" indent="0">
              <a:buNone/>
            </a:pPr>
            <a:r>
              <a:rPr lang="en-US" sz="5600" dirty="0"/>
              <a:t>&lt;/html&gt;</a:t>
            </a:r>
          </a:p>
          <a:p>
            <a:pPr marL="0" indent="0">
              <a:buNone/>
            </a:pPr>
            <a:endParaRPr lang="en-US" sz="56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Myapp.js </a:t>
            </a:r>
          </a:p>
        </p:txBody>
      </p:sp>
      <p:sp>
        <p:nvSpPr>
          <p:cNvPr id="3" name="Content Placeholder 2"/>
          <p:cNvSpPr>
            <a:spLocks noGrp="1"/>
          </p:cNvSpPr>
          <p:nvPr>
            <p:ph idx="1"/>
          </p:nvPr>
        </p:nvSpPr>
        <p:spPr/>
        <p:txBody>
          <a:bodyPr>
            <a:normAutofit/>
          </a:bodyPr>
          <a:lstStyle/>
          <a:p>
            <a:pPr fontAlgn="base">
              <a:buNone/>
            </a:pPr>
            <a:r>
              <a:rPr lang="en-US" sz="1800" dirty="0"/>
              <a:t>Here Model and Controller written.</a:t>
            </a:r>
          </a:p>
          <a:p>
            <a:pPr fontAlgn="base">
              <a:buNone/>
            </a:pPr>
            <a:r>
              <a:rPr lang="en-US" sz="1800" b="1" dirty="0"/>
              <a:t>Model</a:t>
            </a:r>
          </a:p>
          <a:p>
            <a:pPr fontAlgn="base">
              <a:buNone/>
            </a:pPr>
            <a:r>
              <a:rPr lang="en-US" sz="1800" dirty="0"/>
              <a:t>var app = angular.module("</a:t>
            </a:r>
            <a:r>
              <a:rPr lang="en-US" sz="1800" dirty="0" err="1"/>
              <a:t>myApp</a:t>
            </a:r>
            <a:r>
              <a:rPr lang="en-US" sz="1800" dirty="0"/>
              <a:t>", []);</a:t>
            </a:r>
          </a:p>
          <a:p>
            <a:pPr fontAlgn="base">
              <a:buNone/>
            </a:pPr>
            <a:endParaRPr lang="en-US" sz="1800" dirty="0"/>
          </a:p>
          <a:p>
            <a:pPr fontAlgn="base">
              <a:buNone/>
            </a:pPr>
            <a:r>
              <a:rPr lang="en-US" sz="1800" b="1" dirty="0"/>
              <a:t>Controller</a:t>
            </a:r>
          </a:p>
          <a:p>
            <a:pPr fontAlgn="base">
              <a:buNone/>
            </a:pPr>
            <a:r>
              <a:rPr lang="en-US" sz="1800" dirty="0"/>
              <a:t>app.controller("</a:t>
            </a:r>
            <a:r>
              <a:rPr lang="en-US" sz="1800" dirty="0" err="1"/>
              <a:t>myCtrl</a:t>
            </a:r>
            <a:r>
              <a:rPr lang="en-US" sz="1800" dirty="0"/>
              <a:t>", function($scope) {</a:t>
            </a:r>
          </a:p>
          <a:p>
            <a:pPr fontAlgn="base">
              <a:buNone/>
            </a:pPr>
            <a:r>
              <a:rPr lang="en-US" sz="1800" dirty="0"/>
              <a:t>    $scope.name = “Prabu";</a:t>
            </a:r>
          </a:p>
          <a:p>
            <a:pPr fontAlgn="base">
              <a:buNone/>
            </a:pPr>
            <a:r>
              <a:rPr lang="en-US" sz="1800" dirty="0"/>
              <a:t>});</a:t>
            </a:r>
          </a:p>
          <a:p>
            <a:pPr fontAlgn="base">
              <a:buNone/>
            </a:pPr>
            <a:endParaRPr lang="en-US" sz="1800" dirty="0"/>
          </a:p>
          <a:p>
            <a:pPr marL="0" indent="0">
              <a:buNone/>
            </a:pPr>
            <a:r>
              <a:rPr lang="en-US" dirty="0" err="1"/>
              <a:t>AngularJs</a:t>
            </a:r>
            <a:r>
              <a:rPr lang="en-US" dirty="0"/>
              <a:t> App Output</a:t>
            </a:r>
          </a:p>
          <a:p>
            <a:pPr marL="0" indent="0">
              <a:buNone/>
            </a:pPr>
            <a:r>
              <a:rPr lang="en-US" dirty="0"/>
              <a:t>	</a:t>
            </a:r>
            <a:r>
              <a:rPr lang="en-US" sz="2400" dirty="0"/>
              <a:t>Welcome to  Prabu</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application</a:t>
            </a:r>
          </a:p>
        </p:txBody>
      </p:sp>
      <p:pic>
        <p:nvPicPr>
          <p:cNvPr id="9" name="Content Placeholder 8">
            <a:extLst>
              <a:ext uri="{FF2B5EF4-FFF2-40B4-BE49-F238E27FC236}">
                <a16:creationId xmlns:a16="http://schemas.microsoft.com/office/drawing/2014/main" id="{1E6EDC47-9F60-4EB7-976B-FBB66193EB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32585"/>
            <a:ext cx="8229600" cy="406119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1012</Words>
  <Application>Microsoft Office PowerPoint</Application>
  <PresentationFormat>On-screen Show (4:3)</PresentationFormat>
  <Paragraphs>178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What is Angular JS</vt:lpstr>
      <vt:lpstr>Features of AngularJS</vt:lpstr>
      <vt:lpstr>AngularJS – Main Concepts</vt:lpstr>
      <vt:lpstr>MVC</vt:lpstr>
      <vt:lpstr>AngularJs Application-Overview</vt:lpstr>
      <vt:lpstr>How to create AngularJs App</vt:lpstr>
      <vt:lpstr>Myapp.js </vt:lpstr>
      <vt:lpstr>Demo application</vt:lpstr>
      <vt:lpstr>Page Layout</vt:lpstr>
      <vt:lpstr>Header Content Creation</vt:lpstr>
      <vt:lpstr>Side Content Creation</vt:lpstr>
      <vt:lpstr>Side Content  </vt:lpstr>
      <vt:lpstr>Routing Configuration</vt:lpstr>
      <vt:lpstr>Routing navigation Demo</vt:lpstr>
      <vt:lpstr>Collection 1 Page creation</vt:lpstr>
      <vt:lpstr>Collection 2 and 3 Page creation</vt:lpstr>
      <vt:lpstr>Collection 4 Page creation &amp; Services</vt:lpstr>
      <vt:lpstr>Collection 5 Page creation &amp; Forms</vt:lpstr>
      <vt:lpstr>Collection 6 Page creation &amp; Services &amp; CRUD Operation on local data using kendo UI</vt:lpstr>
      <vt:lpstr>Collection 6 page Output</vt:lpstr>
      <vt:lpstr>AngularJs Directives</vt:lpstr>
      <vt:lpstr>Collection 7 page Directive Output</vt:lpstr>
      <vt:lpstr>Questions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kayfun</dc:creator>
  <cp:lastModifiedBy>Prabu Mani</cp:lastModifiedBy>
  <cp:revision>106</cp:revision>
  <dcterms:created xsi:type="dcterms:W3CDTF">2014-09-18T11:25:11Z</dcterms:created>
  <dcterms:modified xsi:type="dcterms:W3CDTF">2019-12-08T04:22:25Z</dcterms:modified>
</cp:coreProperties>
</file>