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9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CABB3-2EC8-4E5A-AC63-F60DCF4241B6}" type="datetimeFigureOut">
              <a:rPr lang="en-US" smtClean="0"/>
              <a:t>7/1/2022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2C398-50D2-48EF-9DCB-34A1A21F24A1}" type="slidenum">
              <a:rPr lang="en-US" smtClean="0"/>
              <a:t>‹#›</a:t>
            </a:fld>
            <a:endParaRPr lang="en-US"/>
          </a:p>
        </p:txBody>
      </p:sp>
    </p:spTree>
    <p:extLst>
      <p:ext uri="{BB962C8B-B14F-4D97-AF65-F5344CB8AC3E}">
        <p14:creationId xmlns:p14="http://schemas.microsoft.com/office/powerpoint/2010/main" val="419158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8D2C398-50D2-48EF-9DCB-34A1A21F24A1}" type="slidenum">
              <a:rPr lang="en-US" smtClean="0"/>
              <a:t>1</a:t>
            </a:fld>
            <a:endParaRPr lang="en-US"/>
          </a:p>
        </p:txBody>
      </p:sp>
    </p:spTree>
    <p:extLst>
      <p:ext uri="{BB962C8B-B14F-4D97-AF65-F5344CB8AC3E}">
        <p14:creationId xmlns:p14="http://schemas.microsoft.com/office/powerpoint/2010/main" val="404279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D2C398-50D2-48EF-9DCB-34A1A21F24A1}" type="slidenum">
              <a:rPr lang="en-US" smtClean="0"/>
              <a:t>7</a:t>
            </a:fld>
            <a:endParaRPr lang="en-US"/>
          </a:p>
        </p:txBody>
      </p:sp>
    </p:spTree>
    <p:extLst>
      <p:ext uri="{BB962C8B-B14F-4D97-AF65-F5344CB8AC3E}">
        <p14:creationId xmlns:p14="http://schemas.microsoft.com/office/powerpoint/2010/main" val="136887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503C-845A-4DE2-B064-075D7CF84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C5DC2C-48A5-4CAB-BF67-236DCA7D7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2DC07A-375C-4662-9894-7C3362599156}"/>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5" name="Footer Placeholder 4">
            <a:extLst>
              <a:ext uri="{FF2B5EF4-FFF2-40B4-BE49-F238E27FC236}">
                <a16:creationId xmlns:a16="http://schemas.microsoft.com/office/drawing/2014/main" id="{4EF2101D-0B3B-4566-8667-B7C93FC85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16690-6F25-4226-BAE5-49C0EF296A4C}"/>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35762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3925-6B6B-4F22-B2D1-80F2D7EA3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6FEAA6-7CAE-4998-833A-E5C460533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26491-6004-470F-9320-2401D2ACB898}"/>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5" name="Footer Placeholder 4">
            <a:extLst>
              <a:ext uri="{FF2B5EF4-FFF2-40B4-BE49-F238E27FC236}">
                <a16:creationId xmlns:a16="http://schemas.microsoft.com/office/drawing/2014/main" id="{2AC2CF16-B523-48C9-AEF0-EF257535A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911A8-FE31-4F95-BF15-9D46F61BA244}"/>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166650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0B9E-E02F-4DFA-9EE9-D7E2F6452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8F4D2-ADD1-44BD-B817-49F450BFB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60215-45E6-4D46-A8F4-4BBFD5F984C7}"/>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5" name="Footer Placeholder 4">
            <a:extLst>
              <a:ext uri="{FF2B5EF4-FFF2-40B4-BE49-F238E27FC236}">
                <a16:creationId xmlns:a16="http://schemas.microsoft.com/office/drawing/2014/main" id="{27DCDBEC-6DC2-4CA1-85CE-B4331D2AD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7F856-BCD8-4473-A0BD-1558D1EC6618}"/>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27205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F2D5-C865-402C-8E40-65DCBBD71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10D2A-95BB-4C7C-B65A-25098CA8E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35202-B640-4905-B1E2-DE88E34C1C42}"/>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5" name="Footer Placeholder 4">
            <a:extLst>
              <a:ext uri="{FF2B5EF4-FFF2-40B4-BE49-F238E27FC236}">
                <a16:creationId xmlns:a16="http://schemas.microsoft.com/office/drawing/2014/main" id="{2F9C9A71-B92F-4DC3-93DD-86EFF5D4B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19BC7-BF45-42AD-AF76-8F3322B8C855}"/>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38360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C70C-F0B4-4167-A73D-4A1533224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D85316-11B9-4299-AC9A-FF7937E8D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08284-DF2C-4FC4-9540-B28F446AE161}"/>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5" name="Footer Placeholder 4">
            <a:extLst>
              <a:ext uri="{FF2B5EF4-FFF2-40B4-BE49-F238E27FC236}">
                <a16:creationId xmlns:a16="http://schemas.microsoft.com/office/drawing/2014/main" id="{656AC976-4596-4D0E-B7F3-B5818E996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B5CFE-9FF5-4876-951C-C90BF127DB57}"/>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292845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5B2C-9CEB-401B-9410-733E8390D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DF78C-8066-493B-A3B2-FBE7AF432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EA0803-780D-41AA-A03B-CC18357FB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604F2F-527C-48F2-A6CE-E576C936A218}"/>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6" name="Footer Placeholder 5">
            <a:extLst>
              <a:ext uri="{FF2B5EF4-FFF2-40B4-BE49-F238E27FC236}">
                <a16:creationId xmlns:a16="http://schemas.microsoft.com/office/drawing/2014/main" id="{5A0405D9-978B-4B15-A737-1E7907AD9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6CC44-1143-4E81-BFCE-6DB03663F02E}"/>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179181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7D4-E10E-48C3-880E-5D0F811947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F0B97F-1289-4D16-9186-F4A015BA7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FA4C9-A751-42C0-BC2A-C4129AAC8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67CE57-3235-40C8-8F17-3696FBBE6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211AE-F827-43EC-8EDE-152C855C4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4A22E-ADEC-4973-BFED-B09C440C3C1F}"/>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8" name="Footer Placeholder 7">
            <a:extLst>
              <a:ext uri="{FF2B5EF4-FFF2-40B4-BE49-F238E27FC236}">
                <a16:creationId xmlns:a16="http://schemas.microsoft.com/office/drawing/2014/main" id="{E99399C4-E4FC-4B3B-AEA0-F7007405D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58516-E376-477C-B591-2CB16D323651}"/>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126070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2B0F-0741-4E12-830F-E7AFF85FF3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A20B54-38F0-47DA-AC8D-5D6D749B5EF4}"/>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4" name="Footer Placeholder 3">
            <a:extLst>
              <a:ext uri="{FF2B5EF4-FFF2-40B4-BE49-F238E27FC236}">
                <a16:creationId xmlns:a16="http://schemas.microsoft.com/office/drawing/2014/main" id="{74653F8C-FD96-4986-91CF-246D17905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0BE489-EE12-40B3-8484-DA6F50DED6D3}"/>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390481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79F4A-8D27-4362-9090-B1F03B62E465}"/>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3" name="Footer Placeholder 2">
            <a:extLst>
              <a:ext uri="{FF2B5EF4-FFF2-40B4-BE49-F238E27FC236}">
                <a16:creationId xmlns:a16="http://schemas.microsoft.com/office/drawing/2014/main" id="{3C3693D4-2C3B-476E-9B51-488804F2D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E896D-CC76-41DB-99BC-E98134BD2C1A}"/>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412636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2376-8779-4806-B61E-51BF146FD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AA2EE-7798-4378-A326-EAE8F6246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663CE6-F5EB-46ED-9176-53FFB36F8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524A9-AE10-4554-8B9F-48C77EB6F956}"/>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6" name="Footer Placeholder 5">
            <a:extLst>
              <a:ext uri="{FF2B5EF4-FFF2-40B4-BE49-F238E27FC236}">
                <a16:creationId xmlns:a16="http://schemas.microsoft.com/office/drawing/2014/main" id="{7A0CF850-1644-4E64-8A35-265DABD55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7419F-307B-4787-87B8-9DB5DD535D13}"/>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139634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DE5C-60DF-47F5-ABE7-9CAC3780E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98209-C342-48F8-9B08-DDB3B3092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AAC695-DCF6-4694-917C-0B079B84F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F1D14-14FB-4404-A6F3-3D26041FC1B9}"/>
              </a:ext>
            </a:extLst>
          </p:cNvPr>
          <p:cNvSpPr>
            <a:spLocks noGrp="1"/>
          </p:cNvSpPr>
          <p:nvPr>
            <p:ph type="dt" sz="half" idx="10"/>
          </p:nvPr>
        </p:nvSpPr>
        <p:spPr/>
        <p:txBody>
          <a:bodyPr/>
          <a:lstStyle/>
          <a:p>
            <a:fld id="{CB482FD0-9E67-4ED9-B5B4-1D08DCD0CA7E}" type="datetimeFigureOut">
              <a:rPr lang="en-US" smtClean="0"/>
              <a:t>7/1/2022</a:t>
            </a:fld>
            <a:endParaRPr lang="en-US"/>
          </a:p>
        </p:txBody>
      </p:sp>
      <p:sp>
        <p:nvSpPr>
          <p:cNvPr id="6" name="Footer Placeholder 5">
            <a:extLst>
              <a:ext uri="{FF2B5EF4-FFF2-40B4-BE49-F238E27FC236}">
                <a16:creationId xmlns:a16="http://schemas.microsoft.com/office/drawing/2014/main" id="{F7C12E75-FFE2-4075-B09D-0A081F3FF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25F57-6407-4A50-A2C9-CF3F8D44BC08}"/>
              </a:ext>
            </a:extLst>
          </p:cNvPr>
          <p:cNvSpPr>
            <a:spLocks noGrp="1"/>
          </p:cNvSpPr>
          <p:nvPr>
            <p:ph type="sldNum" sz="quarter" idx="12"/>
          </p:nvPr>
        </p:nvSpPr>
        <p:spPr/>
        <p:txBody>
          <a:bodyPr/>
          <a:lstStyle/>
          <a:p>
            <a:fld id="{50834373-982B-4F3B-9497-661F43B4B95A}" type="slidenum">
              <a:rPr lang="en-US" smtClean="0"/>
              <a:t>‹#›</a:t>
            </a:fld>
            <a:endParaRPr lang="en-US"/>
          </a:p>
        </p:txBody>
      </p:sp>
    </p:spTree>
    <p:extLst>
      <p:ext uri="{BB962C8B-B14F-4D97-AF65-F5344CB8AC3E}">
        <p14:creationId xmlns:p14="http://schemas.microsoft.com/office/powerpoint/2010/main" val="86632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C1D89-0513-4B2D-882B-3DD632F11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593953-040D-4199-B4B3-7268818D6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8C4F3-9D63-4F50-8173-CD1E7E602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82FD0-9E67-4ED9-B5B4-1D08DCD0CA7E}" type="datetimeFigureOut">
              <a:rPr lang="en-US" smtClean="0"/>
              <a:t>7/1/2022</a:t>
            </a:fld>
            <a:endParaRPr lang="en-US"/>
          </a:p>
        </p:txBody>
      </p:sp>
      <p:sp>
        <p:nvSpPr>
          <p:cNvPr id="5" name="Footer Placeholder 4">
            <a:extLst>
              <a:ext uri="{FF2B5EF4-FFF2-40B4-BE49-F238E27FC236}">
                <a16:creationId xmlns:a16="http://schemas.microsoft.com/office/drawing/2014/main" id="{2C7EA90D-EAE6-4F83-8745-D658EA58B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EAA794-BF55-4E48-B96F-F27E04C70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34373-982B-4F3B-9497-661F43B4B95A}" type="slidenum">
              <a:rPr lang="en-US" smtClean="0"/>
              <a:t>‹#›</a:t>
            </a:fld>
            <a:endParaRPr lang="en-US"/>
          </a:p>
        </p:txBody>
      </p:sp>
    </p:spTree>
    <p:extLst>
      <p:ext uri="{BB962C8B-B14F-4D97-AF65-F5344CB8AC3E}">
        <p14:creationId xmlns:p14="http://schemas.microsoft.com/office/powerpoint/2010/main" val="1404778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hyperlink" Target="https://www.analyticsvidhya.com/blog/2021/08/conceptual-understanding-of-logistic-regression-for-data-science-beginners/#h2_5"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 Id="rId5" Type="http://schemas.openxmlformats.org/officeDocument/2006/relationships/hyperlink" Target="https://www.analyticsvidhya.com/blog/2021/08/conceptual-understanding-of-logistic-regression-for-data-science-beginners/#h2_5" TargetMode="Externa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hyperlink" Target="https://www.analyticsvidhya.com/blog/2021/08/conceptual-understanding-of-logistic-regression-for-data-science-beginners/#h2_5" TargetMode="External" /><Relationship Id="rId5" Type="http://schemas.openxmlformats.org/officeDocument/2006/relationships/image" Target="../media/image8.pn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 Id="rId4" Type="http://schemas.openxmlformats.org/officeDocument/2006/relationships/hyperlink" Target="https://www.analyticsvidhya.com/blog/2021/08/conceptual-understanding-of-logistic-regression-for-data-science-beginners/#h2_5" TargetMode="External" /></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analytics-vidhya/derivative-of-log-loss-function-for-logistic-regression-9b832f025c2d" TargetMode="External" /><Relationship Id="rId2" Type="http://schemas.openxmlformats.org/officeDocument/2006/relationships/image" Target="../media/image11.png" /><Relationship Id="rId1" Type="http://schemas.openxmlformats.org/officeDocument/2006/relationships/slideLayout" Target="../slideLayouts/slideLayout7.xml" /><Relationship Id="rId5" Type="http://schemas.openxmlformats.org/officeDocument/2006/relationships/hyperlink" Target="https://www.analyticsvidhya.com/blog/2021/08/conceptual-understanding-of-logistic-regression-for-data-science-beginners/#h2_5" TargetMode="External" /><Relationship Id="rId4" Type="http://schemas.openxmlformats.org/officeDocument/2006/relationships/image" Target="../media/image12.png" /></Relationships>
</file>

<file path=ppt/slides/_rels/slide6.xml.rels><?xml version="1.0" encoding="UTF-8" standalone="yes"?>
<Relationships xmlns="http://schemas.openxmlformats.org/package/2006/relationships"><Relationship Id="rId3" Type="http://schemas.openxmlformats.org/officeDocument/2006/relationships/hyperlink" Target="https://www.analyticsvidhya.com/blog/2021/08/conceptual-understanding-of-logistic-regression-for-data-science-beginners/#h2_5" TargetMode="External"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xml" /><Relationship Id="rId1" Type="http://schemas.openxmlformats.org/officeDocument/2006/relationships/slideLayout" Target="../slideLayouts/slideLayout7.xml" /><Relationship Id="rId5" Type="http://schemas.openxmlformats.org/officeDocument/2006/relationships/hyperlink" Target="https://www.analyticsvidhya.com/blog/2021/08/conceptual-understanding-of-logistic-regression-for-data-science-beginners/#h2_5" TargetMode="External" /><Relationship Id="rId4" Type="http://schemas.openxmlformats.org/officeDocument/2006/relationships/image" Target="../media/image15.png" /></Relationships>
</file>

<file path=ppt/slides/_rels/slide8.xml.rels><?xml version="1.0" encoding="UTF-8" standalone="yes"?>
<Relationships xmlns="http://schemas.openxmlformats.org/package/2006/relationships"><Relationship Id="rId3" Type="http://schemas.openxmlformats.org/officeDocument/2006/relationships/hyperlink" Target="https://www.dropbox.com/sh/wzbn528sxwdc22k/AADUIJfioWMm5s1szgy6FVTFa/Section-03-Metrics?dl=0&amp;preview=01-Classification-Metrics.pdf&amp;subfolder_nav_tracking=1" TargetMode="External" /><Relationship Id="rId2" Type="http://schemas.openxmlformats.org/officeDocument/2006/relationships/hyperlink" Target="https://www.datacamp.com/tutorial/understanding-logistic-regression-python" TargetMode="External" /><Relationship Id="rId1" Type="http://schemas.openxmlformats.org/officeDocument/2006/relationships/slideLayout" Target="../slideLayouts/slideLayout7.xml" /><Relationship Id="rId4" Type="http://schemas.openxmlformats.org/officeDocument/2006/relationships/hyperlink" Target="https://towardsdatascience.com/logistic-regression-in-real-life-building-a-daily-productivity-classification-model-a0fc2c70584e#:~:text=Logistic%20regression%20is%20used%20across,patient%20developing%20a%20particular%20diseas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175FC-4278-4613-8181-A78AFAF8BF5B}"/>
              </a:ext>
            </a:extLst>
          </p:cNvPr>
          <p:cNvSpPr txBox="1"/>
          <p:nvPr/>
        </p:nvSpPr>
        <p:spPr>
          <a:xfrm>
            <a:off x="204537" y="186488"/>
            <a:ext cx="11592426" cy="6186309"/>
          </a:xfrm>
          <a:prstGeom prst="rect">
            <a:avLst/>
          </a:prstGeom>
          <a:noFill/>
        </p:spPr>
        <p:txBody>
          <a:bodyPr wrap="square" rtlCol="0">
            <a:spAutoFit/>
          </a:bodyPr>
          <a:lstStyle/>
          <a:p>
            <a:r>
              <a:rPr lang="en-US" sz="2000" b="1" dirty="0"/>
              <a:t>Logistic Regression </a:t>
            </a:r>
          </a:p>
          <a:p>
            <a:endParaRPr lang="en-US" dirty="0"/>
          </a:p>
          <a:p>
            <a:r>
              <a:rPr lang="en-US" b="0" i="0" dirty="0">
                <a:solidFill>
                  <a:srgbClr val="222222"/>
                </a:solidFill>
                <a:effectLst/>
                <a:latin typeface="Lato" panose="020F0502020204030203" pitchFamily="34" charset="0"/>
              </a:rPr>
              <a:t>What is Logistic Regression?</a:t>
            </a:r>
          </a:p>
          <a:p>
            <a:endParaRPr lang="en-US" dirty="0"/>
          </a:p>
          <a:p>
            <a:r>
              <a:rPr lang="en-US" b="0" i="0" dirty="0">
                <a:solidFill>
                  <a:srgbClr val="222222"/>
                </a:solidFill>
                <a:effectLst/>
                <a:latin typeface="Lato" panose="020F0502020204030203" pitchFamily="34" charset="0"/>
              </a:rPr>
              <a:t>Logistic Regression is another statistical analysis method borrowed by Machine Learning. It is used when our dependent variable is dichotomous or binary. It just means a variable that has only 2 outputs, for example, </a:t>
            </a:r>
          </a:p>
          <a:p>
            <a:r>
              <a:rPr lang="en-US" b="0" i="0" dirty="0">
                <a:solidFill>
                  <a:srgbClr val="222222"/>
                </a:solidFill>
                <a:effectLst/>
                <a:latin typeface="Lato" panose="020F0502020204030203" pitchFamily="34" charset="0"/>
              </a:rPr>
              <a:t>A person will survive this accident or not, The student will pass this exam or not. The outcome can either be yes or no (2 outputs).</a:t>
            </a:r>
          </a:p>
          <a:p>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Why do we use Logistic Regression rather than Linear Regression?</a:t>
            </a:r>
          </a:p>
          <a:p>
            <a:endParaRPr lang="en-US" dirty="0"/>
          </a:p>
          <a:p>
            <a:pPr marL="285750" indent="-285750">
              <a:buFont typeface="Arial" panose="020B0604020202020204" pitchFamily="34" charset="0"/>
              <a:buChar char="•"/>
            </a:pPr>
            <a:r>
              <a:rPr lang="en-US" dirty="0">
                <a:solidFill>
                  <a:srgbClr val="222222"/>
                </a:solidFill>
                <a:latin typeface="Lato" panose="020F0502020204030203" pitchFamily="34" charset="0"/>
              </a:rPr>
              <a:t>P</a:t>
            </a:r>
            <a:r>
              <a:rPr lang="en-US" b="0" i="0" dirty="0">
                <a:solidFill>
                  <a:srgbClr val="222222"/>
                </a:solidFill>
                <a:effectLst/>
                <a:latin typeface="Lato" panose="020F0502020204030203" pitchFamily="34" charset="0"/>
              </a:rPr>
              <a:t>roblem with linear regression is that the predicted values may be out of range. We know that probability can be between 0 and 1, but if we use linear regression this probability may exceed 1 or go below 0.</a:t>
            </a:r>
          </a:p>
          <a:p>
            <a:pPr marL="285750" indent="-285750">
              <a:buFont typeface="Arial" panose="020B0604020202020204" pitchFamily="34" charset="0"/>
              <a:buChar char="•"/>
            </a:pPr>
            <a:r>
              <a:rPr lang="en-US" b="0" i="0" dirty="0">
                <a:solidFill>
                  <a:srgbClr val="222222"/>
                </a:solidFill>
                <a:effectLst/>
                <a:latin typeface="Lato" panose="020F0502020204030203" pitchFamily="34" charset="0"/>
              </a:rPr>
              <a:t> </a:t>
            </a:r>
            <a:r>
              <a:rPr lang="en-US" i="0" dirty="0">
                <a:solidFill>
                  <a:srgbClr val="222222"/>
                </a:solidFill>
                <a:latin typeface="Lato" panose="020F0502020204030203" pitchFamily="34" charset="0"/>
              </a:rPr>
              <a:t>I</a:t>
            </a:r>
            <a:r>
              <a:rPr lang="en-US" b="0" i="0" dirty="0">
                <a:solidFill>
                  <a:srgbClr val="222222"/>
                </a:solidFill>
                <a:effectLst/>
                <a:latin typeface="Lato" panose="020F0502020204030203" pitchFamily="34" charset="0"/>
              </a:rPr>
              <a:t>t is used when our dependent variable is binary and in linear regression this dependent variable is continuous.</a:t>
            </a:r>
          </a:p>
          <a:p>
            <a:pPr marL="285750" indent="-285750">
              <a:buFont typeface="Arial" panose="020B0604020202020204" pitchFamily="34" charset="0"/>
              <a:buChar char="•"/>
            </a:pPr>
            <a:endParaRPr lang="en-US" dirty="0">
              <a:solidFill>
                <a:srgbClr val="222222"/>
              </a:solidFill>
              <a:latin typeface="Lato" panose="020F0502020204030203" pitchFamily="34" charset="0"/>
            </a:endParaRPr>
          </a:p>
          <a:p>
            <a:pPr algn="l"/>
            <a:r>
              <a:rPr lang="en-US" b="0" i="0" dirty="0">
                <a:solidFill>
                  <a:srgbClr val="222222"/>
                </a:solidFill>
                <a:effectLst/>
                <a:latin typeface="Lato" panose="020F0502020204030203" pitchFamily="34" charset="0"/>
              </a:rPr>
              <a:t>Logistic Function</a:t>
            </a:r>
          </a:p>
          <a:p>
            <a:pPr algn="l"/>
            <a:r>
              <a:rPr lang="en-US" b="0" i="0" dirty="0">
                <a:solidFill>
                  <a:srgbClr val="222222"/>
                </a:solidFill>
                <a:effectLst/>
                <a:latin typeface="Lato" panose="020F0502020204030203" pitchFamily="34" charset="0"/>
              </a:rPr>
              <a:t>You must be wondering how logistic regression squeezes the output of linear regression between 0 and 1.</a:t>
            </a:r>
          </a:p>
          <a:p>
            <a:endParaRPr lang="en-US" dirty="0"/>
          </a:p>
          <a:p>
            <a:r>
              <a:rPr lang="en-US" b="0" i="0" dirty="0">
                <a:solidFill>
                  <a:srgbClr val="222222"/>
                </a:solidFill>
                <a:effectLst/>
                <a:latin typeface="Lato" panose="020F0502020204030203" pitchFamily="34" charset="0"/>
              </a:rPr>
              <a:t>Let’s start by mentioning the formula of logistic function:</a:t>
            </a:r>
          </a:p>
          <a:p>
            <a:endParaRPr lang="en-US" dirty="0"/>
          </a:p>
          <a:p>
            <a:endParaRPr lang="en-US" dirty="0"/>
          </a:p>
          <a:p>
            <a:endParaRPr lang="en-US" dirty="0"/>
          </a:p>
        </p:txBody>
      </p:sp>
      <p:pic>
        <p:nvPicPr>
          <p:cNvPr id="1030" name="Picture 6" descr="Logistic Regression formula">
            <a:extLst>
              <a:ext uri="{FF2B5EF4-FFF2-40B4-BE49-F238E27FC236}">
                <a16:creationId xmlns:a16="http://schemas.microsoft.com/office/drawing/2014/main" id="{D56E1191-0838-4A03-90BE-9777F341B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243" y="5667947"/>
            <a:ext cx="1905000" cy="7048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09417BB-730F-44E4-A5B9-43F630CDF481}"/>
              </a:ext>
            </a:extLst>
          </p:cNvPr>
          <p:cNvSpPr txBox="1"/>
          <p:nvPr/>
        </p:nvSpPr>
        <p:spPr>
          <a:xfrm>
            <a:off x="5263" y="6533012"/>
            <a:ext cx="11990973" cy="461665"/>
          </a:xfrm>
          <a:prstGeom prst="rect">
            <a:avLst/>
          </a:prstGeom>
          <a:noFill/>
        </p:spPr>
        <p:txBody>
          <a:bodyPr wrap="square">
            <a:spAutoFit/>
          </a:bodyPr>
          <a:lstStyle/>
          <a:p>
            <a:r>
              <a:rPr lang="en-US" sz="1200" dirty="0">
                <a:hlinkClick r:id="rId4"/>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167515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361173-E831-4D00-A27B-DB4103064959}"/>
              </a:ext>
            </a:extLst>
          </p:cNvPr>
          <p:cNvSpPr txBox="1"/>
          <p:nvPr/>
        </p:nvSpPr>
        <p:spPr>
          <a:xfrm>
            <a:off x="178969" y="338572"/>
            <a:ext cx="9921542" cy="923330"/>
          </a:xfrm>
          <a:prstGeom prst="rect">
            <a:avLst/>
          </a:prstGeom>
          <a:noFill/>
        </p:spPr>
        <p:txBody>
          <a:bodyPr wrap="square">
            <a:spAutoFit/>
          </a:bodyPr>
          <a:lstStyle/>
          <a:p>
            <a:r>
              <a:rPr lang="en-US" b="0" i="0" dirty="0">
                <a:solidFill>
                  <a:srgbClr val="222222"/>
                </a:solidFill>
                <a:effectLst/>
                <a:latin typeface="Lato" panose="020F0502020204030203" pitchFamily="34" charset="0"/>
              </a:rPr>
              <a:t>We all know the equation of the best fit line in linear regression is:</a:t>
            </a:r>
          </a:p>
          <a:p>
            <a:endParaRPr lang="en-US" dirty="0">
              <a:solidFill>
                <a:srgbClr val="222222"/>
              </a:solidFill>
              <a:latin typeface="Lato" panose="020F0502020204030203" pitchFamily="34" charset="0"/>
            </a:endParaRPr>
          </a:p>
          <a:p>
            <a:endParaRPr lang="en-US" dirty="0"/>
          </a:p>
        </p:txBody>
      </p:sp>
      <p:pic>
        <p:nvPicPr>
          <p:cNvPr id="2050" name="Picture 2" descr="fit linear regression">
            <a:extLst>
              <a:ext uri="{FF2B5EF4-FFF2-40B4-BE49-F238E27FC236}">
                <a16:creationId xmlns:a16="http://schemas.microsoft.com/office/drawing/2014/main" id="{72CAE43B-7F4F-46AB-82F9-2DCFD16E4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3" y="800237"/>
            <a:ext cx="1428977" cy="4067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660D45-969F-465A-9287-2C50E0A48D0A}"/>
              </a:ext>
            </a:extLst>
          </p:cNvPr>
          <p:cNvSpPr txBox="1"/>
          <p:nvPr/>
        </p:nvSpPr>
        <p:spPr>
          <a:xfrm>
            <a:off x="178969" y="1261902"/>
            <a:ext cx="11738310" cy="1200329"/>
          </a:xfrm>
          <a:prstGeom prst="rect">
            <a:avLst/>
          </a:prstGeom>
          <a:noFill/>
        </p:spPr>
        <p:txBody>
          <a:bodyPr wrap="square">
            <a:spAutoFit/>
          </a:bodyPr>
          <a:lstStyle/>
          <a:p>
            <a:r>
              <a:rPr lang="en-US" b="0" i="0" dirty="0">
                <a:solidFill>
                  <a:srgbClr val="222222"/>
                </a:solidFill>
                <a:effectLst/>
                <a:latin typeface="Lato" panose="020F0502020204030203" pitchFamily="34" charset="0"/>
              </a:rPr>
              <a:t>Let’s say instead of y we are taking probabilities (P). But there is an issue here, the value of (P) will exceed 1 or go below 0 and we know that range of Probability is (0-1). To overcome this issue, we take </a:t>
            </a:r>
            <a:r>
              <a:rPr lang="en-US" b="1" i="1" dirty="0">
                <a:solidFill>
                  <a:srgbClr val="222222"/>
                </a:solidFill>
                <a:effectLst/>
                <a:latin typeface="Lato" panose="020F0502020204030203" pitchFamily="34" charset="0"/>
              </a:rPr>
              <a:t>“odds”</a:t>
            </a:r>
            <a:r>
              <a:rPr lang="en-US" b="0" i="0" dirty="0">
                <a:solidFill>
                  <a:srgbClr val="222222"/>
                </a:solidFill>
                <a:effectLst/>
                <a:latin typeface="Lato" panose="020F0502020204030203" pitchFamily="34" charset="0"/>
              </a:rPr>
              <a:t> of P:</a:t>
            </a:r>
          </a:p>
          <a:p>
            <a:endParaRPr lang="en-US" dirty="0">
              <a:solidFill>
                <a:srgbClr val="222222"/>
              </a:solidFill>
              <a:latin typeface="Lato" panose="020F0502020204030203" pitchFamily="34" charset="0"/>
            </a:endParaRPr>
          </a:p>
          <a:p>
            <a:endParaRPr lang="en-US" dirty="0"/>
          </a:p>
        </p:txBody>
      </p:sp>
      <p:pic>
        <p:nvPicPr>
          <p:cNvPr id="2054" name="Picture 6" descr="odds a">
            <a:extLst>
              <a:ext uri="{FF2B5EF4-FFF2-40B4-BE49-F238E27FC236}">
                <a16:creationId xmlns:a16="http://schemas.microsoft.com/office/drawing/2014/main" id="{9AC63627-1ACF-4C6C-BE18-705F475B9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89" y="1945607"/>
            <a:ext cx="1847850" cy="1143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40397EE-4650-40F6-9452-C2E99F835FD0}"/>
              </a:ext>
            </a:extLst>
          </p:cNvPr>
          <p:cNvSpPr txBox="1"/>
          <p:nvPr/>
        </p:nvSpPr>
        <p:spPr>
          <a:xfrm>
            <a:off x="178969" y="3195441"/>
            <a:ext cx="11738310" cy="2031325"/>
          </a:xfrm>
          <a:prstGeom prst="rect">
            <a:avLst/>
          </a:prstGeom>
          <a:noFill/>
        </p:spPr>
        <p:txBody>
          <a:bodyPr wrap="square">
            <a:spAutoFit/>
          </a:bodyPr>
          <a:lstStyle/>
          <a:p>
            <a:r>
              <a:rPr lang="en-US" b="0" i="0" dirty="0">
                <a:solidFill>
                  <a:srgbClr val="222222"/>
                </a:solidFill>
                <a:effectLst/>
                <a:latin typeface="Lato" panose="020F0502020204030203" pitchFamily="34" charset="0"/>
              </a:rPr>
              <a:t>We know that odds can always be positive which means the range will always be (0,+∞ ). Odds are nothing but the ratio of the probability of success and probability of failure. </a:t>
            </a:r>
          </a:p>
          <a:p>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The problem here is that the range is restricted, and we don’t want a restricted range. By restricting the range, we are decreasing the number of data points and of course, if we decrease our data points. It is difficult to model a variable that has a restricted range. To control this, we take the </a:t>
            </a:r>
            <a:r>
              <a:rPr lang="en-US" b="1" i="1" dirty="0">
                <a:solidFill>
                  <a:srgbClr val="222222"/>
                </a:solidFill>
                <a:effectLst/>
                <a:latin typeface="Lato" panose="020F0502020204030203" pitchFamily="34" charset="0"/>
              </a:rPr>
              <a:t>log of odds</a:t>
            </a:r>
            <a:r>
              <a:rPr lang="en-US" b="0" i="1"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which has a range from (-∞,+∞).</a:t>
            </a:r>
          </a:p>
          <a:p>
            <a:endParaRPr lang="en-US" dirty="0"/>
          </a:p>
        </p:txBody>
      </p:sp>
      <p:pic>
        <p:nvPicPr>
          <p:cNvPr id="2058" name="Picture 10" descr="log(p/1-p)">
            <a:extLst>
              <a:ext uri="{FF2B5EF4-FFF2-40B4-BE49-F238E27FC236}">
                <a16:creationId xmlns:a16="http://schemas.microsoft.com/office/drawing/2014/main" id="{D933D55A-D233-4707-BB56-731A7FB57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23" y="5068553"/>
            <a:ext cx="2095500" cy="6191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01F5745-ACED-4AB0-BC1C-8E57BF7BA5C8}"/>
              </a:ext>
            </a:extLst>
          </p:cNvPr>
          <p:cNvSpPr txBox="1"/>
          <p:nvPr/>
        </p:nvSpPr>
        <p:spPr>
          <a:xfrm>
            <a:off x="5263" y="6533012"/>
            <a:ext cx="11990973" cy="461665"/>
          </a:xfrm>
          <a:prstGeom prst="rect">
            <a:avLst/>
          </a:prstGeom>
          <a:noFill/>
        </p:spPr>
        <p:txBody>
          <a:bodyPr wrap="square">
            <a:spAutoFit/>
          </a:bodyPr>
          <a:lstStyle/>
          <a:p>
            <a:r>
              <a:rPr lang="en-US" sz="1200" dirty="0">
                <a:hlinkClick r:id="rId5"/>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102838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7A288-CA81-4B99-ACB5-47BCD4340244}"/>
              </a:ext>
            </a:extLst>
          </p:cNvPr>
          <p:cNvSpPr txBox="1"/>
          <p:nvPr/>
        </p:nvSpPr>
        <p:spPr>
          <a:xfrm>
            <a:off x="166938" y="218119"/>
            <a:ext cx="11617994" cy="1200329"/>
          </a:xfrm>
          <a:prstGeom prst="rect">
            <a:avLst/>
          </a:prstGeom>
          <a:noFill/>
        </p:spPr>
        <p:txBody>
          <a:bodyPr wrap="square">
            <a:spAutoFit/>
          </a:bodyPr>
          <a:lstStyle/>
          <a:p>
            <a:r>
              <a:rPr lang="en-US" b="0" i="0" dirty="0">
                <a:solidFill>
                  <a:srgbClr val="222222"/>
                </a:solidFill>
                <a:effectLst/>
                <a:latin typeface="Lato" panose="020F0502020204030203" pitchFamily="34" charset="0"/>
              </a:rPr>
              <a:t>Now we just want a function of P because we want to predict probability, right? not log of odds. To do so we will multiply by </a:t>
            </a:r>
            <a:r>
              <a:rPr lang="en-US" b="1" i="1" dirty="0">
                <a:solidFill>
                  <a:srgbClr val="222222"/>
                </a:solidFill>
                <a:effectLst/>
                <a:latin typeface="Lato" panose="020F0502020204030203" pitchFamily="34" charset="0"/>
              </a:rPr>
              <a:t>exponent</a:t>
            </a:r>
            <a:r>
              <a:rPr lang="en-US" b="0" i="0" dirty="0">
                <a:solidFill>
                  <a:srgbClr val="222222"/>
                </a:solidFill>
                <a:effectLst/>
                <a:latin typeface="Lato" panose="020F0502020204030203" pitchFamily="34" charset="0"/>
              </a:rPr>
              <a:t> on both sides and then solve for P.</a:t>
            </a:r>
          </a:p>
          <a:p>
            <a:endParaRPr lang="en-US" dirty="0">
              <a:solidFill>
                <a:srgbClr val="222222"/>
              </a:solidFill>
              <a:latin typeface="Lato" panose="020F0502020204030203" pitchFamily="34" charset="0"/>
            </a:endParaRPr>
          </a:p>
          <a:p>
            <a:endParaRPr lang="en-US" dirty="0"/>
          </a:p>
        </p:txBody>
      </p:sp>
      <p:pic>
        <p:nvPicPr>
          <p:cNvPr id="3076" name="Picture 4" descr="logistic regression exponent">
            <a:extLst>
              <a:ext uri="{FF2B5EF4-FFF2-40B4-BE49-F238E27FC236}">
                <a16:creationId xmlns:a16="http://schemas.microsoft.com/office/drawing/2014/main" id="{6BCC3354-043B-424B-81AF-B8ED7E69F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38" y="1171325"/>
            <a:ext cx="3762375" cy="2638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2nd exponent logistic regression">
            <a:extLst>
              <a:ext uri="{FF2B5EF4-FFF2-40B4-BE49-F238E27FC236}">
                <a16:creationId xmlns:a16="http://schemas.microsoft.com/office/drawing/2014/main" id="{7FD2B25B-C8EE-41F8-9CE2-D0697E4F7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641" y="892644"/>
            <a:ext cx="35242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ividing">
            <a:extLst>
              <a:ext uri="{FF2B5EF4-FFF2-40B4-BE49-F238E27FC236}">
                <a16:creationId xmlns:a16="http://schemas.microsoft.com/office/drawing/2014/main" id="{2EE37D03-D075-44C1-B633-B5CAEC5D86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8315" y="1383832"/>
            <a:ext cx="4743450" cy="13049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D4877BA-D0A0-40B6-B2F1-8D536DAAC141}"/>
              </a:ext>
            </a:extLst>
          </p:cNvPr>
          <p:cNvCxnSpPr/>
          <p:nvPr/>
        </p:nvCxnSpPr>
        <p:spPr>
          <a:xfrm>
            <a:off x="3729789" y="980574"/>
            <a:ext cx="0" cy="2989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98981C-228F-44E8-B4C8-36A718FF9986}"/>
              </a:ext>
            </a:extLst>
          </p:cNvPr>
          <p:cNvCxnSpPr/>
          <p:nvPr/>
        </p:nvCxnSpPr>
        <p:spPr>
          <a:xfrm>
            <a:off x="7168315" y="980573"/>
            <a:ext cx="0" cy="2989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578693-F87A-4A53-BA2C-0C73F70A076A}"/>
              </a:ext>
            </a:extLst>
          </p:cNvPr>
          <p:cNvSpPr txBox="1"/>
          <p:nvPr/>
        </p:nvSpPr>
        <p:spPr>
          <a:xfrm>
            <a:off x="287254" y="4660785"/>
            <a:ext cx="5929061" cy="923330"/>
          </a:xfrm>
          <a:prstGeom prst="rect">
            <a:avLst/>
          </a:prstGeom>
          <a:noFill/>
        </p:spPr>
        <p:txBody>
          <a:bodyPr wrap="square">
            <a:spAutoFit/>
          </a:bodyPr>
          <a:lstStyle/>
          <a:p>
            <a:r>
              <a:rPr lang="en-US" b="0" i="0" dirty="0">
                <a:solidFill>
                  <a:srgbClr val="222222"/>
                </a:solidFill>
                <a:effectLst/>
                <a:latin typeface="Lato" panose="020F0502020204030203" pitchFamily="34" charset="0"/>
              </a:rPr>
              <a:t>Now we have our logistic function, also called a sigmoid function. The graph of a sigmoid function is as shown below. It squeezes a straight line into an S-curve.</a:t>
            </a:r>
            <a:endParaRPr lang="en-US" dirty="0"/>
          </a:p>
        </p:txBody>
      </p:sp>
      <p:pic>
        <p:nvPicPr>
          <p:cNvPr id="3082" name="Picture 10" descr="linear vs logistic regression">
            <a:extLst>
              <a:ext uri="{FF2B5EF4-FFF2-40B4-BE49-F238E27FC236}">
                <a16:creationId xmlns:a16="http://schemas.microsoft.com/office/drawing/2014/main" id="{C8F8CCC8-9B42-43AB-9B67-2CF3087B5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0484" y="4169244"/>
            <a:ext cx="5859127" cy="26426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555CBC6-4C26-4912-99AB-94A4CC512894}"/>
              </a:ext>
            </a:extLst>
          </p:cNvPr>
          <p:cNvSpPr txBox="1"/>
          <p:nvPr/>
        </p:nvSpPr>
        <p:spPr>
          <a:xfrm>
            <a:off x="5263" y="6533012"/>
            <a:ext cx="11990973" cy="461665"/>
          </a:xfrm>
          <a:prstGeom prst="rect">
            <a:avLst/>
          </a:prstGeom>
          <a:noFill/>
        </p:spPr>
        <p:txBody>
          <a:bodyPr wrap="square">
            <a:spAutoFit/>
          </a:bodyPr>
          <a:lstStyle/>
          <a:p>
            <a:r>
              <a:rPr lang="en-US" sz="1200" dirty="0">
                <a:hlinkClick r:id="rId6"/>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303045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st theta">
            <a:extLst>
              <a:ext uri="{FF2B5EF4-FFF2-40B4-BE49-F238E27FC236}">
                <a16:creationId xmlns:a16="http://schemas.microsoft.com/office/drawing/2014/main" id="{0E203028-7025-4D8E-9CFD-017C51C88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15" y="1954380"/>
            <a:ext cx="4648200" cy="542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806F6F-6EF7-4C2F-940F-BC39B1ACABB3}"/>
              </a:ext>
            </a:extLst>
          </p:cNvPr>
          <p:cNvSpPr txBox="1"/>
          <p:nvPr/>
        </p:nvSpPr>
        <p:spPr>
          <a:xfrm>
            <a:off x="58653" y="169856"/>
            <a:ext cx="11684167" cy="1477328"/>
          </a:xfrm>
          <a:prstGeom prst="rect">
            <a:avLst/>
          </a:prstGeom>
          <a:noFill/>
        </p:spPr>
        <p:txBody>
          <a:bodyPr wrap="square">
            <a:spAutoFit/>
          </a:bodyPr>
          <a:lstStyle/>
          <a:p>
            <a:r>
              <a:rPr lang="en-US" b="0" i="0" dirty="0">
                <a:solidFill>
                  <a:srgbClr val="222222"/>
                </a:solidFill>
                <a:effectLst/>
                <a:latin typeface="Lato" panose="020F0502020204030203" pitchFamily="34" charset="0"/>
              </a:rPr>
              <a:t>Cost Function of Logistic Regression</a:t>
            </a:r>
          </a:p>
          <a:p>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This cost function is also called log loss. It also ensures that as the probability of the correct answer is maximized, the probability of the incorrect answer is minimized. Lower the value of this cost function higher will be the accuracy.</a:t>
            </a:r>
            <a:endParaRPr lang="en-US" dirty="0"/>
          </a:p>
        </p:txBody>
      </p:sp>
      <p:pic>
        <p:nvPicPr>
          <p:cNvPr id="4100" name="Picture 4" descr="y=1 and y=0">
            <a:extLst>
              <a:ext uri="{FF2B5EF4-FFF2-40B4-BE49-F238E27FC236}">
                <a16:creationId xmlns:a16="http://schemas.microsoft.com/office/drawing/2014/main" id="{C7447AAE-4883-4FEB-90A5-DB3B0377A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15" y="3259806"/>
            <a:ext cx="7658100" cy="2371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1B256A-66C7-4099-96ED-31D28FBF3567}"/>
              </a:ext>
            </a:extLst>
          </p:cNvPr>
          <p:cNvSpPr txBox="1"/>
          <p:nvPr/>
        </p:nvSpPr>
        <p:spPr>
          <a:xfrm>
            <a:off x="5263" y="6533012"/>
            <a:ext cx="11990973" cy="461665"/>
          </a:xfrm>
          <a:prstGeom prst="rect">
            <a:avLst/>
          </a:prstGeom>
          <a:noFill/>
        </p:spPr>
        <p:txBody>
          <a:bodyPr wrap="square">
            <a:spAutoFit/>
          </a:bodyPr>
          <a:lstStyle/>
          <a:p>
            <a:r>
              <a:rPr lang="en-US" sz="1200" dirty="0">
                <a:hlinkClick r:id="rId4"/>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328759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0E59E19-AC17-4B2C-8E36-3A5A989BB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43" y="878556"/>
            <a:ext cx="6724650"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9182E7-D425-47FA-A491-B2B9C19416F9}"/>
              </a:ext>
            </a:extLst>
          </p:cNvPr>
          <p:cNvSpPr txBox="1"/>
          <p:nvPr/>
        </p:nvSpPr>
        <p:spPr>
          <a:xfrm>
            <a:off x="233110" y="284430"/>
            <a:ext cx="9362073" cy="369332"/>
          </a:xfrm>
          <a:prstGeom prst="rect">
            <a:avLst/>
          </a:prstGeom>
          <a:noFill/>
        </p:spPr>
        <p:txBody>
          <a:bodyPr wrap="square">
            <a:spAutoFit/>
          </a:bodyPr>
          <a:lstStyle/>
          <a:p>
            <a:r>
              <a:rPr lang="en-US" b="0" i="0" dirty="0">
                <a:solidFill>
                  <a:srgbClr val="292929"/>
                </a:solidFill>
                <a:effectLst/>
                <a:latin typeface="charter"/>
              </a:rPr>
              <a:t>Combining both the equation we get a convex log loss function as shown below-</a:t>
            </a:r>
            <a:endParaRPr lang="en-US" dirty="0"/>
          </a:p>
        </p:txBody>
      </p:sp>
      <p:sp>
        <p:nvSpPr>
          <p:cNvPr id="6" name="TextBox 5">
            <a:extLst>
              <a:ext uri="{FF2B5EF4-FFF2-40B4-BE49-F238E27FC236}">
                <a16:creationId xmlns:a16="http://schemas.microsoft.com/office/drawing/2014/main" id="{D21F6015-34B1-46CC-9A87-EBBB6BB1DF8A}"/>
              </a:ext>
            </a:extLst>
          </p:cNvPr>
          <p:cNvSpPr txBox="1"/>
          <p:nvPr/>
        </p:nvSpPr>
        <p:spPr>
          <a:xfrm>
            <a:off x="233109" y="2257609"/>
            <a:ext cx="11449553" cy="646331"/>
          </a:xfrm>
          <a:prstGeom prst="rect">
            <a:avLst/>
          </a:prstGeom>
          <a:noFill/>
        </p:spPr>
        <p:txBody>
          <a:bodyPr wrap="square">
            <a:spAutoFit/>
          </a:bodyPr>
          <a:lstStyle/>
          <a:p>
            <a:r>
              <a:rPr lang="en-US" dirty="0">
                <a:hlinkClick r:id="rId3"/>
              </a:rPr>
              <a:t>https://medium.com/analytics-vidhya/derivative-of-log-loss-function-for-logistic-regression-9b832f025c2d</a:t>
            </a:r>
            <a:endParaRPr lang="en-US" dirty="0"/>
          </a:p>
          <a:p>
            <a:endParaRPr lang="en-US" dirty="0"/>
          </a:p>
        </p:txBody>
      </p:sp>
      <p:sp>
        <p:nvSpPr>
          <p:cNvPr id="8" name="TextBox 7">
            <a:extLst>
              <a:ext uri="{FF2B5EF4-FFF2-40B4-BE49-F238E27FC236}">
                <a16:creationId xmlns:a16="http://schemas.microsoft.com/office/drawing/2014/main" id="{2D6C3B07-6D5E-4218-8867-6719B1A336DC}"/>
              </a:ext>
            </a:extLst>
          </p:cNvPr>
          <p:cNvSpPr txBox="1"/>
          <p:nvPr/>
        </p:nvSpPr>
        <p:spPr>
          <a:xfrm>
            <a:off x="233109" y="2721579"/>
            <a:ext cx="10324602" cy="369332"/>
          </a:xfrm>
          <a:prstGeom prst="rect">
            <a:avLst/>
          </a:prstGeom>
          <a:noFill/>
        </p:spPr>
        <p:txBody>
          <a:bodyPr wrap="square">
            <a:spAutoFit/>
          </a:bodyPr>
          <a:lstStyle/>
          <a:p>
            <a:r>
              <a:rPr lang="en-US" b="0" i="0" dirty="0">
                <a:solidFill>
                  <a:srgbClr val="292929"/>
                </a:solidFill>
                <a:effectLst/>
                <a:latin typeface="charter"/>
              </a:rPr>
              <a:t>The cost function of the model is the summation from all training data samples:</a:t>
            </a:r>
            <a:endParaRPr lang="en-US" dirty="0"/>
          </a:p>
        </p:txBody>
      </p:sp>
      <p:pic>
        <p:nvPicPr>
          <p:cNvPr id="5124" name="Picture 4">
            <a:extLst>
              <a:ext uri="{FF2B5EF4-FFF2-40B4-BE49-F238E27FC236}">
                <a16:creationId xmlns:a16="http://schemas.microsoft.com/office/drawing/2014/main" id="{FCD2ED30-CCE8-4391-8D8C-3CAE31AC3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69" y="3445875"/>
            <a:ext cx="6366498" cy="21238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95CBC2-448B-4823-9C95-4827D7409698}"/>
              </a:ext>
            </a:extLst>
          </p:cNvPr>
          <p:cNvSpPr txBox="1"/>
          <p:nvPr/>
        </p:nvSpPr>
        <p:spPr>
          <a:xfrm>
            <a:off x="5263" y="6533012"/>
            <a:ext cx="11990973" cy="461665"/>
          </a:xfrm>
          <a:prstGeom prst="rect">
            <a:avLst/>
          </a:prstGeom>
          <a:noFill/>
        </p:spPr>
        <p:txBody>
          <a:bodyPr wrap="square">
            <a:spAutoFit/>
          </a:bodyPr>
          <a:lstStyle/>
          <a:p>
            <a:r>
              <a:rPr lang="en-US" sz="1200" dirty="0">
                <a:hlinkClick r:id="rId5"/>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342539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FA453E-461C-43C4-A1E6-F7409850B85F}"/>
              </a:ext>
            </a:extLst>
          </p:cNvPr>
          <p:cNvSpPr txBox="1"/>
          <p:nvPr/>
        </p:nvSpPr>
        <p:spPr>
          <a:xfrm>
            <a:off x="154906" y="223181"/>
            <a:ext cx="11365332" cy="2031325"/>
          </a:xfrm>
          <a:prstGeom prst="rect">
            <a:avLst/>
          </a:prstGeom>
          <a:noFill/>
        </p:spPr>
        <p:txBody>
          <a:bodyPr wrap="square">
            <a:spAutoFit/>
          </a:bodyPr>
          <a:lstStyle/>
          <a:p>
            <a:pPr algn="l"/>
            <a:r>
              <a:rPr lang="en-US" b="0" i="0" dirty="0">
                <a:solidFill>
                  <a:srgbClr val="222222"/>
                </a:solidFill>
                <a:effectLst/>
                <a:latin typeface="Lato" panose="020F0502020204030203" pitchFamily="34" charset="0"/>
              </a:rPr>
              <a:t>Gradient Descent Optimization</a:t>
            </a: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In this section, we will try to understand how we can utilize </a:t>
            </a:r>
            <a:r>
              <a:rPr lang="en-US" b="0" i="1" dirty="0">
                <a:solidFill>
                  <a:srgbClr val="222222"/>
                </a:solidFill>
                <a:effectLst/>
                <a:latin typeface="Lato" panose="020F0502020204030203" pitchFamily="34" charset="0"/>
              </a:rPr>
              <a:t>Gradient Descent</a:t>
            </a:r>
            <a:r>
              <a:rPr lang="en-US" b="0" i="0" dirty="0">
                <a:solidFill>
                  <a:srgbClr val="222222"/>
                </a:solidFill>
                <a:effectLst/>
                <a:latin typeface="Lato" panose="020F0502020204030203" pitchFamily="34" charset="0"/>
              </a:rPr>
              <a:t> to compute the minimum cost.</a:t>
            </a:r>
          </a:p>
          <a:p>
            <a:pPr algn="l"/>
            <a:r>
              <a:rPr lang="en-US" b="0" i="0" dirty="0">
                <a:solidFill>
                  <a:srgbClr val="222222"/>
                </a:solidFill>
                <a:effectLst/>
                <a:latin typeface="Lato" panose="020F0502020204030203" pitchFamily="34" charset="0"/>
              </a:rPr>
              <a:t>Gradient descent changes the value of our weights in such a way that it always converges to minimum point, or we can also say that it aims at finding the optimal weights which minimize the loss function of our model. It is an iterative method that finds the minimum of a function by figuring out the slope at a random point and then moving in the opposite direction.</a:t>
            </a:r>
          </a:p>
        </p:txBody>
      </p:sp>
      <p:pic>
        <p:nvPicPr>
          <p:cNvPr id="7" name="Picture 6">
            <a:extLst>
              <a:ext uri="{FF2B5EF4-FFF2-40B4-BE49-F238E27FC236}">
                <a16:creationId xmlns:a16="http://schemas.microsoft.com/office/drawing/2014/main" id="{4C5A6380-4F03-43E0-91F7-D904F310F16A}"/>
              </a:ext>
            </a:extLst>
          </p:cNvPr>
          <p:cNvPicPr>
            <a:picLocks noChangeAspect="1"/>
          </p:cNvPicPr>
          <p:nvPr/>
        </p:nvPicPr>
        <p:blipFill>
          <a:blip r:embed="rId2"/>
          <a:stretch>
            <a:fillRect/>
          </a:stretch>
        </p:blipFill>
        <p:spPr>
          <a:xfrm>
            <a:off x="368467" y="2499560"/>
            <a:ext cx="4703763" cy="2986839"/>
          </a:xfrm>
          <a:prstGeom prst="rect">
            <a:avLst/>
          </a:prstGeom>
        </p:spPr>
      </p:pic>
      <p:sp>
        <p:nvSpPr>
          <p:cNvPr id="8" name="TextBox 7">
            <a:extLst>
              <a:ext uri="{FF2B5EF4-FFF2-40B4-BE49-F238E27FC236}">
                <a16:creationId xmlns:a16="http://schemas.microsoft.com/office/drawing/2014/main" id="{DBFE9A60-9819-42CF-BCCF-C211A3F90F1E}"/>
              </a:ext>
            </a:extLst>
          </p:cNvPr>
          <p:cNvSpPr txBox="1"/>
          <p:nvPr/>
        </p:nvSpPr>
        <p:spPr>
          <a:xfrm>
            <a:off x="5263" y="6533012"/>
            <a:ext cx="11990973" cy="461665"/>
          </a:xfrm>
          <a:prstGeom prst="rect">
            <a:avLst/>
          </a:prstGeom>
          <a:noFill/>
        </p:spPr>
        <p:txBody>
          <a:bodyPr wrap="square">
            <a:spAutoFit/>
          </a:bodyPr>
          <a:lstStyle/>
          <a:p>
            <a:r>
              <a:rPr lang="en-US" sz="1200" dirty="0">
                <a:hlinkClick r:id="rId3"/>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367411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0CB4D8-8E3C-4741-BC5E-9C125558A659}"/>
              </a:ext>
            </a:extLst>
          </p:cNvPr>
          <p:cNvSpPr>
            <a:spLocks noChangeArrowheads="1"/>
          </p:cNvSpPr>
          <p:nvPr/>
        </p:nvSpPr>
        <p:spPr bwMode="auto">
          <a:xfrm>
            <a:off x="85725" y="191144"/>
            <a:ext cx="1150068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Arial" panose="020B0604020202020204" pitchFamily="34" charset="0"/>
              </a:rPr>
              <a:t>The intuition is that if you are hiking in a canyon and trying to descend most quickly down to the river at the bottom, you might look around yourself 360 degrees, find the direction where the ground is sloping the steepest, and walk downhill in that direction.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22222"/>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panose="020F0502020204030203" pitchFamily="34" charset="0"/>
              </a:rPr>
              <a:t>At first gradient descent takes a random value of our parameters from our function. Now we need an algorithm that will tell us whether at the next iteration we should move left or right to reach the minimum point. The gradient descent algorithm finds the slope of the loss function at that particular point and then in the next iteration, it moves in the opposite direction to reach the minima. Since we have a convex graph now we don’t need to worry about local minima. A convex curve will always have only 1 minima.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22222"/>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panose="020F0502020204030203" pitchFamily="34" charset="0"/>
              </a:rPr>
              <a:t>We can summarize the gradient descent algorithm as: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panose="020F0502020204030203" pitchFamily="34" charset="0"/>
              </a:rPr>
              <a:t>  </a:t>
            </a:r>
            <a:r>
              <a:rPr kumimoji="0" lang="en-US" altLang="en-US" sz="4500" b="0" i="0" u="none" strike="noStrike" cap="none" normalizeH="0" baseline="0" dirty="0">
                <a:ln>
                  <a:noFill/>
                </a:ln>
                <a:solidFill>
                  <a:srgbClr val="222222"/>
                </a:solidFill>
                <a:effectLst/>
                <a:latin typeface="Lato" panose="020F050202020403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2" descr="gradient descent algorithm">
            <a:extLst>
              <a:ext uri="{FF2B5EF4-FFF2-40B4-BE49-F238E27FC236}">
                <a16:creationId xmlns:a16="http://schemas.microsoft.com/office/drawing/2014/main" id="{FBB99C24-0A7C-4217-A909-ECD2A71EA8EC}"/>
              </a:ext>
            </a:extLst>
          </p:cNvPr>
          <p:cNvSpPr>
            <a:spLocks noChangeAspect="1" noChangeArrowheads="1"/>
          </p:cNvSpPr>
          <p:nvPr/>
        </p:nvSpPr>
        <p:spPr bwMode="auto">
          <a:xfrm>
            <a:off x="85725" y="-46038"/>
            <a:ext cx="2486025" cy="714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gradient descent algorithm">
            <a:extLst>
              <a:ext uri="{FF2B5EF4-FFF2-40B4-BE49-F238E27FC236}">
                <a16:creationId xmlns:a16="http://schemas.microsoft.com/office/drawing/2014/main" id="{1FBAF5D4-BBC5-41B6-B498-BCED9A1A66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F4CD591-3067-43F3-8C04-D295A666F2D2}"/>
              </a:ext>
            </a:extLst>
          </p:cNvPr>
          <p:cNvPicPr>
            <a:picLocks noChangeAspect="1"/>
          </p:cNvPicPr>
          <p:nvPr/>
        </p:nvPicPr>
        <p:blipFill>
          <a:blip r:embed="rId3"/>
          <a:stretch>
            <a:fillRect/>
          </a:stretch>
        </p:blipFill>
        <p:spPr>
          <a:xfrm>
            <a:off x="244893" y="2375346"/>
            <a:ext cx="3659354" cy="1049186"/>
          </a:xfrm>
          <a:prstGeom prst="rect">
            <a:avLst/>
          </a:prstGeom>
        </p:spPr>
      </p:pic>
      <p:sp>
        <p:nvSpPr>
          <p:cNvPr id="8" name="TextBox 7">
            <a:extLst>
              <a:ext uri="{FF2B5EF4-FFF2-40B4-BE49-F238E27FC236}">
                <a16:creationId xmlns:a16="http://schemas.microsoft.com/office/drawing/2014/main" id="{8606469B-F61B-44AD-9A95-A81D680D0740}"/>
              </a:ext>
            </a:extLst>
          </p:cNvPr>
          <p:cNvSpPr txBox="1"/>
          <p:nvPr/>
        </p:nvSpPr>
        <p:spPr>
          <a:xfrm>
            <a:off x="151398" y="3433469"/>
            <a:ext cx="11392902" cy="923330"/>
          </a:xfrm>
          <a:prstGeom prst="rect">
            <a:avLst/>
          </a:prstGeom>
          <a:noFill/>
        </p:spPr>
        <p:txBody>
          <a:bodyPr wrap="square">
            <a:spAutoFit/>
          </a:bodyPr>
          <a:lstStyle/>
          <a:p>
            <a:r>
              <a:rPr lang="en-US" b="0" i="0" dirty="0">
                <a:solidFill>
                  <a:srgbClr val="222222"/>
                </a:solidFill>
                <a:effectLst/>
                <a:latin typeface="Lato" panose="020F0502020204030203" pitchFamily="34" charset="0"/>
              </a:rPr>
              <a:t>Here </a:t>
            </a:r>
            <a:r>
              <a:rPr lang="en-US" b="1" i="1" u="sng" dirty="0">
                <a:solidFill>
                  <a:srgbClr val="222222"/>
                </a:solidFill>
                <a:effectLst/>
                <a:latin typeface="Lato" panose="020F0502020204030203" pitchFamily="34" charset="0"/>
              </a:rPr>
              <a:t>alpha </a:t>
            </a:r>
            <a:r>
              <a:rPr lang="en-US" b="0" i="0" dirty="0">
                <a:solidFill>
                  <a:srgbClr val="222222"/>
                </a:solidFill>
                <a:effectLst/>
                <a:latin typeface="Lato" panose="020F0502020204030203" pitchFamily="34" charset="0"/>
              </a:rPr>
              <a:t>is known as the learning rate. It determines the step size at each iteration while moving towards the minimum point. Usually, a lower value of </a:t>
            </a:r>
            <a:r>
              <a:rPr lang="en-US" b="1" i="1" dirty="0">
                <a:solidFill>
                  <a:srgbClr val="222222"/>
                </a:solidFill>
                <a:effectLst/>
                <a:latin typeface="Lato" panose="020F0502020204030203" pitchFamily="34" charset="0"/>
              </a:rPr>
              <a:t>“alpha” </a:t>
            </a:r>
            <a:r>
              <a:rPr lang="en-US" b="0" i="0" dirty="0">
                <a:solidFill>
                  <a:srgbClr val="222222"/>
                </a:solidFill>
                <a:effectLst/>
                <a:latin typeface="Lato" panose="020F0502020204030203" pitchFamily="34" charset="0"/>
              </a:rPr>
              <a:t>is preferred, because if the learning rate is a big number then we may miss the minimum point and keep on oscillating in the convex curve</a:t>
            </a:r>
            <a:endParaRPr lang="en-US" dirty="0"/>
          </a:p>
        </p:txBody>
      </p:sp>
      <p:pic>
        <p:nvPicPr>
          <p:cNvPr id="11" name="Picture 10">
            <a:extLst>
              <a:ext uri="{FF2B5EF4-FFF2-40B4-BE49-F238E27FC236}">
                <a16:creationId xmlns:a16="http://schemas.microsoft.com/office/drawing/2014/main" id="{DAE3B8F2-FE12-4D7A-83FF-8B8C8DE85023}"/>
              </a:ext>
            </a:extLst>
          </p:cNvPr>
          <p:cNvPicPr>
            <a:picLocks noChangeAspect="1"/>
          </p:cNvPicPr>
          <p:nvPr/>
        </p:nvPicPr>
        <p:blipFill>
          <a:blip r:embed="rId4"/>
          <a:stretch>
            <a:fillRect/>
          </a:stretch>
        </p:blipFill>
        <p:spPr>
          <a:xfrm>
            <a:off x="299035" y="4522813"/>
            <a:ext cx="3821781" cy="1661057"/>
          </a:xfrm>
          <a:prstGeom prst="rect">
            <a:avLst/>
          </a:prstGeom>
        </p:spPr>
      </p:pic>
      <p:sp>
        <p:nvSpPr>
          <p:cNvPr id="12" name="TextBox 11">
            <a:extLst>
              <a:ext uri="{FF2B5EF4-FFF2-40B4-BE49-F238E27FC236}">
                <a16:creationId xmlns:a16="http://schemas.microsoft.com/office/drawing/2014/main" id="{0EA52E51-5444-4DD5-B592-7609A6BB5146}"/>
              </a:ext>
            </a:extLst>
          </p:cNvPr>
          <p:cNvSpPr txBox="1"/>
          <p:nvPr/>
        </p:nvSpPr>
        <p:spPr>
          <a:xfrm>
            <a:off x="5263" y="6533012"/>
            <a:ext cx="11990973" cy="461665"/>
          </a:xfrm>
          <a:prstGeom prst="rect">
            <a:avLst/>
          </a:prstGeom>
          <a:noFill/>
        </p:spPr>
        <p:txBody>
          <a:bodyPr wrap="square">
            <a:spAutoFit/>
          </a:bodyPr>
          <a:lstStyle/>
          <a:p>
            <a:r>
              <a:rPr lang="en-US" sz="1200" dirty="0">
                <a:hlinkClick r:id="rId5"/>
              </a:rPr>
              <a:t>https://www.analyticsvidhya.com/blog/2021/08/conceptual-understanding-of-logistic-regression-for-data-science-beginners/#h2_5</a:t>
            </a:r>
            <a:endParaRPr lang="en-US" sz="1200" dirty="0"/>
          </a:p>
          <a:p>
            <a:endParaRPr lang="en-US" sz="1200" dirty="0"/>
          </a:p>
        </p:txBody>
      </p:sp>
    </p:spTree>
    <p:extLst>
      <p:ext uri="{BB962C8B-B14F-4D97-AF65-F5344CB8AC3E}">
        <p14:creationId xmlns:p14="http://schemas.microsoft.com/office/powerpoint/2010/main" val="30910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F4A59-C769-4D64-9A9F-DA3E264D1258}"/>
              </a:ext>
            </a:extLst>
          </p:cNvPr>
          <p:cNvSpPr txBox="1"/>
          <p:nvPr/>
        </p:nvSpPr>
        <p:spPr>
          <a:xfrm>
            <a:off x="311317" y="512893"/>
            <a:ext cx="10980320" cy="923330"/>
          </a:xfrm>
          <a:prstGeom prst="rect">
            <a:avLst/>
          </a:prstGeom>
          <a:noFill/>
        </p:spPr>
        <p:txBody>
          <a:bodyPr wrap="square">
            <a:spAutoFit/>
          </a:bodyPr>
          <a:lstStyle/>
          <a:p>
            <a:r>
              <a:rPr lang="en-US" b="1" dirty="0">
                <a:hlinkClick r:id="rId2"/>
              </a:rPr>
              <a:t>https://www.datacamp.com/tutorial/understanding-logistic-regression-python</a:t>
            </a:r>
            <a:endParaRPr lang="en-US" b="1" dirty="0"/>
          </a:p>
          <a:p>
            <a:endParaRPr lang="en-US" b="1" dirty="0"/>
          </a:p>
          <a:p>
            <a:r>
              <a:rPr lang="en-US" dirty="0">
                <a:hlinkClick r:id="rId3"/>
              </a:rPr>
              <a:t>Dropbox - Section-03-Metrics - Simplify your life</a:t>
            </a:r>
            <a:endParaRPr lang="en-US" b="1" dirty="0"/>
          </a:p>
        </p:txBody>
      </p:sp>
      <p:sp>
        <p:nvSpPr>
          <p:cNvPr id="5" name="TextBox 4">
            <a:extLst>
              <a:ext uri="{FF2B5EF4-FFF2-40B4-BE49-F238E27FC236}">
                <a16:creationId xmlns:a16="http://schemas.microsoft.com/office/drawing/2014/main" id="{B611C0B5-32B8-4730-9563-DAD802AF6ABA}"/>
              </a:ext>
            </a:extLst>
          </p:cNvPr>
          <p:cNvSpPr txBox="1"/>
          <p:nvPr/>
        </p:nvSpPr>
        <p:spPr>
          <a:xfrm>
            <a:off x="228600" y="1589583"/>
            <a:ext cx="11327732" cy="923330"/>
          </a:xfrm>
          <a:prstGeom prst="rect">
            <a:avLst/>
          </a:prstGeom>
          <a:noFill/>
        </p:spPr>
        <p:txBody>
          <a:bodyPr wrap="square">
            <a:spAutoFit/>
          </a:bodyPr>
          <a:lstStyle/>
          <a:p>
            <a:r>
              <a:rPr lang="en-US" sz="1800" dirty="0">
                <a:hlinkClick r:id="rId4"/>
              </a:rPr>
              <a:t>https://towardsdatascience.com/logistic-regression-in-real-life-building-a-daily-productivity-classification-model-a0fc2c70584e#:~:text=Logistic%20regression%20is%20used%20across,patient%20developing%20a%20particular%20disease</a:t>
            </a:r>
            <a:r>
              <a:rPr lang="en-US" sz="1800" dirty="0"/>
              <a:t>.</a:t>
            </a:r>
          </a:p>
        </p:txBody>
      </p:sp>
    </p:spTree>
    <p:extLst>
      <p:ext uri="{BB962C8B-B14F-4D97-AF65-F5344CB8AC3E}">
        <p14:creationId xmlns:p14="http://schemas.microsoft.com/office/powerpoint/2010/main" val="320466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991</Words>
  <Application>Microsoft Office PowerPoint</Application>
  <PresentationFormat>Widescreen</PresentationFormat>
  <Paragraphs>56</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Tiwari</dc:creator>
  <cp:lastModifiedBy>Saumya Tiwari</cp:lastModifiedBy>
  <cp:revision>20</cp:revision>
  <dcterms:created xsi:type="dcterms:W3CDTF">2022-06-30T05:40:10Z</dcterms:created>
  <dcterms:modified xsi:type="dcterms:W3CDTF">2022-07-01T04:50:21Z</dcterms:modified>
</cp:coreProperties>
</file>