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1" name="Group 3"/>
          <p:cNvGrpSpPr/>
          <p:nvPr/>
        </p:nvGrpSpPr>
        <p:grpSpPr>
          <a:xfrm>
            <a:off x="6545735" y="406152"/>
            <a:ext cx="10042535" cy="9474694"/>
            <a:chOff x="0" y="0"/>
            <a:chExt cx="10042534" cy="9474692"/>
          </a:xfrm>
        </p:grpSpPr>
        <p:pic>
          <p:nvPicPr>
            <p:cNvPr id="95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 20"/>
          <p:cNvGrpSpPr/>
          <p:nvPr/>
        </p:nvGrpSpPr>
        <p:grpSpPr>
          <a:xfrm>
            <a:off x="1104900" y="824285"/>
            <a:ext cx="8750844" cy="8318193"/>
            <a:chOff x="0" y="0"/>
            <a:chExt cx="8750843" cy="8318192"/>
          </a:xfrm>
        </p:grpSpPr>
        <p:sp>
          <p:nvSpPr>
            <p:cNvPr id="112" name="Freeform 22"/>
            <p:cNvSpPr/>
            <p:nvPr/>
          </p:nvSpPr>
          <p:spPr>
            <a:xfrm>
              <a:off x="1448876" y="1016225"/>
              <a:ext cx="7301968" cy="7301969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" name="Picture 23" descr="Picture 2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97104" y="282207"/>
              <a:ext cx="7301969" cy="7317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24"/>
          <p:cNvSpPr txBox="1"/>
          <p:nvPr/>
        </p:nvSpPr>
        <p:spPr>
          <a:xfrm>
            <a:off x="2312374" y="3305349"/>
            <a:ext cx="5483000" cy="284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1000"/>
              </a:lnSpc>
              <a:defRPr spc="-104" sz="105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Social </a:t>
            </a:r>
          </a:p>
          <a:p>
            <a:pPr algn="ctr">
              <a:lnSpc>
                <a:spcPts val="11000"/>
              </a:lnSpc>
              <a:defRPr spc="-104" sz="105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Buzz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 txBox="1"/>
          <p:nvPr/>
        </p:nvSpPr>
        <p:spPr>
          <a:xfrm>
            <a:off x="634528" y="25776"/>
            <a:ext cx="4703554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Summary</a:t>
            </a:r>
          </a:p>
        </p:txBody>
      </p:sp>
      <p:grpSp>
        <p:nvGrpSpPr>
          <p:cNvPr id="314" name="Group 7"/>
          <p:cNvGrpSpPr/>
          <p:nvPr/>
        </p:nvGrpSpPr>
        <p:grpSpPr>
          <a:xfrm>
            <a:off x="327031" y="9481425"/>
            <a:ext cx="9711341" cy="2017080"/>
            <a:chOff x="0" y="0"/>
            <a:chExt cx="9711338" cy="2017079"/>
          </a:xfrm>
        </p:grpSpPr>
        <p:pic>
          <p:nvPicPr>
            <p:cNvPr id="310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9" name="Group 12"/>
          <p:cNvGrpSpPr/>
          <p:nvPr/>
        </p:nvGrpSpPr>
        <p:grpSpPr>
          <a:xfrm>
            <a:off x="10343279" y="9436647"/>
            <a:ext cx="9711340" cy="2017080"/>
            <a:chOff x="0" y="0"/>
            <a:chExt cx="9711338" cy="2017079"/>
          </a:xfrm>
        </p:grpSpPr>
        <p:pic>
          <p:nvPicPr>
            <p:cNvPr id="315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7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0" name="Based on the data, the top 5 content categories—Animals, Science, Healthy Eating, Food, and Technology—highlight key user interests.…"/>
          <p:cNvSpPr txBox="1"/>
          <p:nvPr/>
        </p:nvSpPr>
        <p:spPr>
          <a:xfrm>
            <a:off x="2009491" y="1250629"/>
            <a:ext cx="15671276" cy="1691641"/>
          </a:xfrm>
          <a:prstGeom prst="rect">
            <a:avLst/>
          </a:prstGeom>
          <a:solidFill>
            <a:srgbClr val="A100FF"/>
          </a:solidFill>
          <a:ln w="12700">
            <a:solidFill>
              <a:srgbClr val="A100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Based on the data, the top 5 content categories—</a:t>
            </a:r>
            <a:r>
              <a:rPr b="1"/>
              <a:t>Animals</a:t>
            </a:r>
            <a:r>
              <a:t>, </a:t>
            </a:r>
            <a:r>
              <a:rPr b="1"/>
              <a:t>Science</a:t>
            </a:r>
            <a:r>
              <a:t>, </a:t>
            </a:r>
            <a:r>
              <a:rPr b="1"/>
              <a:t>Healthy Eating</a:t>
            </a:r>
            <a:r>
              <a:t>, </a:t>
            </a:r>
            <a:r>
              <a:rPr b="1"/>
              <a:t>Food</a:t>
            </a:r>
            <a:r>
              <a:t>, and </a:t>
            </a:r>
            <a:r>
              <a:rPr b="1"/>
              <a:t>Technology</a:t>
            </a:r>
            <a:r>
              <a:t>—highlight key user interests.</a:t>
            </a:r>
          </a:p>
          <a:p>
            <a:pPr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80473" indent="-180473"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 interest in </a:t>
            </a:r>
            <a:r>
              <a:rPr b="1"/>
              <a:t>Healthy Eating</a:t>
            </a:r>
            <a:r>
              <a:t> and </a:t>
            </a:r>
            <a:r>
              <a:rPr b="1"/>
              <a:t>Food</a:t>
            </a:r>
            <a:r>
              <a:t> indicates users are concerned about health and exploring new food options.</a:t>
            </a:r>
          </a:p>
          <a:p>
            <a:pPr marL="180473" indent="-180473"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Strong engagement with </a:t>
            </a:r>
            <a:r>
              <a:rPr b="1"/>
              <a:t>Technology</a:t>
            </a:r>
            <a:r>
              <a:t> and </a:t>
            </a:r>
            <a:r>
              <a:rPr b="1"/>
              <a:t>Science</a:t>
            </a:r>
            <a:r>
              <a:t> reflects users' interest in global tech trends and scientific innovations.</a:t>
            </a:r>
          </a:p>
          <a:p>
            <a:pPr marL="180473" indent="-180473"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Animal Interest</a:t>
            </a:r>
            <a:r>
              <a:t>: Notable attention towards </a:t>
            </a:r>
            <a:r>
              <a:rPr b="1"/>
              <a:t>Animals</a:t>
            </a:r>
            <a:r>
              <a:t> suggests users enjoy content related to wildlife and nature.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78465" y="1140737"/>
            <a:ext cx="1924800" cy="1781249"/>
            <a:chOff x="0" y="0"/>
            <a:chExt cx="1924798" cy="1781247"/>
          </a:xfrm>
        </p:grpSpPr>
        <p:grpSp>
          <p:nvGrpSpPr>
            <p:cNvPr id="323" name="Group 13"/>
            <p:cNvGrpSpPr/>
            <p:nvPr/>
          </p:nvGrpSpPr>
          <p:grpSpPr>
            <a:xfrm>
              <a:off x="-1" y="0"/>
              <a:ext cx="1854964" cy="1781249"/>
              <a:chOff x="0" y="0"/>
              <a:chExt cx="1854962" cy="1781247"/>
            </a:xfrm>
          </p:grpSpPr>
          <p:sp>
            <p:nvSpPr>
              <p:cNvPr id="321" name="Freeform 15"/>
              <p:cNvSpPr/>
              <p:nvPr/>
            </p:nvSpPr>
            <p:spPr>
              <a:xfrm>
                <a:off x="-1" y="256923"/>
                <a:ext cx="1524326" cy="1524326"/>
              </a:xfrm>
              <a:prstGeom prst="ellipse">
                <a:avLst/>
              </a:prstGeom>
              <a:solidFill>
                <a:srgbClr val="2831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322" name="Picture 16" descr="Picture 16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320"/>
              <a:stretch>
                <a:fillRect/>
              </a:stretch>
            </p:blipFill>
            <p:spPr>
              <a:xfrm rot="16484542">
                <a:off x="268615" y="58912"/>
                <a:ext cx="1524325" cy="1527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24" name="TextBox 34"/>
            <p:cNvSpPr txBox="1"/>
            <p:nvPr/>
          </p:nvSpPr>
          <p:spPr>
            <a:xfrm>
              <a:off x="695311" y="426257"/>
              <a:ext cx="1229488" cy="928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7100"/>
                </a:lnSpc>
                <a:defRPr spc="-640" sz="71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125955" y="3745553"/>
            <a:ext cx="2067920" cy="1781249"/>
            <a:chOff x="0" y="0"/>
            <a:chExt cx="2067919" cy="1781247"/>
          </a:xfrm>
        </p:grpSpPr>
        <p:grpSp>
          <p:nvGrpSpPr>
            <p:cNvPr id="328" name="Group 13"/>
            <p:cNvGrpSpPr/>
            <p:nvPr/>
          </p:nvGrpSpPr>
          <p:grpSpPr>
            <a:xfrm>
              <a:off x="-1" y="0"/>
              <a:ext cx="1854964" cy="1781249"/>
              <a:chOff x="0" y="0"/>
              <a:chExt cx="1854962" cy="1781247"/>
            </a:xfrm>
          </p:grpSpPr>
          <p:sp>
            <p:nvSpPr>
              <p:cNvPr id="326" name="Freeform 15"/>
              <p:cNvSpPr/>
              <p:nvPr/>
            </p:nvSpPr>
            <p:spPr>
              <a:xfrm>
                <a:off x="-1" y="256923"/>
                <a:ext cx="1524326" cy="1524326"/>
              </a:xfrm>
              <a:prstGeom prst="ellipse">
                <a:avLst/>
              </a:prstGeom>
              <a:solidFill>
                <a:srgbClr val="2831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327" name="Picture 16" descr="Picture 16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320"/>
              <a:stretch>
                <a:fillRect/>
              </a:stretch>
            </p:blipFill>
            <p:spPr>
              <a:xfrm rot="16484542">
                <a:off x="268615" y="58912"/>
                <a:ext cx="1524325" cy="1527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29" name="TextBox 34"/>
            <p:cNvSpPr txBox="1"/>
            <p:nvPr/>
          </p:nvSpPr>
          <p:spPr>
            <a:xfrm>
              <a:off x="838432" y="426257"/>
              <a:ext cx="1229488" cy="928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7100"/>
                </a:lnSpc>
                <a:defRPr spc="-640" sz="71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178465" y="6102011"/>
            <a:ext cx="1962900" cy="1781248"/>
            <a:chOff x="0" y="0"/>
            <a:chExt cx="1962898" cy="1781247"/>
          </a:xfrm>
        </p:grpSpPr>
        <p:grpSp>
          <p:nvGrpSpPr>
            <p:cNvPr id="333" name="Group 13"/>
            <p:cNvGrpSpPr/>
            <p:nvPr/>
          </p:nvGrpSpPr>
          <p:grpSpPr>
            <a:xfrm>
              <a:off x="-1" y="0"/>
              <a:ext cx="1854964" cy="1781249"/>
              <a:chOff x="0" y="0"/>
              <a:chExt cx="1854962" cy="1781247"/>
            </a:xfrm>
          </p:grpSpPr>
          <p:sp>
            <p:nvSpPr>
              <p:cNvPr id="331" name="Freeform 15"/>
              <p:cNvSpPr/>
              <p:nvPr/>
            </p:nvSpPr>
            <p:spPr>
              <a:xfrm>
                <a:off x="-1" y="256923"/>
                <a:ext cx="1524326" cy="1524326"/>
              </a:xfrm>
              <a:prstGeom prst="ellipse">
                <a:avLst/>
              </a:prstGeom>
              <a:solidFill>
                <a:srgbClr val="2831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332" name="Picture 16" descr="Picture 16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320"/>
              <a:stretch>
                <a:fillRect/>
              </a:stretch>
            </p:blipFill>
            <p:spPr>
              <a:xfrm rot="16484542">
                <a:off x="268615" y="58912"/>
                <a:ext cx="1524325" cy="1527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4" name="TextBox 34"/>
            <p:cNvSpPr txBox="1"/>
            <p:nvPr/>
          </p:nvSpPr>
          <p:spPr>
            <a:xfrm>
              <a:off x="733411" y="548217"/>
              <a:ext cx="1229488" cy="928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7100"/>
                </a:lnSpc>
                <a:defRPr spc="-640" sz="71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36" name="For the most popular category, Animals, the reactions suggest two distinct user groups:…"/>
          <p:cNvSpPr txBox="1"/>
          <p:nvPr/>
        </p:nvSpPr>
        <p:spPr>
          <a:xfrm>
            <a:off x="2009491" y="3874494"/>
            <a:ext cx="15671276" cy="1523366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 the most popular category, </a:t>
            </a:r>
            <a:r>
              <a:rPr b="1"/>
              <a:t>Animals</a:t>
            </a:r>
            <a:r>
              <a:t>, the reactions suggest two distinct user groups: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Some users express fear or dislike towards animals.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Others show a strong affection and interest in animal-related content.</a:t>
            </a:r>
          </a:p>
          <a:p>
            <a:pPr defTabSz="457200">
              <a:spcBef>
                <a:spcPts val="1200"/>
              </a:spcBef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These contrasting reactions indicate diverse user perspectives, ranging from admiration to apprehension.</a:t>
            </a:r>
          </a:p>
        </p:txBody>
      </p:sp>
      <p:sp>
        <p:nvSpPr>
          <p:cNvPr id="337" name="From the analysis of monthly post counts, January, July, May and December emerge as the peak months.…"/>
          <p:cNvSpPr txBox="1"/>
          <p:nvPr/>
        </p:nvSpPr>
        <p:spPr>
          <a:xfrm>
            <a:off x="2009491" y="6186502"/>
            <a:ext cx="15671276" cy="1612266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the analysis of monthly post counts, </a:t>
            </a:r>
            <a:r>
              <a:rPr b="1"/>
              <a:t>January</a:t>
            </a:r>
            <a:r>
              <a:t>, </a:t>
            </a:r>
            <a:r>
              <a:rPr b="1"/>
              <a:t>July</a:t>
            </a:r>
            <a:r>
              <a:t>, May and </a:t>
            </a:r>
            <a:r>
              <a:rPr b="1"/>
              <a:t>December</a:t>
            </a:r>
            <a:r>
              <a:t> emerge as the peak months.</a:t>
            </a:r>
          </a:p>
          <a:p>
            <a:pPr defTabSz="457200"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10552" indent="-210552" defTabSz="457200">
              <a:lnSpc>
                <a:spcPct val="40000"/>
              </a:lnSpc>
              <a:spcBef>
                <a:spcPts val="1200"/>
              </a:spcBef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highest number of posts occurs in </a:t>
            </a:r>
            <a:r>
              <a:rPr b="1"/>
              <a:t>January</a:t>
            </a:r>
            <a:r>
              <a:t>, </a:t>
            </a:r>
            <a:r>
              <a:rPr b="1"/>
              <a:t>July</a:t>
            </a:r>
            <a:r>
              <a:t>, and </a:t>
            </a:r>
            <a:r>
              <a:rPr b="1"/>
              <a:t>December</a:t>
            </a:r>
            <a:r>
              <a:t>, aligning with holiday seasons.</a:t>
            </a:r>
          </a:p>
          <a:p>
            <a:pPr marL="210552" indent="-210552" defTabSz="457200">
              <a:lnSpc>
                <a:spcPct val="40000"/>
              </a:lnSpc>
              <a:spcBef>
                <a:spcPts val="1200"/>
              </a:spcBef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Users show heightened interest in the social buzz application during these months due to increased free time</a:t>
            </a:r>
          </a:p>
          <a:p>
            <a:pPr marL="210552" indent="-210552" defTabSz="457200">
              <a:lnSpc>
                <a:spcPct val="40000"/>
              </a:lnSpc>
              <a:buSzPct val="100000"/>
              <a:buChar char="•"/>
              <a:defRPr sz="2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trend suggests a significant portion of users are youngsters, particularly school and college students.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2"/>
          <p:cNvSpPr txBox="1"/>
          <p:nvPr/>
        </p:nvSpPr>
        <p:spPr>
          <a:xfrm>
            <a:off x="5421912" y="5552245"/>
            <a:ext cx="5385739" cy="438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pc="-26" sz="2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ANY QUESTIONS?</a:t>
            </a:r>
          </a:p>
        </p:txBody>
      </p:sp>
      <p:grpSp>
        <p:nvGrpSpPr>
          <p:cNvPr id="342" name="Group 3"/>
          <p:cNvGrpSpPr/>
          <p:nvPr/>
        </p:nvGrpSpPr>
        <p:grpSpPr>
          <a:xfrm>
            <a:off x="728428" y="3599225"/>
            <a:ext cx="3546596" cy="3371248"/>
            <a:chOff x="0" y="0"/>
            <a:chExt cx="3546594" cy="3371247"/>
          </a:xfrm>
        </p:grpSpPr>
        <p:sp>
          <p:nvSpPr>
            <p:cNvPr id="340" name="Freeform 5"/>
            <p:cNvSpPr/>
            <p:nvPr/>
          </p:nvSpPr>
          <p:spPr>
            <a:xfrm>
              <a:off x="587209" y="411861"/>
              <a:ext cx="2959387" cy="295938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1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120412" y="114375"/>
              <a:ext cx="2959387" cy="296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3" name="TextBox 7"/>
          <p:cNvSpPr txBox="1"/>
          <p:nvPr/>
        </p:nvSpPr>
        <p:spPr>
          <a:xfrm>
            <a:off x="4669075" y="4178375"/>
            <a:ext cx="5729830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Thank you!</a:t>
            </a:r>
          </a:p>
        </p:txBody>
      </p:sp>
      <p:grpSp>
        <p:nvGrpSpPr>
          <p:cNvPr id="351" name="Group 8"/>
          <p:cNvGrpSpPr/>
          <p:nvPr/>
        </p:nvGrpSpPr>
        <p:grpSpPr>
          <a:xfrm>
            <a:off x="517112" y="-1140306"/>
            <a:ext cx="17253777" cy="2017080"/>
            <a:chOff x="0" y="0"/>
            <a:chExt cx="17253775" cy="2017079"/>
          </a:xfrm>
        </p:grpSpPr>
        <p:pic>
          <p:nvPicPr>
            <p:cNvPr id="344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Picture 12" descr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Picture 13" descr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Picture 14" descr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9" name="Group 16"/>
          <p:cNvGrpSpPr/>
          <p:nvPr/>
        </p:nvGrpSpPr>
        <p:grpSpPr>
          <a:xfrm>
            <a:off x="517112" y="9394369"/>
            <a:ext cx="17253777" cy="2017080"/>
            <a:chOff x="0" y="0"/>
            <a:chExt cx="17253775" cy="2017079"/>
          </a:xfrm>
        </p:grpSpPr>
        <p:pic>
          <p:nvPicPr>
            <p:cNvPr id="352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Picture 22" descr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Picture 23" descr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>
            <a:off x="2460791" y="3271528"/>
            <a:ext cx="8130857" cy="3750547"/>
            <a:chOff x="0" y="0"/>
            <a:chExt cx="8130856" cy="3750546"/>
          </a:xfrm>
        </p:grpSpPr>
        <p:sp>
          <p:nvSpPr>
            <p:cNvPr id="117" name="TextBox 3"/>
            <p:cNvSpPr txBox="1"/>
            <p:nvPr/>
          </p:nvSpPr>
          <p:spPr>
            <a:xfrm>
              <a:off x="0" y="0"/>
              <a:ext cx="8130857" cy="1411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lnSpc>
                  <a:spcPts val="9600"/>
                </a:lnSpc>
                <a:defRPr spc="-79" sz="8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Today's agenda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0" y="1874831"/>
              <a:ext cx="8130857" cy="1875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Project recap</a:t>
              </a:r>
            </a:p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Problem</a:t>
              </a:r>
            </a:p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The Analytics team</a:t>
              </a:r>
            </a:p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Process</a:t>
              </a:r>
            </a:p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Insights</a:t>
              </a:r>
            </a:p>
            <a:p>
              <a:pPr marL="290763" indent="-290763">
                <a:lnSpc>
                  <a:spcPts val="2900"/>
                </a:lnSpc>
                <a:buSzPct val="100000"/>
                <a:buChar char="•"/>
                <a:defRPr spc="-26" sz="27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Summary</a:t>
              </a:r>
            </a:p>
          </p:txBody>
        </p:sp>
      </p:grpSp>
      <p:grpSp>
        <p:nvGrpSpPr>
          <p:cNvPr id="122" name="Group 5"/>
          <p:cNvGrpSpPr/>
          <p:nvPr/>
        </p:nvGrpSpPr>
        <p:grpSpPr>
          <a:xfrm>
            <a:off x="15307242" y="-830749"/>
            <a:ext cx="3545509" cy="3370303"/>
            <a:chOff x="0" y="0"/>
            <a:chExt cx="3545507" cy="3370301"/>
          </a:xfrm>
        </p:grpSpPr>
        <p:sp>
          <p:nvSpPr>
            <p:cNvPr id="120" name="Freeform 7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1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9"/>
          <p:cNvGrpSpPr/>
          <p:nvPr/>
        </p:nvGrpSpPr>
        <p:grpSpPr>
          <a:xfrm>
            <a:off x="13045842" y="3135933"/>
            <a:ext cx="3545509" cy="3370302"/>
            <a:chOff x="0" y="0"/>
            <a:chExt cx="3545507" cy="3370301"/>
          </a:xfrm>
        </p:grpSpPr>
        <p:sp>
          <p:nvSpPr>
            <p:cNvPr id="123" name="Freeform 11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4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8" name="Group 13"/>
          <p:cNvGrpSpPr/>
          <p:nvPr/>
        </p:nvGrpSpPr>
        <p:grpSpPr>
          <a:xfrm>
            <a:off x="9962280" y="7682964"/>
            <a:ext cx="3545509" cy="3370302"/>
            <a:chOff x="0" y="0"/>
            <a:chExt cx="3545507" cy="3370301"/>
          </a:xfrm>
        </p:grpSpPr>
        <p:sp>
          <p:nvSpPr>
            <p:cNvPr id="126" name="Freeform 1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" name="Picture 16" descr="Picture 1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 17"/>
          <p:cNvGrpSpPr/>
          <p:nvPr/>
        </p:nvGrpSpPr>
        <p:grpSpPr>
          <a:xfrm>
            <a:off x="-927558" y="406152"/>
            <a:ext cx="2253801" cy="9474694"/>
            <a:chOff x="0" y="0"/>
            <a:chExt cx="2253799" cy="9474692"/>
          </a:xfrm>
        </p:grpSpPr>
        <p:pic>
          <p:nvPicPr>
            <p:cNvPr id="129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"/>
          <p:cNvGrpSpPr/>
          <p:nvPr/>
        </p:nvGrpSpPr>
        <p:grpSpPr>
          <a:xfrm>
            <a:off x="517112" y="584600"/>
            <a:ext cx="17253777" cy="9117801"/>
            <a:chOff x="0" y="0"/>
            <a:chExt cx="17253775" cy="9117799"/>
          </a:xfrm>
        </p:grpSpPr>
        <p:pic>
          <p:nvPicPr>
            <p:cNvPr id="135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7100719"/>
              <a:ext cx="2168903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 22" descr="Picture 2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 23" descr="Picture 2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24" descr="Picture 2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25" descr="Picture 2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26" descr="Picture 2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7100719"/>
              <a:ext cx="2168903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 27" descr="Picture 2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icture 28" descr="Picture 2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9" descr="Picture 2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 30" descr="Picture 3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AutoShape 31"/>
          <p:cNvSpPr/>
          <p:nvPr/>
        </p:nvSpPr>
        <p:spPr>
          <a:xfrm>
            <a:off x="4946896" y="2005583"/>
            <a:ext cx="11342284" cy="62758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rcRect l="0" t="0" r="0" b="321"/>
          <a:stretch>
            <a:fillRect/>
          </a:stretch>
        </p:blipFill>
        <p:spPr>
          <a:xfrm rot="10799999">
            <a:off x="1983047" y="1909667"/>
            <a:ext cx="6453904" cy="6467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33"/>
          <p:cNvSpPr txBox="1"/>
          <p:nvPr/>
        </p:nvSpPr>
        <p:spPr>
          <a:xfrm>
            <a:off x="2969012" y="3935700"/>
            <a:ext cx="4481974" cy="244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Project Recap</a:t>
            </a:r>
          </a:p>
        </p:txBody>
      </p:sp>
      <p:sp>
        <p:nvSpPr>
          <p:cNvPr id="167" name="Social Buzz is a fast growing technology unicorn that need to adapt quickly to its global scale. Accenture has began a 3 month POC focusing on these tasks:…"/>
          <p:cNvSpPr txBox="1"/>
          <p:nvPr/>
        </p:nvSpPr>
        <p:spPr>
          <a:xfrm>
            <a:off x="8986922" y="3361166"/>
            <a:ext cx="6744741" cy="352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Social Buzz is a fast growing technology unicorn that need to adapt quickly to its global scale. Accenture has began a 3 month POC focusing on these tasks:</a:t>
            </a:r>
          </a:p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80473" indent="-180473">
              <a:buSzPct val="100000"/>
              <a:buChar char="•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 audit of Social Buzz’s big data practice.</a:t>
            </a:r>
          </a:p>
          <a:p>
            <a:pPr marL="180473" indent="-180473">
              <a:buSzPct val="100000"/>
              <a:buChar char="•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Recommendations for a successful IPO.</a:t>
            </a:r>
          </a:p>
          <a:p>
            <a:pPr marL="180473" indent="-180473">
              <a:buSzPct val="100000"/>
              <a:buChar char="•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Analysis to find Social Buzz’s top 5 most</a:t>
            </a:r>
          </a:p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popular categories of content.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2"/>
          <p:cNvGrpSpPr/>
          <p:nvPr/>
        </p:nvGrpSpPr>
        <p:grpSpPr>
          <a:xfrm>
            <a:off x="9143999" y="8195696"/>
            <a:ext cx="3545509" cy="3370302"/>
            <a:chOff x="0" y="0"/>
            <a:chExt cx="3545507" cy="3370301"/>
          </a:xfrm>
        </p:grpSpPr>
        <p:sp>
          <p:nvSpPr>
            <p:cNvPr id="169" name="Freeform 4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0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AutoShape 6"/>
          <p:cNvSpPr/>
          <p:nvPr/>
        </p:nvSpPr>
        <p:spPr>
          <a:xfrm>
            <a:off x="-1" y="0"/>
            <a:ext cx="996448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7" name="Group 7"/>
          <p:cNvGrpSpPr/>
          <p:nvPr/>
        </p:nvGrpSpPr>
        <p:grpSpPr>
          <a:xfrm>
            <a:off x="-146279" y="406152"/>
            <a:ext cx="2253800" cy="9474694"/>
            <a:chOff x="0" y="0"/>
            <a:chExt cx="2253799" cy="9474692"/>
          </a:xfrm>
        </p:grpSpPr>
        <p:pic>
          <p:nvPicPr>
            <p:cNvPr id="173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Group 12"/>
          <p:cNvGrpSpPr/>
          <p:nvPr/>
        </p:nvGrpSpPr>
        <p:grpSpPr>
          <a:xfrm>
            <a:off x="1298688" y="1348561"/>
            <a:ext cx="3554343" cy="3413097"/>
            <a:chOff x="0" y="0"/>
            <a:chExt cx="3554342" cy="3413096"/>
          </a:xfrm>
        </p:grpSpPr>
        <p:sp>
          <p:nvSpPr>
            <p:cNvPr id="178" name="Freeform 14"/>
            <p:cNvSpPr/>
            <p:nvPr/>
          </p:nvSpPr>
          <p:spPr>
            <a:xfrm>
              <a:off x="0" y="492299"/>
              <a:ext cx="2920800" cy="2920798"/>
            </a:xfrm>
            <a:prstGeom prst="ellipse">
              <a:avLst/>
            </a:prstGeom>
            <a:solidFill>
              <a:srgbClr val="9634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9" name="Picture 15" descr="Picture 1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514701" y="112883"/>
              <a:ext cx="2920800" cy="2927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 16"/>
          <p:cNvGrpSpPr/>
          <p:nvPr/>
        </p:nvGrpSpPr>
        <p:grpSpPr>
          <a:xfrm>
            <a:off x="15986267" y="-1061348"/>
            <a:ext cx="3545509" cy="3370302"/>
            <a:chOff x="0" y="0"/>
            <a:chExt cx="3545507" cy="3370301"/>
          </a:xfrm>
        </p:grpSpPr>
        <p:sp>
          <p:nvSpPr>
            <p:cNvPr id="181" name="Freeform 18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2" name="Picture 19" descr="Picture 1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24693" t="0" r="24693" b="0"/>
          <a:stretch>
            <a:fillRect/>
          </a:stretch>
        </p:blipFill>
        <p:spPr>
          <a:xfrm>
            <a:off x="11007483" y="1028700"/>
            <a:ext cx="6251818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21"/>
          <p:cNvSpPr txBox="1"/>
          <p:nvPr/>
        </p:nvSpPr>
        <p:spPr>
          <a:xfrm>
            <a:off x="3069737" y="2308953"/>
            <a:ext cx="5786871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86" name="Over 100000 posts per day…"/>
          <p:cNvSpPr txBox="1"/>
          <p:nvPr/>
        </p:nvSpPr>
        <p:spPr>
          <a:xfrm>
            <a:off x="2598767" y="4962556"/>
            <a:ext cx="6994761" cy="4942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buSzPct val="100000"/>
              <a:buChar char="๏"/>
              <a:defRPr sz="3200">
                <a:solidFill>
                  <a:srgbClr val="FFFFFF"/>
                </a:solidFill>
              </a:defRPr>
            </a:pPr>
            <a:r>
              <a:t>Over 100000 posts per day</a:t>
            </a:r>
          </a:p>
          <a:p>
            <a:pPr marL="320842" indent="-320842" defTabSz="12700">
              <a:buSzPct val="100000"/>
              <a:buChar char="๏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36,500,000 pieces of content per year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But how to capitalize on it when there is so much?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Analysis to find Social Buzz's top 5 most popular categories of content</a:t>
            </a:r>
          </a:p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2"/>
          <p:cNvGrpSpPr/>
          <p:nvPr/>
        </p:nvGrpSpPr>
        <p:grpSpPr>
          <a:xfrm>
            <a:off x="506722" y="406152"/>
            <a:ext cx="9939845" cy="9474694"/>
            <a:chOff x="0" y="0"/>
            <a:chExt cx="9939843" cy="9474692"/>
          </a:xfrm>
        </p:grpSpPr>
        <p:pic>
          <p:nvPicPr>
            <p:cNvPr id="188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5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5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" name="AutoShape 15"/>
          <p:cNvSpPr/>
          <p:nvPr/>
        </p:nvSpPr>
        <p:spPr>
          <a:xfrm>
            <a:off x="2110744" y="1825526"/>
            <a:ext cx="6750817" cy="6635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Freeform 17"/>
          <p:cNvSpPr/>
          <p:nvPr/>
        </p:nvSpPr>
        <p:spPr>
          <a:xfrm>
            <a:off x="11825796" y="1270730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5" name="Group 18"/>
          <p:cNvGrpSpPr/>
          <p:nvPr/>
        </p:nvGrpSpPr>
        <p:grpSpPr>
          <a:xfrm>
            <a:off x="11443639" y="1050856"/>
            <a:ext cx="2123087" cy="2123083"/>
            <a:chOff x="0" y="0"/>
            <a:chExt cx="2123086" cy="2123082"/>
          </a:xfrm>
        </p:grpSpPr>
        <p:sp>
          <p:nvSpPr>
            <p:cNvPr id="203" name="Freeform 1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20"/>
            <p:cNvSpPr/>
            <p:nvPr/>
          </p:nvSpPr>
          <p:spPr>
            <a:xfrm>
              <a:off x="0" y="0"/>
              <a:ext cx="2123087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Freeform 22"/>
          <p:cNvSpPr/>
          <p:nvPr/>
        </p:nvSpPr>
        <p:spPr>
          <a:xfrm>
            <a:off x="11825796" y="4221946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9" name="Group 23"/>
          <p:cNvGrpSpPr/>
          <p:nvPr/>
        </p:nvGrpSpPr>
        <p:grpSpPr>
          <a:xfrm>
            <a:off x="11443638" y="4002073"/>
            <a:ext cx="2123088" cy="2123083"/>
            <a:chOff x="0" y="0"/>
            <a:chExt cx="2123087" cy="2123082"/>
          </a:xfrm>
        </p:grpSpPr>
        <p:sp>
          <p:nvSpPr>
            <p:cNvPr id="207" name="Freeform 24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25"/>
            <p:cNvSpPr/>
            <p:nvPr/>
          </p:nvSpPr>
          <p:spPr>
            <a:xfrm>
              <a:off x="0" y="0"/>
              <a:ext cx="2123088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0" name="Freeform 27"/>
          <p:cNvSpPr/>
          <p:nvPr/>
        </p:nvSpPr>
        <p:spPr>
          <a:xfrm>
            <a:off x="11825796" y="7173162"/>
            <a:ext cx="2085138" cy="2085138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3" name="Group 28"/>
          <p:cNvGrpSpPr/>
          <p:nvPr/>
        </p:nvGrpSpPr>
        <p:grpSpPr>
          <a:xfrm>
            <a:off x="11443639" y="6953288"/>
            <a:ext cx="2123087" cy="2123083"/>
            <a:chOff x="0" y="0"/>
            <a:chExt cx="2123086" cy="2123082"/>
          </a:xfrm>
        </p:grpSpPr>
        <p:sp>
          <p:nvSpPr>
            <p:cNvPr id="211" name="Freeform 2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30"/>
            <p:cNvSpPr/>
            <p:nvPr/>
          </p:nvSpPr>
          <p:spPr>
            <a:xfrm>
              <a:off x="0" y="0"/>
              <a:ext cx="2123087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" name="TextBox 31"/>
          <p:cNvSpPr txBox="1"/>
          <p:nvPr/>
        </p:nvSpPr>
        <p:spPr>
          <a:xfrm>
            <a:off x="2670507" y="3331798"/>
            <a:ext cx="5612274" cy="363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The Analytics team</a:t>
            </a:r>
          </a:p>
        </p:txBody>
      </p:sp>
      <p:sp>
        <p:nvSpPr>
          <p:cNvPr id="215" name="Andrew Fleming…"/>
          <p:cNvSpPr txBox="1"/>
          <p:nvPr/>
        </p:nvSpPr>
        <p:spPr>
          <a:xfrm>
            <a:off x="14144657" y="1527105"/>
            <a:ext cx="37460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Andrew Fleming</a:t>
            </a:r>
          </a:p>
          <a:p>
            <a:pPr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Chief Technical Architect</a:t>
            </a:r>
          </a:p>
        </p:txBody>
      </p:sp>
      <p:sp>
        <p:nvSpPr>
          <p:cNvPr id="216" name="Marcus Rompton…"/>
          <p:cNvSpPr txBox="1"/>
          <p:nvPr/>
        </p:nvSpPr>
        <p:spPr>
          <a:xfrm>
            <a:off x="14144657" y="4586094"/>
            <a:ext cx="277461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Marcus Rompton</a:t>
            </a:r>
          </a:p>
          <a:p>
            <a:pPr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Senior Principle</a:t>
            </a:r>
          </a:p>
        </p:txBody>
      </p:sp>
      <p:sp>
        <p:nvSpPr>
          <p:cNvPr id="217" name="Jakes Sparrow…"/>
          <p:cNvSpPr txBox="1"/>
          <p:nvPr/>
        </p:nvSpPr>
        <p:spPr>
          <a:xfrm>
            <a:off x="14144657" y="7340784"/>
            <a:ext cx="235997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Jakes Sparrow</a:t>
            </a:r>
          </a:p>
          <a:p>
            <a:pPr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Analyst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"/>
          <p:cNvGrpSpPr/>
          <p:nvPr/>
        </p:nvGrpSpPr>
        <p:grpSpPr>
          <a:xfrm>
            <a:off x="445295" y="406152"/>
            <a:ext cx="10042536" cy="9474694"/>
            <a:chOff x="0" y="0"/>
            <a:chExt cx="10042534" cy="9474692"/>
          </a:xfrm>
        </p:grpSpPr>
        <p:pic>
          <p:nvPicPr>
            <p:cNvPr id="219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10232" b="0"/>
            <a:stretch>
              <a:fillRect/>
            </a:stretch>
          </p:blipFill>
          <p:spPr>
            <a:xfrm>
              <a:off x="5192490" y="4919106"/>
              <a:ext cx="2023191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" name="Group 13"/>
          <p:cNvGrpSpPr/>
          <p:nvPr/>
        </p:nvGrpSpPr>
        <p:grpSpPr>
          <a:xfrm>
            <a:off x="1903390" y="1027892"/>
            <a:ext cx="1854964" cy="1781249"/>
            <a:chOff x="0" y="0"/>
            <a:chExt cx="1854962" cy="1781247"/>
          </a:xfrm>
        </p:grpSpPr>
        <p:sp>
          <p:nvSpPr>
            <p:cNvPr id="230" name="Freeform 15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1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5" name="Group 17"/>
          <p:cNvGrpSpPr/>
          <p:nvPr/>
        </p:nvGrpSpPr>
        <p:grpSpPr>
          <a:xfrm>
            <a:off x="3758753" y="2639980"/>
            <a:ext cx="1854963" cy="1781249"/>
            <a:chOff x="0" y="0"/>
            <a:chExt cx="1854962" cy="1781247"/>
          </a:xfrm>
        </p:grpSpPr>
        <p:sp>
          <p:nvSpPr>
            <p:cNvPr id="233" name="Freeform 19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4" name="Picture 20" descr="Picture 2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 21"/>
          <p:cNvGrpSpPr/>
          <p:nvPr/>
        </p:nvGrpSpPr>
        <p:grpSpPr>
          <a:xfrm>
            <a:off x="5614116" y="4252068"/>
            <a:ext cx="1854964" cy="1781249"/>
            <a:chOff x="0" y="0"/>
            <a:chExt cx="1854962" cy="1781247"/>
          </a:xfrm>
        </p:grpSpPr>
        <p:sp>
          <p:nvSpPr>
            <p:cNvPr id="236" name="Freeform 23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7" name="Picture 24" descr="Picture 2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1" name="Group 25"/>
          <p:cNvGrpSpPr/>
          <p:nvPr/>
        </p:nvGrpSpPr>
        <p:grpSpPr>
          <a:xfrm>
            <a:off x="7469479" y="5864156"/>
            <a:ext cx="1854963" cy="1781249"/>
            <a:chOff x="0" y="0"/>
            <a:chExt cx="1854962" cy="1781247"/>
          </a:xfrm>
        </p:grpSpPr>
        <p:sp>
          <p:nvSpPr>
            <p:cNvPr id="239" name="Freeform 27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0" name="Picture 28" descr="Picture 2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4" name="Group 29"/>
          <p:cNvGrpSpPr/>
          <p:nvPr/>
        </p:nvGrpSpPr>
        <p:grpSpPr>
          <a:xfrm>
            <a:off x="9324843" y="7476243"/>
            <a:ext cx="1854963" cy="1781249"/>
            <a:chOff x="0" y="0"/>
            <a:chExt cx="1854962" cy="1781247"/>
          </a:xfrm>
        </p:grpSpPr>
        <p:sp>
          <p:nvSpPr>
            <p:cNvPr id="242" name="Freeform 31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3" name="Picture 32" descr="Picture 3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TextBox 33"/>
          <p:cNvSpPr txBox="1"/>
          <p:nvPr/>
        </p:nvSpPr>
        <p:spPr>
          <a:xfrm>
            <a:off x="10667817" y="1028700"/>
            <a:ext cx="6642546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46" name="TextBox 34"/>
          <p:cNvSpPr txBox="1"/>
          <p:nvPr/>
        </p:nvSpPr>
        <p:spPr>
          <a:xfrm>
            <a:off x="2630944" y="1372358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TextBox 35"/>
          <p:cNvSpPr txBox="1"/>
          <p:nvPr/>
        </p:nvSpPr>
        <p:spPr>
          <a:xfrm>
            <a:off x="4534646" y="2984043"/>
            <a:ext cx="1229488" cy="92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8" name="TextBox 36"/>
          <p:cNvSpPr txBox="1"/>
          <p:nvPr/>
        </p:nvSpPr>
        <p:spPr>
          <a:xfrm>
            <a:off x="10108223" y="7828619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9" name="TextBox 37"/>
          <p:cNvSpPr txBox="1"/>
          <p:nvPr/>
        </p:nvSpPr>
        <p:spPr>
          <a:xfrm>
            <a:off x="8193879" y="6204765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" name="TextBox 38"/>
          <p:cNvSpPr txBox="1"/>
          <p:nvPr/>
        </p:nvSpPr>
        <p:spPr>
          <a:xfrm>
            <a:off x="6396749" y="4605251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Data Understanding"/>
          <p:cNvSpPr txBox="1"/>
          <p:nvPr/>
        </p:nvSpPr>
        <p:spPr>
          <a:xfrm>
            <a:off x="4042338" y="1204689"/>
            <a:ext cx="316181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Data Understanding</a:t>
            </a:r>
          </a:p>
        </p:txBody>
      </p:sp>
      <p:sp>
        <p:nvSpPr>
          <p:cNvPr id="252" name="Data Cleaning"/>
          <p:cNvSpPr txBox="1"/>
          <p:nvPr/>
        </p:nvSpPr>
        <p:spPr>
          <a:xfrm>
            <a:off x="6055471" y="2572991"/>
            <a:ext cx="229414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Data Cleaning</a:t>
            </a:r>
          </a:p>
        </p:txBody>
      </p:sp>
      <p:sp>
        <p:nvSpPr>
          <p:cNvPr id="253" name="Data Modelling"/>
          <p:cNvSpPr txBox="1"/>
          <p:nvPr/>
        </p:nvSpPr>
        <p:spPr>
          <a:xfrm>
            <a:off x="7661550" y="4218573"/>
            <a:ext cx="25060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Data Modelling</a:t>
            </a:r>
          </a:p>
        </p:txBody>
      </p:sp>
      <p:sp>
        <p:nvSpPr>
          <p:cNvPr id="254" name="Data Analysis"/>
          <p:cNvSpPr txBox="1"/>
          <p:nvPr/>
        </p:nvSpPr>
        <p:spPr>
          <a:xfrm>
            <a:off x="9575893" y="5847408"/>
            <a:ext cx="223126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255" name="Uncover Insights"/>
          <p:cNvSpPr txBox="1"/>
          <p:nvPr/>
        </p:nvSpPr>
        <p:spPr>
          <a:xfrm>
            <a:off x="11405610" y="7476243"/>
            <a:ext cx="27177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Uncover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3"/>
          <p:cNvSpPr txBox="1"/>
          <p:nvPr/>
        </p:nvSpPr>
        <p:spPr>
          <a:xfrm>
            <a:off x="1109303" y="232203"/>
            <a:ext cx="14895382" cy="12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Insights about Category of content: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23" y="1986136"/>
            <a:ext cx="7608825" cy="6832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8900" y="2279711"/>
            <a:ext cx="7366001" cy="698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4-10-02 at 2.11.07 PM.png" descr="Screenshot 2024-10-02 at 2.11.0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35362" y="1935362"/>
            <a:ext cx="2247901" cy="693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 10"/>
          <p:cNvGrpSpPr/>
          <p:nvPr/>
        </p:nvGrpSpPr>
        <p:grpSpPr>
          <a:xfrm>
            <a:off x="-1263513" y="8195606"/>
            <a:ext cx="4257027" cy="4349902"/>
            <a:chOff x="0" y="0"/>
            <a:chExt cx="4257026" cy="4349901"/>
          </a:xfrm>
        </p:grpSpPr>
        <p:sp>
          <p:nvSpPr>
            <p:cNvPr id="261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2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oup 10"/>
          <p:cNvGrpSpPr/>
          <p:nvPr/>
        </p:nvGrpSpPr>
        <p:grpSpPr>
          <a:xfrm>
            <a:off x="15614963" y="-2363517"/>
            <a:ext cx="4257027" cy="4349902"/>
            <a:chOff x="0" y="0"/>
            <a:chExt cx="4257026" cy="4349901"/>
          </a:xfrm>
        </p:grpSpPr>
        <p:sp>
          <p:nvSpPr>
            <p:cNvPr id="264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5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7" name="AutoShape 22"/>
          <p:cNvSpPr/>
          <p:nvPr/>
        </p:nvSpPr>
        <p:spPr>
          <a:xfrm>
            <a:off x="-1676564" y="0"/>
            <a:ext cx="2386483" cy="10287001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6" cy="2017079"/>
          </a:xfrm>
        </p:grpSpPr>
        <p:pic>
          <p:nvPicPr>
            <p:cNvPr id="268" name="Picture 3" descr="Picture 3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Picture 4" descr="Picture 4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icture 5" descr="Picture 5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Picture 6" descr="Picture 6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icture 7" descr="Picture 7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Picture 8" descr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Picture 9" descr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3"/>
          <p:cNvSpPr txBox="1"/>
          <p:nvPr/>
        </p:nvSpPr>
        <p:spPr>
          <a:xfrm>
            <a:off x="893166" y="216083"/>
            <a:ext cx="16501668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Insights about Most Popular Category:</a:t>
            </a:r>
          </a:p>
        </p:txBody>
      </p:sp>
      <p:sp>
        <p:nvSpPr>
          <p:cNvPr id="278" name="Most Popular Category : Animal"/>
          <p:cNvSpPr txBox="1"/>
          <p:nvPr/>
        </p:nvSpPr>
        <p:spPr>
          <a:xfrm>
            <a:off x="923327" y="1563727"/>
            <a:ext cx="4688023" cy="454284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Most Popular Category : Animal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3630" y="1467402"/>
            <a:ext cx="6324601" cy="867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5738" y="2136294"/>
            <a:ext cx="7179750" cy="666384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utoShape 22"/>
          <p:cNvSpPr/>
          <p:nvPr/>
        </p:nvSpPr>
        <p:spPr>
          <a:xfrm>
            <a:off x="-1676563" y="0"/>
            <a:ext cx="2386483" cy="10287001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4" name="Group 10"/>
          <p:cNvGrpSpPr/>
          <p:nvPr/>
        </p:nvGrpSpPr>
        <p:grpSpPr>
          <a:xfrm>
            <a:off x="-1344117" y="8115002"/>
            <a:ext cx="4257027" cy="4349902"/>
            <a:chOff x="0" y="0"/>
            <a:chExt cx="4257026" cy="4349901"/>
          </a:xfrm>
        </p:grpSpPr>
        <p:sp>
          <p:nvSpPr>
            <p:cNvPr id="282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7" name="Group 10"/>
          <p:cNvGrpSpPr/>
          <p:nvPr/>
        </p:nvGrpSpPr>
        <p:grpSpPr>
          <a:xfrm>
            <a:off x="15614963" y="-2363517"/>
            <a:ext cx="4257027" cy="4349902"/>
            <a:chOff x="0" y="0"/>
            <a:chExt cx="4257026" cy="4349901"/>
          </a:xfrm>
        </p:grpSpPr>
        <p:sp>
          <p:nvSpPr>
            <p:cNvPr id="285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6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3"/>
          <p:cNvSpPr txBox="1"/>
          <p:nvPr/>
        </p:nvSpPr>
        <p:spPr>
          <a:xfrm>
            <a:off x="1715327" y="216083"/>
            <a:ext cx="16501668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Insights about Months with Post:</a:t>
            </a:r>
          </a:p>
        </p:txBody>
      </p:sp>
      <p:sp>
        <p:nvSpPr>
          <p:cNvPr id="290" name="Month with most Posts: January"/>
          <p:cNvSpPr txBox="1"/>
          <p:nvPr/>
        </p:nvSpPr>
        <p:spPr>
          <a:xfrm>
            <a:off x="2067904" y="1904747"/>
            <a:ext cx="4750704" cy="454284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Month with most Posts: January</a:t>
            </a:r>
          </a:p>
        </p:txBody>
      </p:sp>
      <p:pic>
        <p:nvPicPr>
          <p:cNvPr id="291" name="Screenshot 2024-10-02 at 2.17.01 PM.png" descr="Screenshot 2024-10-02 at 2.1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211" y="2818335"/>
            <a:ext cx="2278214" cy="6299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3462" y="2173237"/>
            <a:ext cx="7883595" cy="736399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utoShape 22"/>
          <p:cNvSpPr/>
          <p:nvPr/>
        </p:nvSpPr>
        <p:spPr>
          <a:xfrm>
            <a:off x="-1676563" y="0"/>
            <a:ext cx="2386483" cy="10287001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6" name="Group 10"/>
          <p:cNvGrpSpPr/>
          <p:nvPr/>
        </p:nvGrpSpPr>
        <p:grpSpPr>
          <a:xfrm>
            <a:off x="-1344117" y="8115002"/>
            <a:ext cx="4257027" cy="4349903"/>
            <a:chOff x="0" y="0"/>
            <a:chExt cx="4257026" cy="4349901"/>
          </a:xfrm>
        </p:grpSpPr>
        <p:sp>
          <p:nvSpPr>
            <p:cNvPr id="294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5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9" name="Group 10"/>
          <p:cNvGrpSpPr/>
          <p:nvPr/>
        </p:nvGrpSpPr>
        <p:grpSpPr>
          <a:xfrm>
            <a:off x="15614963" y="-2363517"/>
            <a:ext cx="4257027" cy="4349902"/>
            <a:chOff x="0" y="0"/>
            <a:chExt cx="4257026" cy="4349901"/>
          </a:xfrm>
        </p:grpSpPr>
        <p:sp>
          <p:nvSpPr>
            <p:cNvPr id="297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8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6" cy="2017079"/>
          </a:xfrm>
        </p:grpSpPr>
        <p:pic>
          <p:nvPicPr>
            <p:cNvPr id="300" name="Picture 3" descr="Picture 3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Picture 4" descr="Picture 4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Picture 5" descr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Picture 6" descr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Picture 7" descr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Picture 8" descr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Picture 9" descr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