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Title Text"/>
          <p:cNvSpPr txBox="1"/>
          <p:nvPr>
            <p:ph type="title"/>
          </p:nvPr>
        </p:nvSpPr>
        <p:spPr>
          <a:xfrm>
            <a:off x="311708" y="1277974"/>
            <a:ext cx="8520601" cy="2052601"/>
          </a:xfrm>
          <a:prstGeom prst="rect">
            <a:avLst/>
          </a:prstGeom>
        </p:spPr>
        <p:txBody>
          <a:bodyPr anchor="b"/>
          <a:lstStyle>
            <a:lvl1pPr algn="ctr">
              <a:defRPr sz="5200"/>
            </a:lvl1pPr>
          </a:lstStyle>
          <a:p>
            <a:pPr/>
            <a:r>
              <a:t>Title Text</a:t>
            </a:r>
          </a:p>
        </p:txBody>
      </p:sp>
      <p:sp>
        <p:nvSpPr>
          <p:cNvPr id="13" name="Body Level One…"/>
          <p:cNvSpPr txBox="1"/>
          <p:nvPr>
            <p:ph type="body" sz="quarter" idx="1"/>
          </p:nvPr>
        </p:nvSpPr>
        <p:spPr>
          <a:xfrm>
            <a:off x="311699" y="33675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4" name="Google Shape;13;p2"/>
          <p:cNvSpPr/>
          <p:nvPr/>
        </p:nvSpPr>
        <p:spPr>
          <a:xfrm>
            <a:off x="-75" y="4172199"/>
            <a:ext cx="9144001" cy="971401"/>
          </a:xfrm>
          <a:prstGeom prst="rect">
            <a:avLst/>
          </a:prstGeom>
          <a:solidFill>
            <a:srgbClr val="00754B"/>
          </a:solidFill>
          <a:ln>
            <a:solidFill>
              <a:srgbClr val="00754B"/>
            </a:solidFill>
          </a:ln>
        </p:spPr>
        <p:txBody>
          <a:bodyPr lIns="0" tIns="0" rIns="0" bIns="0" anchor="ctr"/>
          <a:lstStyle/>
          <a:p>
            <a:pPr/>
          </a:p>
        </p:txBody>
      </p:sp>
      <p:pic>
        <p:nvPicPr>
          <p:cNvPr id="15" name="Google Shape;14;p2" descr="Google Shape;14;p2"/>
          <p:cNvPicPr>
            <a:picLocks noChangeAspect="1"/>
          </p:cNvPicPr>
          <p:nvPr/>
        </p:nvPicPr>
        <p:blipFill>
          <a:blip r:embed="rId2">
            <a:extLst/>
          </a:blip>
          <a:stretch>
            <a:fillRect/>
          </a:stretch>
        </p:blipFill>
        <p:spPr>
          <a:xfrm>
            <a:off x="7402675" y="4338418"/>
            <a:ext cx="1618476" cy="660701"/>
          </a:xfrm>
          <a:prstGeom prst="rect">
            <a:avLst/>
          </a:prstGeom>
          <a:ln w="12700">
            <a:miter lim="400000"/>
          </a:ln>
        </p:spPr>
      </p:pic>
      <p:sp>
        <p:nvSpPr>
          <p:cNvPr id="16"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94"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5"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3"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3"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4"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2" name="Google Shape;25;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3"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8"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9"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67"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8"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5" name="Google Shape;38;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6"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7"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8" name="Google Shape;41;p9"/>
          <p:cNvSpPr txBox="1"/>
          <p:nvPr>
            <p:ph type="body" sz="half" idx="21"/>
          </p:nvPr>
        </p:nvSpPr>
        <p:spPr>
          <a:xfrm>
            <a:off x="4939500" y="724074"/>
            <a:ext cx="3837000" cy="3695102"/>
          </a:xfrm>
          <a:prstGeom prst="rect">
            <a:avLst/>
          </a:prstGeom>
        </p:spPr>
        <p:txBody>
          <a:bodyPr anchor="ctr"/>
          <a:lstStyle/>
          <a:p>
            <a:pPr/>
          </a:p>
        </p:txBody>
      </p:sp>
      <p:sp>
        <p:nvSpPr>
          <p:cNvPr id="79"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6"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1F1F1"/>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Google Shape;21;p4" descr="Google Shape;21;p4"/>
          <p:cNvPicPr>
            <a:picLocks noChangeAspect="1"/>
          </p:cNvPicPr>
          <p:nvPr/>
        </p:nvPicPr>
        <p:blipFill>
          <a:blip r:embed="rId2">
            <a:extLst/>
          </a:blip>
          <a:stretch>
            <a:fillRect/>
          </a:stretch>
        </p:blipFill>
        <p:spPr>
          <a:xfrm>
            <a:off x="8543074" y="4838624"/>
            <a:ext cx="501601" cy="203026"/>
          </a:xfrm>
          <a:prstGeom prst="rect">
            <a:avLst/>
          </a:prstGeom>
          <a:ln w="12700">
            <a:miter lim="400000"/>
          </a:ln>
        </p:spPr>
      </p:pic>
      <p:sp>
        <p:nvSpPr>
          <p:cNvPr id="5" name="Slide Number"/>
          <p:cNvSpPr txBox="1"/>
          <p:nvPr>
            <p:ph type="sldNum" sz="quarter" idx="2"/>
          </p:nvPr>
        </p:nvSpPr>
        <p:spPr>
          <a:xfrm>
            <a:off x="4419600" y="4608064"/>
            <a:ext cx="2133600" cy="318397"/>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00754B"/>
          </a:solidFill>
          <a:uFillTx/>
          <a:latin typeface="Georgia"/>
          <a:ea typeface="Georgia"/>
          <a:cs typeface="Georgia"/>
          <a:sym typeface="Georgia"/>
        </a:defRPr>
      </a:lvl9pPr>
    </p:titleStyle>
    <p:bodyStyle>
      <a:lvl1pPr marL="457200" marR="0" indent="-342900"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1pPr>
      <a:lvl2pPr marL="10051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2pPr>
      <a:lvl3pPr marL="14623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3pPr>
      <a:lvl4pPr marL="19195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4pPr>
      <a:lvl5pPr marL="23767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5pPr>
      <a:lvl6pPr marL="28339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6pPr>
      <a:lvl7pPr marL="32911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7pPr>
      <a:lvl8pPr marL="37483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8pPr>
      <a:lvl9pPr marL="4205514" marR="0" indent="-408214" algn="l" defTabSz="914400" rtl="0" latinLnBrk="0">
        <a:lnSpc>
          <a:spcPct val="115000"/>
        </a:lnSpc>
        <a:spcBef>
          <a:spcPts val="0"/>
        </a:spcBef>
        <a:spcAft>
          <a:spcPts val="0"/>
        </a:spcAft>
        <a:buClr>
          <a:srgbClr val="000000"/>
        </a:buClr>
        <a:buSzPts val="1800"/>
        <a:buFont typeface="Georgia"/>
        <a:buChar char="■"/>
        <a:tabLst/>
        <a:defRPr b="0" baseline="0" cap="none" i="0" spc="0" strike="noStrike" sz="1800" u="none">
          <a:solidFill>
            <a:srgbClr val="000000"/>
          </a:solidFill>
          <a:uFillTx/>
          <a:latin typeface="Georgia"/>
          <a:ea typeface="Georgia"/>
          <a:cs typeface="Georgia"/>
          <a:sym typeface="Georg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56;p13"/>
          <p:cNvSpPr txBox="1"/>
          <p:nvPr>
            <p:ph type="ctrTitle"/>
          </p:nvPr>
        </p:nvSpPr>
        <p:spPr>
          <a:xfrm>
            <a:off x="387900" y="2140099"/>
            <a:ext cx="6034200" cy="2052600"/>
          </a:xfrm>
          <a:prstGeom prst="rect">
            <a:avLst/>
          </a:prstGeom>
        </p:spPr>
        <p:txBody>
          <a:bodyPr/>
          <a:lstStyle>
            <a:lvl1pPr algn="l">
              <a:defRPr sz="5600">
                <a:solidFill>
                  <a:srgbClr val="1A7A56"/>
                </a:solidFill>
                <a:latin typeface="Times New Roman"/>
                <a:ea typeface="Times New Roman"/>
                <a:cs typeface="Times New Roman"/>
                <a:sym typeface="Times New Roman"/>
              </a:defRPr>
            </a:lvl1pPr>
          </a:lstStyle>
          <a:p>
            <a:pPr/>
            <a:r>
              <a:t>Paradigm-busting workbook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Google Shape;61;p14"/>
          <p:cNvSpPr txBox="1"/>
          <p:nvPr>
            <p:ph type="title"/>
          </p:nvPr>
        </p:nvSpPr>
        <p:spPr>
          <a:xfrm>
            <a:off x="311699" y="445025"/>
            <a:ext cx="8520602" cy="572701"/>
          </a:xfrm>
          <a:prstGeom prst="rect">
            <a:avLst/>
          </a:prstGeom>
        </p:spPr>
        <p:txBody>
          <a:bodyPr/>
          <a:lstStyle/>
          <a:p>
            <a:pPr defTabSz="475487">
              <a:defRPr sz="1300"/>
            </a:pPr>
            <a:r>
              <a:t>It is up to us to interpret the “facts”</a:t>
            </a:r>
          </a:p>
          <a:p>
            <a:pPr defTabSz="475487">
              <a:defRPr b="0" sz="520">
                <a:solidFill>
                  <a:srgbClr val="000000"/>
                </a:solidFill>
              </a:defRPr>
            </a:pPr>
            <a:r>
              <a:rPr sz="676"/>
              <a:t>Thought exercise: is a given megatrend an opportunity or threat? It could be either, depending on your mindset. Complete this exercise by filling in the blanks, challenging yourself to interpret the “facts”, which many see as threats, as opportunities</a:t>
            </a:r>
            <a:r>
              <a:t>.</a:t>
            </a:r>
          </a:p>
        </p:txBody>
      </p:sp>
      <p:graphicFrame>
        <p:nvGraphicFramePr>
          <p:cNvPr id="115" name="Google Shape;62;p14"/>
          <p:cNvGraphicFramePr/>
          <p:nvPr/>
        </p:nvGraphicFramePr>
        <p:xfrm>
          <a:off x="311699" y="1396124"/>
          <a:ext cx="8520602" cy="33453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40200"/>
                <a:gridCol w="2840200"/>
                <a:gridCol w="2840200"/>
              </a:tblGrid>
              <a:tr h="244025">
                <a:tc>
                  <a:txBody>
                    <a:bodyPr/>
                    <a:lstStyle/>
                    <a:p>
                      <a:pPr algn="l">
                        <a:defRPr sz="1800"/>
                      </a:pPr>
                      <a:r>
                        <a:rPr b="1" sz="1300">
                          <a:solidFill>
                            <a:srgbClr val="980000"/>
                          </a:solidFill>
                          <a:latin typeface="Georgia"/>
                          <a:ea typeface="Georgia"/>
                          <a:cs typeface="Georgia"/>
                          <a:sym typeface="Georgia"/>
                        </a:rPr>
                        <a:t>Threat</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alpha val="0"/>
                        </a:srgbClr>
                      </a:solidFill>
                      <a:prstDash val="dot"/>
                    </a:lnT>
                    <a:lnB>
                      <a:solidFill>
                        <a:srgbClr val="9E9E9E">
                          <a:alpha val="0"/>
                        </a:srgbClr>
                      </a:solidFill>
                      <a:prstDash val="dot"/>
                    </a:lnB>
                  </a:tcPr>
                </a:tc>
                <a:tc>
                  <a:txBody>
                    <a:bodyPr/>
                    <a:lstStyle/>
                    <a:p>
                      <a:pPr algn="ctr">
                        <a:defRPr sz="1400"/>
                      </a:pP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alpha val="0"/>
                        </a:srgbClr>
                      </a:solidFill>
                      <a:prstDash val="dot"/>
                    </a:lnT>
                    <a:lnB>
                      <a:solidFill>
                        <a:srgbClr val="9E9E9E">
                          <a:alpha val="0"/>
                        </a:srgbClr>
                      </a:solidFill>
                      <a:prstDash val="dot"/>
                    </a:lnB>
                  </a:tcPr>
                </a:tc>
                <a:tc>
                  <a:txBody>
                    <a:bodyPr/>
                    <a:lstStyle/>
                    <a:p>
                      <a:pPr>
                        <a:defRPr sz="1800"/>
                      </a:pPr>
                      <a:r>
                        <a:rPr b="1" sz="1300">
                          <a:solidFill>
                            <a:srgbClr val="00754B"/>
                          </a:solidFill>
                          <a:latin typeface="Georgia"/>
                          <a:ea typeface="Georgia"/>
                          <a:cs typeface="Georgia"/>
                          <a:sym typeface="Georgia"/>
                        </a:rPr>
                        <a:t>Opportunity</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alpha val="0"/>
                        </a:srgbClr>
                      </a:solidFill>
                      <a:prstDash val="dot"/>
                    </a:lnT>
                    <a:lnB>
                      <a:solidFill>
                        <a:srgbClr val="9E9E9E">
                          <a:alpha val="0"/>
                        </a:srgbClr>
                      </a:solidFill>
                      <a:prstDash val="dot"/>
                    </a:lnB>
                  </a:tcPr>
                </a:tc>
              </a:tr>
              <a:tr h="437425">
                <a:tc>
                  <a:txBody>
                    <a:bodyPr/>
                    <a:lstStyle/>
                    <a:p>
                      <a:pPr algn="l">
                        <a:defRPr sz="1800"/>
                      </a:pPr>
                      <a:r>
                        <a:rPr sz="1300">
                          <a:latin typeface="Georgia"/>
                          <a:ea typeface="Georgia"/>
                          <a:cs typeface="Georgia"/>
                          <a:sym typeface="Georgia"/>
                        </a:rPr>
                        <a:t>Aging demographics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alpha val="0"/>
                        </a:srgbClr>
                      </a:solidFill>
                      <a:prstDash val="dot"/>
                    </a:lnT>
                    <a:lnB>
                      <a:solidFill>
                        <a:srgbClr val="9E9E9E"/>
                      </a:solidFill>
                      <a:prstDash val="dot"/>
                    </a:lnB>
                  </a:tcPr>
                </a:tc>
                <a:tc>
                  <a:txBody>
                    <a:bodyPr/>
                    <a:lstStyle/>
                    <a:p>
                      <a:pPr algn="ctr">
                        <a:defRPr sz="1800"/>
                      </a:pPr>
                      <a:r>
                        <a:rPr b="1" sz="1300">
                          <a:latin typeface="Georgia"/>
                          <a:ea typeface="Georgia"/>
                          <a:cs typeface="Georgia"/>
                          <a:sym typeface="Georgia"/>
                        </a:rPr>
                        <a:t>Aging population</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alpha val="0"/>
                        </a:srgbClr>
                      </a:solidFill>
                      <a:prstDash val="dot"/>
                    </a:lnT>
                    <a:lnB>
                      <a:solidFill>
                        <a:srgbClr val="9E9E9E"/>
                      </a:solidFill>
                      <a:prstDash val="dot"/>
                    </a:lnB>
                  </a:tcPr>
                </a:tc>
                <a:tc>
                  <a:txBody>
                    <a:bodyPr/>
                    <a:lstStyle/>
                    <a:p>
                      <a:pPr>
                        <a:defRPr sz="1800"/>
                      </a:pPr>
                      <a:r>
                        <a:rPr sz="1300">
                          <a:latin typeface="Georgia"/>
                          <a:ea typeface="Georgia"/>
                          <a:cs typeface="Georgia"/>
                          <a:sym typeface="Georgia"/>
                        </a:rPr>
                        <a:t>New “silver market”</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alpha val="0"/>
                        </a:srgbClr>
                      </a:solidFill>
                      <a:prstDash val="dot"/>
                    </a:lnT>
                    <a:lnB>
                      <a:solidFill>
                        <a:srgbClr val="9E9E9E"/>
                      </a:solidFill>
                      <a:prstDash val="dot"/>
                    </a:lnB>
                  </a:tcPr>
                </a:tc>
              </a:tr>
              <a:tr h="450525">
                <a:tc>
                  <a:txBody>
                    <a:bodyPr/>
                    <a:lstStyle/>
                    <a:p>
                      <a:pPr algn="l">
                        <a:defRPr sz="1800"/>
                      </a:pPr>
                      <a:r>
                        <a:rPr sz="1300">
                          <a:latin typeface="Georgia"/>
                          <a:ea typeface="Georgia"/>
                          <a:cs typeface="Georgia"/>
                          <a:sym typeface="Georgia"/>
                        </a:rPr>
                        <a:t>Rising health-care costs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lgn="ctr">
                        <a:defRPr sz="1800"/>
                      </a:pPr>
                      <a:r>
                        <a:rPr b="1" sz="1300">
                          <a:latin typeface="Georgia"/>
                          <a:ea typeface="Georgia"/>
                          <a:cs typeface="Georgia"/>
                          <a:sym typeface="Georgia"/>
                        </a:rPr>
                        <a:t>Health-care spending</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defRPr sz="1300">
                          <a:latin typeface="Georgia"/>
                          <a:ea typeface="Georgia"/>
                          <a:cs typeface="Georgia"/>
                          <a:sym typeface="Georgia"/>
                        </a:defRPr>
                      </a:pPr>
                      <a:r>
                        <a:t>New health-care</a:t>
                      </a:r>
                    </a:p>
                    <a:p>
                      <a:pPr>
                        <a:defRPr sz="1300">
                          <a:latin typeface="Georgia"/>
                          <a:ea typeface="Georgia"/>
                          <a:cs typeface="Georgia"/>
                          <a:sym typeface="Georgia"/>
                        </a:defRPr>
                      </a:pPr>
                      <a:r>
                        <a:t>services and settings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r>
              <a:tr h="437425">
                <a:tc>
                  <a:txBody>
                    <a:bodyPr/>
                    <a:lstStyle/>
                    <a:p>
                      <a:pPr algn="l">
                        <a:defRPr sz="1800"/>
                      </a:pPr>
                      <a:r>
                        <a:rPr sz="1300">
                          <a:latin typeface="Georgia"/>
                          <a:ea typeface="Georgia"/>
                          <a:cs typeface="Georgia"/>
                          <a:sym typeface="Georgia"/>
                        </a:rPr>
                        <a:t>Urban congestion</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lgn="ctr">
                        <a:defRPr sz="1800"/>
                      </a:pPr>
                      <a:r>
                        <a:rPr b="1" sz="1300">
                          <a:latin typeface="Georgia"/>
                          <a:ea typeface="Georgia"/>
                          <a:cs typeface="Georgia"/>
                          <a:sym typeface="Georgia"/>
                        </a:rPr>
                        <a:t>Urbanization</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defRPr sz="1400"/>
                      </a:pP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solidFill>
                      <a:srgbClr val="D9EAD3"/>
                    </a:solidFill>
                  </a:tcPr>
                </a:tc>
              </a:tr>
              <a:tr h="450525">
                <a:tc>
                  <a:txBody>
                    <a:bodyPr/>
                    <a:lstStyle/>
                    <a:p>
                      <a:pPr algn="l">
                        <a:defRPr sz="1800"/>
                      </a:pPr>
                      <a:r>
                        <a:rPr sz="1300">
                          <a:latin typeface="Georgia"/>
                          <a:ea typeface="Georgia"/>
                          <a:cs typeface="Georgia"/>
                          <a:sym typeface="Georgia"/>
                        </a:rPr>
                        <a:t>Economic loss and human impact</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lgn="ctr">
                        <a:defRPr sz="1800"/>
                      </a:pPr>
                      <a:r>
                        <a:rPr b="1" sz="1300">
                          <a:latin typeface="Georgia"/>
                          <a:ea typeface="Georgia"/>
                          <a:cs typeface="Georgia"/>
                          <a:sym typeface="Georgia"/>
                        </a:rPr>
                        <a:t>Sustainability</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defRPr sz="1300">
                          <a:latin typeface="Georgia"/>
                          <a:ea typeface="Georgia"/>
                          <a:cs typeface="Georgia"/>
                          <a:sym typeface="Georgia"/>
                        </a:defRPr>
                      </a:pPr>
                      <a:r>
                        <a:t>Growing power and</a:t>
                      </a:r>
                    </a:p>
                    <a:p>
                      <a:pPr>
                        <a:defRPr sz="1300">
                          <a:latin typeface="Georgia"/>
                          <a:ea typeface="Georgia"/>
                          <a:cs typeface="Georgia"/>
                          <a:sym typeface="Georgia"/>
                        </a:defRPr>
                      </a:pPr>
                      <a:r>
                        <a:t>infrastructure needs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r>
              <a:tr h="437425">
                <a:tc>
                  <a:txBody>
                    <a:bodyPr/>
                    <a:lstStyle/>
                    <a:p>
                      <a:pPr algn="l">
                        <a:defRPr sz="1800"/>
                      </a:pPr>
                      <a:r>
                        <a:rPr sz="1300">
                          <a:latin typeface="Georgia"/>
                          <a:ea typeface="Georgia"/>
                          <a:cs typeface="Georgia"/>
                          <a:sym typeface="Georgia"/>
                        </a:rPr>
                        <a:t>Near-term price and energy volatility</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lgn="ctr">
                        <a:defRPr sz="1800"/>
                      </a:pPr>
                      <a:r>
                        <a:rPr b="1" sz="1300">
                          <a:latin typeface="Georgia"/>
                          <a:ea typeface="Georgia"/>
                          <a:cs typeface="Georgia"/>
                          <a:sym typeface="Georgia"/>
                        </a:rPr>
                        <a:t>Energy price volatility</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defRPr sz="1400"/>
                      </a:pP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solidFill>
                      <a:srgbClr val="D9EAD3"/>
                    </a:solidFill>
                  </a:tcPr>
                </a:tc>
              </a:tr>
              <a:tr h="450525">
                <a:tc>
                  <a:txBody>
                    <a:bodyPr/>
                    <a:lstStyle/>
                    <a:p>
                      <a:pPr algn="l">
                        <a:defRPr sz="1800"/>
                      </a:pPr>
                      <a:r>
                        <a:rPr sz="1300">
                          <a:latin typeface="Georgia"/>
                          <a:ea typeface="Georgia"/>
                          <a:cs typeface="Georgia"/>
                          <a:sym typeface="Georgia"/>
                        </a:rPr>
                        <a:t>High competition in rapidly evolving area</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lgn="ctr">
                        <a:defRPr sz="1800"/>
                      </a:pPr>
                      <a:r>
                        <a:rPr b="1" sz="1300">
                          <a:latin typeface="Georgia"/>
                          <a:ea typeface="Georgia"/>
                          <a:cs typeface="Georgia"/>
                          <a:sym typeface="Georgia"/>
                        </a:rPr>
                        <a:t>Smart devices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tcPr>
                </a:tc>
                <a:tc>
                  <a:txBody>
                    <a:bodyPr/>
                    <a:lstStyle/>
                    <a:p>
                      <a:pPr>
                        <a:defRPr sz="1400"/>
                      </a:pP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solidFill>
                      <a:srgbClr val="D9EAD3"/>
                    </a:solidFill>
                  </a:tcPr>
                </a:tc>
              </a:tr>
              <a:tr h="437425">
                <a:tc>
                  <a:txBody>
                    <a:bodyPr/>
                    <a:lstStyle/>
                    <a:p>
                      <a:pPr algn="l">
                        <a:defRPr sz="1800"/>
                      </a:pPr>
                      <a:r>
                        <a:rPr sz="1400"/>
                        <a:t>Health Consequences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solidFill>
                      <a:srgbClr val="D9EAD3"/>
                    </a:solidFill>
                  </a:tcPr>
                </a:tc>
                <a:tc>
                  <a:txBody>
                    <a:bodyPr/>
                    <a:lstStyle/>
                    <a:p>
                      <a:pPr algn="ctr">
                        <a:defRPr sz="1800"/>
                      </a:pPr>
                      <a:r>
                        <a:rPr sz="1400"/>
                        <a:t>Fast Food</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solidFill>
                      <a:srgbClr val="D9EAD3"/>
                    </a:solidFill>
                  </a:tcPr>
                </a:tc>
                <a:tc>
                  <a:txBody>
                    <a:bodyPr/>
                    <a:lstStyle/>
                    <a:p>
                      <a:pPr>
                        <a:defRPr sz="1800"/>
                      </a:pPr>
                      <a:r>
                        <a:rPr sz="1400"/>
                        <a:t>Partnership with Nutrition Experts and healthy fast food chains</a:t>
                      </a:r>
                    </a:p>
                  </a:txBody>
                  <a:tcPr marL="18000" marR="18000" marT="18000" marB="18000" anchor="ctr" anchorCtr="0" horzOverflow="overflow">
                    <a:lnL>
                      <a:solidFill>
                        <a:srgbClr val="9E9E9E">
                          <a:alpha val="0"/>
                        </a:srgbClr>
                      </a:solidFill>
                      <a:prstDash val="dot"/>
                    </a:lnL>
                    <a:lnR>
                      <a:solidFill>
                        <a:srgbClr val="9E9E9E">
                          <a:alpha val="0"/>
                        </a:srgbClr>
                      </a:solidFill>
                      <a:prstDash val="dot"/>
                    </a:lnR>
                    <a:lnT>
                      <a:solidFill>
                        <a:srgbClr val="9E9E9E"/>
                      </a:solidFill>
                      <a:prstDash val="dot"/>
                    </a:lnT>
                    <a:lnB>
                      <a:solidFill>
                        <a:srgbClr val="9E9E9E"/>
                      </a:solidFill>
                      <a:prstDash val="dot"/>
                    </a:lnB>
                    <a:solidFill>
                      <a:srgbClr val="D9EAD3"/>
                    </a:solidFill>
                  </a:tcPr>
                </a:tc>
              </a:tr>
            </a:tbl>
          </a:graphicData>
        </a:graphic>
      </p:graphicFrame>
      <p:sp>
        <p:nvSpPr>
          <p:cNvPr id="116" name="Smart Mobility Solutions"/>
          <p:cNvSpPr txBox="1"/>
          <p:nvPr/>
        </p:nvSpPr>
        <p:spPr>
          <a:xfrm>
            <a:off x="6866990" y="2639050"/>
            <a:ext cx="191979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Smart Mobility Solutions</a:t>
            </a:r>
          </a:p>
        </p:txBody>
      </p:sp>
      <p:sp>
        <p:nvSpPr>
          <p:cNvPr id="117" name="Energy Efficient Products"/>
          <p:cNvSpPr txBox="1"/>
          <p:nvPr/>
        </p:nvSpPr>
        <p:spPr>
          <a:xfrm>
            <a:off x="6664913" y="3509406"/>
            <a:ext cx="2005745"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Energy Efficient Products</a:t>
            </a:r>
          </a:p>
        </p:txBody>
      </p:sp>
      <p:sp>
        <p:nvSpPr>
          <p:cNvPr id="118" name="Subscription Services and Device…"/>
          <p:cNvSpPr txBox="1"/>
          <p:nvPr/>
        </p:nvSpPr>
        <p:spPr>
          <a:xfrm>
            <a:off x="6048557" y="3872834"/>
            <a:ext cx="2710608" cy="40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Subscription Services and Device </a:t>
            </a:r>
          </a:p>
          <a:p>
            <a:pPr/>
            <a:r>
              <a:t>Leasing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67;p15"/>
          <p:cNvSpPr txBox="1"/>
          <p:nvPr>
            <p:ph type="title"/>
          </p:nvPr>
        </p:nvSpPr>
        <p:spPr>
          <a:xfrm>
            <a:off x="311699" y="445025"/>
            <a:ext cx="8520602" cy="572701"/>
          </a:xfrm>
          <a:prstGeom prst="rect">
            <a:avLst/>
          </a:prstGeom>
        </p:spPr>
        <p:txBody>
          <a:bodyPr/>
          <a:lstStyle>
            <a:lvl1pPr defTabSz="566927">
              <a:defRPr sz="1550"/>
            </a:lvl1pPr>
          </a:lstStyle>
          <a:p>
            <a:pPr/>
            <a:r>
              <a:t>Shifts in our mental models enable us to solve problems and pursue opportunities</a:t>
            </a:r>
          </a:p>
        </p:txBody>
      </p:sp>
      <p:grpSp>
        <p:nvGrpSpPr>
          <p:cNvPr id="131" name="Google Shape;68;p15"/>
          <p:cNvGrpSpPr/>
          <p:nvPr/>
        </p:nvGrpSpPr>
        <p:grpSpPr>
          <a:xfrm>
            <a:off x="3889718" y="1645092"/>
            <a:ext cx="4994309" cy="2907963"/>
            <a:chOff x="0" y="0"/>
            <a:chExt cx="4994307" cy="2907962"/>
          </a:xfrm>
        </p:grpSpPr>
        <p:sp>
          <p:nvSpPr>
            <p:cNvPr id="121" name="Google Shape;69;p15"/>
            <p:cNvSpPr/>
            <p:nvPr/>
          </p:nvSpPr>
          <p:spPr>
            <a:xfrm>
              <a:off x="258620" y="0"/>
              <a:ext cx="4735688" cy="267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9525" cap="flat">
              <a:solidFill>
                <a:srgbClr val="6E6F73"/>
              </a:solidFill>
              <a:prstDash val="solid"/>
              <a:round/>
              <a:headEnd type="triangle" w="med" len="med"/>
              <a:tailEnd type="triangle" w="med" len="med"/>
            </a:ln>
            <a:effectLst/>
          </p:spPr>
          <p:txBody>
            <a:bodyPr wrap="square" lIns="0" tIns="0" rIns="0" bIns="0" numCol="1" anchor="ctr">
              <a:noAutofit/>
            </a:bodyPr>
            <a:lstStyle/>
            <a:p>
              <a:pPr>
                <a:defRPr sz="2000"/>
              </a:pPr>
            </a:p>
          </p:txBody>
        </p:sp>
        <p:grpSp>
          <p:nvGrpSpPr>
            <p:cNvPr id="124" name="Google Shape;70;p15"/>
            <p:cNvGrpSpPr/>
            <p:nvPr/>
          </p:nvGrpSpPr>
          <p:grpSpPr>
            <a:xfrm>
              <a:off x="430954" y="351218"/>
              <a:ext cx="4364952" cy="1878700"/>
              <a:chOff x="0" y="0"/>
              <a:chExt cx="4364950" cy="1878699"/>
            </a:xfrm>
          </p:grpSpPr>
          <p:sp>
            <p:nvSpPr>
              <p:cNvPr id="122" name="Google Shape;71;p15"/>
              <p:cNvSpPr/>
              <p:nvPr/>
            </p:nvSpPr>
            <p:spPr>
              <a:xfrm>
                <a:off x="4364950" y="0"/>
                <a:ext cx="1" cy="389667"/>
              </a:xfrm>
              <a:prstGeom prst="line">
                <a:avLst/>
              </a:prstGeom>
              <a:noFill/>
              <a:ln w="38100" cap="flat">
                <a:solidFill>
                  <a:srgbClr val="00754B"/>
                </a:solidFill>
                <a:prstDash val="solid"/>
                <a:round/>
              </a:ln>
              <a:effectLst/>
            </p:spPr>
            <p:txBody>
              <a:bodyPr wrap="square" lIns="0" tIns="0" rIns="0" bIns="0" numCol="1" anchor="t">
                <a:noAutofit/>
              </a:bodyPr>
              <a:lstStyle/>
              <a:p>
                <a:pPr/>
              </a:p>
            </p:txBody>
          </p:sp>
          <p:sp>
            <p:nvSpPr>
              <p:cNvPr id="123" name="Google Shape;72;p15"/>
              <p:cNvSpPr/>
              <p:nvPr/>
            </p:nvSpPr>
            <p:spPr>
              <a:xfrm flipH="1">
                <a:off x="-1" y="1489033"/>
                <a:ext cx="1" cy="389667"/>
              </a:xfrm>
              <a:prstGeom prst="line">
                <a:avLst/>
              </a:prstGeom>
              <a:noFill/>
              <a:ln w="38100" cap="flat">
                <a:solidFill>
                  <a:srgbClr val="980000"/>
                </a:solidFill>
                <a:prstDash val="solid"/>
                <a:round/>
              </a:ln>
              <a:effectLst/>
            </p:spPr>
            <p:txBody>
              <a:bodyPr wrap="square" lIns="0" tIns="0" rIns="0" bIns="0" numCol="1" anchor="t">
                <a:noAutofit/>
              </a:bodyPr>
              <a:lstStyle/>
              <a:p>
                <a:pPr/>
              </a:p>
            </p:txBody>
          </p:sp>
        </p:grpSp>
        <p:sp>
          <p:nvSpPr>
            <p:cNvPr id="125" name="Google Shape;73;p15"/>
            <p:cNvSpPr txBox="1"/>
            <p:nvPr/>
          </p:nvSpPr>
          <p:spPr>
            <a:xfrm>
              <a:off x="2776955" y="193558"/>
              <a:ext cx="1958151" cy="28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lvl="3" algn="r">
                <a:lnSpc>
                  <a:spcPct val="96000"/>
                </a:lnSpc>
                <a:defRPr b="1" sz="1300">
                  <a:solidFill>
                    <a:srgbClr val="00754B"/>
                  </a:solidFill>
                  <a:latin typeface="Georgia"/>
                  <a:ea typeface="Georgia"/>
                  <a:cs typeface="Georgia"/>
                  <a:sym typeface="Georgia"/>
                </a:defRPr>
              </a:pPr>
              <a:r>
                <a:t>New mental models</a:t>
              </a:r>
            </a:p>
          </p:txBody>
        </p:sp>
        <p:sp>
          <p:nvSpPr>
            <p:cNvPr id="126" name="Google Shape;74;p15"/>
            <p:cNvSpPr txBox="1"/>
            <p:nvPr/>
          </p:nvSpPr>
          <p:spPr>
            <a:xfrm rot="16200000">
              <a:off x="-289651" y="1279436"/>
              <a:ext cx="76980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3" algn="r">
                <a:lnSpc>
                  <a:spcPct val="96000"/>
                </a:lnSpc>
                <a:defRPr sz="1300">
                  <a:solidFill>
                    <a:srgbClr val="575757"/>
                  </a:solidFill>
                  <a:latin typeface="Georgia"/>
                  <a:ea typeface="Georgia"/>
                  <a:cs typeface="Georgia"/>
                  <a:sym typeface="Georgia"/>
                </a:defRPr>
              </a:pPr>
              <a:r>
                <a:t>Change</a:t>
              </a:r>
            </a:p>
          </p:txBody>
        </p:sp>
        <p:sp>
          <p:nvSpPr>
            <p:cNvPr id="127" name="Google Shape;75;p15"/>
            <p:cNvSpPr txBox="1"/>
            <p:nvPr/>
          </p:nvSpPr>
          <p:spPr>
            <a:xfrm>
              <a:off x="2318724" y="2717462"/>
              <a:ext cx="4125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3" algn="r">
                <a:lnSpc>
                  <a:spcPct val="96000"/>
                </a:lnSpc>
                <a:defRPr sz="1300">
                  <a:solidFill>
                    <a:srgbClr val="575757"/>
                  </a:solidFill>
                  <a:latin typeface="Georgia"/>
                  <a:ea typeface="Georgia"/>
                  <a:cs typeface="Georgia"/>
                  <a:sym typeface="Georgia"/>
                </a:defRPr>
              </a:pPr>
              <a:r>
                <a:t>Time</a:t>
              </a:r>
            </a:p>
          </p:txBody>
        </p:sp>
        <p:sp>
          <p:nvSpPr>
            <p:cNvPr id="128" name="Google Shape;76;p15"/>
            <p:cNvSpPr txBox="1"/>
            <p:nvPr/>
          </p:nvSpPr>
          <p:spPr>
            <a:xfrm>
              <a:off x="494528" y="1680649"/>
              <a:ext cx="2100651" cy="28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lvl="3">
                <a:lnSpc>
                  <a:spcPct val="96000"/>
                </a:lnSpc>
                <a:defRPr b="1" sz="1300">
                  <a:solidFill>
                    <a:srgbClr val="980000"/>
                  </a:solidFill>
                  <a:latin typeface="Georgia"/>
                  <a:ea typeface="Georgia"/>
                  <a:cs typeface="Georgia"/>
                  <a:sym typeface="Georgia"/>
                </a:defRPr>
              </a:pPr>
              <a:r>
                <a:t>Old mental models</a:t>
              </a:r>
            </a:p>
          </p:txBody>
        </p:sp>
        <p:sp>
          <p:nvSpPr>
            <p:cNvPr id="129" name="Google Shape;77;p15"/>
            <p:cNvSpPr/>
            <p:nvPr/>
          </p:nvSpPr>
          <p:spPr>
            <a:xfrm flipH="1" rot="10800000">
              <a:off x="2693455" y="546958"/>
              <a:ext cx="2104501" cy="859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 y="0"/>
                  </a:lnTo>
                  <a:lnTo>
                    <a:pt x="54" y="21600"/>
                  </a:lnTo>
                  <a:lnTo>
                    <a:pt x="21600" y="21600"/>
                  </a:lnTo>
                </a:path>
              </a:pathLst>
            </a:custGeom>
            <a:noFill/>
            <a:ln w="38100" cap="flat">
              <a:solidFill>
                <a:srgbClr val="00754B"/>
              </a:solidFill>
              <a:prstDash val="solid"/>
              <a:round/>
            </a:ln>
            <a:effectLst/>
          </p:spPr>
          <p:txBody>
            <a:bodyPr wrap="square" lIns="0" tIns="0" rIns="0" bIns="0" numCol="1" anchor="t">
              <a:noAutofit/>
            </a:bodyPr>
            <a:lstStyle/>
            <a:p>
              <a:pPr/>
            </a:p>
          </p:txBody>
        </p:sp>
        <p:sp>
          <p:nvSpPr>
            <p:cNvPr id="130" name="Google Shape;78;p15"/>
            <p:cNvSpPr/>
            <p:nvPr/>
          </p:nvSpPr>
          <p:spPr>
            <a:xfrm flipH="1" rot="10800000">
              <a:off x="448805" y="1322458"/>
              <a:ext cx="2250002" cy="70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599" y="0"/>
                  </a:lnTo>
                  <a:lnTo>
                    <a:pt x="21599" y="21600"/>
                  </a:lnTo>
                  <a:lnTo>
                    <a:pt x="21600" y="21600"/>
                  </a:lnTo>
                </a:path>
              </a:pathLst>
            </a:custGeom>
            <a:noFill/>
            <a:ln w="38100" cap="flat">
              <a:solidFill>
                <a:srgbClr val="980000"/>
              </a:solidFill>
              <a:prstDash val="solid"/>
              <a:miter lim="8000"/>
            </a:ln>
            <a:effectLst/>
          </p:spPr>
          <p:txBody>
            <a:bodyPr wrap="square" lIns="0" tIns="0" rIns="0" bIns="0" numCol="1" anchor="t">
              <a:noAutofit/>
            </a:bodyPr>
            <a:lstStyle/>
            <a:p>
              <a:pPr/>
            </a:p>
          </p:txBody>
        </p:sp>
      </p:grpSp>
      <p:sp>
        <p:nvSpPr>
          <p:cNvPr id="132" name="Google Shape;79;p15"/>
          <p:cNvSpPr txBox="1"/>
          <p:nvPr/>
        </p:nvSpPr>
        <p:spPr>
          <a:xfrm>
            <a:off x="407725" y="1641325"/>
            <a:ext cx="3397501" cy="2468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300">
                <a:latin typeface="Georgia"/>
                <a:ea typeface="Georgia"/>
                <a:cs typeface="Georgia"/>
                <a:sym typeface="Georgia"/>
              </a:defRPr>
            </a:pPr>
            <a:r>
              <a:t>Mental models, paradigms, or the way that we think about things help us shortcut thinking to arrive at decisions quickly, but they can also inhibit positive change, keeping us stuck in old ways of thinking. </a:t>
            </a:r>
          </a:p>
          <a:p>
            <a:pPr/>
            <a:endParaRPr sz="1300">
              <a:latin typeface="Georgia"/>
              <a:ea typeface="Georgia"/>
              <a:cs typeface="Georgia"/>
              <a:sym typeface="Georgia"/>
            </a:endParaRPr>
          </a:p>
          <a:p>
            <a:pPr>
              <a:defRPr sz="1300">
                <a:latin typeface="Georgia"/>
                <a:ea typeface="Georgia"/>
                <a:cs typeface="Georgia"/>
                <a:sym typeface="Georgia"/>
              </a:defRPr>
            </a:pPr>
            <a:r>
              <a:t>Small, incremental change in our mental models doesn’t always yield the change we need; we need to actively challenge our assumptions to drive meaningful change.</a:t>
            </a:r>
          </a:p>
          <a:p>
            <a:pPr/>
            <a:endParaRPr sz="1300">
              <a:latin typeface="Georgia"/>
              <a:ea typeface="Georgia"/>
              <a:cs typeface="Georgia"/>
              <a:sym typeface="Georgia"/>
            </a:endParaRPr>
          </a:p>
          <a:p>
            <a:pPr>
              <a:defRPr b="1" sz="1300">
                <a:solidFill>
                  <a:srgbClr val="00754B"/>
                </a:solidFill>
                <a:latin typeface="Georgia"/>
                <a:ea typeface="Georgia"/>
                <a:cs typeface="Georgia"/>
                <a:sym typeface="Georgia"/>
              </a:defRPr>
            </a:pPr>
            <a:r>
              <a:t>Let’s review some examples.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84;p16"/>
          <p:cNvSpPr txBox="1"/>
          <p:nvPr>
            <p:ph type="title"/>
          </p:nvPr>
        </p:nvSpPr>
        <p:spPr>
          <a:xfrm>
            <a:off x="311699" y="445025"/>
            <a:ext cx="8520602" cy="572701"/>
          </a:xfrm>
          <a:prstGeom prst="rect">
            <a:avLst/>
          </a:prstGeom>
        </p:spPr>
        <p:txBody>
          <a:bodyPr/>
          <a:lstStyle>
            <a:lvl1pPr defTabSz="493776">
              <a:defRPr sz="1350"/>
            </a:lvl1pPr>
          </a:lstStyle>
          <a:p>
            <a:pPr/>
            <a:r>
              <a:t>BIC opened the door to new lines of business (e.g., lighters, razors) by shifting mental models</a:t>
            </a:r>
          </a:p>
        </p:txBody>
      </p:sp>
      <p:sp>
        <p:nvSpPr>
          <p:cNvPr id="135" name="Google Shape;85;p16"/>
          <p:cNvSpPr/>
          <p:nvPr/>
        </p:nvSpPr>
        <p:spPr>
          <a:xfrm>
            <a:off x="950218" y="1645106"/>
            <a:ext cx="7559578" cy="26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a:solidFill>
              <a:srgbClr val="6E6F73"/>
            </a:solidFill>
            <a:headEnd type="triangle"/>
            <a:tailEnd type="triangle"/>
          </a:ln>
        </p:spPr>
        <p:txBody>
          <a:bodyPr lIns="0" tIns="0" rIns="0" bIns="0" anchor="ctr"/>
          <a:lstStyle/>
          <a:p>
            <a:pPr>
              <a:defRPr sz="2000"/>
            </a:pPr>
          </a:p>
        </p:txBody>
      </p:sp>
      <p:grpSp>
        <p:nvGrpSpPr>
          <p:cNvPr id="138" name="Google Shape;86;p16"/>
          <p:cNvGrpSpPr/>
          <p:nvPr/>
        </p:nvGrpSpPr>
        <p:grpSpPr>
          <a:xfrm>
            <a:off x="1225084" y="1778179"/>
            <a:ext cx="6967606" cy="1878700"/>
            <a:chOff x="0" y="0"/>
            <a:chExt cx="6967605" cy="1878699"/>
          </a:xfrm>
        </p:grpSpPr>
        <p:sp>
          <p:nvSpPr>
            <p:cNvPr id="136" name="Google Shape;87;p16"/>
            <p:cNvSpPr/>
            <p:nvPr/>
          </p:nvSpPr>
          <p:spPr>
            <a:xfrm>
              <a:off x="6967605" y="0"/>
              <a:ext cx="1" cy="389667"/>
            </a:xfrm>
            <a:prstGeom prst="line">
              <a:avLst/>
            </a:prstGeom>
            <a:noFill/>
            <a:ln w="38100" cap="flat">
              <a:solidFill>
                <a:srgbClr val="00754B"/>
              </a:solidFill>
              <a:prstDash val="solid"/>
              <a:round/>
            </a:ln>
            <a:effectLst/>
          </p:spPr>
          <p:txBody>
            <a:bodyPr wrap="square" lIns="0" tIns="0" rIns="0" bIns="0" numCol="1" anchor="t">
              <a:noAutofit/>
            </a:bodyPr>
            <a:lstStyle/>
            <a:p>
              <a:pPr/>
            </a:p>
          </p:txBody>
        </p:sp>
        <p:sp>
          <p:nvSpPr>
            <p:cNvPr id="137" name="Google Shape;88;p16"/>
            <p:cNvSpPr/>
            <p:nvPr/>
          </p:nvSpPr>
          <p:spPr>
            <a:xfrm flipH="1">
              <a:off x="0" y="1489033"/>
              <a:ext cx="1" cy="389667"/>
            </a:xfrm>
            <a:prstGeom prst="line">
              <a:avLst/>
            </a:prstGeom>
            <a:noFill/>
            <a:ln w="38100" cap="flat">
              <a:solidFill>
                <a:srgbClr val="980000"/>
              </a:solidFill>
              <a:prstDash val="solid"/>
              <a:round/>
            </a:ln>
            <a:effectLst/>
          </p:spPr>
          <p:txBody>
            <a:bodyPr wrap="square" lIns="0" tIns="0" rIns="0" bIns="0" numCol="1" anchor="t">
              <a:noAutofit/>
            </a:bodyPr>
            <a:lstStyle/>
            <a:p>
              <a:pPr/>
            </a:p>
          </p:txBody>
        </p:sp>
      </p:grpSp>
      <p:sp>
        <p:nvSpPr>
          <p:cNvPr id="139" name="Google Shape;89;p16"/>
          <p:cNvSpPr txBox="1"/>
          <p:nvPr/>
        </p:nvSpPr>
        <p:spPr>
          <a:xfrm>
            <a:off x="4942971" y="1620519"/>
            <a:ext cx="3180351" cy="281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3" algn="r">
              <a:lnSpc>
                <a:spcPct val="96000"/>
              </a:lnSpc>
              <a:defRPr b="1" sz="1300">
                <a:solidFill>
                  <a:srgbClr val="00754B"/>
                </a:solidFill>
                <a:latin typeface="Georgia"/>
                <a:ea typeface="Georgia"/>
                <a:cs typeface="Georgia"/>
                <a:sym typeface="Georgia"/>
              </a:defRPr>
            </a:pPr>
            <a:r>
              <a:t>New mental models</a:t>
            </a:r>
          </a:p>
        </p:txBody>
      </p:sp>
      <p:sp>
        <p:nvSpPr>
          <p:cNvPr id="140" name="Google Shape;90;p16"/>
          <p:cNvSpPr txBox="1"/>
          <p:nvPr/>
        </p:nvSpPr>
        <p:spPr>
          <a:xfrm rot="16200000">
            <a:off x="247303" y="2924543"/>
            <a:ext cx="76980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3" algn="r">
              <a:lnSpc>
                <a:spcPct val="96000"/>
              </a:lnSpc>
              <a:defRPr sz="1300">
                <a:solidFill>
                  <a:srgbClr val="575757"/>
                </a:solidFill>
                <a:latin typeface="Georgia"/>
                <a:ea typeface="Georgia"/>
                <a:cs typeface="Georgia"/>
                <a:sym typeface="Georgia"/>
              </a:defRPr>
            </a:pPr>
            <a:r>
              <a:t>Change</a:t>
            </a:r>
          </a:p>
        </p:txBody>
      </p:sp>
      <p:sp>
        <p:nvSpPr>
          <p:cNvPr id="141" name="Google Shape;91;p16"/>
          <p:cNvSpPr txBox="1"/>
          <p:nvPr/>
        </p:nvSpPr>
        <p:spPr>
          <a:xfrm>
            <a:off x="4238762" y="4362568"/>
            <a:ext cx="65847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3" algn="r">
              <a:lnSpc>
                <a:spcPct val="96000"/>
              </a:lnSpc>
              <a:defRPr sz="1300">
                <a:solidFill>
                  <a:srgbClr val="575757"/>
                </a:solidFill>
                <a:latin typeface="Georgia"/>
                <a:ea typeface="Georgia"/>
                <a:cs typeface="Georgia"/>
                <a:sym typeface="Georgia"/>
              </a:defRPr>
            </a:pPr>
            <a:r>
              <a:t>Time</a:t>
            </a:r>
          </a:p>
        </p:txBody>
      </p:sp>
      <p:sp>
        <p:nvSpPr>
          <p:cNvPr id="142" name="Google Shape;92;p16"/>
          <p:cNvSpPr txBox="1"/>
          <p:nvPr/>
        </p:nvSpPr>
        <p:spPr>
          <a:xfrm>
            <a:off x="1299534" y="3107609"/>
            <a:ext cx="3407751" cy="281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3">
              <a:lnSpc>
                <a:spcPct val="96000"/>
              </a:lnSpc>
              <a:defRPr b="1" sz="1300">
                <a:solidFill>
                  <a:srgbClr val="980000"/>
                </a:solidFill>
                <a:latin typeface="Georgia"/>
                <a:ea typeface="Georgia"/>
                <a:cs typeface="Georgia"/>
                <a:sym typeface="Georgia"/>
              </a:defRPr>
            </a:pPr>
            <a:r>
              <a:t>Old mental models</a:t>
            </a:r>
          </a:p>
        </p:txBody>
      </p:sp>
      <p:sp>
        <p:nvSpPr>
          <p:cNvPr id="143" name="Google Shape;93;p16"/>
          <p:cNvSpPr/>
          <p:nvPr/>
        </p:nvSpPr>
        <p:spPr>
          <a:xfrm flipH="1" rot="10800000">
            <a:off x="4836945" y="1973919"/>
            <a:ext cx="3359401" cy="859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2" y="0"/>
                </a:lnTo>
                <a:lnTo>
                  <a:pt x="22" y="21600"/>
                </a:lnTo>
                <a:lnTo>
                  <a:pt x="21600" y="21600"/>
                </a:lnTo>
              </a:path>
            </a:pathLst>
          </a:custGeom>
          <a:ln w="38100">
            <a:solidFill>
              <a:srgbClr val="00754B"/>
            </a:solidFill>
          </a:ln>
        </p:spPr>
        <p:txBody>
          <a:bodyPr lIns="0" tIns="0" rIns="0" bIns="0"/>
          <a:lstStyle/>
          <a:p>
            <a:pPr/>
          </a:p>
        </p:txBody>
      </p:sp>
      <p:sp>
        <p:nvSpPr>
          <p:cNvPr id="144" name="Google Shape;94;p16"/>
          <p:cNvSpPr/>
          <p:nvPr/>
        </p:nvSpPr>
        <p:spPr>
          <a:xfrm flipH="1" rot="10800000">
            <a:off x="1242600" y="2747768"/>
            <a:ext cx="3596881" cy="70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568" y="21600"/>
                </a:lnTo>
              </a:path>
            </a:pathLst>
          </a:custGeom>
          <a:ln w="38100">
            <a:solidFill>
              <a:srgbClr val="980000"/>
            </a:solidFill>
            <a:miter lim="8000"/>
          </a:ln>
        </p:spPr>
        <p:txBody>
          <a:bodyPr lIns="0" tIns="0" rIns="0" bIns="0"/>
          <a:lstStyle/>
          <a:p>
            <a:pPr/>
          </a:p>
        </p:txBody>
      </p:sp>
      <p:sp>
        <p:nvSpPr>
          <p:cNvPr id="145" name="Google Shape;95;p16"/>
          <p:cNvSpPr txBox="1"/>
          <p:nvPr/>
        </p:nvSpPr>
        <p:spPr>
          <a:xfrm>
            <a:off x="1265655" y="3448286"/>
            <a:ext cx="3204300" cy="767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Georgia"/>
                <a:ea typeface="Georgia"/>
                <a:cs typeface="Georgia"/>
                <a:sym typeface="Georgia"/>
              </a:defRPr>
            </a:pPr>
            <a:r>
              <a:t>“We are in the </a:t>
            </a:r>
            <a:r>
              <a:rPr b="1"/>
              <a:t>writing business</a:t>
            </a:r>
            <a:r>
              <a:t>.”</a:t>
            </a:r>
          </a:p>
          <a:p>
            <a:pPr marL="457200" indent="-311150">
              <a:buClr>
                <a:srgbClr val="000000"/>
              </a:buClr>
              <a:buSzPts val="1300"/>
              <a:buFont typeface="Georgia"/>
              <a:buChar char="●"/>
              <a:defRPr i="1" sz="1300">
                <a:latin typeface="Georgia"/>
                <a:ea typeface="Georgia"/>
                <a:cs typeface="Georgia"/>
                <a:sym typeface="Georgia"/>
              </a:defRPr>
            </a:pPr>
            <a:r>
              <a:t>Cheap pens, cheaper pens, colored pens, black pens, etc.</a:t>
            </a:r>
          </a:p>
        </p:txBody>
      </p:sp>
      <p:sp>
        <p:nvSpPr>
          <p:cNvPr id="146" name="Google Shape;96;p16"/>
          <p:cNvSpPr txBox="1"/>
          <p:nvPr/>
        </p:nvSpPr>
        <p:spPr>
          <a:xfrm>
            <a:off x="4951507" y="1993760"/>
            <a:ext cx="3204301" cy="779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Georgia"/>
                <a:ea typeface="Georgia"/>
                <a:cs typeface="Georgia"/>
                <a:sym typeface="Georgia"/>
              </a:defRPr>
            </a:pPr>
            <a:r>
              <a:t>“We are in the </a:t>
            </a:r>
            <a:r>
              <a:rPr b="1"/>
              <a:t>cheap, disposable plastic objects</a:t>
            </a:r>
            <a:r>
              <a:t> business.”</a:t>
            </a:r>
          </a:p>
          <a:p>
            <a:pPr marL="457200" indent="-311150">
              <a:buClr>
                <a:srgbClr val="000000"/>
              </a:buClr>
              <a:buSzPts val="1300"/>
              <a:buFont typeface="Georgia"/>
              <a:buChar char="●"/>
              <a:defRPr i="1" sz="1300">
                <a:latin typeface="Georgia"/>
                <a:ea typeface="Georgia"/>
                <a:cs typeface="Georgia"/>
                <a:sym typeface="Georgia"/>
              </a:defRPr>
            </a:pPr>
            <a:r>
              <a:t>Pens, lighters, razors, etc.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01;p17"/>
          <p:cNvSpPr/>
          <p:nvPr/>
        </p:nvSpPr>
        <p:spPr>
          <a:xfrm>
            <a:off x="5070325" y="2143125"/>
            <a:ext cx="3042300" cy="1557600"/>
          </a:xfrm>
          <a:prstGeom prst="rect">
            <a:avLst/>
          </a:prstGeom>
          <a:solidFill>
            <a:srgbClr val="D9EAD3"/>
          </a:solidFill>
          <a:ln w="12700">
            <a:miter lim="400000"/>
          </a:ln>
        </p:spPr>
        <p:txBody>
          <a:bodyPr lIns="0" tIns="0" rIns="0" bIns="0" anchor="ctr"/>
          <a:lstStyle/>
          <a:p>
            <a:pPr/>
          </a:p>
        </p:txBody>
      </p:sp>
      <p:sp>
        <p:nvSpPr>
          <p:cNvPr id="149" name="Google Shape;102;p17"/>
          <p:cNvSpPr txBox="1"/>
          <p:nvPr>
            <p:ph type="title"/>
          </p:nvPr>
        </p:nvSpPr>
        <p:spPr>
          <a:xfrm>
            <a:off x="311699" y="445025"/>
            <a:ext cx="8520602" cy="572701"/>
          </a:xfrm>
          <a:prstGeom prst="rect">
            <a:avLst/>
          </a:prstGeom>
        </p:spPr>
        <p:txBody>
          <a:bodyPr/>
          <a:lstStyle/>
          <a:p>
            <a:pPr defTabSz="539495">
              <a:defRPr sz="1474"/>
            </a:pPr>
            <a:r>
              <a:t>Low-cost airlines shifted prevailing airline paradigms to disrupt the aviation industry</a:t>
            </a:r>
          </a:p>
          <a:p>
            <a:pPr defTabSz="539495">
              <a:defRPr b="0" sz="708">
                <a:solidFill>
                  <a:srgbClr val="000000"/>
                </a:solidFill>
              </a:defRPr>
            </a:pPr>
            <a:r>
              <a:t>Fill in the blanks.</a:t>
            </a:r>
          </a:p>
        </p:txBody>
      </p:sp>
      <p:sp>
        <p:nvSpPr>
          <p:cNvPr id="150" name="Google Shape;103;p17"/>
          <p:cNvSpPr/>
          <p:nvPr/>
        </p:nvSpPr>
        <p:spPr>
          <a:xfrm>
            <a:off x="950217" y="1645106"/>
            <a:ext cx="7559581" cy="26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a:solidFill>
              <a:srgbClr val="6E6F73"/>
            </a:solidFill>
            <a:headEnd type="triangle"/>
            <a:tailEnd type="triangle"/>
          </a:ln>
        </p:spPr>
        <p:txBody>
          <a:bodyPr lIns="0" tIns="0" rIns="0" bIns="0" anchor="ctr"/>
          <a:lstStyle/>
          <a:p>
            <a:pPr>
              <a:defRPr sz="2000"/>
            </a:pPr>
          </a:p>
        </p:txBody>
      </p:sp>
      <p:grpSp>
        <p:nvGrpSpPr>
          <p:cNvPr id="153" name="Google Shape;104;p17"/>
          <p:cNvGrpSpPr/>
          <p:nvPr/>
        </p:nvGrpSpPr>
        <p:grpSpPr>
          <a:xfrm>
            <a:off x="1225084" y="1670616"/>
            <a:ext cx="6967606" cy="1366210"/>
            <a:chOff x="0" y="0"/>
            <a:chExt cx="6967605" cy="1366208"/>
          </a:xfrm>
        </p:grpSpPr>
        <p:sp>
          <p:nvSpPr>
            <p:cNvPr id="151" name="Google Shape;105;p17"/>
            <p:cNvSpPr/>
            <p:nvPr/>
          </p:nvSpPr>
          <p:spPr>
            <a:xfrm>
              <a:off x="6967605" y="-1"/>
              <a:ext cx="1" cy="389668"/>
            </a:xfrm>
            <a:prstGeom prst="line">
              <a:avLst/>
            </a:prstGeom>
            <a:noFill/>
            <a:ln w="38100" cap="flat">
              <a:solidFill>
                <a:srgbClr val="00754B"/>
              </a:solidFill>
              <a:prstDash val="solid"/>
              <a:round/>
            </a:ln>
            <a:effectLst/>
          </p:spPr>
          <p:txBody>
            <a:bodyPr wrap="square" lIns="0" tIns="0" rIns="0" bIns="0" numCol="1" anchor="t">
              <a:noAutofit/>
            </a:bodyPr>
            <a:lstStyle/>
            <a:p>
              <a:pPr/>
            </a:p>
          </p:txBody>
        </p:sp>
        <p:sp>
          <p:nvSpPr>
            <p:cNvPr id="152" name="Google Shape;106;p17"/>
            <p:cNvSpPr/>
            <p:nvPr/>
          </p:nvSpPr>
          <p:spPr>
            <a:xfrm flipH="1">
              <a:off x="0" y="976541"/>
              <a:ext cx="1" cy="389668"/>
            </a:xfrm>
            <a:prstGeom prst="line">
              <a:avLst/>
            </a:prstGeom>
            <a:noFill/>
            <a:ln w="38100" cap="flat">
              <a:solidFill>
                <a:srgbClr val="980000"/>
              </a:solidFill>
              <a:prstDash val="solid"/>
              <a:round/>
            </a:ln>
            <a:effectLst/>
          </p:spPr>
          <p:txBody>
            <a:bodyPr wrap="square" lIns="0" tIns="0" rIns="0" bIns="0" numCol="1" anchor="t">
              <a:noAutofit/>
            </a:bodyPr>
            <a:lstStyle/>
            <a:p>
              <a:pPr/>
            </a:p>
          </p:txBody>
        </p:sp>
      </p:grpSp>
      <p:sp>
        <p:nvSpPr>
          <p:cNvPr id="154" name="Google Shape;107;p17"/>
          <p:cNvSpPr txBox="1"/>
          <p:nvPr/>
        </p:nvSpPr>
        <p:spPr>
          <a:xfrm>
            <a:off x="4942975" y="1599616"/>
            <a:ext cx="3180350" cy="281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3" algn="r">
              <a:lnSpc>
                <a:spcPct val="96000"/>
              </a:lnSpc>
              <a:defRPr b="1" sz="1300">
                <a:solidFill>
                  <a:srgbClr val="00754B"/>
                </a:solidFill>
                <a:latin typeface="Georgia"/>
                <a:ea typeface="Georgia"/>
                <a:cs typeface="Georgia"/>
                <a:sym typeface="Georgia"/>
              </a:defRPr>
            </a:pPr>
            <a:r>
              <a:t>New mental models</a:t>
            </a:r>
          </a:p>
        </p:txBody>
      </p:sp>
      <p:sp>
        <p:nvSpPr>
          <p:cNvPr id="155" name="Google Shape;108;p17"/>
          <p:cNvSpPr txBox="1"/>
          <p:nvPr/>
        </p:nvSpPr>
        <p:spPr>
          <a:xfrm rot="16200000">
            <a:off x="247285" y="2924543"/>
            <a:ext cx="76980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3" algn="r">
              <a:lnSpc>
                <a:spcPct val="96000"/>
              </a:lnSpc>
              <a:defRPr sz="1300">
                <a:solidFill>
                  <a:srgbClr val="575757"/>
                </a:solidFill>
                <a:latin typeface="Georgia"/>
                <a:ea typeface="Georgia"/>
                <a:cs typeface="Georgia"/>
                <a:sym typeface="Georgia"/>
              </a:defRPr>
            </a:pPr>
            <a:r>
              <a:t>Change</a:t>
            </a:r>
          </a:p>
        </p:txBody>
      </p:sp>
      <p:sp>
        <p:nvSpPr>
          <p:cNvPr id="156" name="Google Shape;109;p17"/>
          <p:cNvSpPr txBox="1"/>
          <p:nvPr/>
        </p:nvSpPr>
        <p:spPr>
          <a:xfrm>
            <a:off x="4238762" y="4362568"/>
            <a:ext cx="65850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3" algn="r">
              <a:lnSpc>
                <a:spcPct val="96000"/>
              </a:lnSpc>
              <a:defRPr sz="1300">
                <a:solidFill>
                  <a:srgbClr val="575757"/>
                </a:solidFill>
                <a:latin typeface="Georgia"/>
                <a:ea typeface="Georgia"/>
                <a:cs typeface="Georgia"/>
                <a:sym typeface="Georgia"/>
              </a:defRPr>
            </a:pPr>
            <a:r>
              <a:t>Time</a:t>
            </a:r>
          </a:p>
        </p:txBody>
      </p:sp>
      <p:sp>
        <p:nvSpPr>
          <p:cNvPr id="157" name="Google Shape;110;p17"/>
          <p:cNvSpPr txBox="1"/>
          <p:nvPr/>
        </p:nvSpPr>
        <p:spPr>
          <a:xfrm>
            <a:off x="1299534" y="2563755"/>
            <a:ext cx="3407751" cy="281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3">
              <a:lnSpc>
                <a:spcPct val="96000"/>
              </a:lnSpc>
              <a:defRPr b="1" sz="1300">
                <a:solidFill>
                  <a:srgbClr val="980000"/>
                </a:solidFill>
                <a:latin typeface="Georgia"/>
                <a:ea typeface="Georgia"/>
                <a:cs typeface="Georgia"/>
                <a:sym typeface="Georgia"/>
              </a:defRPr>
            </a:pPr>
            <a:r>
              <a:t>Old mental models</a:t>
            </a:r>
          </a:p>
        </p:txBody>
      </p:sp>
      <p:sp>
        <p:nvSpPr>
          <p:cNvPr id="158" name="Google Shape;111;p17"/>
          <p:cNvSpPr/>
          <p:nvPr/>
        </p:nvSpPr>
        <p:spPr>
          <a:xfrm flipH="1" rot="10800000">
            <a:off x="4836948" y="1850403"/>
            <a:ext cx="3359401" cy="55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2" y="0"/>
                </a:lnTo>
                <a:lnTo>
                  <a:pt x="22" y="21600"/>
                </a:lnTo>
                <a:lnTo>
                  <a:pt x="21600" y="21600"/>
                </a:lnTo>
              </a:path>
            </a:pathLst>
          </a:custGeom>
          <a:ln w="38100">
            <a:solidFill>
              <a:srgbClr val="00754B"/>
            </a:solidFill>
          </a:ln>
        </p:spPr>
        <p:txBody>
          <a:bodyPr lIns="0" tIns="0" rIns="0" bIns="0"/>
          <a:lstStyle/>
          <a:p>
            <a:pPr/>
          </a:p>
        </p:txBody>
      </p:sp>
      <p:sp>
        <p:nvSpPr>
          <p:cNvPr id="159" name="Google Shape;112;p17"/>
          <p:cNvSpPr/>
          <p:nvPr/>
        </p:nvSpPr>
        <p:spPr>
          <a:xfrm flipH="1" rot="10800000">
            <a:off x="1242600" y="2353749"/>
            <a:ext cx="3596881" cy="455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568" y="21600"/>
                </a:lnTo>
              </a:path>
            </a:pathLst>
          </a:custGeom>
          <a:ln w="38100">
            <a:solidFill>
              <a:srgbClr val="980000"/>
            </a:solidFill>
            <a:miter lim="8000"/>
          </a:ln>
        </p:spPr>
        <p:txBody>
          <a:bodyPr lIns="0" tIns="0" rIns="0" bIns="0"/>
          <a:lstStyle/>
          <a:p>
            <a:pPr/>
          </a:p>
        </p:txBody>
      </p:sp>
      <p:sp>
        <p:nvSpPr>
          <p:cNvPr id="160" name="Google Shape;113;p17"/>
          <p:cNvSpPr txBox="1"/>
          <p:nvPr/>
        </p:nvSpPr>
        <p:spPr>
          <a:xfrm>
            <a:off x="1265655" y="2804304"/>
            <a:ext cx="3204300" cy="1300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Georgia"/>
                <a:ea typeface="Georgia"/>
                <a:cs typeface="Georgia"/>
                <a:sym typeface="Georgia"/>
              </a:defRPr>
            </a:pPr>
            <a:r>
              <a:t>Airlines can operate:</a:t>
            </a:r>
          </a:p>
          <a:p>
            <a:pPr marL="457200" indent="-298450">
              <a:buClr>
                <a:srgbClr val="000000"/>
              </a:buClr>
              <a:buSzPts val="1100"/>
              <a:buFont typeface="Georgia"/>
              <a:buChar char="●"/>
              <a:defRPr i="1" sz="1100">
                <a:latin typeface="Georgia"/>
                <a:ea typeface="Georgia"/>
                <a:cs typeface="Georgia"/>
                <a:sym typeface="Georgia"/>
              </a:defRPr>
            </a:pPr>
            <a:r>
              <a:t>many types of aircraft</a:t>
            </a:r>
          </a:p>
          <a:p>
            <a:pPr marL="457200" indent="-298450">
              <a:buClr>
                <a:srgbClr val="000000"/>
              </a:buClr>
              <a:buSzPts val="1100"/>
              <a:buFont typeface="Georgia"/>
              <a:buChar char="●"/>
              <a:defRPr i="1" sz="1100">
                <a:latin typeface="Georgia"/>
                <a:ea typeface="Georgia"/>
                <a:cs typeface="Georgia"/>
                <a:sym typeface="Georgia"/>
              </a:defRPr>
            </a:pPr>
            <a:r>
              <a:t>convenient, major airports</a:t>
            </a:r>
          </a:p>
          <a:p>
            <a:pPr marL="457200" indent="-298450">
              <a:buClr>
                <a:srgbClr val="000000"/>
              </a:buClr>
              <a:buSzPts val="1100"/>
              <a:buFont typeface="Georgia"/>
              <a:buChar char="●"/>
              <a:defRPr i="1" sz="1100">
                <a:latin typeface="Georgia"/>
                <a:ea typeface="Georgia"/>
                <a:cs typeface="Georgia"/>
                <a:sym typeface="Georgia"/>
              </a:defRPr>
            </a:pPr>
            <a:r>
              <a:t>hub-and-spoke model</a:t>
            </a:r>
          </a:p>
          <a:p>
            <a:pPr marL="457200" indent="-298450">
              <a:buClr>
                <a:srgbClr val="000000"/>
              </a:buClr>
              <a:buSzPts val="1100"/>
              <a:buFont typeface="Georgia"/>
              <a:buChar char="●"/>
              <a:defRPr i="1" sz="1100">
                <a:latin typeface="Georgia"/>
                <a:ea typeface="Georgia"/>
                <a:cs typeface="Georgia"/>
                <a:sym typeface="Georgia"/>
              </a:defRPr>
            </a:pPr>
            <a:r>
              <a:t>all-inclusive pricing</a:t>
            </a:r>
          </a:p>
          <a:p>
            <a:pPr marL="457200" indent="-298450">
              <a:buClr>
                <a:srgbClr val="000000"/>
              </a:buClr>
              <a:buSzPts val="1100"/>
              <a:buFont typeface="Georgia"/>
              <a:buChar char="●"/>
              <a:defRPr i="1" sz="1100">
                <a:latin typeface="Georgia"/>
                <a:ea typeface="Georgia"/>
                <a:cs typeface="Georgia"/>
                <a:sym typeface="Georgia"/>
              </a:defRPr>
            </a:pPr>
            <a:r>
              <a:t>pre-assigned seating</a:t>
            </a:r>
          </a:p>
          <a:p>
            <a:pPr marL="457200" indent="-298450">
              <a:buClr>
                <a:srgbClr val="000000"/>
              </a:buClr>
              <a:buSzPts val="1100"/>
              <a:buFont typeface="Georgia"/>
              <a:buChar char="●"/>
              <a:defRPr i="1" sz="1100">
                <a:latin typeface="Georgia"/>
                <a:ea typeface="Georgia"/>
                <a:cs typeface="Georgia"/>
                <a:sym typeface="Georgia"/>
              </a:defRPr>
            </a:pPr>
            <a:r>
              <a:t>sold via travel agents</a:t>
            </a:r>
          </a:p>
        </p:txBody>
      </p:sp>
      <p:sp>
        <p:nvSpPr>
          <p:cNvPr id="161" name="Google Shape;114;p17"/>
          <p:cNvSpPr txBox="1"/>
          <p:nvPr/>
        </p:nvSpPr>
        <p:spPr>
          <a:xfrm>
            <a:off x="5008174" y="2108187"/>
            <a:ext cx="3204301" cy="1452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Georgia"/>
                <a:ea typeface="Georgia"/>
                <a:cs typeface="Georgia"/>
                <a:sym typeface="Georgia"/>
              </a:defRPr>
            </a:pPr>
            <a:r>
              <a:t>Airlines can operate:</a:t>
            </a:r>
          </a:p>
          <a:p>
            <a:pPr marL="457200" indent="-298450">
              <a:buClr>
                <a:srgbClr val="000000"/>
              </a:buClr>
              <a:buSzPts val="1100"/>
              <a:buFont typeface="Georgia"/>
              <a:buChar char="●"/>
              <a:defRPr i="1" sz="1100">
                <a:latin typeface="Georgia"/>
                <a:ea typeface="Georgia"/>
                <a:cs typeface="Georgia"/>
                <a:sym typeface="Georgia"/>
              </a:defRPr>
            </a:pPr>
            <a:r>
              <a:t>single model of aircraft</a:t>
            </a:r>
          </a:p>
          <a:p>
            <a:pPr marL="457200" indent="-298450">
              <a:buClr>
                <a:srgbClr val="000000"/>
              </a:buClr>
              <a:buSzPts val="1100"/>
              <a:buFont typeface="Georgia"/>
              <a:buChar char="●"/>
              <a:defRPr i="1" sz="1100">
                <a:latin typeface="Georgia"/>
                <a:ea typeface="Georgia"/>
                <a:cs typeface="Georgia"/>
                <a:sym typeface="Georgia"/>
              </a:defRPr>
            </a:pPr>
            <a:r>
              <a:t>Connecting, unconventional but important cities</a:t>
            </a:r>
            <a:r>
              <a:t> </a:t>
            </a:r>
          </a:p>
          <a:p>
            <a:pPr marL="457200" indent="-298450">
              <a:buClr>
                <a:srgbClr val="000000"/>
              </a:buClr>
              <a:buSzPts val="1100"/>
              <a:buFont typeface="Georgia"/>
              <a:buChar char="●"/>
              <a:defRPr i="1" sz="1100">
                <a:latin typeface="Georgia"/>
                <a:ea typeface="Georgia"/>
                <a:cs typeface="Georgia"/>
                <a:sym typeface="Georgia"/>
              </a:defRPr>
            </a:pPr>
            <a:r>
              <a:t> Direct flights to different locations</a:t>
            </a:r>
          </a:p>
          <a:p>
            <a:pPr marL="457200" indent="-298450">
              <a:buClr>
                <a:srgbClr val="000000"/>
              </a:buClr>
              <a:buSzPts val="1100"/>
              <a:buFont typeface="Georgia"/>
              <a:buChar char="●"/>
              <a:defRPr i="1" sz="1100">
                <a:latin typeface="Georgia"/>
                <a:ea typeface="Georgia"/>
                <a:cs typeface="Georgia"/>
                <a:sym typeface="Georgia"/>
              </a:defRPr>
            </a:pPr>
            <a:r>
              <a:t> Different pricing based on service</a:t>
            </a:r>
          </a:p>
          <a:p>
            <a:pPr marL="457200" indent="-298450">
              <a:buClr>
                <a:srgbClr val="000000"/>
              </a:buClr>
              <a:buSzPts val="1100"/>
              <a:buFont typeface="Georgia"/>
              <a:buChar char="●"/>
              <a:defRPr i="1" sz="1100">
                <a:latin typeface="Georgia"/>
                <a:ea typeface="Georgia"/>
                <a:cs typeface="Georgia"/>
                <a:sym typeface="Georgia"/>
              </a:defRPr>
            </a:pPr>
            <a:r>
              <a:t> Seat Selection based on choice </a:t>
            </a:r>
          </a:p>
          <a:p>
            <a:pPr marL="457200" indent="-298450">
              <a:buClr>
                <a:srgbClr val="000000"/>
              </a:buClr>
              <a:buSzPts val="1100"/>
              <a:buFont typeface="Georgia"/>
              <a:buChar char="●"/>
              <a:defRPr i="1" sz="1100">
                <a:latin typeface="Georgia"/>
                <a:ea typeface="Georgia"/>
                <a:cs typeface="Georgia"/>
                <a:sym typeface="Georgia"/>
              </a:defRPr>
            </a:pPr>
            <a:r>
              <a:t>Sold directly through website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19;p18"/>
          <p:cNvSpPr/>
          <p:nvPr/>
        </p:nvSpPr>
        <p:spPr>
          <a:xfrm>
            <a:off x="1286950" y="2884424"/>
            <a:ext cx="3359401" cy="1286101"/>
          </a:xfrm>
          <a:prstGeom prst="rect">
            <a:avLst/>
          </a:prstGeom>
          <a:solidFill>
            <a:srgbClr val="D9EAD3"/>
          </a:solidFill>
          <a:ln w="12700">
            <a:miter lim="400000"/>
          </a:ln>
        </p:spPr>
        <p:txBody>
          <a:bodyPr lIns="0" tIns="0" rIns="0" bIns="0" anchor="ctr"/>
          <a:lstStyle/>
          <a:p>
            <a:pPr/>
          </a:p>
        </p:txBody>
      </p:sp>
      <p:sp>
        <p:nvSpPr>
          <p:cNvPr id="164" name="Google Shape;120;p18"/>
          <p:cNvSpPr/>
          <p:nvPr/>
        </p:nvSpPr>
        <p:spPr>
          <a:xfrm>
            <a:off x="4994125" y="1924974"/>
            <a:ext cx="3161701" cy="1557601"/>
          </a:xfrm>
          <a:prstGeom prst="rect">
            <a:avLst/>
          </a:prstGeom>
          <a:solidFill>
            <a:srgbClr val="D9EAD3"/>
          </a:solidFill>
          <a:ln w="12700">
            <a:miter lim="400000"/>
          </a:ln>
        </p:spPr>
        <p:txBody>
          <a:bodyPr lIns="0" tIns="0" rIns="0" bIns="0" anchor="ctr"/>
          <a:lstStyle/>
          <a:p>
            <a:pPr/>
          </a:p>
        </p:txBody>
      </p:sp>
      <p:sp>
        <p:nvSpPr>
          <p:cNvPr id="165" name="Google Shape;121;p18"/>
          <p:cNvSpPr txBox="1"/>
          <p:nvPr>
            <p:ph type="title"/>
          </p:nvPr>
        </p:nvSpPr>
        <p:spPr>
          <a:xfrm>
            <a:off x="311699" y="445025"/>
            <a:ext cx="8520602" cy="572701"/>
          </a:xfrm>
          <a:prstGeom prst="rect">
            <a:avLst/>
          </a:prstGeom>
        </p:spPr>
        <p:txBody>
          <a:bodyPr/>
          <a:lstStyle/>
          <a:p>
            <a:pPr defTabSz="640079">
              <a:defRPr sz="1750"/>
            </a:pPr>
            <a:r>
              <a:t>Describe another mental model shift that has resulted in a major change</a:t>
            </a:r>
          </a:p>
          <a:p>
            <a:pPr defTabSz="640079">
              <a:defRPr b="0" sz="839">
                <a:solidFill>
                  <a:srgbClr val="000000"/>
                </a:solidFill>
              </a:defRPr>
            </a:pPr>
            <a:r>
              <a:t>Fill in the blanks.</a:t>
            </a:r>
          </a:p>
        </p:txBody>
      </p:sp>
      <p:sp>
        <p:nvSpPr>
          <p:cNvPr id="166" name="Google Shape;122;p18"/>
          <p:cNvSpPr/>
          <p:nvPr/>
        </p:nvSpPr>
        <p:spPr>
          <a:xfrm>
            <a:off x="950217" y="1645106"/>
            <a:ext cx="7559581" cy="26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a:solidFill>
              <a:srgbClr val="6E6F73"/>
            </a:solidFill>
            <a:headEnd type="triangle"/>
            <a:tailEnd type="triangle"/>
          </a:ln>
        </p:spPr>
        <p:txBody>
          <a:bodyPr lIns="0" tIns="0" rIns="0" bIns="0" anchor="ctr"/>
          <a:lstStyle/>
          <a:p>
            <a:pPr>
              <a:defRPr sz="2000"/>
            </a:pPr>
          </a:p>
        </p:txBody>
      </p:sp>
      <p:grpSp>
        <p:nvGrpSpPr>
          <p:cNvPr id="169" name="Google Shape;123;p18"/>
          <p:cNvGrpSpPr/>
          <p:nvPr/>
        </p:nvGrpSpPr>
        <p:grpSpPr>
          <a:xfrm>
            <a:off x="1225084" y="1670616"/>
            <a:ext cx="6967606" cy="1366210"/>
            <a:chOff x="0" y="0"/>
            <a:chExt cx="6967605" cy="1366208"/>
          </a:xfrm>
        </p:grpSpPr>
        <p:sp>
          <p:nvSpPr>
            <p:cNvPr id="167" name="Google Shape;124;p18"/>
            <p:cNvSpPr/>
            <p:nvPr/>
          </p:nvSpPr>
          <p:spPr>
            <a:xfrm>
              <a:off x="6967605" y="-1"/>
              <a:ext cx="1" cy="389668"/>
            </a:xfrm>
            <a:prstGeom prst="line">
              <a:avLst/>
            </a:prstGeom>
            <a:noFill/>
            <a:ln w="38100" cap="flat">
              <a:solidFill>
                <a:srgbClr val="00754B"/>
              </a:solidFill>
              <a:prstDash val="solid"/>
              <a:round/>
            </a:ln>
            <a:effectLst/>
          </p:spPr>
          <p:txBody>
            <a:bodyPr wrap="square" lIns="0" tIns="0" rIns="0" bIns="0" numCol="1" anchor="t">
              <a:noAutofit/>
            </a:bodyPr>
            <a:lstStyle/>
            <a:p>
              <a:pPr/>
            </a:p>
          </p:txBody>
        </p:sp>
        <p:sp>
          <p:nvSpPr>
            <p:cNvPr id="168" name="Google Shape;125;p18"/>
            <p:cNvSpPr/>
            <p:nvPr/>
          </p:nvSpPr>
          <p:spPr>
            <a:xfrm flipH="1">
              <a:off x="0" y="976541"/>
              <a:ext cx="1" cy="389668"/>
            </a:xfrm>
            <a:prstGeom prst="line">
              <a:avLst/>
            </a:prstGeom>
            <a:noFill/>
            <a:ln w="38100" cap="flat">
              <a:solidFill>
                <a:srgbClr val="980000"/>
              </a:solidFill>
              <a:prstDash val="solid"/>
              <a:round/>
            </a:ln>
            <a:effectLst/>
          </p:spPr>
          <p:txBody>
            <a:bodyPr wrap="square" lIns="0" tIns="0" rIns="0" bIns="0" numCol="1" anchor="t">
              <a:noAutofit/>
            </a:bodyPr>
            <a:lstStyle/>
            <a:p>
              <a:pPr/>
            </a:p>
          </p:txBody>
        </p:sp>
      </p:grpSp>
      <p:sp>
        <p:nvSpPr>
          <p:cNvPr id="170" name="Google Shape;126;p18"/>
          <p:cNvSpPr txBox="1"/>
          <p:nvPr/>
        </p:nvSpPr>
        <p:spPr>
          <a:xfrm>
            <a:off x="4942975" y="1599616"/>
            <a:ext cx="3180350" cy="281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3" algn="r">
              <a:lnSpc>
                <a:spcPct val="96000"/>
              </a:lnSpc>
              <a:defRPr b="1" sz="1300">
                <a:solidFill>
                  <a:srgbClr val="00754B"/>
                </a:solidFill>
                <a:latin typeface="Georgia"/>
                <a:ea typeface="Georgia"/>
                <a:cs typeface="Georgia"/>
                <a:sym typeface="Georgia"/>
              </a:defRPr>
            </a:pPr>
            <a:r>
              <a:t>New mental models</a:t>
            </a:r>
          </a:p>
        </p:txBody>
      </p:sp>
      <p:sp>
        <p:nvSpPr>
          <p:cNvPr id="171" name="Google Shape;127;p18"/>
          <p:cNvSpPr txBox="1"/>
          <p:nvPr/>
        </p:nvSpPr>
        <p:spPr>
          <a:xfrm rot="16200000">
            <a:off x="247285" y="2924543"/>
            <a:ext cx="76980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3" algn="r">
              <a:lnSpc>
                <a:spcPct val="96000"/>
              </a:lnSpc>
              <a:defRPr sz="1300">
                <a:solidFill>
                  <a:srgbClr val="575757"/>
                </a:solidFill>
                <a:latin typeface="Georgia"/>
                <a:ea typeface="Georgia"/>
                <a:cs typeface="Georgia"/>
                <a:sym typeface="Georgia"/>
              </a:defRPr>
            </a:pPr>
            <a:r>
              <a:t>Change</a:t>
            </a:r>
          </a:p>
        </p:txBody>
      </p:sp>
      <p:sp>
        <p:nvSpPr>
          <p:cNvPr id="172" name="Google Shape;128;p18"/>
          <p:cNvSpPr txBox="1"/>
          <p:nvPr/>
        </p:nvSpPr>
        <p:spPr>
          <a:xfrm>
            <a:off x="4238762" y="4362568"/>
            <a:ext cx="65850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3" algn="r">
              <a:lnSpc>
                <a:spcPct val="96000"/>
              </a:lnSpc>
              <a:defRPr sz="1300">
                <a:solidFill>
                  <a:srgbClr val="575757"/>
                </a:solidFill>
                <a:latin typeface="Georgia"/>
                <a:ea typeface="Georgia"/>
                <a:cs typeface="Georgia"/>
                <a:sym typeface="Georgia"/>
              </a:defRPr>
            </a:pPr>
            <a:r>
              <a:t>Time</a:t>
            </a:r>
          </a:p>
        </p:txBody>
      </p:sp>
      <p:sp>
        <p:nvSpPr>
          <p:cNvPr id="173" name="Google Shape;129;p18"/>
          <p:cNvSpPr txBox="1"/>
          <p:nvPr/>
        </p:nvSpPr>
        <p:spPr>
          <a:xfrm>
            <a:off x="1299534" y="2563755"/>
            <a:ext cx="3407751" cy="281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3">
              <a:lnSpc>
                <a:spcPct val="96000"/>
              </a:lnSpc>
              <a:defRPr b="1" sz="1300">
                <a:solidFill>
                  <a:srgbClr val="980000"/>
                </a:solidFill>
                <a:latin typeface="Georgia"/>
                <a:ea typeface="Georgia"/>
                <a:cs typeface="Georgia"/>
                <a:sym typeface="Georgia"/>
              </a:defRPr>
            </a:pPr>
            <a:r>
              <a:t>Old mental models</a:t>
            </a:r>
          </a:p>
        </p:txBody>
      </p:sp>
      <p:sp>
        <p:nvSpPr>
          <p:cNvPr id="174" name="Google Shape;130;p18"/>
          <p:cNvSpPr/>
          <p:nvPr/>
        </p:nvSpPr>
        <p:spPr>
          <a:xfrm flipH="1" rot="10800000">
            <a:off x="4836948" y="1850403"/>
            <a:ext cx="3359401" cy="55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2" y="0"/>
                </a:lnTo>
                <a:lnTo>
                  <a:pt x="22" y="21600"/>
                </a:lnTo>
                <a:lnTo>
                  <a:pt x="21600" y="21600"/>
                </a:lnTo>
              </a:path>
            </a:pathLst>
          </a:custGeom>
          <a:ln w="38100">
            <a:solidFill>
              <a:srgbClr val="00754B"/>
            </a:solidFill>
          </a:ln>
        </p:spPr>
        <p:txBody>
          <a:bodyPr lIns="0" tIns="0" rIns="0" bIns="0"/>
          <a:lstStyle/>
          <a:p>
            <a:pPr/>
          </a:p>
        </p:txBody>
      </p:sp>
      <p:sp>
        <p:nvSpPr>
          <p:cNvPr id="175" name="Google Shape;131;p18"/>
          <p:cNvSpPr/>
          <p:nvPr/>
        </p:nvSpPr>
        <p:spPr>
          <a:xfrm flipH="1" rot="10800000">
            <a:off x="1242600" y="2353749"/>
            <a:ext cx="3596881" cy="455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568" y="21600"/>
                </a:lnTo>
              </a:path>
            </a:pathLst>
          </a:custGeom>
          <a:ln w="38100">
            <a:solidFill>
              <a:srgbClr val="980000"/>
            </a:solidFill>
            <a:miter lim="8000"/>
          </a:ln>
        </p:spPr>
        <p:txBody>
          <a:bodyPr lIns="0" tIns="0" rIns="0" bIns="0"/>
          <a:lstStyle/>
          <a:p>
            <a:pPr/>
          </a:p>
        </p:txBody>
      </p:sp>
      <p:sp>
        <p:nvSpPr>
          <p:cNvPr id="176" name="Google Shape;132;p18"/>
          <p:cNvSpPr txBox="1"/>
          <p:nvPr/>
        </p:nvSpPr>
        <p:spPr>
          <a:xfrm>
            <a:off x="1364500" y="2884424"/>
            <a:ext cx="3204301" cy="1148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Georgia"/>
                <a:ea typeface="Georgia"/>
                <a:cs typeface="Georgia"/>
                <a:sym typeface="Georgia"/>
              </a:defRPr>
            </a:pPr>
            <a:r>
              <a:t>Grocery Shopping</a:t>
            </a:r>
          </a:p>
          <a:p>
            <a:pPr marL="457200" indent="-298450">
              <a:buClr>
                <a:srgbClr val="000000"/>
              </a:buClr>
              <a:buSzPts val="1100"/>
              <a:buFont typeface="Georgia"/>
              <a:buChar char="●"/>
              <a:defRPr i="1" sz="1100">
                <a:latin typeface="Georgia"/>
                <a:ea typeface="Georgia"/>
                <a:cs typeface="Georgia"/>
                <a:sym typeface="Georgia"/>
              </a:defRPr>
            </a:pPr>
          </a:p>
          <a:p>
            <a:pPr marL="457200" indent="-298450">
              <a:buClr>
                <a:srgbClr val="000000"/>
              </a:buClr>
              <a:buSzPts val="1100"/>
              <a:buFont typeface="Georgia"/>
              <a:buChar char="●"/>
              <a:defRPr i="1" sz="1100">
                <a:latin typeface="Georgia"/>
                <a:ea typeface="Georgia"/>
                <a:cs typeface="Georgia"/>
                <a:sym typeface="Georgia"/>
              </a:defRPr>
            </a:pPr>
            <a:r>
              <a:t>Single brand availability</a:t>
            </a:r>
          </a:p>
          <a:p>
            <a:pPr marL="457200" indent="-298450">
              <a:buClr>
                <a:srgbClr val="000000"/>
              </a:buClr>
              <a:buSzPts val="1100"/>
              <a:buFont typeface="Georgia"/>
              <a:buChar char="●"/>
              <a:defRPr i="1" sz="1100">
                <a:latin typeface="Georgia"/>
                <a:ea typeface="Georgia"/>
                <a:cs typeface="Georgia"/>
                <a:sym typeface="Georgia"/>
              </a:defRPr>
            </a:pPr>
            <a:r>
              <a:t>Limited items availability</a:t>
            </a:r>
            <a:r>
              <a:t> </a:t>
            </a:r>
          </a:p>
          <a:p>
            <a:pPr marL="457200" indent="-298450">
              <a:buClr>
                <a:srgbClr val="000000"/>
              </a:buClr>
              <a:buSzPts val="1100"/>
              <a:buFont typeface="Georgia"/>
              <a:buChar char="●"/>
              <a:defRPr i="1" sz="1100">
                <a:latin typeface="Georgia"/>
                <a:ea typeface="Georgia"/>
                <a:cs typeface="Georgia"/>
                <a:sym typeface="Georgia"/>
              </a:defRPr>
            </a:pPr>
            <a:r>
              <a:t>Fixed Price</a:t>
            </a:r>
          </a:p>
          <a:p>
            <a:pPr marL="457200" indent="-298450">
              <a:buClr>
                <a:srgbClr val="000000"/>
              </a:buClr>
              <a:buSzPts val="1100"/>
              <a:buFont typeface="Georgia"/>
              <a:buChar char="●"/>
              <a:defRPr i="1" sz="1100">
                <a:latin typeface="Georgia"/>
                <a:ea typeface="Georgia"/>
                <a:cs typeface="Georgia"/>
                <a:sym typeface="Georgia"/>
              </a:defRPr>
            </a:pPr>
            <a:r>
              <a:t>Long queues for billing</a:t>
            </a:r>
          </a:p>
        </p:txBody>
      </p:sp>
      <p:sp>
        <p:nvSpPr>
          <p:cNvPr id="177" name="Google Shape;133;p18"/>
          <p:cNvSpPr txBox="1"/>
          <p:nvPr/>
        </p:nvSpPr>
        <p:spPr>
          <a:xfrm>
            <a:off x="4972825" y="1997724"/>
            <a:ext cx="3204301" cy="1148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Georgia"/>
                <a:ea typeface="Georgia"/>
                <a:cs typeface="Georgia"/>
                <a:sym typeface="Georgia"/>
              </a:defRPr>
            </a:pPr>
            <a:r>
              <a:t>Grocery Shopping</a:t>
            </a:r>
          </a:p>
          <a:p>
            <a:pPr marL="457200" indent="-298450">
              <a:buClr>
                <a:srgbClr val="000000"/>
              </a:buClr>
              <a:buSzPts val="1100"/>
              <a:buFont typeface="Georgia"/>
              <a:buChar char="●"/>
              <a:defRPr i="1" sz="1100">
                <a:latin typeface="Georgia"/>
                <a:ea typeface="Georgia"/>
                <a:cs typeface="Georgia"/>
                <a:sym typeface="Georgia"/>
              </a:defRPr>
            </a:pPr>
            <a:r>
              <a:t>Multiple brand options</a:t>
            </a:r>
          </a:p>
          <a:p>
            <a:pPr marL="457200" indent="-298450">
              <a:buClr>
                <a:srgbClr val="000000"/>
              </a:buClr>
              <a:buSzPts val="1100"/>
              <a:buFont typeface="Georgia"/>
              <a:buChar char="●"/>
              <a:defRPr i="1" sz="1100">
                <a:latin typeface="Georgia"/>
                <a:ea typeface="Georgia"/>
                <a:cs typeface="Georgia"/>
                <a:sym typeface="Georgia"/>
              </a:defRPr>
            </a:pPr>
            <a:r>
              <a:t>Availability of wide range of products</a:t>
            </a:r>
            <a:r>
              <a:t> </a:t>
            </a:r>
          </a:p>
          <a:p>
            <a:pPr marL="457200" indent="-298450">
              <a:buClr>
                <a:srgbClr val="000000"/>
              </a:buClr>
              <a:buSzPts val="1100"/>
              <a:buFont typeface="Georgia"/>
              <a:buChar char="●"/>
              <a:defRPr i="1" sz="1100">
                <a:latin typeface="Georgia"/>
                <a:ea typeface="Georgia"/>
                <a:cs typeface="Georgia"/>
                <a:sym typeface="Georgia"/>
              </a:defRPr>
            </a:pPr>
            <a:r>
              <a:t> Discount on sales</a:t>
            </a:r>
          </a:p>
          <a:p>
            <a:pPr marL="457200" indent="-298450">
              <a:buClr>
                <a:srgbClr val="000000"/>
              </a:buClr>
              <a:buSzPts val="1100"/>
              <a:buFont typeface="Georgia"/>
              <a:buChar char="●"/>
              <a:defRPr i="1" sz="1100">
                <a:latin typeface="Georgia"/>
                <a:ea typeface="Georgia"/>
                <a:cs typeface="Georgia"/>
                <a:sym typeface="Georgia"/>
              </a:defRPr>
            </a:pPr>
            <a:r>
              <a:t> Instant ordering and billing</a:t>
            </a:r>
          </a:p>
          <a:p>
            <a:pPr marL="457200" indent="-298450">
              <a:buClr>
                <a:srgbClr val="000000"/>
              </a:buClr>
              <a:buSzPts val="1100"/>
              <a:buFont typeface="Georgia"/>
              <a:buChar char="●"/>
              <a:defRPr i="1" sz="1100">
                <a:latin typeface="Georgia"/>
                <a:ea typeface="Georgia"/>
                <a:cs typeface="Georgia"/>
                <a:sym typeface="Georgia"/>
              </a:defRPr>
            </a:pPr>
            <a:r>
              <a:t> Impulse buying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1F1F1"/>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