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ipeaEj9Lhl/iAnCda836iBJ8Te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c7d60226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5c7d602262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c7d60226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5c7d602262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c7d6022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5c7d60226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c7d60226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5c7d602262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c7d60226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5c7d602262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c7d60226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5c7d602262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hyperlink" Target="https://drive.google.com/file/d/1HLNGQrbRxAEbRl2vuA2Uy8zqz1u5yv1C/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hyperlink" Target="https://github.com/sanikaardekar/Doceree-ML-Hackathon/tree/main" TargetMode="External"/><Relationship Id="rId6" Type="http://schemas.openxmlformats.org/officeDocument/2006/relationships/hyperlink" Target="https://drive.google.com/file/d/1doU38ZxQHeGO0hvr1oIsPREbqNPF6MWc/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310650" y="2670800"/>
            <a:ext cx="67728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1900">
                <a:solidFill>
                  <a:schemeClr val="dk1"/>
                </a:solidFill>
                <a:latin typeface="Arial"/>
                <a:ea typeface="Arial"/>
                <a:cs typeface="Arial"/>
                <a:sym typeface="Arial"/>
              </a:rPr>
              <a:t>Team Name- Karasuno</a:t>
            </a:r>
            <a:endParaRPr sz="1900">
              <a:latin typeface="Arial"/>
              <a:ea typeface="Arial"/>
              <a:cs typeface="Arial"/>
              <a:sym typeface="Arial"/>
            </a:endParaRPr>
          </a:p>
          <a:p>
            <a:pPr indent="0" lvl="0" marL="0" rtl="0" algn="l">
              <a:spcBef>
                <a:spcPts val="400"/>
              </a:spcBef>
              <a:spcAft>
                <a:spcPts val="0"/>
              </a:spcAft>
              <a:buClr>
                <a:schemeClr val="dk1"/>
              </a:buClr>
              <a:buSzPts val="2000"/>
              <a:buNone/>
            </a:pPr>
            <a:r>
              <a:rPr lang="en-US" sz="1900">
                <a:solidFill>
                  <a:schemeClr val="dk1"/>
                </a:solidFill>
                <a:latin typeface="Arial"/>
                <a:ea typeface="Arial"/>
                <a:cs typeface="Arial"/>
                <a:sym typeface="Arial"/>
              </a:rPr>
              <a:t>Team </a:t>
            </a:r>
            <a:r>
              <a:rPr lang="en-US" sz="1900">
                <a:solidFill>
                  <a:schemeClr val="dk1"/>
                </a:solidFill>
                <a:latin typeface="Arial"/>
                <a:ea typeface="Arial"/>
                <a:cs typeface="Arial"/>
                <a:sym typeface="Arial"/>
              </a:rPr>
              <a:t>Leader Name-  Prachet Shah</a:t>
            </a:r>
            <a:r>
              <a:rPr lang="en-US" sz="1900">
                <a:solidFill>
                  <a:schemeClr val="dk1"/>
                </a:solidFill>
                <a:latin typeface="Arial"/>
                <a:ea typeface="Arial"/>
                <a:cs typeface="Arial"/>
                <a:sym typeface="Arial"/>
              </a:rPr>
              <a:t>, </a:t>
            </a:r>
            <a:r>
              <a:rPr lang="en-US" sz="1900">
                <a:solidFill>
                  <a:schemeClr val="dk1"/>
                </a:solidFill>
                <a:latin typeface="Arial"/>
                <a:ea typeface="Arial"/>
                <a:cs typeface="Arial"/>
                <a:sym typeface="Arial"/>
              </a:rPr>
              <a:t>Sanika Ardekar</a:t>
            </a:r>
            <a:endParaRPr sz="1900">
              <a:latin typeface="Arial"/>
              <a:ea typeface="Arial"/>
              <a:cs typeface="Arial"/>
              <a:sym typeface="Arial"/>
            </a:endParaRPr>
          </a:p>
          <a:p>
            <a:pPr indent="0" lvl="0" marL="0" rtl="0" algn="l">
              <a:spcBef>
                <a:spcPts val="400"/>
              </a:spcBef>
              <a:spcAft>
                <a:spcPts val="0"/>
              </a:spcAft>
              <a:buClr>
                <a:schemeClr val="dk1"/>
              </a:buClr>
              <a:buSzPts val="2000"/>
              <a:buNone/>
            </a:pPr>
            <a:r>
              <a:rPr lang="en-US" sz="1900">
                <a:solidFill>
                  <a:schemeClr val="dk1"/>
                </a:solidFill>
                <a:latin typeface="Arial"/>
                <a:ea typeface="Arial"/>
                <a:cs typeface="Arial"/>
                <a:sym typeface="Arial"/>
              </a:rPr>
              <a:t>Team Leader Email Address- prachetshah25@gmail.com</a:t>
            </a:r>
            <a:endParaRPr sz="1900">
              <a:latin typeface="Arial"/>
              <a:ea typeface="Arial"/>
              <a:cs typeface="Arial"/>
              <a:sym typeface="Arial"/>
            </a:endParaRPr>
          </a:p>
          <a:p>
            <a:pPr indent="0" lvl="0" marL="0" rtl="0" algn="ctr">
              <a:spcBef>
                <a:spcPts val="640"/>
              </a:spcBef>
              <a:spcAft>
                <a:spcPts val="0"/>
              </a:spcAft>
              <a:buClr>
                <a:srgbClr val="888888"/>
              </a:buClr>
              <a:buSzPts val="3200"/>
              <a:buNone/>
            </a:pPr>
            <a:r>
              <a:t/>
            </a:r>
            <a:endParaRPr sz="1900">
              <a:latin typeface="Arial"/>
              <a:ea typeface="Arial"/>
              <a:cs typeface="Arial"/>
              <a:sym typeface="Arial"/>
            </a:endParaRPr>
          </a:p>
        </p:txBody>
      </p:sp>
      <p:sp>
        <p:nvSpPr>
          <p:cNvPr id="85" name="Google Shape;85;p1"/>
          <p:cNvSpPr txBox="1"/>
          <p:nvPr>
            <p:ph type="ctrTitle"/>
          </p:nvPr>
        </p:nvSpPr>
        <p:spPr>
          <a:xfrm>
            <a:off x="1656300" y="1200800"/>
            <a:ext cx="5831400" cy="147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Font typeface="Arial Black"/>
              <a:buNone/>
            </a:pPr>
            <a:r>
              <a:rPr b="1" lang="en-US" sz="4000">
                <a:latin typeface="Arial Black"/>
                <a:ea typeface="Arial Black"/>
                <a:cs typeface="Arial Black"/>
                <a:sym typeface="Arial Black"/>
              </a:rPr>
              <a:t>Machine Learning </a:t>
            </a:r>
            <a:br>
              <a:rPr b="1" lang="en-US" sz="4000">
                <a:latin typeface="Arial Black"/>
                <a:ea typeface="Arial Black"/>
                <a:cs typeface="Arial Black"/>
                <a:sym typeface="Arial Black"/>
              </a:rPr>
            </a:br>
            <a:r>
              <a:rPr b="1" lang="en-US" sz="4000">
                <a:solidFill>
                  <a:schemeClr val="dk1"/>
                </a:solidFill>
                <a:latin typeface="Arial Black"/>
                <a:ea typeface="Arial Black"/>
                <a:cs typeface="Arial Black"/>
                <a:sym typeface="Arial Black"/>
              </a:rPr>
              <a:t>Hackathon</a:t>
            </a:r>
            <a:endParaRPr sz="4000">
              <a:solidFill>
                <a:schemeClr val="dk1"/>
              </a:solidFill>
              <a:latin typeface="Arial Black"/>
              <a:ea typeface="Arial Black"/>
              <a:cs typeface="Arial Black"/>
              <a:sym typeface="Arial Black"/>
            </a:endParaRPr>
          </a:p>
        </p:txBody>
      </p:sp>
      <p:pic>
        <p:nvPicPr>
          <p:cNvPr descr="Doceree_logo.png" id="86" name="Google Shape;86;p1"/>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87" name="Google Shape;87;p1"/>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88" name="Google Shape;88;p1"/>
          <p:cNvPicPr preferRelativeResize="0"/>
          <p:nvPr/>
        </p:nvPicPr>
        <p:blipFill>
          <a:blip r:embed="rId5">
            <a:alphaModFix/>
          </a:blip>
          <a:stretch>
            <a:fillRect/>
          </a:stretch>
        </p:blipFill>
        <p:spPr>
          <a:xfrm>
            <a:off x="2155688" y="3870975"/>
            <a:ext cx="5082725" cy="2661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5c7d602262_1_34"/>
          <p:cNvSpPr txBox="1"/>
          <p:nvPr>
            <p:ph type="title"/>
          </p:nvPr>
        </p:nvSpPr>
        <p:spPr>
          <a:xfrm>
            <a:off x="390600" y="771707"/>
            <a:ext cx="8229600" cy="78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500">
                <a:latin typeface="Arial Black"/>
                <a:ea typeface="Arial Black"/>
                <a:cs typeface="Arial Black"/>
                <a:sym typeface="Arial Black"/>
              </a:rPr>
              <a:t>Model </a:t>
            </a:r>
            <a:r>
              <a:rPr b="1" lang="en-US" sz="2500">
                <a:latin typeface="Arial Black"/>
                <a:ea typeface="Arial Black"/>
                <a:cs typeface="Arial Black"/>
                <a:sym typeface="Arial Black"/>
              </a:rPr>
              <a:t>Explanation (IS_HCP Prediction)</a:t>
            </a:r>
            <a:endParaRPr b="1" sz="2500">
              <a:latin typeface="Arial Black"/>
              <a:ea typeface="Arial Black"/>
              <a:cs typeface="Arial Black"/>
              <a:sym typeface="Arial Black"/>
            </a:endParaRPr>
          </a:p>
        </p:txBody>
      </p:sp>
      <p:pic>
        <p:nvPicPr>
          <p:cNvPr descr="Doceree_logo.png" id="163" name="Google Shape;163;g25c7d602262_1_34"/>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64" name="Google Shape;164;g25c7d602262_1_34"/>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65" name="Google Shape;165;g25c7d602262_1_34"/>
          <p:cNvSpPr txBox="1"/>
          <p:nvPr/>
        </p:nvSpPr>
        <p:spPr>
          <a:xfrm>
            <a:off x="335700" y="1465650"/>
            <a:ext cx="84726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u="sng"/>
              <a:t>XGBClassifier(n_estimators=500, n_jobs=80, objective='binary:logistic')</a:t>
            </a:r>
            <a:endParaRPr sz="2000" u="sng"/>
          </a:p>
          <a:p>
            <a:pPr indent="0" lvl="0" marL="0" rtl="0" algn="l">
              <a:spcBef>
                <a:spcPts val="0"/>
              </a:spcBef>
              <a:spcAft>
                <a:spcPts val="0"/>
              </a:spcAft>
              <a:buNone/>
            </a:pPr>
            <a:r>
              <a:t/>
            </a:r>
            <a:endParaRPr sz="2000"/>
          </a:p>
          <a:p>
            <a:pPr indent="0" lvl="0" marL="0" rtl="0" algn="l">
              <a:spcBef>
                <a:spcPts val="0"/>
              </a:spcBef>
              <a:spcAft>
                <a:spcPts val="0"/>
              </a:spcAft>
              <a:buNone/>
            </a:pPr>
            <a:r>
              <a:rPr lang="en-US" sz="2000"/>
              <a:t>Objective: </a:t>
            </a:r>
            <a:endParaRPr sz="2000"/>
          </a:p>
          <a:p>
            <a:pPr indent="-355600" lvl="0" marL="457200" rtl="0" algn="l">
              <a:spcBef>
                <a:spcPts val="0"/>
              </a:spcBef>
              <a:spcAft>
                <a:spcPts val="0"/>
              </a:spcAft>
              <a:buSzPts val="2000"/>
              <a:buChar char="●"/>
            </a:pPr>
            <a:r>
              <a:rPr lang="en-US" sz="2000"/>
              <a:t>Binary Classification (predicting one of two classes)</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US" sz="2000"/>
              <a:t>Key Hyperparameters:</a:t>
            </a:r>
            <a:endParaRPr sz="2000"/>
          </a:p>
          <a:p>
            <a:pPr indent="-355600" lvl="0" marL="457200" rtl="0" algn="l">
              <a:spcBef>
                <a:spcPts val="0"/>
              </a:spcBef>
              <a:spcAft>
                <a:spcPts val="0"/>
              </a:spcAft>
              <a:buSzPts val="2000"/>
              <a:buChar char="●"/>
            </a:pPr>
            <a:r>
              <a:rPr lang="en-US" sz="2000"/>
              <a:t>n_estimators: 500 (number of boosting rounds)</a:t>
            </a:r>
            <a:endParaRPr sz="2000"/>
          </a:p>
          <a:p>
            <a:pPr indent="-355600" lvl="0" marL="457200" rtl="0" algn="l">
              <a:spcBef>
                <a:spcPts val="0"/>
              </a:spcBef>
              <a:spcAft>
                <a:spcPts val="0"/>
              </a:spcAft>
              <a:buSzPts val="2000"/>
              <a:buChar char="●"/>
            </a:pPr>
            <a:r>
              <a:rPr lang="en-US" sz="2000"/>
              <a:t>n_jobs: 80 (parallel threads during training)</a:t>
            </a:r>
            <a:endParaRPr sz="2000"/>
          </a:p>
          <a:p>
            <a:pPr indent="-355600" lvl="0" marL="457200" rtl="0" algn="l">
              <a:spcBef>
                <a:spcPts val="0"/>
              </a:spcBef>
              <a:spcAft>
                <a:spcPts val="0"/>
              </a:spcAft>
              <a:buSzPts val="2000"/>
              <a:buChar char="●"/>
            </a:pPr>
            <a:r>
              <a:rPr lang="en-US" sz="2000"/>
              <a:t>objective: 'binary:logistic' (logistic regression for binary classification)</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US" sz="2000"/>
              <a:t>Benefits:</a:t>
            </a:r>
            <a:endParaRPr sz="2000"/>
          </a:p>
          <a:p>
            <a:pPr indent="-355600" lvl="0" marL="457200" rtl="0" algn="l">
              <a:spcBef>
                <a:spcPts val="0"/>
              </a:spcBef>
              <a:spcAft>
                <a:spcPts val="0"/>
              </a:spcAft>
              <a:buSzPts val="2000"/>
              <a:buChar char="●"/>
            </a:pPr>
            <a:r>
              <a:rPr lang="en-US" sz="2000"/>
              <a:t>High Performance: Superior accuracy and efficiency</a:t>
            </a:r>
            <a:endParaRPr sz="2000"/>
          </a:p>
          <a:p>
            <a:pPr indent="-355600" lvl="0" marL="457200" rtl="0" algn="l">
              <a:spcBef>
                <a:spcPts val="0"/>
              </a:spcBef>
              <a:spcAft>
                <a:spcPts val="0"/>
              </a:spcAft>
              <a:buSzPts val="2000"/>
              <a:buChar char="●"/>
            </a:pPr>
            <a:r>
              <a:rPr lang="en-US" sz="2000"/>
              <a:t>Scalability: Handles large-scale datasets</a:t>
            </a:r>
            <a:endParaRPr sz="2000"/>
          </a:p>
          <a:p>
            <a:pPr indent="-355600" lvl="0" marL="457200" rtl="0" algn="l">
              <a:spcBef>
                <a:spcPts val="0"/>
              </a:spcBef>
              <a:spcAft>
                <a:spcPts val="0"/>
              </a:spcAft>
              <a:buSzPts val="2000"/>
              <a:buChar char="●"/>
            </a:pPr>
            <a:r>
              <a:rPr lang="en-US" sz="2000"/>
              <a:t>Feature Importance: Identifies influential features</a:t>
            </a:r>
            <a:endParaRPr sz="2000"/>
          </a:p>
          <a:p>
            <a:pPr indent="-355600" lvl="0" marL="457200" rtl="0" algn="l">
              <a:spcBef>
                <a:spcPts val="0"/>
              </a:spcBef>
              <a:spcAft>
                <a:spcPts val="0"/>
              </a:spcAft>
              <a:buSzPts val="2000"/>
              <a:buChar char="●"/>
            </a:pPr>
            <a:r>
              <a:rPr lang="en-US" sz="2000"/>
              <a:t>Regularization: Prevents overfitting</a:t>
            </a:r>
            <a:endParaRPr sz="2000"/>
          </a:p>
          <a:p>
            <a:pPr indent="0" lvl="0" marL="0" rtl="0" algn="l">
              <a:spcBef>
                <a:spcPts val="0"/>
              </a:spcBef>
              <a:spcAft>
                <a:spcPts val="0"/>
              </a:spcAft>
              <a:buNone/>
            </a:pPr>
            <a:r>
              <a:rPr lang="en-US" sz="2000"/>
              <a:t>Training: Sequentially builds 500 decision trees</a:t>
            </a:r>
            <a:endParaRPr sz="2000"/>
          </a:p>
          <a:p>
            <a:pPr indent="0" lvl="0" marL="0" rtl="0" algn="l">
              <a:spcBef>
                <a:spcPts val="0"/>
              </a:spcBef>
              <a:spcAft>
                <a:spcPts val="0"/>
              </a:spcAft>
              <a:buNone/>
            </a:pPr>
            <a:r>
              <a:rPr lang="en-US" sz="2000"/>
              <a:t>Prediction: Weighted sum of tree predictions</a:t>
            </a:r>
            <a:endParaRPr sz="2000"/>
          </a:p>
          <a:p>
            <a:pPr indent="0" lvl="0" marL="0" rtl="0" algn="l">
              <a:spcBef>
                <a:spcPts val="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5c7d602262_1_47"/>
          <p:cNvSpPr txBox="1"/>
          <p:nvPr>
            <p:ph type="title"/>
          </p:nvPr>
        </p:nvSpPr>
        <p:spPr>
          <a:xfrm>
            <a:off x="390600" y="771700"/>
            <a:ext cx="8472600" cy="785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Black"/>
              <a:buNone/>
            </a:pPr>
            <a:r>
              <a:rPr b="1" lang="en-US" sz="2800">
                <a:latin typeface="Arial Black"/>
                <a:ea typeface="Arial Black"/>
                <a:cs typeface="Arial Black"/>
                <a:sym typeface="Arial Black"/>
              </a:rPr>
              <a:t>Model Explanation (Taxonomy Prediction)</a:t>
            </a:r>
            <a:endParaRPr b="1" sz="2800">
              <a:latin typeface="Arial Black"/>
              <a:ea typeface="Arial Black"/>
              <a:cs typeface="Arial Black"/>
              <a:sym typeface="Arial Black"/>
            </a:endParaRPr>
          </a:p>
        </p:txBody>
      </p:sp>
      <p:pic>
        <p:nvPicPr>
          <p:cNvPr descr="Doceree_logo.png" id="171" name="Google Shape;171;g25c7d602262_1_47"/>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72" name="Google Shape;172;g25c7d602262_1_47"/>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73" name="Google Shape;173;g25c7d602262_1_47"/>
          <p:cNvSpPr txBox="1"/>
          <p:nvPr/>
        </p:nvSpPr>
        <p:spPr>
          <a:xfrm>
            <a:off x="335700" y="1465650"/>
            <a:ext cx="84726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u="sng"/>
              <a:t>RandomForestClassifier(n_estimators=300, random_state=42)</a:t>
            </a:r>
            <a:endParaRPr sz="2000" u="sng"/>
          </a:p>
          <a:p>
            <a:pPr indent="0" lvl="0" marL="0" rtl="0" algn="l">
              <a:spcBef>
                <a:spcPts val="0"/>
              </a:spcBef>
              <a:spcAft>
                <a:spcPts val="0"/>
              </a:spcAft>
              <a:buNone/>
            </a:pPr>
            <a:r>
              <a:t/>
            </a:r>
            <a:endParaRPr sz="2000"/>
          </a:p>
          <a:p>
            <a:pPr indent="0" lvl="0" marL="0" rtl="0" algn="l">
              <a:spcBef>
                <a:spcPts val="0"/>
              </a:spcBef>
              <a:spcAft>
                <a:spcPts val="0"/>
              </a:spcAft>
              <a:buNone/>
            </a:pPr>
            <a:r>
              <a:rPr lang="en-US" sz="2000"/>
              <a:t>Objective: </a:t>
            </a:r>
            <a:endParaRPr sz="2000"/>
          </a:p>
          <a:p>
            <a:pPr indent="-355600" lvl="0" marL="457200" rtl="0" algn="l">
              <a:spcBef>
                <a:spcPts val="0"/>
              </a:spcBef>
              <a:spcAft>
                <a:spcPts val="0"/>
              </a:spcAft>
              <a:buSzPts val="2000"/>
              <a:buChar char="●"/>
            </a:pPr>
            <a:r>
              <a:rPr lang="en-US" sz="2000"/>
              <a:t>Multiple Classification (predicting multiple classes)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Key Hyperparameters:</a:t>
            </a:r>
            <a:endParaRPr sz="2000"/>
          </a:p>
          <a:p>
            <a:pPr indent="-355600" lvl="0" marL="457200" rtl="0" algn="l">
              <a:spcBef>
                <a:spcPts val="0"/>
              </a:spcBef>
              <a:spcAft>
                <a:spcPts val="0"/>
              </a:spcAft>
              <a:buSzPts val="2000"/>
              <a:buChar char="●"/>
            </a:pPr>
            <a:r>
              <a:rPr lang="en-US" sz="2000"/>
              <a:t>n_estimators: 300 (number of decision trees in the forest)</a:t>
            </a:r>
            <a:endParaRPr sz="2000"/>
          </a:p>
          <a:p>
            <a:pPr indent="-355600" lvl="0" marL="457200" rtl="0" algn="l">
              <a:spcBef>
                <a:spcPts val="0"/>
              </a:spcBef>
              <a:spcAft>
                <a:spcPts val="0"/>
              </a:spcAft>
              <a:buSzPts val="2000"/>
              <a:buChar char="●"/>
            </a:pPr>
            <a:r>
              <a:rPr lang="en-US" sz="2000"/>
              <a:t>random_state: 42 (seed for random number generation)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Benefits:</a:t>
            </a:r>
            <a:endParaRPr sz="2000"/>
          </a:p>
          <a:p>
            <a:pPr indent="-355600" lvl="0" marL="457200" rtl="0" algn="l">
              <a:spcBef>
                <a:spcPts val="0"/>
              </a:spcBef>
              <a:spcAft>
                <a:spcPts val="0"/>
              </a:spcAft>
              <a:buSzPts val="2000"/>
              <a:buChar char="●"/>
            </a:pPr>
            <a:r>
              <a:rPr lang="en-US" sz="2000"/>
              <a:t>Ensemble Learning: Combines multiple decision trees</a:t>
            </a:r>
            <a:endParaRPr sz="2000"/>
          </a:p>
          <a:p>
            <a:pPr indent="-355600" lvl="0" marL="457200" rtl="0" algn="l">
              <a:spcBef>
                <a:spcPts val="0"/>
              </a:spcBef>
              <a:spcAft>
                <a:spcPts val="0"/>
              </a:spcAft>
              <a:buSzPts val="2000"/>
              <a:buChar char="●"/>
            </a:pPr>
            <a:r>
              <a:rPr lang="en-US" sz="2000"/>
              <a:t>High Performance: Robust and accurate predictions</a:t>
            </a:r>
            <a:endParaRPr sz="2000"/>
          </a:p>
          <a:p>
            <a:pPr indent="-355600" lvl="0" marL="457200" rtl="0" algn="l">
              <a:spcBef>
                <a:spcPts val="0"/>
              </a:spcBef>
              <a:spcAft>
                <a:spcPts val="0"/>
              </a:spcAft>
              <a:buSzPts val="2000"/>
              <a:buChar char="●"/>
            </a:pPr>
            <a:r>
              <a:rPr lang="en-US" sz="2000"/>
              <a:t>Parallel Processing: Efficient with large datasets</a:t>
            </a:r>
            <a:endParaRPr sz="2000"/>
          </a:p>
          <a:p>
            <a:pPr indent="-355600" lvl="0" marL="457200" rtl="0" algn="l">
              <a:spcBef>
                <a:spcPts val="0"/>
              </a:spcBef>
              <a:spcAft>
                <a:spcPts val="0"/>
              </a:spcAft>
              <a:buSzPts val="2000"/>
              <a:buChar char="●"/>
            </a:pPr>
            <a:r>
              <a:rPr lang="en-US" sz="2000"/>
              <a:t>Feature Importance: Identifies important features</a:t>
            </a:r>
            <a:endParaRPr sz="2000"/>
          </a:p>
          <a:p>
            <a:pPr indent="-355600" lvl="0" marL="457200" rtl="0" algn="l">
              <a:spcBef>
                <a:spcPts val="0"/>
              </a:spcBef>
              <a:spcAft>
                <a:spcPts val="0"/>
              </a:spcAft>
              <a:buSzPts val="2000"/>
              <a:buChar char="●"/>
            </a:pPr>
            <a:r>
              <a:rPr lang="en-US" sz="2000"/>
              <a:t>Reduces Overfitting: Averages predictions from trees</a:t>
            </a:r>
            <a:endParaRPr sz="2000"/>
          </a:p>
          <a:p>
            <a:pPr indent="0" lvl="0" marL="0" rtl="0" algn="l">
              <a:spcBef>
                <a:spcPts val="0"/>
              </a:spcBef>
              <a:spcAft>
                <a:spcPts val="0"/>
              </a:spcAft>
              <a:buNone/>
            </a:pPr>
            <a:r>
              <a:rPr lang="en-US" sz="2000"/>
              <a:t>Training: Builds 300 decision trees independently</a:t>
            </a:r>
            <a:endParaRPr sz="2000"/>
          </a:p>
          <a:p>
            <a:pPr indent="0" lvl="0" marL="0" rtl="0" algn="l">
              <a:spcBef>
                <a:spcPts val="0"/>
              </a:spcBef>
              <a:spcAft>
                <a:spcPts val="0"/>
              </a:spcAft>
              <a:buNone/>
            </a:pPr>
            <a:r>
              <a:rPr lang="en-US" sz="2000"/>
              <a:t>Prediction: Takes majority vote from all trees</a:t>
            </a:r>
            <a:endParaRPr sz="2000"/>
          </a:p>
          <a:p>
            <a:pPr indent="0" lvl="0" marL="0" rtl="0" algn="l">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type="title"/>
          </p:nvPr>
        </p:nvSpPr>
        <p:spPr>
          <a:xfrm>
            <a:off x="500034" y="1071546"/>
            <a:ext cx="5972188" cy="1214446"/>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Execution Demo (Video/ Screenshots) of the solution:</a:t>
            </a:r>
            <a:endParaRPr sz="2800">
              <a:latin typeface="Arial Black"/>
              <a:ea typeface="Arial Black"/>
              <a:cs typeface="Arial Black"/>
              <a:sym typeface="Arial Black"/>
            </a:endParaRPr>
          </a:p>
        </p:txBody>
      </p:sp>
      <p:pic>
        <p:nvPicPr>
          <p:cNvPr descr="Doceree_logo.png" id="179" name="Google Shape;179;p5"/>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80" name="Google Shape;180;p5"/>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81" name="Google Shape;181;p5"/>
          <p:cNvSpPr txBox="1"/>
          <p:nvPr/>
        </p:nvSpPr>
        <p:spPr>
          <a:xfrm>
            <a:off x="853475" y="2639100"/>
            <a:ext cx="672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hlink"/>
                </a:solidFill>
                <a:hlinkClick r:id="rId5"/>
              </a:rPr>
              <a:t>Demo Video Karasuno</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571472" y="928670"/>
            <a:ext cx="6186502" cy="11430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Source code in ZIP file/Github URL:</a:t>
            </a:r>
            <a:endParaRPr b="1" sz="2800">
              <a:latin typeface="Arial Black"/>
              <a:ea typeface="Arial Black"/>
              <a:cs typeface="Arial Black"/>
              <a:sym typeface="Arial Black"/>
            </a:endParaRPr>
          </a:p>
        </p:txBody>
      </p:sp>
      <p:pic>
        <p:nvPicPr>
          <p:cNvPr descr="Doceree_logo.png" id="187" name="Google Shape;187;p6"/>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88" name="Google Shape;188;p6"/>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89" name="Google Shape;189;p6"/>
          <p:cNvSpPr txBox="1"/>
          <p:nvPr/>
        </p:nvSpPr>
        <p:spPr>
          <a:xfrm>
            <a:off x="753600" y="2206300"/>
            <a:ext cx="73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u="sng">
                <a:solidFill>
                  <a:schemeClr val="hlink"/>
                </a:solidFill>
                <a:hlinkClick r:id="rId5"/>
              </a:rPr>
              <a:t>Github Link</a:t>
            </a:r>
            <a:endParaRPr sz="2500"/>
          </a:p>
        </p:txBody>
      </p:sp>
      <p:sp>
        <p:nvSpPr>
          <p:cNvPr id="190" name="Google Shape;190;p6"/>
          <p:cNvSpPr txBox="1"/>
          <p:nvPr/>
        </p:nvSpPr>
        <p:spPr>
          <a:xfrm>
            <a:off x="753600" y="3030925"/>
            <a:ext cx="4882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u="sng">
                <a:solidFill>
                  <a:schemeClr val="hlink"/>
                </a:solidFill>
                <a:hlinkClick r:id="rId6"/>
              </a:rPr>
              <a:t>Doceree Karasuno Zip file link</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Doceree_logo.png" id="195" name="Google Shape;195;p8"/>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96" name="Google Shape;196;p8"/>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pic>
        <p:nvPicPr>
          <p:cNvPr id="197" name="Google Shape;197;p8"/>
          <p:cNvPicPr preferRelativeResize="0"/>
          <p:nvPr/>
        </p:nvPicPr>
        <p:blipFill>
          <a:blip r:embed="rId5">
            <a:alphaModFix/>
          </a:blip>
          <a:stretch>
            <a:fillRect/>
          </a:stretch>
        </p:blipFill>
        <p:spPr>
          <a:xfrm>
            <a:off x="967188" y="1514850"/>
            <a:ext cx="7209624" cy="478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500034" y="928670"/>
            <a:ext cx="6000792" cy="135732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Brief Description of the Problem at hand: </a:t>
            </a:r>
            <a:endParaRPr sz="2800">
              <a:latin typeface="Arial Black"/>
              <a:ea typeface="Arial Black"/>
              <a:cs typeface="Arial Black"/>
              <a:sym typeface="Arial Black"/>
            </a:endParaRPr>
          </a:p>
        </p:txBody>
      </p:sp>
      <p:pic>
        <p:nvPicPr>
          <p:cNvPr descr="Doceree_logo.png" id="94" name="Google Shape;94;p2"/>
          <p:cNvPicPr preferRelativeResize="0"/>
          <p:nvPr/>
        </p:nvPicPr>
        <p:blipFill rotWithShape="1">
          <a:blip r:embed="rId3">
            <a:alphaModFix/>
          </a:blip>
          <a:srcRect b="0" l="0" r="0" t="0"/>
          <a:stretch/>
        </p:blipFill>
        <p:spPr>
          <a:xfrm>
            <a:off x="6786578" y="357166"/>
            <a:ext cx="2063750" cy="428628"/>
          </a:xfrm>
          <a:prstGeom prst="rect">
            <a:avLst/>
          </a:prstGeom>
          <a:noFill/>
          <a:ln>
            <a:noFill/>
          </a:ln>
        </p:spPr>
      </p:pic>
      <p:pic>
        <p:nvPicPr>
          <p:cNvPr descr="CG-2023-logo.png" id="95" name="Google Shape;95;p2"/>
          <p:cNvPicPr preferRelativeResize="0"/>
          <p:nvPr/>
        </p:nvPicPr>
        <p:blipFill rotWithShape="1">
          <a:blip r:embed="rId4">
            <a:alphaModFix/>
          </a:blip>
          <a:srcRect b="0" l="0" r="0" t="0"/>
          <a:stretch/>
        </p:blipFill>
        <p:spPr>
          <a:xfrm>
            <a:off x="285720" y="285728"/>
            <a:ext cx="1866886" cy="685795"/>
          </a:xfrm>
          <a:prstGeom prst="rect">
            <a:avLst/>
          </a:prstGeom>
          <a:noFill/>
          <a:ln>
            <a:noFill/>
          </a:ln>
        </p:spPr>
      </p:pic>
      <p:sp>
        <p:nvSpPr>
          <p:cNvPr id="96" name="Google Shape;96;p2"/>
          <p:cNvSpPr txBox="1"/>
          <p:nvPr/>
        </p:nvSpPr>
        <p:spPr>
          <a:xfrm>
            <a:off x="187600" y="2147275"/>
            <a:ext cx="8856900" cy="5094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1F1F1F"/>
              </a:buClr>
              <a:buSzPts val="1800"/>
              <a:buChar char="●"/>
            </a:pPr>
            <a:r>
              <a:rPr lang="en-US" sz="1800">
                <a:solidFill>
                  <a:srgbClr val="1F1F1F"/>
                </a:solidFill>
                <a:highlight>
                  <a:srgbClr val="FFFFFF"/>
                </a:highlight>
              </a:rPr>
              <a:t>The ad server logs contain information about user behavior, including browser details, IP addresses, geographic locations, search patterns, site URLs, and other relevant data.</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objective of the hackathon is to build a model that can accurately predict whether a user belongs to the HCP category and its specialization id/taxonomy.</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HCP category refers to the type of healthcare professional a user is.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specialization id/taxonomy refers to the specific area of expertise of a healthcare professional.</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model will be used to target advertising to HCPs.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problem statement is challenging because it requires the model to be able to accurately predict the HCP category and specialization id/taxonomy of a user based on a variety of different data points.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problem statement is also very rewarding because it has the potential to make a real impact on the way that businesses target their advertising to HCPs.</a:t>
            </a:r>
            <a:endParaRPr sz="1800">
              <a:solidFill>
                <a:srgbClr val="1F1F1F"/>
              </a:solidFill>
              <a:highlight>
                <a:srgbClr val="FFFFFF"/>
              </a:highlight>
            </a:endParaRPr>
          </a:p>
          <a:p>
            <a:pPr indent="0" lvl="0" marL="0" rtl="0" algn="l">
              <a:spcBef>
                <a:spcPts val="110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500034" y="1000108"/>
            <a:ext cx="5829312" cy="10715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Solution proposed and description:</a:t>
            </a:r>
            <a:endParaRPr sz="2800">
              <a:latin typeface="Arial Black"/>
              <a:ea typeface="Arial Black"/>
              <a:cs typeface="Arial Black"/>
              <a:sym typeface="Arial Black"/>
            </a:endParaRPr>
          </a:p>
        </p:txBody>
      </p:sp>
      <p:pic>
        <p:nvPicPr>
          <p:cNvPr descr="Doceree_logo.png" id="102" name="Google Shape;102;p3"/>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103" name="Google Shape;103;p3"/>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04" name="Google Shape;104;p3"/>
          <p:cNvSpPr txBox="1"/>
          <p:nvPr/>
        </p:nvSpPr>
        <p:spPr>
          <a:xfrm>
            <a:off x="470625" y="2239600"/>
            <a:ext cx="81897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Our aim in this problem statement is to classify whether the given record is HCP or not. As this is a supervised binary classification problem, we use different prominent algorithms like Decision Tree Classifier, Logistic Regression, Random Forest Classifier and XGBoost Classifier.</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On comparing result on train set and evaluation score, the XGBoost Classifier with objective as binary:logistic and estimators as 500 as well as jobs=80 gave the best result.</a:t>
            </a:r>
            <a:br>
              <a:rPr lang="en-US" sz="2000"/>
            </a:br>
            <a:br>
              <a:rPr lang="en-US" sz="2000"/>
            </a:br>
            <a:r>
              <a:rPr lang="en-US" sz="2000"/>
              <a:t>Then the predicted IS_HCP value from prev step is utilised for Taxonomy prediction which is carried out using Random Forest classifier. Predictions are made on the validation data and the test data.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04775" y="854688"/>
            <a:ext cx="5558700" cy="685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rgbClr val="1D1D1D"/>
              </a:buClr>
              <a:buSzPts val="2800"/>
              <a:buFont typeface="Arial Black"/>
              <a:buNone/>
            </a:pPr>
            <a:r>
              <a:rPr b="1" lang="en-US" sz="2800">
                <a:solidFill>
                  <a:srgbClr val="1D1D1D"/>
                </a:solidFill>
                <a:latin typeface="Arial Black"/>
                <a:ea typeface="Arial Black"/>
                <a:cs typeface="Arial Black"/>
                <a:sym typeface="Arial Black"/>
              </a:rPr>
              <a:t>Approach:</a:t>
            </a:r>
            <a:endParaRPr sz="2800">
              <a:latin typeface="Arial Black"/>
              <a:ea typeface="Arial Black"/>
              <a:cs typeface="Arial Black"/>
              <a:sym typeface="Arial Black"/>
            </a:endParaRPr>
          </a:p>
        </p:txBody>
      </p:sp>
      <p:pic>
        <p:nvPicPr>
          <p:cNvPr descr="Doceree_logo.png" id="110" name="Google Shape;110;p4"/>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11" name="Google Shape;111;p4"/>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12" name="Google Shape;112;p4"/>
          <p:cNvSpPr txBox="1"/>
          <p:nvPr/>
        </p:nvSpPr>
        <p:spPr>
          <a:xfrm>
            <a:off x="292600" y="1540500"/>
            <a:ext cx="4541700" cy="5110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1) Exploratory Data Analysis was conducted on the train dataset to gain insights into important and relevant columns, providing a deeper understanding of the data.</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2) Word clouds were plotted using the Natural Language Toolkit (NLTK) for the 'keywords' column, considering the 'IS_HCP' parameter. Additionally, graphs were generated for various features such as 'Device Type' and 'Platform Type' using Python's built-in plot function.</a:t>
            </a:r>
            <a:endParaRPr sz="2000"/>
          </a:p>
          <a:p>
            <a:pPr indent="0" lvl="0" marL="0" rtl="0" algn="l">
              <a:spcBef>
                <a:spcPts val="0"/>
              </a:spcBef>
              <a:spcAft>
                <a:spcPts val="0"/>
              </a:spcAft>
              <a:buNone/>
            </a:pPr>
            <a:r>
              <a:t/>
            </a:r>
            <a:endParaRPr sz="2000"/>
          </a:p>
        </p:txBody>
      </p:sp>
      <p:pic>
        <p:nvPicPr>
          <p:cNvPr id="113" name="Google Shape;113;p4"/>
          <p:cNvPicPr preferRelativeResize="0"/>
          <p:nvPr/>
        </p:nvPicPr>
        <p:blipFill>
          <a:blip r:embed="rId5">
            <a:alphaModFix/>
          </a:blip>
          <a:stretch>
            <a:fillRect/>
          </a:stretch>
        </p:blipFill>
        <p:spPr>
          <a:xfrm>
            <a:off x="4956100" y="3994113"/>
            <a:ext cx="4005025" cy="2052954"/>
          </a:xfrm>
          <a:prstGeom prst="rect">
            <a:avLst/>
          </a:prstGeom>
          <a:noFill/>
          <a:ln>
            <a:noFill/>
          </a:ln>
        </p:spPr>
      </p:pic>
      <p:pic>
        <p:nvPicPr>
          <p:cNvPr id="114" name="Google Shape;114;p4"/>
          <p:cNvPicPr preferRelativeResize="0"/>
          <p:nvPr/>
        </p:nvPicPr>
        <p:blipFill>
          <a:blip r:embed="rId6">
            <a:alphaModFix/>
          </a:blip>
          <a:stretch>
            <a:fillRect/>
          </a:stretch>
        </p:blipFill>
        <p:spPr>
          <a:xfrm>
            <a:off x="5321837" y="1154462"/>
            <a:ext cx="3029700" cy="246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5c7d602262_1_0"/>
          <p:cNvSpPr txBox="1"/>
          <p:nvPr>
            <p:ph type="title"/>
          </p:nvPr>
        </p:nvSpPr>
        <p:spPr>
          <a:xfrm>
            <a:off x="604775" y="854688"/>
            <a:ext cx="5558700" cy="685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rgbClr val="1D1D1D"/>
              </a:buClr>
              <a:buSzPts val="2800"/>
              <a:buFont typeface="Arial Black"/>
              <a:buNone/>
            </a:pPr>
            <a:r>
              <a:rPr b="1" lang="en-US" sz="2800">
                <a:solidFill>
                  <a:srgbClr val="1D1D1D"/>
                </a:solidFill>
                <a:latin typeface="Arial Black"/>
                <a:ea typeface="Arial Black"/>
                <a:cs typeface="Arial Black"/>
                <a:sym typeface="Arial Black"/>
              </a:rPr>
              <a:t>Approach(contd):</a:t>
            </a:r>
            <a:endParaRPr sz="2800">
              <a:latin typeface="Arial Black"/>
              <a:ea typeface="Arial Black"/>
              <a:cs typeface="Arial Black"/>
              <a:sym typeface="Arial Black"/>
            </a:endParaRPr>
          </a:p>
        </p:txBody>
      </p:sp>
      <p:pic>
        <p:nvPicPr>
          <p:cNvPr descr="Doceree_logo.png" id="120" name="Google Shape;120;g25c7d602262_1_0"/>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21" name="Google Shape;121;g25c7d602262_1_0"/>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22" name="Google Shape;122;g25c7d602262_1_0"/>
          <p:cNvSpPr txBox="1"/>
          <p:nvPr/>
        </p:nvSpPr>
        <p:spPr>
          <a:xfrm>
            <a:off x="214275" y="1544925"/>
            <a:ext cx="4915200" cy="4802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solidFill>
                  <a:schemeClr val="dk1"/>
                </a:solidFill>
              </a:rPr>
              <a:t>3) </a:t>
            </a:r>
            <a:r>
              <a:rPr lang="en-US" sz="2000">
                <a:solidFill>
                  <a:schemeClr val="dk1"/>
                </a:solidFill>
              </a:rPr>
              <a:t>Missing values in columns were appropriately handled. For instance, unknown values in the 'User City' column were replaced with the mode of the column, ensuring the preservation of data distribution and characteristics. The 'Taxonomy' column's 'unknown' rows were filled based on the 'IS_HCP' values.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SzPts val="2000"/>
              <a:buChar char="●"/>
            </a:pPr>
            <a:r>
              <a:rPr lang="en-US" sz="2000"/>
              <a:t>4) </a:t>
            </a:r>
            <a:r>
              <a:rPr lang="en-US" sz="2000"/>
              <a:t>Label encoding was performed on all the columns using the sklearn library, facilitating ease in model building by converting categorical data into numerical labels.</a:t>
            </a:r>
            <a:endParaRPr sz="2000"/>
          </a:p>
        </p:txBody>
      </p:sp>
      <p:pic>
        <p:nvPicPr>
          <p:cNvPr id="123" name="Google Shape;123;g25c7d602262_1_0"/>
          <p:cNvPicPr preferRelativeResize="0"/>
          <p:nvPr/>
        </p:nvPicPr>
        <p:blipFill>
          <a:blip r:embed="rId5">
            <a:alphaModFix/>
          </a:blip>
          <a:stretch>
            <a:fillRect/>
          </a:stretch>
        </p:blipFill>
        <p:spPr>
          <a:xfrm>
            <a:off x="5413175" y="1880625"/>
            <a:ext cx="3518050" cy="403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5c7d602262_1_7"/>
          <p:cNvSpPr txBox="1"/>
          <p:nvPr>
            <p:ph type="title"/>
          </p:nvPr>
        </p:nvSpPr>
        <p:spPr>
          <a:xfrm>
            <a:off x="604775" y="854688"/>
            <a:ext cx="5558700" cy="685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rgbClr val="1D1D1D"/>
              </a:buClr>
              <a:buSzPts val="2800"/>
              <a:buFont typeface="Arial Black"/>
              <a:buNone/>
            </a:pPr>
            <a:r>
              <a:rPr b="1" lang="en-US" sz="2800">
                <a:solidFill>
                  <a:srgbClr val="1D1D1D"/>
                </a:solidFill>
                <a:latin typeface="Arial Black"/>
                <a:ea typeface="Arial Black"/>
                <a:cs typeface="Arial Black"/>
                <a:sym typeface="Arial Black"/>
              </a:rPr>
              <a:t>Approach(contd.):</a:t>
            </a:r>
            <a:endParaRPr sz="2800">
              <a:latin typeface="Arial Black"/>
              <a:ea typeface="Arial Black"/>
              <a:cs typeface="Arial Black"/>
              <a:sym typeface="Arial Black"/>
            </a:endParaRPr>
          </a:p>
        </p:txBody>
      </p:sp>
      <p:pic>
        <p:nvPicPr>
          <p:cNvPr descr="Doceree_logo.png" id="129" name="Google Shape;129;g25c7d602262_1_7"/>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30" name="Google Shape;130;g25c7d602262_1_7"/>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31" name="Google Shape;131;g25c7d602262_1_7"/>
          <p:cNvSpPr txBox="1"/>
          <p:nvPr/>
        </p:nvSpPr>
        <p:spPr>
          <a:xfrm>
            <a:off x="604775" y="1540500"/>
            <a:ext cx="8085000" cy="5110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en-US" sz="2000">
                <a:solidFill>
                  <a:schemeClr val="dk1"/>
                </a:solidFill>
              </a:rPr>
              <a:t>5) </a:t>
            </a:r>
            <a:r>
              <a:rPr lang="en-US" sz="2000">
                <a:solidFill>
                  <a:schemeClr val="dk1"/>
                </a:solidFill>
              </a:rPr>
              <a:t>To prepare the dataset for modeling, the train and test datasets were concatenated into a single large dataset denoted as 'x'. Subsequently, 'x' was split into 80% for training and 20% for testing purposes.</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6) Model Creation</a:t>
            </a:r>
            <a:endParaRPr sz="2000">
              <a:solidFill>
                <a:schemeClr val="dk1"/>
              </a:solidFill>
            </a:endParaRPr>
          </a:p>
          <a:p>
            <a:pPr indent="0" lvl="0" marL="457200" rtl="0" algn="l">
              <a:spcBef>
                <a:spcPts val="0"/>
              </a:spcBef>
              <a:spcAft>
                <a:spcPts val="0"/>
              </a:spcAft>
              <a:buNone/>
            </a:pPr>
            <a:r>
              <a:rPr lang="en-US" sz="2000">
                <a:solidFill>
                  <a:schemeClr val="dk1"/>
                </a:solidFill>
              </a:rPr>
              <a:t>Different classifiers are tried to see which algorithm performs the best on given data. A </a:t>
            </a:r>
            <a:r>
              <a:rPr lang="en-US" sz="2000" u="sng">
                <a:solidFill>
                  <a:schemeClr val="dk1"/>
                </a:solidFill>
              </a:rPr>
              <a:t>Logistic Regression Classifier</a:t>
            </a:r>
            <a:r>
              <a:rPr lang="en-US" sz="2000">
                <a:solidFill>
                  <a:schemeClr val="dk1"/>
                </a:solidFill>
              </a:rPr>
              <a:t> was applied initially as it was a binary classification problem, resulting in an accuracy of 73% and an evaluation score of 45.</a:t>
            </a:r>
            <a:endParaRPr sz="2000">
              <a:solidFill>
                <a:schemeClr val="dk1"/>
              </a:solidFill>
            </a:endParaRPr>
          </a:p>
          <a:p>
            <a:pPr indent="0" lvl="0" marL="457200" rtl="0" algn="l">
              <a:spcBef>
                <a:spcPts val="0"/>
              </a:spcBef>
              <a:spcAft>
                <a:spcPts val="0"/>
              </a:spcAft>
              <a:buNone/>
            </a:pPr>
            <a:r>
              <a:rPr lang="en-US" sz="2000">
                <a:solidFill>
                  <a:schemeClr val="dk1"/>
                </a:solidFill>
              </a:rPr>
              <a:t>The </a:t>
            </a:r>
            <a:r>
              <a:rPr lang="en-US" sz="2000" u="sng">
                <a:solidFill>
                  <a:schemeClr val="dk1"/>
                </a:solidFill>
              </a:rPr>
              <a:t>Random Forest Classifier</a:t>
            </a:r>
            <a:r>
              <a:rPr lang="en-US" sz="2000">
                <a:solidFill>
                  <a:schemeClr val="dk1"/>
                </a:solidFill>
              </a:rPr>
              <a:t> achieved a perfect accuracy of 100% but exhibited overfitting, as indicated by an evaluation score of 50. The </a:t>
            </a:r>
            <a:r>
              <a:rPr lang="en-US" sz="2000" u="sng">
                <a:solidFill>
                  <a:schemeClr val="dk1"/>
                </a:solidFill>
              </a:rPr>
              <a:t>XGBoost Classifier</a:t>
            </a:r>
            <a:r>
              <a:rPr lang="en-US" sz="2000">
                <a:solidFill>
                  <a:schemeClr val="dk1"/>
                </a:solidFill>
              </a:rPr>
              <a:t> seemed to work best for the IS_HCP Prediction and RandomForest gave better results for TAXONOMY Prediction.</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390600" y="771707"/>
            <a:ext cx="8229600" cy="78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Approach (cont.):</a:t>
            </a:r>
            <a:endParaRPr b="1" sz="2800">
              <a:latin typeface="Arial Black"/>
              <a:ea typeface="Arial Black"/>
              <a:cs typeface="Arial Black"/>
              <a:sym typeface="Arial Black"/>
            </a:endParaRPr>
          </a:p>
        </p:txBody>
      </p:sp>
      <p:pic>
        <p:nvPicPr>
          <p:cNvPr descr="Doceree_logo.png" id="137" name="Google Shape;137;p7"/>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38" name="Google Shape;138;p7"/>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39" name="Google Shape;139;p7"/>
          <p:cNvSpPr txBox="1"/>
          <p:nvPr/>
        </p:nvSpPr>
        <p:spPr>
          <a:xfrm>
            <a:off x="457200" y="1558800"/>
            <a:ext cx="8229600" cy="4063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lang="en-US" sz="2100"/>
              <a:t>6 (Continue … )</a:t>
            </a:r>
            <a:endParaRPr sz="2100"/>
          </a:p>
          <a:p>
            <a:pPr indent="0" lvl="0" marL="457200" rtl="0" algn="l">
              <a:spcBef>
                <a:spcPts val="0"/>
              </a:spcBef>
              <a:spcAft>
                <a:spcPts val="0"/>
              </a:spcAft>
              <a:buNone/>
            </a:pPr>
            <a:r>
              <a:rPr lang="en-US" sz="2100"/>
              <a:t>T</a:t>
            </a:r>
            <a:r>
              <a:rPr lang="en-US" sz="2100"/>
              <a:t>he </a:t>
            </a:r>
            <a:r>
              <a:rPr lang="en-US" sz="2100" u="sng"/>
              <a:t>Decision Tree Classifier</a:t>
            </a:r>
            <a:r>
              <a:rPr lang="en-US" sz="2100"/>
              <a:t> also achieved a perfect accuracy of 100% but performed relatively better with an evaluation score of 59, suggesting a higher degree of generalization compared to the Random Forest Classifier.</a:t>
            </a:r>
            <a:endParaRPr sz="2100"/>
          </a:p>
          <a:p>
            <a:pPr indent="0" lvl="0" marL="457200" rtl="0" algn="l">
              <a:spcBef>
                <a:spcPts val="0"/>
              </a:spcBef>
              <a:spcAft>
                <a:spcPts val="0"/>
              </a:spcAft>
              <a:buNone/>
            </a:pPr>
            <a:r>
              <a:t/>
            </a:r>
            <a:endParaRPr sz="2100"/>
          </a:p>
          <a:p>
            <a:pPr indent="0" lvl="0" marL="457200" rtl="0" algn="l">
              <a:spcBef>
                <a:spcPts val="0"/>
              </a:spcBef>
              <a:spcAft>
                <a:spcPts val="0"/>
              </a:spcAft>
              <a:buNone/>
            </a:pPr>
            <a:r>
              <a:rPr lang="en-US" sz="2100"/>
              <a:t>Considering the observed overfitting, the decision was made to employ the </a:t>
            </a:r>
            <a:r>
              <a:rPr lang="en-US" sz="2100" u="sng"/>
              <a:t>XGBoost Classifier</a:t>
            </a:r>
            <a:r>
              <a:rPr lang="en-US" sz="2100"/>
              <a:t> known for its exceptional predictive performance and ability to handle intricate datasets.</a:t>
            </a:r>
            <a:endParaRPr sz="2100"/>
          </a:p>
          <a:p>
            <a:pPr indent="0" lvl="0" marL="457200" rtl="0" algn="l">
              <a:spcBef>
                <a:spcPts val="0"/>
              </a:spcBef>
              <a:spcAft>
                <a:spcPts val="0"/>
              </a:spcAft>
              <a:buNone/>
            </a:pPr>
            <a:r>
              <a:rPr lang="en-US" sz="2100"/>
              <a:t>The XGBoost Classifier exhibited remarkable performance, achieving an impressive accuracy of 99.87% and a score of 99.0 on evaluation.</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5c7d602262_1_17"/>
          <p:cNvSpPr txBox="1"/>
          <p:nvPr>
            <p:ph type="title"/>
          </p:nvPr>
        </p:nvSpPr>
        <p:spPr>
          <a:xfrm>
            <a:off x="390600" y="771707"/>
            <a:ext cx="8229600" cy="78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Approach (cont.):</a:t>
            </a:r>
            <a:endParaRPr b="1" sz="2800">
              <a:latin typeface="Arial Black"/>
              <a:ea typeface="Arial Black"/>
              <a:cs typeface="Arial Black"/>
              <a:sym typeface="Arial Black"/>
            </a:endParaRPr>
          </a:p>
        </p:txBody>
      </p:sp>
      <p:pic>
        <p:nvPicPr>
          <p:cNvPr descr="Doceree_logo.png" id="145" name="Google Shape;145;g25c7d602262_1_17"/>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46" name="Google Shape;146;g25c7d602262_1_17"/>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47" name="Google Shape;147;g25c7d602262_1_17"/>
          <p:cNvSpPr txBox="1"/>
          <p:nvPr/>
        </p:nvSpPr>
        <p:spPr>
          <a:xfrm>
            <a:off x="335700" y="1465650"/>
            <a:ext cx="8472600" cy="5418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7) Hyperparameter Tuning</a:t>
            </a:r>
            <a:endParaRPr sz="2000"/>
          </a:p>
          <a:p>
            <a:pPr indent="0" lvl="0" marL="457200" rtl="0" algn="l">
              <a:spcBef>
                <a:spcPts val="0"/>
              </a:spcBef>
              <a:spcAft>
                <a:spcPts val="0"/>
              </a:spcAft>
              <a:buNone/>
            </a:pPr>
            <a:r>
              <a:rPr lang="en-US" sz="2000"/>
              <a:t>Hyperparameter tuning was conducted to identify the optimal parameters for the model. Initially, </a:t>
            </a:r>
            <a:r>
              <a:rPr lang="en-US" sz="2000" u="sng"/>
              <a:t>Grid Search CV</a:t>
            </a:r>
            <a:r>
              <a:rPr lang="en-US" sz="2000"/>
              <a:t> was attempted, but its computational expense and time consumption made it impractical due to the </a:t>
            </a:r>
            <a:r>
              <a:rPr b="1" lang="en-US" sz="2000"/>
              <a:t>large hyperparameter search space and dataset size</a:t>
            </a:r>
            <a:r>
              <a:rPr lang="en-US" sz="2000"/>
              <a:t>.</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rPr lang="en-US" sz="2000"/>
              <a:t>To address these challenges, </a:t>
            </a:r>
            <a:r>
              <a:rPr lang="en-US" sz="2000" u="sng"/>
              <a:t>Random Search CV</a:t>
            </a:r>
            <a:r>
              <a:rPr lang="en-US" sz="2000"/>
              <a:t> was employed, which efficiently explores the hyperparameter space by random sampling. This method is particularly effective for </a:t>
            </a:r>
            <a:r>
              <a:rPr b="1" lang="en-US" sz="2000"/>
              <a:t>high-dimensional search spaces</a:t>
            </a:r>
            <a:r>
              <a:rPr lang="en-US" sz="2000"/>
              <a:t>. The </a:t>
            </a:r>
            <a:r>
              <a:rPr lang="en-US" sz="2000" u="sng"/>
              <a:t>XGBoost Classifier</a:t>
            </a:r>
            <a:r>
              <a:rPr lang="en-US" sz="2000"/>
              <a:t> with the objective set as binary:logistic, </a:t>
            </a:r>
            <a:r>
              <a:rPr lang="en-US" sz="2000" u="sng"/>
              <a:t>500 estimators, and 80 jobs</a:t>
            </a:r>
            <a:r>
              <a:rPr lang="en-US" sz="2000"/>
              <a:t> yielded the best outcome, boasting a perfect accuracy of 100%. This optimized model further achieved a high evaluation score of </a:t>
            </a:r>
            <a:r>
              <a:rPr b="1" lang="en-US" sz="2000"/>
              <a:t>99.6382</a:t>
            </a:r>
            <a:r>
              <a:rPr lang="en-US" sz="2000"/>
              <a:t>. Additionally, a</a:t>
            </a:r>
            <a:r>
              <a:rPr lang="en-US" sz="2000" u="sng"/>
              <a:t> Random Forest Classifier</a:t>
            </a:r>
            <a:r>
              <a:rPr lang="en-US" sz="2000"/>
              <a:t> was trained on the training data, and predictions were made on the validation data for taxonomy predictions.</a:t>
            </a:r>
            <a:endParaRPr sz="2000"/>
          </a:p>
          <a:p>
            <a:pPr indent="0" lvl="0" marL="0" rtl="0" algn="l">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5c7d602262_1_24"/>
          <p:cNvSpPr txBox="1"/>
          <p:nvPr>
            <p:ph type="title"/>
          </p:nvPr>
        </p:nvSpPr>
        <p:spPr>
          <a:xfrm>
            <a:off x="390600" y="771707"/>
            <a:ext cx="8229600" cy="78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Approach (cont.):</a:t>
            </a:r>
            <a:endParaRPr b="1" sz="2800">
              <a:latin typeface="Arial Black"/>
              <a:ea typeface="Arial Black"/>
              <a:cs typeface="Arial Black"/>
              <a:sym typeface="Arial Black"/>
            </a:endParaRPr>
          </a:p>
        </p:txBody>
      </p:sp>
      <p:pic>
        <p:nvPicPr>
          <p:cNvPr descr="Doceree_logo.png" id="153" name="Google Shape;153;g25c7d602262_1_24"/>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54" name="Google Shape;154;g25c7d602262_1_24"/>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55" name="Google Shape;155;g25c7d602262_1_24"/>
          <p:cNvSpPr txBox="1"/>
          <p:nvPr/>
        </p:nvSpPr>
        <p:spPr>
          <a:xfrm>
            <a:off x="335700" y="1465650"/>
            <a:ext cx="84726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8</a:t>
            </a:r>
            <a:r>
              <a:rPr lang="en-US" sz="2000"/>
              <a:t>) Taxonomy Prediction</a:t>
            </a:r>
            <a:endParaRPr sz="2000"/>
          </a:p>
          <a:p>
            <a:pPr indent="0" lvl="0" marL="457200" rtl="0" algn="l">
              <a:spcBef>
                <a:spcPts val="0"/>
              </a:spcBef>
              <a:spcAft>
                <a:spcPts val="0"/>
              </a:spcAft>
              <a:buNone/>
            </a:pPr>
            <a:r>
              <a:rPr lang="en-US" sz="2000"/>
              <a:t>A</a:t>
            </a:r>
            <a:r>
              <a:rPr lang="en-US" sz="2000" u="sng"/>
              <a:t> Random Forest Classifier</a:t>
            </a:r>
            <a:r>
              <a:rPr lang="en-US" sz="2000"/>
              <a:t> was trained on the training data and the predicted IS_HCP Data from the previous step is taken into consideration, and predictions were made on the validation data for taxonomy predictions.</a:t>
            </a:r>
            <a:endParaRPr sz="2000"/>
          </a:p>
          <a:p>
            <a:pPr indent="0" lvl="0" marL="0" rtl="0" algn="l">
              <a:spcBef>
                <a:spcPts val="0"/>
              </a:spcBef>
              <a:spcAft>
                <a:spcPts val="0"/>
              </a:spcAft>
              <a:buNone/>
            </a:pPr>
            <a:r>
              <a:t/>
            </a:r>
            <a:endParaRPr sz="2000"/>
          </a:p>
        </p:txBody>
      </p:sp>
      <p:pic>
        <p:nvPicPr>
          <p:cNvPr id="156" name="Google Shape;156;g25c7d602262_1_24"/>
          <p:cNvPicPr preferRelativeResize="0"/>
          <p:nvPr/>
        </p:nvPicPr>
        <p:blipFill>
          <a:blip r:embed="rId5">
            <a:alphaModFix/>
          </a:blip>
          <a:stretch>
            <a:fillRect/>
          </a:stretch>
        </p:blipFill>
        <p:spPr>
          <a:xfrm>
            <a:off x="795338" y="3588975"/>
            <a:ext cx="7553325" cy="2724150"/>
          </a:xfrm>
          <a:prstGeom prst="rect">
            <a:avLst/>
          </a:prstGeom>
          <a:noFill/>
          <a:ln>
            <a:noFill/>
          </a:ln>
        </p:spPr>
      </p:pic>
      <p:pic>
        <p:nvPicPr>
          <p:cNvPr id="157" name="Google Shape;157;g25c7d602262_1_24"/>
          <p:cNvPicPr preferRelativeResize="0"/>
          <p:nvPr/>
        </p:nvPicPr>
        <p:blipFill>
          <a:blip r:embed="rId6">
            <a:alphaModFix/>
          </a:blip>
          <a:stretch>
            <a:fillRect/>
          </a:stretch>
        </p:blipFill>
        <p:spPr>
          <a:xfrm>
            <a:off x="883913" y="3205822"/>
            <a:ext cx="7464750" cy="4463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2023-06-02T05:10:51Z</dcterms:created>
  <dc:creator>Aditi Tijage</dc:creator>
</cp:coreProperties>
</file>