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325" r:id="rId3"/>
    <p:sldId id="326" r:id="rId4"/>
    <p:sldId id="327" r:id="rId5"/>
    <p:sldId id="331" r:id="rId6"/>
    <p:sldId id="330" r:id="rId7"/>
    <p:sldId id="328" r:id="rId8"/>
    <p:sldId id="347" r:id="rId9"/>
    <p:sldId id="329" r:id="rId10"/>
    <p:sldId id="332" r:id="rId11"/>
    <p:sldId id="333" r:id="rId12"/>
    <p:sldId id="33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60" r:id="rId24"/>
    <p:sldId id="335" r:id="rId25"/>
    <p:sldId id="337" r:id="rId26"/>
    <p:sldId id="338" r:id="rId27"/>
    <p:sldId id="346" r:id="rId28"/>
    <p:sldId id="336" r:id="rId29"/>
    <p:sldId id="340" r:id="rId30"/>
    <p:sldId id="341" r:id="rId31"/>
    <p:sldId id="342" r:id="rId32"/>
    <p:sldId id="343" r:id="rId33"/>
    <p:sldId id="344" r:id="rId34"/>
    <p:sldId id="358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8" clrIdx="3"/>
  <p:cmAuthor id="5" name="Mary Kate Reid" initials="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0C0"/>
    <a:srgbClr val="062060"/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2" autoAdjust="0"/>
    <p:restoredTop sz="83419" autoAdjust="0"/>
  </p:normalViewPr>
  <p:slideViewPr>
    <p:cSldViewPr snapToGrid="0">
      <p:cViewPr varScale="1">
        <p:scale>
          <a:sx n="54" d="100"/>
          <a:sy n="54" d="100"/>
        </p:scale>
        <p:origin x="-7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A</a:t>
            </a:r>
            <a:r>
              <a:rPr lang="en-US" altLang="ko-KR" baseline="0" dirty="0"/>
              <a:t> very critical driver to current data science is Big Data and the 3Vs of Big Data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Volume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Variety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Velocity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In a database, each data point is very valuable.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In data science, however, massive amounts of data are analyzed.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Inevitably, there will be missing data and outright, incorrect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0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Data-type constraints ask if data fits the correct data type.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Range constraints check to see if the data fit the appropriate range.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Non-null constraints ensure that fields that cannot be null include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Some fields, such as primary keys, must be unique in the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/>
              <a:t> Set member constraints ensure that only specific sets of choices are made available (i.e., Yes, No, N/A).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/>
              <a:t>https://en.wikipedia.org/wiki/Data_cleansing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8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When </a:t>
            </a:r>
            <a:r>
              <a:rPr lang="en-US" altLang="ko-KR" dirty="0"/>
              <a:t>datasets come from multiple sources or possibly from semi-structured</a:t>
            </a:r>
            <a:r>
              <a:rPr lang="en-US" altLang="ko-KR" baseline="0" dirty="0"/>
              <a:t> or even unstructured sources, you may have issues with matching the relationship between the datasets as would be possible in a relational database with a primary and foreign key match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sheer volume of data being generated is reaching </a:t>
            </a:r>
            <a:r>
              <a:rPr lang="en-US" dirty="0" err="1"/>
              <a:t>petabyte</a:t>
            </a:r>
            <a:r>
              <a:rPr lang="en-US" dirty="0"/>
              <a:t> levels in some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This accumulation is not slowing down but rather speeding 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There is a growing number of data sources including the web, mobile, and sensor data (</a:t>
            </a:r>
            <a:r>
              <a:rPr lang="en-US" dirty="0" err="1"/>
              <a:t>IoT</a:t>
            </a:r>
            <a:r>
              <a:rPr lang="en-US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</a:t>
            </a:r>
            <a:r>
              <a:rPr lang="en-US" dirty="0"/>
              <a:t>The prediction of Moore’s Law has been very accurate for the last few decades.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Until 1900s human knowledge doubled every century.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By end of WWII, human knowledge was doubling every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http://www.industrytap.com/knowledge-doubling-every-12-months-soon-to-be-every-12-hours/3950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3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i="0" dirty="0"/>
              <a:t> Computing power can not keep up so only way to solve.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Adding commodity-grade</a:t>
            </a:r>
            <a:r>
              <a:rPr lang="en-US" baseline="0" dirty="0"/>
              <a:t> </a:t>
            </a:r>
            <a:r>
              <a:rPr lang="en-US" dirty="0"/>
              <a:t>hardware allows clusters to be scaled out instead of scaling up.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Scale Up: uses better and more expensive hardware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Scale out: uses more hardware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Moving</a:t>
            </a:r>
            <a:r>
              <a:rPr lang="en-US" altLang="ko-KR" b="0" baseline="0" dirty="0"/>
              <a:t> data to where computing power is reduces network latency.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</a:t>
            </a:r>
            <a:r>
              <a:rPr lang="en-US" altLang="ko-KR" dirty="0"/>
              <a:t>  http://www.mkomo.com/cost-per-gigabyte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indent="0">
              <a:buFont typeface="Arial" pitchFamily="34" charset="0"/>
              <a:buChar char="•"/>
            </a:pPr>
            <a:r>
              <a:rPr lang="en-US" dirty="0"/>
              <a:t> Google’s hardware failure experience: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1~5% of hard drives per year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0.2% of DIMMs (dual in-line memory modules) per year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/>
              <a:t> Software for fault tolerance and performance: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– HDFS</a:t>
            </a:r>
          </a:p>
          <a:p>
            <a:pPr marL="517525" indent="0">
              <a:buFont typeface="Arial" pitchFamily="34" charset="0"/>
              <a:buChar char="•"/>
            </a:pPr>
            <a:r>
              <a:rPr lang="en-US" dirty="0"/>
              <a:t> Map Reduce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http://www.datacenterknowledge.com/archives/2008/05/30/failure-rates-in-google-data-centers/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8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Mappers</a:t>
            </a:r>
            <a:r>
              <a:rPr lang="en-US" dirty="0"/>
              <a:t> read data from disk and perform computation.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After all the </a:t>
            </a:r>
            <a:r>
              <a:rPr lang="en-US" dirty="0" err="1"/>
              <a:t>mappers</a:t>
            </a:r>
            <a:r>
              <a:rPr lang="en-US" dirty="0"/>
              <a:t> have completed, the data is shuffled, sorted, and written to disk.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The reducers read the data, perform the reduction, and write the results to disk.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0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In each of map-reduce stage, the disk reads and writes between the </a:t>
            </a:r>
            <a:r>
              <a:rPr lang="en-US" dirty="0" err="1"/>
              <a:t>mapper</a:t>
            </a:r>
            <a:r>
              <a:rPr lang="en-US" dirty="0"/>
              <a:t> and the reducer.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In between the stages, each of the immediate results is written to disk and read back by the next stage.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Disk I/O is very expensive.</a:t>
            </a: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logarithmic scale.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memory and disk</a:t>
            </a:r>
            <a:r>
              <a:rPr lang="en-US" baseline="0" dirty="0"/>
              <a:t> costs have been dropping exponentially.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2010, memory</a:t>
            </a:r>
            <a:r>
              <a:rPr lang="en-US" baseline="0" dirty="0"/>
              <a:t> </a:t>
            </a:r>
            <a:r>
              <a:rPr lang="en-US" dirty="0"/>
              <a:t>cost roughly</a:t>
            </a:r>
            <a:r>
              <a:rPr lang="en-US" baseline="0" dirty="0"/>
              <a:t> 1 cent per megabyte of memory and 1 cent per 100 MB of storage.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</a:t>
            </a:r>
            <a:r>
              <a:rPr lang="en-US" dirty="0"/>
              <a:t>:  http://datarep.tumblr.com/post/60074240896/historical-cost-of-computer-memory-and-storage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6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Perform Disk I/O only at the beginning of computation to load the data into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Distribute the data over all the memory resources in the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Typically 10~100 times faster.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8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6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Classification:	Predicting a binary or Boolean value for an entity with a given set of features.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Regression:	Predicting a real numeric value for an entity with a given set of features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Clustering:	Grouping entities with similar features.</a:t>
            </a:r>
          </a:p>
          <a:p>
            <a:pPr marL="182880" indent="0">
              <a:buFont typeface="Arial" pitchFamily="34" charset="0"/>
              <a:buChar char="•"/>
              <a:tabLst>
                <a:tab pos="3032125" algn="r"/>
                <a:tab pos="3206750" algn="l"/>
              </a:tabLst>
            </a:pPr>
            <a:r>
              <a:rPr lang="en-US" b="0" dirty="0"/>
              <a:t> Recommendation:	Recommending an item to a user based on past behavior or preferences of similar users.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Microsoft: DATA203x Data Science and Machine Learning Essentials, edx.org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2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“Ground truth” refers to information provided</a:t>
            </a:r>
            <a:r>
              <a:rPr lang="en-US" altLang="ko-KR" b="0" baseline="0" dirty="0"/>
              <a:t> by direct observation.</a:t>
            </a:r>
            <a:endParaRPr lang="en-US" altLang="ko-K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Notes:</a:t>
            </a:r>
            <a:endParaRPr lang="en-US" b="0" dirty="0"/>
          </a:p>
          <a:p>
            <a:pPr>
              <a:buFont typeface="Arial" pitchFamily="34" charset="0"/>
              <a:buChar char="•"/>
            </a:pPr>
            <a:r>
              <a:rPr lang="en-US" b="0" dirty="0"/>
              <a:t> Initial data will typically not be in the correct format.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 Features are extracted to represent</a:t>
            </a:r>
            <a:r>
              <a:rPr lang="en-US" b="0" baseline="0" dirty="0"/>
              <a:t> observations. Domain expertise is very important for this step.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A supervised model is then trained for classification or regression using labeled ground truth observations.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The model is run on the test data to see how it performs.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If necessary, iterations are performed.</a:t>
            </a:r>
          </a:p>
          <a:p>
            <a:pPr>
              <a:buFont typeface="Arial" pitchFamily="34" charset="0"/>
              <a:buChar char="•"/>
            </a:pPr>
            <a:r>
              <a:rPr lang="en-US" b="0" baseline="0" dirty="0"/>
              <a:t> Once feature representation and model are acceptable, model is used to analyze other data sets.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Classification algorithms answer</a:t>
            </a:r>
            <a:r>
              <a:rPr lang="en-US" baseline="0" dirty="0"/>
              <a:t> a binary question: </a:t>
            </a:r>
            <a:r>
              <a:rPr lang="en-US" dirty="0"/>
              <a:t>generally yes/no.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Algorithm is provided with</a:t>
            </a:r>
            <a:r>
              <a:rPr lang="en-US" baseline="0" dirty="0"/>
              <a:t> a training set labeled with ground truth observations.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the labels are “chair” or “not chair”; i.e.,</a:t>
            </a:r>
            <a:r>
              <a:rPr lang="en-US" baseline="0" dirty="0"/>
              <a:t> they are not labeled dog, car, etc.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Alternatively, items could be labeled with the specific names and the algorithm would simply convert these to “not chair”.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one item is really a chair but labeled incorrectly as “not chair”.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 can have noise and errors, however, a small amount will not affect the overall effectiveness of the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running the machine-learning algorithm on the labeled training set, it must then be run on the test set to determine how accurate the algorithm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3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Features</a:t>
            </a:r>
            <a:r>
              <a:rPr lang="en-US" altLang="ko-KR" baseline="0" dirty="0"/>
              <a:t> must be represented by numbers in order to run the algorithm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0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0" lvl="2">
              <a:buFont typeface="Arial" pitchFamily="34" charset="0"/>
              <a:buChar char="•"/>
            </a:pPr>
            <a:r>
              <a:rPr lang="en-US" altLang="ko-KR" sz="2200" dirty="0"/>
              <a:t> In the previous slide, the case of representing images by raw RGB data was presented.</a:t>
            </a:r>
          </a:p>
          <a:p>
            <a:pPr marL="0" lvl="2">
              <a:buFont typeface="Arial" pitchFamily="34" charset="0"/>
              <a:buChar char="•"/>
            </a:pPr>
            <a:r>
              <a:rPr lang="en-US" altLang="ko-KR" sz="2200" dirty="0"/>
              <a:t> Only the most simple image classification will work with such a simple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/>
              <a:t> </a:t>
            </a:r>
            <a:r>
              <a:rPr lang="en-US" b="0" baseline="0" dirty="0"/>
              <a:t>Some sources of data:</a:t>
            </a:r>
            <a:endParaRPr lang="en-US" b="0" dirty="0"/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Current sensor data 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Historical data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Somewhere in between (i.e., yesterday’s sensor data, perhaps past 1 week)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Geographically, how wide of a range of sensors should be considered?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How far back, historically, should the data be examined?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Some data may be real, such as percentages.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Some data may be Boolean such as yes or no.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Notes: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How are features combined together to form a predictive model?</a:t>
            </a:r>
          </a:p>
          <a:p>
            <a:pPr marL="457200" lvl="3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Features</a:t>
            </a:r>
            <a:r>
              <a:rPr lang="en-US" altLang="ko-KR" sz="2200" baseline="0" dirty="0"/>
              <a:t> could be added together, but this will most likely not be very accurate.</a:t>
            </a:r>
            <a:endParaRPr lang="en-US" altLang="ko-KR" sz="2200" dirty="0"/>
          </a:p>
          <a:p>
            <a:pPr marL="457200" lvl="3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Features could be weighted and then added together, but how would weights be determined?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>
              <a:tabLst>
                <a:tab pos="1311275" algn="l"/>
              </a:tabLst>
            </a:pPr>
            <a:r>
              <a:rPr lang="en-US" altLang="ko-KR" sz="2200" b="1" dirty="0"/>
              <a:t>Notes:</a:t>
            </a:r>
          </a:p>
          <a:p>
            <a:pPr marL="0" lvl="2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ko-KR" sz="2200" dirty="0"/>
              <a:t> Remember, this is a supervised learning mode, where the ground truth observation is available – i.e., did it rain or not?</a:t>
            </a:r>
          </a:p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61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Information Management:  tools</a:t>
            </a:r>
            <a:r>
              <a:rPr lang="en-US" baseline="0" dirty="0"/>
              <a:t> to manage the acquisition, orchestration and ingestion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Big Data Stores:  Data lakes, Blobs, Elastic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ML and Advance Analytics:  Visual tools and suite of algorithms for machine learning and advanced analytics, stream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Dashboards and Visualization: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Cognitive Services:  A suite of API’s for Vision (face recognition, emotion recognition), Speech (speaker recognition,, speech recognition), Linguistics (text analytics), </a:t>
            </a:r>
            <a:r>
              <a:rPr lang="en-US" baseline="0" dirty="0" err="1"/>
              <a:t>etc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Tools make doing advanced analytics / predictive analytics very easy and practical.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these types of tools develop, the demand for “data scientists” may </a:t>
            </a:r>
            <a:r>
              <a:rPr lang="en-US" baseline="0" dirty="0" smtClean="0"/>
              <a:t>dwindle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www.microsoft.com</a:t>
            </a:r>
            <a:r>
              <a:rPr lang="en-US" dirty="0" smtClean="0"/>
              <a:t>/en-us/cloud-platform/</a:t>
            </a:r>
            <a:r>
              <a:rPr lang="en-US" dirty="0" err="1" smtClean="0"/>
              <a:t>cortana</a:t>
            </a:r>
            <a:r>
              <a:rPr lang="en-US" dirty="0" smtClean="0"/>
              <a:t>-intelligence-suite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9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Data science is used</a:t>
            </a:r>
            <a:r>
              <a:rPr lang="en-US" altLang="ko-KR" b="0" baseline="0" dirty="0"/>
              <a:t> </a:t>
            </a:r>
            <a:r>
              <a:rPr lang="en-US" dirty="0"/>
              <a:t>to develop understanding, extract knowledge, and formulate actionable results. 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</a:t>
            </a:r>
            <a:r>
              <a:rPr lang="en-US" altLang="ko-KR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Microsoft: DATA203x Data Science and Machine Learning Essentials, edx.org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Data science is evolving from simply trying to figure out what happened in the past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Going deeper and discovering why it happened 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Predicting the future and figuring out what will happen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The final goal it to not only figure out what will happen but to make decisions preemptively and take actions automatically</a:t>
            </a: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References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Microsoft: DATA203x Data Science and Machine Learning Essentials, </a:t>
            </a:r>
            <a:r>
              <a:rPr lang="en-US" altLang="ko-KR" baseline="0" dirty="0" err="1"/>
              <a:t>edx.org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Notes: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/>
              <a:t> </a:t>
            </a:r>
            <a:r>
              <a:rPr lang="en-US" altLang="ko-KR" b="0" dirty="0"/>
              <a:t>Rarely would one person have all of this expertise.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/>
              <a:t> Data science requires collaboration between experts in each discipline.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Reference:</a:t>
            </a:r>
            <a:r>
              <a:rPr lang="en-US" altLang="ko-KR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BerkeleyX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CS100.1x Introduction to Big Data with Apache Spark</a:t>
            </a:r>
            <a:r>
              <a:rPr lang="en-US" altLang="ko-KR" baseline="0" dirty="0"/>
              <a:t>, edx.org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References:</a:t>
            </a:r>
            <a:endParaRPr lang="en-US" b="0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://www.forbes.com/sites/gilpress/2015/04/30/the-supply-and-demand-of-data-scientists-what-the-surveys-say/#1a7305f7205e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Science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Module 5, Lesson 1:</a:t>
            </a:r>
          </a:p>
          <a:p>
            <a:pPr fontAlgn="base"/>
            <a:r>
              <a:rPr lang="en-US" dirty="0"/>
              <a:t>Introduction to Data Science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-24339"/>
            <a:ext cx="10585450" cy="119218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The Data in Data Science</a:t>
            </a:r>
            <a:endParaRPr lang="en-US" sz="4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235832"/>
            <a:ext cx="12192000" cy="891522"/>
            <a:chOff x="1384300" y="1909950"/>
            <a:chExt cx="9423400" cy="832912"/>
          </a:xfrm>
          <a:solidFill>
            <a:srgbClr val="979191"/>
          </a:solidFill>
        </p:grpSpPr>
        <p:sp>
          <p:nvSpPr>
            <p:cNvPr id="34" name="Rectangle 33"/>
            <p:cNvSpPr/>
            <p:nvPr/>
          </p:nvSpPr>
          <p:spPr>
            <a:xfrm>
              <a:off x="1384300" y="1909951"/>
              <a:ext cx="9423400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872342" y="1909950"/>
              <a:ext cx="8935357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400" i="0" dirty="0"/>
                <a:t>How does the data in data science differ from traditional databases?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98553" y="2555150"/>
            <a:ext cx="9794895" cy="3937090"/>
            <a:chOff x="581656" y="2054102"/>
            <a:chExt cx="11027704" cy="4302850"/>
          </a:xfrm>
        </p:grpSpPr>
        <p:sp>
          <p:nvSpPr>
            <p:cNvPr id="55" name="Rectangle 54"/>
            <p:cNvSpPr/>
            <p:nvPr/>
          </p:nvSpPr>
          <p:spPr>
            <a:xfrm>
              <a:off x="581656" y="2054102"/>
              <a:ext cx="4352072" cy="43028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algn="ctr"/>
              <a:endParaRPr lang="en-US" altLang="ko-KR" sz="2200" dirty="0" smtClean="0"/>
            </a:p>
            <a:p>
              <a:pPr lvl="1" algn="ctr"/>
              <a:r>
                <a:rPr lang="en-US" altLang="ko-KR" sz="2200" dirty="0" smtClean="0"/>
                <a:t>Database</a:t>
              </a:r>
              <a:endParaRPr lang="en-US" altLang="ko-KR" sz="2200" dirty="0"/>
            </a:p>
            <a:p>
              <a:pPr lvl="1"/>
              <a:endParaRPr lang="en-US" altLang="ko-KR" sz="2200" dirty="0"/>
            </a:p>
            <a:p>
              <a:pPr lvl="1" algn="r"/>
              <a:r>
                <a:rPr lang="en-US" altLang="ko-KR" sz="2200" dirty="0"/>
                <a:t>Modest</a:t>
              </a:r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Limited</a:t>
              </a:r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Structured schema data</a:t>
              </a:r>
            </a:p>
            <a:p>
              <a:pPr lvl="1" algn="r"/>
              <a:endParaRPr lang="en-US" altLang="ko-KR" sz="2200" dirty="0"/>
            </a:p>
            <a:p>
              <a:pPr lvl="1" algn="r"/>
              <a:endParaRPr lang="en-US" altLang="ko-KR" sz="2200" dirty="0"/>
            </a:p>
            <a:p>
              <a:pPr lvl="1" algn="r"/>
              <a:r>
                <a:rPr lang="en-US" altLang="ko-KR" sz="2200" dirty="0"/>
                <a:t>Very valuable</a:t>
              </a:r>
            </a:p>
            <a:p>
              <a:pPr lvl="1" algn="r"/>
              <a:endParaRPr lang="en-US" altLang="ko-KR" sz="2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4623" y="2054102"/>
              <a:ext cx="4354737" cy="430285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algn="ctr"/>
              <a:endParaRPr lang="en-US" altLang="ko-KR" sz="2200" dirty="0" smtClean="0"/>
            </a:p>
            <a:p>
              <a:pPr lvl="1" algn="ctr"/>
              <a:r>
                <a:rPr lang="en-US" altLang="ko-KR" sz="2200" dirty="0" smtClean="0"/>
                <a:t>Data Science</a:t>
              </a:r>
              <a:endParaRPr lang="en-US" altLang="ko-KR" sz="2200" dirty="0"/>
            </a:p>
            <a:p>
              <a:pPr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Massive Volume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Very fast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Variety of structured and unstructured</a:t>
              </a:r>
            </a:p>
            <a:p>
              <a:pPr marL="58738" lvl="1"/>
              <a:endParaRPr lang="en-US" altLang="ko-KR" sz="2200" dirty="0"/>
            </a:p>
            <a:p>
              <a:pPr marL="58738" lvl="1"/>
              <a:r>
                <a:rPr lang="en-US" altLang="ko-KR" sz="2200" dirty="0"/>
                <a:t>Cheap and replaceable</a:t>
              </a:r>
            </a:p>
            <a:p>
              <a:pPr marL="58738" lvl="1"/>
              <a:endParaRPr lang="en-US" altLang="ko-KR" sz="2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923809" y="2054102"/>
              <a:ext cx="2344615" cy="4302850"/>
            </a:xfrm>
            <a:prstGeom prst="rect">
              <a:avLst/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Volume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Growth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Type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200" dirty="0">
                  <a:solidFill>
                    <a:schemeClr val="bg1"/>
                  </a:solidFill>
                </a:rPr>
                <a:t>Data Value</a:t>
              </a:r>
            </a:p>
            <a:p>
              <a:pPr algn="ctr"/>
              <a:endParaRPr lang="en-US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67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Cleaning the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37013"/>
            <a:ext cx="12192000" cy="1287378"/>
            <a:chOff x="0" y="1940769"/>
            <a:chExt cx="12192000" cy="842772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4076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Garbage In = Garbage Out</a:t>
              </a:r>
            </a:p>
            <a:p>
              <a:r>
                <a:rPr lang="en-US" altLang="ko-KR" i="0" dirty="0"/>
                <a:t>Some dirt in = Statistically cleansed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839454"/>
            <a:ext cx="12192000" cy="364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charset="2"/>
              <a:buChar char="§"/>
              <a:tabLst>
                <a:tab pos="1768475" algn="l"/>
              </a:tabLst>
            </a:pPr>
            <a:r>
              <a:rPr lang="en-US" altLang="ko-KR" sz="2800" dirty="0">
                <a:solidFill>
                  <a:schemeClr val="tx1"/>
                </a:solidFill>
              </a:rPr>
              <a:t>Data Validation includes:</a:t>
            </a:r>
          </a:p>
          <a:p>
            <a:pPr marL="1828800" lvl="3" indent="-452438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Data-type constraints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Range constraints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Non-null constraints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Unique key</a:t>
            </a:r>
          </a:p>
          <a:p>
            <a:pPr marL="1828800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Set member constraints</a:t>
            </a:r>
          </a:p>
        </p:txBody>
      </p:sp>
    </p:spTree>
    <p:extLst>
      <p:ext uri="{BB962C8B-B14F-4D97-AF65-F5344CB8AC3E}">
        <p14:creationId xmlns:p14="http://schemas.microsoft.com/office/powerpoint/2010/main" val="159171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Cleaning the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37013"/>
            <a:ext cx="12192000" cy="1272315"/>
            <a:chOff x="0" y="1940769"/>
            <a:chExt cx="12192000" cy="832911"/>
          </a:xfrm>
          <a:solidFill>
            <a:srgbClr val="8D8787"/>
          </a:solidFill>
        </p:grpSpPr>
        <p:sp>
          <p:nvSpPr>
            <p:cNvPr id="7" name="Rectangle 6"/>
            <p:cNvSpPr/>
            <p:nvPr/>
          </p:nvSpPr>
          <p:spPr>
            <a:xfrm>
              <a:off x="0" y="2054196"/>
              <a:ext cx="12192000" cy="625778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0961" y="1940769"/>
              <a:ext cx="9976739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Matching multiple datasets: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57185"/>
              </p:ext>
            </p:extLst>
          </p:nvPr>
        </p:nvGraphicFramePr>
        <p:xfrm>
          <a:off x="1159749" y="3133485"/>
          <a:ext cx="9872502" cy="311093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936251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4936251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1405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Datasets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Primary-Foreign Key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Unlike databases, primary and foreign key matches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may be missing and have to be created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Inconsistent Format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 data may have (xxx) xxx-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 while others have xxx-xxx-</a:t>
                      </a:r>
                      <a:r>
                        <a:rPr lang="en-US" sz="1800" dirty="0" err="1"/>
                        <a:t>xxxx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841241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Inconsistent Entry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data may have been entered differently:</a:t>
                      </a:r>
                    </a:p>
                    <a:p>
                      <a:r>
                        <a:rPr lang="en-US" sz="1800" dirty="0" err="1"/>
                        <a:t>Somestreet</a:t>
                      </a:r>
                      <a:r>
                        <a:rPr lang="en-US" sz="1800" dirty="0"/>
                        <a:t> Street or </a:t>
                      </a:r>
                      <a:r>
                        <a:rPr lang="en-US" sz="1800" dirty="0" err="1"/>
                        <a:t>Somestreet</a:t>
                      </a:r>
                      <a:r>
                        <a:rPr lang="en-US" sz="1800" dirty="0"/>
                        <a:t> St.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2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 of Big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 Volume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 Velocity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Variety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The 3 Vs of Big Data</a:t>
              </a: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3859135" y="2836201"/>
            <a:ext cx="4473731" cy="3943644"/>
            <a:chOff x="6352952" y="1447800"/>
            <a:chExt cx="4921104" cy="4338008"/>
          </a:xfrm>
        </p:grpSpPr>
        <p:sp>
          <p:nvSpPr>
            <p:cNvPr id="18" name="Oval 17"/>
            <p:cNvSpPr/>
            <p:nvPr/>
          </p:nvSpPr>
          <p:spPr bwMode="auto">
            <a:xfrm>
              <a:off x="8621231" y="3094074"/>
              <a:ext cx="2652825" cy="2691734"/>
            </a:xfrm>
            <a:prstGeom prst="ellipse">
              <a:avLst/>
            </a:prstGeom>
            <a:solidFill>
              <a:srgbClr val="0F0054"/>
            </a:solidFill>
            <a:ln w="28575" cap="flat" cmpd="sng" algn="ctr">
              <a:solidFill>
                <a:srgbClr val="0F005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352952" y="3094074"/>
              <a:ext cx="2652825" cy="2691734"/>
            </a:xfrm>
            <a:prstGeom prst="ellipse">
              <a:avLst/>
            </a:prstGeom>
            <a:solidFill>
              <a:srgbClr val="28AEEF">
                <a:alpha val="89000"/>
              </a:srgbClr>
            </a:solidFill>
            <a:ln w="28575" cap="flat" cmpd="sng" algn="ctr">
              <a:solidFill>
                <a:srgbClr val="28AEE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526078" y="1447800"/>
              <a:ext cx="2652825" cy="2691734"/>
            </a:xfrm>
            <a:prstGeom prst="ellipse">
              <a:avLst/>
            </a:prstGeom>
            <a:solidFill>
              <a:srgbClr val="0071BC">
                <a:alpha val="89000"/>
              </a:srgbClr>
            </a:solidFill>
            <a:ln w="285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7302" y="2179576"/>
              <a:ext cx="1368764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Volume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6040" y="4699416"/>
              <a:ext cx="1414249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Velocity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15742" y="4699416"/>
              <a:ext cx="1246736" cy="4514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Variety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38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Computer vs.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Moore’s Law states that computing power will double every 18 months</a:t>
            </a:r>
          </a:p>
          <a:p>
            <a:pPr>
              <a:buFont typeface="Wingdings" charset="2"/>
              <a:buChar char="§"/>
            </a:pPr>
            <a:r>
              <a:rPr lang="en-US" dirty="0"/>
              <a:t>Data Deluge: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Data is now doubling every 12 months.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According to IBM, build out of </a:t>
            </a:r>
            <a:r>
              <a:rPr lang="en-US" dirty="0" err="1"/>
              <a:t>IoT</a:t>
            </a:r>
            <a:r>
              <a:rPr lang="en-US" dirty="0"/>
              <a:t> will double data every 12 hours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Moore’s Law vs. Data Deluge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38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Cluster Computing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140" y="3106855"/>
            <a:ext cx="11092070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Cluster computing allows organizations to: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Throw more hardware at the problem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Use cheap commodity-grade hardware instead of expensive servers</a:t>
            </a:r>
          </a:p>
          <a:p>
            <a:pPr lvl="1">
              <a:buFont typeface="Wingdings" charset="2"/>
              <a:buChar char="§"/>
              <a:tabLst>
                <a:tab pos="517525" algn="l"/>
              </a:tabLst>
            </a:pPr>
            <a:r>
              <a:rPr lang="en-US" sz="2800" dirty="0"/>
              <a:t>Space per unit cost of storage has doubled roughly every 14 months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Move data to where the computing is to reduce network latency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90"/>
            <a:ext cx="12192000" cy="1060793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1"/>
              <a:ext cx="10633976" cy="82640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Big Data problems must be solved with cluster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01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Fault Tolerance and Performance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Improved hardware failure statistics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Complexity to solve the problem is moved to the software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5" algn="l"/>
              <a:r>
                <a:rPr lang="en-US" altLang="ko-KR" i="0" dirty="0"/>
                <a:t>Use of low-cost commodity hardware for fault tolerance and performance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92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Hadoop</a:t>
            </a:r>
            <a:r>
              <a:rPr lang="en-US" sz="4000" dirty="0"/>
              <a:t> Map-Reduce Stage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9"/>
            <a:ext cx="12192000" cy="1060793"/>
            <a:chOff x="0" y="1918570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map-reduce process reads and writes to disk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85062" y="2966877"/>
            <a:ext cx="7221877" cy="3694709"/>
            <a:chOff x="2485062" y="2946557"/>
            <a:chExt cx="7221877" cy="3694709"/>
          </a:xfrm>
        </p:grpSpPr>
        <p:grpSp>
          <p:nvGrpSpPr>
            <p:cNvPr id="8" name="Group 7"/>
            <p:cNvGrpSpPr/>
            <p:nvPr/>
          </p:nvGrpSpPr>
          <p:grpSpPr>
            <a:xfrm>
              <a:off x="3970528" y="2946557"/>
              <a:ext cx="976784" cy="955283"/>
              <a:chOff x="5829300" y="2847975"/>
              <a:chExt cx="1117600" cy="1158068"/>
            </a:xfrm>
          </p:grpSpPr>
          <p:sp>
            <p:nvSpPr>
              <p:cNvPr id="11" name="Circular Arrow 10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48607" y="3201564"/>
                <a:ext cx="678982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4" name="Flowchart: Magnetic Disk 3"/>
            <p:cNvSpPr/>
            <p:nvPr/>
          </p:nvSpPr>
          <p:spPr>
            <a:xfrm>
              <a:off x="2485062" y="3106146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" idx="4"/>
              <a:endCxn id="13" idx="1"/>
            </p:cNvCxnSpPr>
            <p:nvPr/>
          </p:nvCxnSpPr>
          <p:spPr>
            <a:xfrm flipV="1">
              <a:off x="3298640" y="3407507"/>
              <a:ext cx="863563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970528" y="4332233"/>
              <a:ext cx="976784" cy="955283"/>
              <a:chOff x="5829300" y="2847975"/>
              <a:chExt cx="1117600" cy="1158068"/>
            </a:xfrm>
          </p:grpSpPr>
          <p:sp>
            <p:nvSpPr>
              <p:cNvPr id="38" name="Circular Arrow 37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Circular Arrow 38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48606" y="3201564"/>
                <a:ext cx="678983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36" name="Flowchart: Magnetic Disk 35"/>
            <p:cNvSpPr/>
            <p:nvPr/>
          </p:nvSpPr>
          <p:spPr>
            <a:xfrm>
              <a:off x="2485062" y="449182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970528" y="5685983"/>
              <a:ext cx="976784" cy="955283"/>
              <a:chOff x="5829300" y="2847975"/>
              <a:chExt cx="1117600" cy="1158068"/>
            </a:xfrm>
          </p:grpSpPr>
          <p:sp>
            <p:nvSpPr>
              <p:cNvPr id="45" name="Circular Arrow 44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Circular Arrow 45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048606" y="3201564"/>
                <a:ext cx="678983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Map</a:t>
                </a:r>
                <a:endParaRPr lang="en-US" dirty="0"/>
              </a:p>
            </p:txBody>
          </p:sp>
        </p:grpSp>
        <p:sp>
          <p:nvSpPr>
            <p:cNvPr id="43" name="Flowchart: Magnetic Disk 42"/>
            <p:cNvSpPr/>
            <p:nvPr/>
          </p:nvSpPr>
          <p:spPr>
            <a:xfrm>
              <a:off x="2485062" y="584557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4"/>
              <a:endCxn id="47" idx="1"/>
            </p:cNvCxnSpPr>
            <p:nvPr/>
          </p:nvCxnSpPr>
          <p:spPr>
            <a:xfrm flipV="1">
              <a:off x="3298640" y="6146933"/>
              <a:ext cx="863562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3298640" y="3464790"/>
              <a:ext cx="727852" cy="137846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298640" y="4843257"/>
              <a:ext cx="727852" cy="136095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3298640" y="4850466"/>
              <a:ext cx="727852" cy="13465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7160634" y="2946557"/>
              <a:ext cx="976784" cy="955283"/>
              <a:chOff x="5829300" y="2847975"/>
              <a:chExt cx="1117600" cy="1158068"/>
            </a:xfrm>
          </p:grpSpPr>
          <p:sp>
            <p:nvSpPr>
              <p:cNvPr id="99" name="Circular Arrow 98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ircular Arrow 99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903310" y="3201564"/>
                <a:ext cx="969577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Reduce</a:t>
                </a:r>
                <a:endParaRPr lang="en-US" dirty="0"/>
              </a:p>
            </p:txBody>
          </p:sp>
        </p:grpSp>
        <p:sp>
          <p:nvSpPr>
            <p:cNvPr id="97" name="Flowchart: Magnetic Disk 96"/>
            <p:cNvSpPr/>
            <p:nvPr/>
          </p:nvSpPr>
          <p:spPr>
            <a:xfrm>
              <a:off x="5675168" y="3139529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7" idx="4"/>
              <a:endCxn id="101" idx="1"/>
            </p:cNvCxnSpPr>
            <p:nvPr/>
          </p:nvCxnSpPr>
          <p:spPr>
            <a:xfrm flipV="1">
              <a:off x="6488746" y="3407507"/>
              <a:ext cx="736573" cy="5007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7160634" y="4332233"/>
              <a:ext cx="976784" cy="955283"/>
              <a:chOff x="5829300" y="2847975"/>
              <a:chExt cx="1117600" cy="1158068"/>
            </a:xfrm>
          </p:grpSpPr>
          <p:sp>
            <p:nvSpPr>
              <p:cNvPr id="93" name="Circular Arrow 92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Circular Arrow 93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903310" y="3201564"/>
                <a:ext cx="969577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Reduce</a:t>
                </a:r>
                <a:endParaRPr lang="en-US" dirty="0"/>
              </a:p>
            </p:txBody>
          </p:sp>
        </p:grpSp>
        <p:sp>
          <p:nvSpPr>
            <p:cNvPr id="91" name="Flowchart: Magnetic Disk 90"/>
            <p:cNvSpPr/>
            <p:nvPr/>
          </p:nvSpPr>
          <p:spPr>
            <a:xfrm>
              <a:off x="5675168" y="449182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91" idx="4"/>
              <a:endCxn id="95" idx="1"/>
            </p:cNvCxnSpPr>
            <p:nvPr/>
          </p:nvCxnSpPr>
          <p:spPr>
            <a:xfrm flipV="1">
              <a:off x="6488746" y="4793183"/>
              <a:ext cx="736573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7160634" y="5685983"/>
              <a:ext cx="976784" cy="955283"/>
              <a:chOff x="5829300" y="2847975"/>
              <a:chExt cx="1117600" cy="1158068"/>
            </a:xfrm>
          </p:grpSpPr>
          <p:sp>
            <p:nvSpPr>
              <p:cNvPr id="87" name="Circular Arrow 86"/>
              <p:cNvSpPr/>
              <p:nvPr/>
            </p:nvSpPr>
            <p:spPr>
              <a:xfrm>
                <a:off x="5829300" y="2847975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Circular Arrow 87"/>
              <p:cNvSpPr/>
              <p:nvPr/>
            </p:nvSpPr>
            <p:spPr>
              <a:xfrm rot="10800000">
                <a:off x="5829300" y="2888443"/>
                <a:ext cx="1117600" cy="1117600"/>
              </a:xfrm>
              <a:prstGeom prst="circular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903310" y="3201564"/>
                <a:ext cx="969577" cy="410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Reduce</a:t>
                </a:r>
                <a:endParaRPr lang="en-US" dirty="0"/>
              </a:p>
            </p:txBody>
          </p:sp>
        </p:grpSp>
        <p:sp>
          <p:nvSpPr>
            <p:cNvPr id="85" name="Flowchart: Magnetic Disk 84"/>
            <p:cNvSpPr/>
            <p:nvPr/>
          </p:nvSpPr>
          <p:spPr>
            <a:xfrm>
              <a:off x="5675168" y="584557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5" idx="4"/>
              <a:endCxn id="89" idx="1"/>
            </p:cNvCxnSpPr>
            <p:nvPr/>
          </p:nvCxnSpPr>
          <p:spPr>
            <a:xfrm flipV="1">
              <a:off x="6488746" y="6146933"/>
              <a:ext cx="736573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488746" y="3457581"/>
              <a:ext cx="727852" cy="274663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488746" y="4843257"/>
              <a:ext cx="727852" cy="136095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6488746" y="4850466"/>
              <a:ext cx="727852" cy="13465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919330" y="3457581"/>
              <a:ext cx="727852" cy="2746635"/>
              <a:chOff x="1663148" y="3685709"/>
              <a:chExt cx="727852" cy="2746635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1663148" y="3685709"/>
                <a:ext cx="727852" cy="1392885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1663148" y="3685709"/>
                <a:ext cx="727852" cy="2746635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1663148" y="3692918"/>
                <a:ext cx="727852" cy="1378467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663148" y="5071385"/>
                <a:ext cx="727852" cy="1360959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663148" y="5078594"/>
                <a:ext cx="727852" cy="134654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663148" y="3692918"/>
                <a:ext cx="727852" cy="2732217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/>
            <p:cNvCxnSpPr>
              <a:stCxn id="13" idx="3"/>
              <a:endCxn id="97" idx="2"/>
            </p:cNvCxnSpPr>
            <p:nvPr/>
          </p:nvCxnSpPr>
          <p:spPr>
            <a:xfrm>
              <a:off x="4755634" y="3407507"/>
              <a:ext cx="919534" cy="5007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0" idx="3"/>
              <a:endCxn id="91" idx="2"/>
            </p:cNvCxnSpPr>
            <p:nvPr/>
          </p:nvCxnSpPr>
          <p:spPr>
            <a:xfrm>
              <a:off x="4755634" y="4793183"/>
              <a:ext cx="919534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47" idx="3"/>
              <a:endCxn id="85" idx="2"/>
            </p:cNvCxnSpPr>
            <p:nvPr/>
          </p:nvCxnSpPr>
          <p:spPr>
            <a:xfrm>
              <a:off x="4755634" y="6146933"/>
              <a:ext cx="919534" cy="1669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Flowchart: Magnetic Disk 172"/>
            <p:cNvSpPr/>
            <p:nvPr/>
          </p:nvSpPr>
          <p:spPr>
            <a:xfrm>
              <a:off x="8893361" y="3139529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Flowchart: Magnetic Disk 166"/>
            <p:cNvSpPr/>
            <p:nvPr/>
          </p:nvSpPr>
          <p:spPr>
            <a:xfrm>
              <a:off x="8893361" y="449182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Flowchart: Magnetic Disk 160"/>
            <p:cNvSpPr/>
            <p:nvPr/>
          </p:nvSpPr>
          <p:spPr>
            <a:xfrm>
              <a:off x="8893361" y="5845572"/>
              <a:ext cx="813578" cy="636104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8137523" y="3457581"/>
              <a:ext cx="727852" cy="139288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8137523" y="3457581"/>
              <a:ext cx="727852" cy="274663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8137523" y="3464790"/>
              <a:ext cx="727852" cy="137846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8137523" y="3464790"/>
              <a:ext cx="727852" cy="273221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73" idx="2"/>
            </p:cNvCxnSpPr>
            <p:nvPr/>
          </p:nvCxnSpPr>
          <p:spPr>
            <a:xfrm flipV="1">
              <a:off x="8109537" y="3457581"/>
              <a:ext cx="783824" cy="72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67" idx="2"/>
            </p:cNvCxnSpPr>
            <p:nvPr/>
          </p:nvCxnSpPr>
          <p:spPr>
            <a:xfrm flipV="1">
              <a:off x="8109537" y="4809874"/>
              <a:ext cx="783824" cy="4059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61" idx="2"/>
            </p:cNvCxnSpPr>
            <p:nvPr/>
          </p:nvCxnSpPr>
          <p:spPr>
            <a:xfrm flipV="1">
              <a:off x="8109537" y="6163624"/>
              <a:ext cx="783824" cy="4059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2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Distributed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7"/>
            <a:ext cx="12192000" cy="1060794"/>
            <a:chOff x="0" y="1918569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6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 job often involves many map-reduce stages</a:t>
              </a:r>
            </a:p>
          </p:txBody>
        </p:sp>
      </p:grpSp>
      <p:sp>
        <p:nvSpPr>
          <p:cNvPr id="73" name="Flowchart: Magnetic Disk 72"/>
          <p:cNvSpPr/>
          <p:nvPr/>
        </p:nvSpPr>
        <p:spPr>
          <a:xfrm>
            <a:off x="2057397" y="4239159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37864" y="3332563"/>
            <a:ext cx="1023730" cy="2922104"/>
            <a:chOff x="1590261" y="3419061"/>
            <a:chExt cx="1023730" cy="2922104"/>
          </a:xfrm>
        </p:grpSpPr>
        <p:sp>
          <p:nvSpPr>
            <p:cNvPr id="10" name="Rectangle 9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Map-Reduce Stage 1</a:t>
              </a:r>
            </a:p>
          </p:txBody>
        </p:sp>
      </p:grpSp>
      <p:cxnSp>
        <p:nvCxnSpPr>
          <p:cNvPr id="16" name="Straight Arrow Connector 15"/>
          <p:cNvCxnSpPr>
            <a:stCxn id="73" idx="4"/>
            <a:endCxn id="10" idx="1"/>
          </p:cNvCxnSpPr>
          <p:nvPr/>
        </p:nvCxnSpPr>
        <p:spPr>
          <a:xfrm>
            <a:off x="2870975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4628483" y="4239159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808950" y="3332563"/>
            <a:ext cx="1023730" cy="2922104"/>
            <a:chOff x="1590261" y="3419061"/>
            <a:chExt cx="1023730" cy="2922104"/>
          </a:xfrm>
        </p:grpSpPr>
        <p:sp>
          <p:nvSpPr>
            <p:cNvPr id="102" name="Rectangle 101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Map-Reduce Stage 2</a:t>
              </a:r>
            </a:p>
          </p:txBody>
        </p:sp>
      </p:grpSp>
      <p:cxnSp>
        <p:nvCxnSpPr>
          <p:cNvPr id="106" name="Straight Arrow Connector 105"/>
          <p:cNvCxnSpPr>
            <a:stCxn id="80" idx="4"/>
            <a:endCxn id="102" idx="1"/>
          </p:cNvCxnSpPr>
          <p:nvPr/>
        </p:nvCxnSpPr>
        <p:spPr>
          <a:xfrm>
            <a:off x="5442061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Magnetic Disk 107"/>
          <p:cNvSpPr/>
          <p:nvPr/>
        </p:nvSpPr>
        <p:spPr>
          <a:xfrm>
            <a:off x="7199569" y="4239158"/>
            <a:ext cx="813578" cy="1108912"/>
          </a:xfrm>
          <a:prstGeom prst="flowChartMagneticDisk">
            <a:avLst/>
          </a:prstGeom>
          <a:solidFill>
            <a:srgbClr val="2E75B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380037" y="3332562"/>
            <a:ext cx="1023730" cy="2922104"/>
            <a:chOff x="1590261" y="3419061"/>
            <a:chExt cx="1023730" cy="2922104"/>
          </a:xfrm>
        </p:grpSpPr>
        <p:sp>
          <p:nvSpPr>
            <p:cNvPr id="110" name="Rectangle 109"/>
            <p:cNvSpPr/>
            <p:nvPr/>
          </p:nvSpPr>
          <p:spPr>
            <a:xfrm>
              <a:off x="1590261" y="3419061"/>
              <a:ext cx="1023730" cy="29221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1293" y="3737113"/>
              <a:ext cx="461665" cy="2286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Map-Reduce Stage 3</a:t>
              </a:r>
            </a:p>
          </p:txBody>
        </p:sp>
      </p:grpSp>
      <p:cxnSp>
        <p:nvCxnSpPr>
          <p:cNvPr id="112" name="Straight Arrow Connector 111"/>
          <p:cNvCxnSpPr>
            <a:stCxn id="108" idx="4"/>
            <a:endCxn id="110" idx="1"/>
          </p:cNvCxnSpPr>
          <p:nvPr/>
        </p:nvCxnSpPr>
        <p:spPr>
          <a:xfrm>
            <a:off x="8013147" y="4793614"/>
            <a:ext cx="36689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80" idx="2"/>
          </p:cNvCxnSpPr>
          <p:nvPr/>
        </p:nvCxnSpPr>
        <p:spPr>
          <a:xfrm>
            <a:off x="4261594" y="4793615"/>
            <a:ext cx="3668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" idx="3"/>
            <a:endCxn id="108" idx="2"/>
          </p:cNvCxnSpPr>
          <p:nvPr/>
        </p:nvCxnSpPr>
        <p:spPr>
          <a:xfrm flipV="1">
            <a:off x="6832680" y="4793614"/>
            <a:ext cx="366889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950629"/>
            <a:ext cx="12192000" cy="2782736"/>
            <a:chOff x="0" y="1950629"/>
            <a:chExt cx="12192000" cy="832912"/>
          </a:xfrm>
        </p:grpSpPr>
        <p:sp>
          <p:nvSpPr>
            <p:cNvPr id="11" name="Rectangle 10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4" indent="-457200" algn="l"/>
              <a:r>
                <a:rPr lang="en-US" i="0" dirty="0"/>
                <a:t>What is Data Science?</a:t>
              </a:r>
            </a:p>
            <a:p>
              <a:pPr marL="460374" indent="-457200" algn="l"/>
              <a:r>
                <a:rPr lang="en-US" i="0" dirty="0"/>
                <a:t>What is Machine Learning?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84300" y="717177"/>
            <a:ext cx="38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3" y="86830"/>
            <a:ext cx="10515600" cy="1325563"/>
          </a:xfrm>
        </p:spPr>
        <p:txBody>
          <a:bodyPr/>
          <a:lstStyle/>
          <a:p>
            <a:r>
              <a:rPr lang="en-US" dirty="0"/>
              <a:t>Historical Cost of Memory &amp; Storage</a:t>
            </a:r>
          </a:p>
        </p:txBody>
      </p:sp>
      <p:pic>
        <p:nvPicPr>
          <p:cNvPr id="1026" name="Picture 2" descr="Historical Cost of Computer Memory and Stor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4218" y="1123122"/>
            <a:ext cx="8885270" cy="57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9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Changing Hardware - Opportunity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Typical commodity hardware now has: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Terabytes of hard drive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Gigabytes of memory space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Multi-core processors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Lower hard disk cost has not translated to faster hard disks: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Each terabyte of hard disk now costs about $30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Time to read a terabyte still takes about 3 hours (100MB/s)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Size of both memory and disk are increasing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82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Distributed Computation – 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446340"/>
            <a:ext cx="12192000" cy="1060794"/>
            <a:chOff x="0" y="1918569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6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Read and write to memory instead of hard disk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56164" y="3023558"/>
            <a:ext cx="7049203" cy="1236470"/>
            <a:chOff x="3156164" y="3023558"/>
            <a:chExt cx="7049203" cy="1236470"/>
          </a:xfrm>
        </p:grpSpPr>
        <p:sp>
          <p:nvSpPr>
            <p:cNvPr id="73" name="Flowchart: Magnetic Disk 72"/>
            <p:cNvSpPr/>
            <p:nvPr/>
          </p:nvSpPr>
          <p:spPr>
            <a:xfrm>
              <a:off x="3156164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8874" y="3026733"/>
              <a:ext cx="1015663" cy="1233295"/>
              <a:chOff x="1577810" y="3375980"/>
              <a:chExt cx="1058479" cy="32638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90261" y="3419061"/>
                <a:ext cx="1023730" cy="32184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77810" y="3375980"/>
                <a:ext cx="1058479" cy="32638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 -Reduce Stage 1</a:t>
                </a:r>
              </a:p>
            </p:txBody>
          </p:sp>
        </p:grpSp>
        <p:cxnSp>
          <p:nvCxnSpPr>
            <p:cNvPr id="16" name="Straight Arrow Connector 15"/>
            <p:cNvCxnSpPr>
              <a:stCxn id="73" idx="4"/>
              <a:endCxn id="6" idx="1"/>
            </p:cNvCxnSpPr>
            <p:nvPr/>
          </p:nvCxnSpPr>
          <p:spPr>
            <a:xfrm>
              <a:off x="3936832" y="3643380"/>
              <a:ext cx="332042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Magnetic Disk 79"/>
            <p:cNvSpPr/>
            <p:nvPr/>
          </p:nvSpPr>
          <p:spPr>
            <a:xfrm>
              <a:off x="5616578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729288" y="3023558"/>
              <a:ext cx="1015663" cy="1222933"/>
              <a:chOff x="1567963" y="3272957"/>
              <a:chExt cx="1058479" cy="3236396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6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67963" y="3322863"/>
                <a:ext cx="1058479" cy="318649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2</a:t>
                </a:r>
              </a:p>
            </p:txBody>
          </p:sp>
        </p:grpSp>
        <p:cxnSp>
          <p:nvCxnSpPr>
            <p:cNvPr id="106" name="Straight Arrow Connector 105"/>
            <p:cNvCxnSpPr>
              <a:stCxn id="80" idx="4"/>
              <a:endCxn id="104" idx="1"/>
            </p:cNvCxnSpPr>
            <p:nvPr/>
          </p:nvCxnSpPr>
          <p:spPr>
            <a:xfrm>
              <a:off x="6397246" y="3643380"/>
              <a:ext cx="332042" cy="1074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lowchart: Magnetic Disk 107"/>
            <p:cNvSpPr/>
            <p:nvPr/>
          </p:nvSpPr>
          <p:spPr>
            <a:xfrm>
              <a:off x="8076993" y="3336634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89703" y="3035304"/>
              <a:ext cx="1015664" cy="1216152"/>
            </a:xfrm>
            <a:prstGeom prst="rect">
              <a:avLst/>
            </a:prstGeom>
            <a:solidFill>
              <a:srgbClr val="06206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Map Reduce Stage 3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8847658" y="3636658"/>
              <a:ext cx="352049" cy="13444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3"/>
              <a:endCxn id="80" idx="2"/>
            </p:cNvCxnSpPr>
            <p:nvPr/>
          </p:nvCxnSpPr>
          <p:spPr>
            <a:xfrm flipV="1">
              <a:off x="5284537" y="3643380"/>
              <a:ext cx="332041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734948" y="3637116"/>
              <a:ext cx="352048" cy="12528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01688" y="4870281"/>
            <a:ext cx="7119280" cy="1246016"/>
            <a:chOff x="3101688" y="4870281"/>
            <a:chExt cx="7119280" cy="1246016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3101688" y="5202255"/>
              <a:ext cx="780668" cy="613492"/>
            </a:xfrm>
            <a:prstGeom prst="flowChartMagneticDisk">
              <a:avLst/>
            </a:prstGeom>
            <a:solidFill>
              <a:srgbClr val="2E75B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222457" y="4901708"/>
              <a:ext cx="1015663" cy="1214589"/>
              <a:chOff x="1577810" y="3272957"/>
              <a:chExt cx="1058479" cy="321431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77810" y="3640013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1</a:t>
                </a:r>
              </a:p>
            </p:txBody>
          </p:sp>
        </p:grpSp>
        <p:cxnSp>
          <p:nvCxnSpPr>
            <p:cNvPr id="28" name="Straight Arrow Connector 27"/>
            <p:cNvCxnSpPr>
              <a:stCxn id="26" idx="4"/>
              <a:endCxn id="41" idx="1"/>
            </p:cNvCxnSpPr>
            <p:nvPr/>
          </p:nvCxnSpPr>
          <p:spPr>
            <a:xfrm>
              <a:off x="3882356" y="5509001"/>
              <a:ext cx="352048" cy="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680092" y="4901708"/>
              <a:ext cx="1015663" cy="1214589"/>
              <a:chOff x="1567963" y="3272957"/>
              <a:chExt cx="1058479" cy="32143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67963" y="3622814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2</a:t>
                </a:r>
              </a:p>
            </p:txBody>
          </p:sp>
        </p:grpSp>
        <p:cxnSp>
          <p:nvCxnSpPr>
            <p:cNvPr id="31" name="Straight Arrow Connector 30"/>
            <p:cNvCxnSpPr>
              <a:endCxn id="39" idx="1"/>
            </p:cNvCxnSpPr>
            <p:nvPr/>
          </p:nvCxnSpPr>
          <p:spPr>
            <a:xfrm>
              <a:off x="6349440" y="5509002"/>
              <a:ext cx="352048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816523" y="5509002"/>
              <a:ext cx="352049" cy="0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1" idx="3"/>
            </p:cNvCxnSpPr>
            <p:nvPr/>
          </p:nvCxnSpPr>
          <p:spPr>
            <a:xfrm>
              <a:off x="5216724" y="5509003"/>
              <a:ext cx="352047" cy="0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9" idx="3"/>
            </p:cNvCxnSpPr>
            <p:nvPr/>
          </p:nvCxnSpPr>
          <p:spPr>
            <a:xfrm flipV="1">
              <a:off x="7683808" y="5509002"/>
              <a:ext cx="352047" cy="1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http://www.clipartlord.com/wp-content/uploads/2014/08/memory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925" y="5047725"/>
              <a:ext cx="1182162" cy="8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clipartlord.com/wp-content/uploads/2014/08/memory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644" y="5035369"/>
              <a:ext cx="1182162" cy="87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9205305" y="4870281"/>
              <a:ext cx="1015663" cy="1214589"/>
              <a:chOff x="1567963" y="3272957"/>
              <a:chExt cx="1058479" cy="321431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590261" y="3272957"/>
                <a:ext cx="1023730" cy="321431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567963" y="3622814"/>
                <a:ext cx="1058479" cy="25146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Map-Reduce Stage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31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Case for Spark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Higher level programming Paradigm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Pages of code in Java MapReduce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Lines of code in Python </a:t>
            </a:r>
            <a:r>
              <a:rPr lang="en-US" dirty="0" err="1"/>
              <a:t>pySpark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10~100 fold performance gain</a:t>
            </a:r>
          </a:p>
          <a:p>
            <a:pPr marL="974725" indent="-457200">
              <a:buFont typeface="Wingdings" charset="2"/>
              <a:buChar char="§"/>
            </a:pPr>
            <a:r>
              <a:rPr lang="en-US" dirty="0"/>
              <a:t>In-memory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8"/>
            <a:ext cx="12192000" cy="1060794"/>
            <a:chOff x="0" y="1918570"/>
            <a:chExt cx="12192000" cy="832912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70" y="1918570"/>
              <a:ext cx="1000727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 is gaining momentum as de facto heir to MapReduce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82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77793" y="3159889"/>
            <a:ext cx="11551534" cy="3483979"/>
          </a:xfrm>
        </p:spPr>
        <p:txBody>
          <a:bodyPr>
            <a:normAutofit/>
          </a:bodyPr>
          <a:lstStyle/>
          <a:p>
            <a:pPr marL="914400" indent="-4572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Origins of machine learning are in artificial intelligence (AI) and statistics.</a:t>
            </a:r>
          </a:p>
          <a:p>
            <a:pPr marL="914400" indent="-4572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Machine learning includes: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Classification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Regression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Clustering</a:t>
            </a:r>
          </a:p>
          <a:p>
            <a:pPr marL="1257300" lvl="1" indent="-342900">
              <a:buFont typeface="Wingdings" charset="2"/>
              <a:buChar char="§"/>
              <a:tabLst>
                <a:tab pos="3032125" algn="r"/>
                <a:tab pos="3206750" algn="l"/>
              </a:tabLst>
            </a:pPr>
            <a:r>
              <a:rPr lang="en-US" dirty="0"/>
              <a:t> Recommendation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690689"/>
            <a:ext cx="12192000" cy="1060794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Machine learning is a computing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081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Method- Supervised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46546"/>
            <a:ext cx="12192000" cy="886759"/>
            <a:chOff x="0" y="1950630"/>
            <a:chExt cx="12192000" cy="917326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Supervised Learning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39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6413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Machine learning uses ground truth observations to:</a:t>
            </a:r>
          </a:p>
          <a:p>
            <a:pPr marL="2233613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 Learn from a set of training data </a:t>
            </a:r>
          </a:p>
          <a:p>
            <a:pPr marL="2233613" lvl="3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 “Teach” the algorithm to learn the mapping	</a:t>
            </a:r>
          </a:p>
        </p:txBody>
      </p:sp>
    </p:spTree>
    <p:extLst>
      <p:ext uri="{BB962C8B-B14F-4D97-AF65-F5344CB8AC3E}">
        <p14:creationId xmlns:p14="http://schemas.microsoft.com/office/powerpoint/2010/main" val="196183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Method- Unsupervised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46546"/>
            <a:ext cx="12192000" cy="886759"/>
            <a:chOff x="0" y="1950630"/>
            <a:chExt cx="12192000" cy="917326"/>
          </a:xfrm>
        </p:grpSpPr>
        <p:sp>
          <p:nvSpPr>
            <p:cNvPr id="7" name="Rectangle 6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Unsupervised Learning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516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Learning from unlabeled observations</a:t>
            </a: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The learning algorithm must discover latent patterns and structure</a:t>
            </a: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In the features along</a:t>
            </a:r>
          </a:p>
          <a:p>
            <a:pPr marL="1662113" lvl="2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Sometimes, this can be a goal in of itself:</a:t>
            </a:r>
          </a:p>
          <a:p>
            <a:pPr marL="2119313" lvl="3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Exploratory data analysis</a:t>
            </a:r>
          </a:p>
          <a:p>
            <a:pPr marL="2119313" lvl="3" indent="-342900">
              <a:buFont typeface="Wingdings" charset="2"/>
              <a:buChar char="§"/>
            </a:pPr>
            <a:r>
              <a:rPr lang="en-US" altLang="ko-KR" sz="2200" dirty="0">
                <a:solidFill>
                  <a:srgbClr val="000000"/>
                </a:solidFill>
              </a:rPr>
              <a:t>Discovery of hidden patterns</a:t>
            </a:r>
          </a:p>
        </p:txBody>
      </p:sp>
    </p:spTree>
    <p:extLst>
      <p:ext uri="{BB962C8B-B14F-4D97-AF65-F5344CB8AC3E}">
        <p14:creationId xmlns:p14="http://schemas.microsoft.com/office/powerpoint/2010/main" val="2720203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Supervised Learning Pipeline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291264" y="1735126"/>
            <a:ext cx="3609473" cy="4504061"/>
            <a:chOff x="4362011" y="1735126"/>
            <a:chExt cx="3230880" cy="4504061"/>
          </a:xfrm>
        </p:grpSpPr>
        <p:sp>
          <p:nvSpPr>
            <p:cNvPr id="4" name="Rounded Rectangle 3"/>
            <p:cNvSpPr/>
            <p:nvPr/>
          </p:nvSpPr>
          <p:spPr>
            <a:xfrm>
              <a:off x="4362011" y="1735126"/>
              <a:ext cx="3230880" cy="66587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Find and acquire raw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62011" y="2714214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Represent the Features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62011" y="3673761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Supervised Learning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62011" y="4633309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Evaluate the model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62011" y="5592856"/>
              <a:ext cx="3230880" cy="646331"/>
            </a:xfrm>
            <a:prstGeom prst="roundRect">
              <a:avLst>
                <a:gd name="adj" fmla="val 0"/>
              </a:avLst>
            </a:prstGeom>
            <a:solidFill>
              <a:srgbClr val="19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 model for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predictive analysis</a:t>
              </a:r>
            </a:p>
          </p:txBody>
        </p:sp>
        <p:cxnSp>
          <p:nvCxnSpPr>
            <p:cNvPr id="24" name="Elbow Connector 23"/>
            <p:cNvCxnSpPr>
              <a:stCxn id="14" idx="1"/>
              <a:endCxn id="5" idx="1"/>
            </p:cNvCxnSpPr>
            <p:nvPr/>
          </p:nvCxnSpPr>
          <p:spPr>
            <a:xfrm rot="10800000">
              <a:off x="4362011" y="3037381"/>
              <a:ext cx="12700" cy="1919095"/>
            </a:xfrm>
            <a:prstGeom prst="bentConnector3">
              <a:avLst>
                <a:gd name="adj1" fmla="val 3020694"/>
              </a:avLst>
            </a:prstGeom>
            <a:ln w="57150" cmpd="sng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>
              <a:off x="5977451" y="2400997"/>
              <a:ext cx="0" cy="31321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8" idx="0"/>
            </p:cNvCxnSpPr>
            <p:nvPr/>
          </p:nvCxnSpPr>
          <p:spPr>
            <a:xfrm>
              <a:off x="5977451" y="3360545"/>
              <a:ext cx="0" cy="31321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  <a:endCxn id="14" idx="0"/>
            </p:cNvCxnSpPr>
            <p:nvPr/>
          </p:nvCxnSpPr>
          <p:spPr>
            <a:xfrm>
              <a:off x="5977451" y="4320092"/>
              <a:ext cx="0" cy="31321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2"/>
              <a:endCxn id="17" idx="0"/>
            </p:cNvCxnSpPr>
            <p:nvPr/>
          </p:nvCxnSpPr>
          <p:spPr>
            <a:xfrm>
              <a:off x="5977451" y="5279640"/>
              <a:ext cx="0" cy="313216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69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Classification</a:t>
            </a:r>
          </a:p>
        </p:txBody>
      </p:sp>
      <p:pic>
        <p:nvPicPr>
          <p:cNvPr id="1028" name="Picture 4" descr="http://1.bp.blogspot.com/-kW2KKhGhncg/UhgHJ8_82KI/AAAAAAAALwI/iu-kWEDMoPA/s1600/1.5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65" y="4961667"/>
            <a:ext cx="861503" cy="119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http://clipartfreefor.com/cliparts/files2/school-table-clipart-student-desk.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https://pixabay.com/static/uploads/photo/2014/12/21/23/42/chair-57589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41436" y="4904620"/>
            <a:ext cx="1018533" cy="12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H="1">
            <a:off x="7795846" y="1791785"/>
            <a:ext cx="23447" cy="436641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dn-1.freeclipartnow.com/d/11262-1/student-chair-angle-view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34" y="2498419"/>
            <a:ext cx="974896" cy="12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6899" y="390298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6535" y="615819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pic>
        <p:nvPicPr>
          <p:cNvPr id="1042" name="Picture 18" descr="http://www.clipartbest.com/cliparts/dc8/jz8/dc8jz8bce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940" y="4698303"/>
            <a:ext cx="1471776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91788" y="597353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chair</a:t>
            </a:r>
          </a:p>
        </p:txBody>
      </p:sp>
      <p:pic>
        <p:nvPicPr>
          <p:cNvPr id="1040" name="Picture 16" descr="https://thetomatos.com/wp-content/uploads/2016/01/free-dog-clipart-clip-art-pictures-graphics-illustrations-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83" y="2699015"/>
            <a:ext cx="1120189" cy="11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02462" y="384708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chair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77412" y="5176118"/>
            <a:ext cx="2186553" cy="1218756"/>
            <a:chOff x="3434559" y="3523421"/>
            <a:chExt cx="2186553" cy="1218756"/>
          </a:xfrm>
        </p:grpSpPr>
        <p:pic>
          <p:nvPicPr>
            <p:cNvPr id="1044" name="Picture 20" descr="http://4vector.com/i/free-vector-line-drawing-car-vector_027302_Design%2520car%2520(5)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34559" y="3523421"/>
              <a:ext cx="2186553" cy="99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4060824" y="4372845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chair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36962" y="2677482"/>
            <a:ext cx="179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Chair 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77412" y="1726147"/>
            <a:ext cx="29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Labeled Training Set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89671" y="1687024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050" name="Picture 26" descr="Dog Clipart clip art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015" y="3553425"/>
            <a:ext cx="891198" cy="10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-media-cache-ak0.pinimg.com/736x/2f/37/88/2f3788c8ed4d1daf208c78ebe002b2d0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60" y="2605518"/>
            <a:ext cx="1063625" cy="13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182114" y="402336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chair</a:t>
            </a:r>
          </a:p>
        </p:txBody>
      </p:sp>
      <p:pic>
        <p:nvPicPr>
          <p:cNvPr id="1054" name="Picture 30" descr="http://www.vectorportal.com/img_novi/s-vector_chair_6129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920" y="3553425"/>
            <a:ext cx="1225053" cy="12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clipartpal.com/_thumbs/pd/education/backpack_02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800" y="5069968"/>
            <a:ext cx="789156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430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 Vectorization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50629"/>
            <a:ext cx="12192000" cy="832911"/>
            <a:chOff x="0" y="1950629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50629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Each observation is represented by a set of numbers.</a:t>
              </a:r>
            </a:p>
          </p:txBody>
        </p:sp>
      </p:grpSp>
      <p:pic>
        <p:nvPicPr>
          <p:cNvPr id="13" name="Picture 16" descr="https://thetomatos.com/wp-content/uploads/2016/01/free-dog-clipart-clip-art-pictures-graphics-illustrations-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6" y="3903784"/>
            <a:ext cx="1995565" cy="21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907323" y="3903784"/>
            <a:ext cx="2414954" cy="838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01108" y="4759569"/>
            <a:ext cx="2321169" cy="22135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22277" y="3910420"/>
            <a:ext cx="1137138" cy="1109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22277" y="3470031"/>
            <a:ext cx="5093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pixel has a RGB value like [1.0, 1.1, 0.8]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2985" y="5235205"/>
            <a:ext cx="5980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Entire image is represented as [1.0, 1.1, 0.8, ………….]</a:t>
            </a:r>
          </a:p>
          <a:p>
            <a:r>
              <a:rPr lang="en-US" sz="2000" dirty="0"/>
              <a:t>Label = -1 or false  (i.e., this image is not a chair)</a:t>
            </a:r>
          </a:p>
        </p:txBody>
      </p:sp>
    </p:spTree>
    <p:extLst>
      <p:ext uri="{BB962C8B-B14F-4D97-AF65-F5344CB8AC3E}">
        <p14:creationId xmlns:p14="http://schemas.microsoft.com/office/powerpoint/2010/main" val="21144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482070"/>
            <a:chOff x="0" y="1950630"/>
            <a:chExt cx="12192000" cy="287238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2073406"/>
                <a:ext cx="12192000" cy="568890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627034"/>
              <a:ext cx="12192000" cy="219597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/>
                <a:t>The basics of data science</a:t>
              </a:r>
            </a:p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/>
                <a:t>Machine learning basics</a:t>
              </a:r>
            </a:p>
            <a:p>
              <a:pPr marL="1312863" lvl="1" indent="-457200">
                <a:buFont typeface="Wingdings" charset="2"/>
                <a:buChar char="§"/>
              </a:pPr>
              <a:r>
                <a:rPr lang="en-US" altLang="ko-KR" sz="2800" dirty="0"/>
                <a:t>Machine learning feature representation and 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Importance of Good Representation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45324"/>
            <a:ext cx="12192000" cy="927017"/>
            <a:chOff x="0" y="1908984"/>
            <a:chExt cx="12192000" cy="958972"/>
          </a:xfrm>
        </p:grpSpPr>
        <p:sp>
          <p:nvSpPr>
            <p:cNvPr id="7" name="Rectangle 6"/>
            <p:cNvSpPr/>
            <p:nvPr/>
          </p:nvSpPr>
          <p:spPr>
            <a:xfrm>
              <a:off x="0" y="1908984"/>
              <a:ext cx="12192000" cy="916203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68363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800" kern="0" noProof="0" dirty="0">
                  <a:solidFill>
                    <a:prstClr val="white"/>
                  </a:solidFill>
                  <a:latin typeface="+mj-lt"/>
                </a:rPr>
                <a:t>Choosing the optimal feature representation is a key step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2351702"/>
            <a:ext cx="12192000" cy="3516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Choosing the right representation is often a trade off:</a:t>
            </a:r>
          </a:p>
          <a:p>
            <a:pPr marL="1768475" lvl="3" indent="-457200">
              <a:buFont typeface="Wingdings" charset="2"/>
              <a:buChar char="§"/>
              <a:tabLst>
                <a:tab pos="1371600" algn="l"/>
              </a:tabLst>
            </a:pPr>
            <a:r>
              <a:rPr lang="en-US" altLang="ko-KR" sz="2800" dirty="0">
                <a:solidFill>
                  <a:srgbClr val="000000"/>
                </a:solidFill>
              </a:rPr>
              <a:t>Simpler representations (i.e. smaller vectors) are easier to compute</a:t>
            </a:r>
          </a:p>
          <a:p>
            <a:pPr marL="1768475" lvl="3" indent="-457200">
              <a:buFont typeface="Wingdings" charset="2"/>
              <a:buChar char="§"/>
              <a:tabLst>
                <a:tab pos="1371600" algn="l"/>
              </a:tabLst>
            </a:pPr>
            <a:r>
              <a:rPr lang="en-US" altLang="ko-KR" sz="2800" dirty="0">
                <a:solidFill>
                  <a:srgbClr val="000000"/>
                </a:solidFill>
              </a:rPr>
              <a:t>Oversimplification will lead to loss of features</a:t>
            </a:r>
          </a:p>
        </p:txBody>
      </p:sp>
    </p:spTree>
    <p:extLst>
      <p:ext uri="{BB962C8B-B14F-4D97-AF65-F5344CB8AC3E}">
        <p14:creationId xmlns:p14="http://schemas.microsoft.com/office/powerpoint/2010/main" val="2732100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34224"/>
            <a:ext cx="12192000" cy="281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sz="2800" kern="0" dirty="0">
                <a:solidFill>
                  <a:srgbClr val="000000"/>
                </a:solidFill>
              </a:rPr>
              <a:t>First step is to represent the features numerically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Then determine feature representation and trade-offs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9" name="Rectangle 8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371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Example 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8545"/>
            <a:ext cx="12192000" cy="3229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sz="2800" kern="0" dirty="0">
                <a:solidFill>
                  <a:srgbClr val="000000"/>
                </a:solidFill>
              </a:rPr>
              <a:t>Modeling the feature representation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Use data modeling to create predictive model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rgbClr val="000000"/>
                </a:solidFill>
              </a:rPr>
              <a:t>Determine combination of features that will give the best predictor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9" name="Rectangle 8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15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Prediction Example (cont.)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09332"/>
            <a:ext cx="12192000" cy="886759"/>
            <a:chOff x="0" y="1950630"/>
            <a:chExt cx="12192000" cy="917326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858838"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800" kern="0" dirty="0">
                  <a:solidFill>
                    <a:prstClr val="white"/>
                  </a:solidFill>
                  <a:latin typeface="+mj-lt"/>
                </a:rPr>
                <a:t>Will it rain tomorrow?</a:t>
              </a:r>
              <a:endParaRPr kumimoji="0" lang="en-US" sz="2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932887" y="2015323"/>
              <a:ext cx="9423400" cy="852633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i="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598667"/>
            <a:ext cx="12192000" cy="3609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Weight sums to model predictor require determination of weights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Machine learning can provide weighting for features</a:t>
            </a:r>
          </a:p>
          <a:p>
            <a:pPr marL="1311275" lvl="2" indent="-457200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Data modeling:</a:t>
            </a:r>
          </a:p>
          <a:p>
            <a:pPr marL="1645920" lvl="2" indent="-457200">
              <a:buFont typeface="Wingdings" charset="2"/>
              <a:buChar char="§"/>
              <a:tabLst>
                <a:tab pos="1311275" algn="l"/>
              </a:tabLst>
            </a:pPr>
            <a:r>
              <a:rPr lang="en-US" altLang="ko-KR" sz="2800" dirty="0">
                <a:solidFill>
                  <a:schemeClr val="tx1"/>
                </a:solidFill>
              </a:rPr>
              <a:t>Algorithm is run on the test data set.</a:t>
            </a:r>
          </a:p>
          <a:p>
            <a:pPr marL="1604963" lvl="2" indent="-407988">
              <a:buFont typeface="Wingdings" charset="2"/>
              <a:buChar char="§"/>
            </a:pPr>
            <a:r>
              <a:rPr lang="en-US" altLang="ko-KR" sz="2800" dirty="0">
                <a:solidFill>
                  <a:schemeClr val="tx1"/>
                </a:solidFill>
              </a:rPr>
              <a:t>Machine-learning algorithm will generate weights for each feature</a:t>
            </a:r>
          </a:p>
        </p:txBody>
      </p:sp>
    </p:spTree>
    <p:extLst>
      <p:ext uri="{BB962C8B-B14F-4D97-AF65-F5344CB8AC3E}">
        <p14:creationId xmlns:p14="http://schemas.microsoft.com/office/powerpoint/2010/main" val="2152336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Cortana Intelligence Suite</a:t>
            </a:r>
          </a:p>
        </p:txBody>
      </p:sp>
      <p:sp>
        <p:nvSpPr>
          <p:cNvPr id="4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Information Management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Big Data stores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Machine learning and advanced analytics</a:t>
            </a:r>
          </a:p>
          <a:p>
            <a:pPr>
              <a:buFont typeface="Wingdings" charset="2"/>
              <a:buChar char="§"/>
            </a:pPr>
            <a:r>
              <a:rPr lang="en-US" dirty="0"/>
              <a:t>Dashboards and visualization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Cognitive Services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6" name="Rectangle 5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An integrated suite of big data and advanced analytics and APIs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35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3"/>
            <a:ext cx="12192000" cy="36320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The basics of Data Science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How data science is evolving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Machine learning basics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altLang="ko-KR" sz="2800" dirty="0"/>
              <a:t>ML feature representation and modeling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1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Data Science?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3375211"/>
            <a:ext cx="10515601" cy="280175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science is the exploration and quantitative analysis of all available structured and unstructured data.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Data science is using data to make decisions that drive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32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Predictive vs. Preemptive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Learns from the past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Looks at past data and designs statistical models or machine learning models to predict 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Preemptive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altLang="ko-KR" dirty="0"/>
              <a:t>Takes actions based on the past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Takes those predictions about the future and turns them into actions or policies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1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Science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5461" y="2332894"/>
            <a:ext cx="10410092" cy="3399690"/>
            <a:chOff x="1090246" y="2719757"/>
            <a:chExt cx="10410092" cy="3399690"/>
          </a:xfrm>
        </p:grpSpPr>
        <p:sp>
          <p:nvSpPr>
            <p:cNvPr id="5" name="Rectangle 4"/>
            <p:cNvSpPr/>
            <p:nvPr/>
          </p:nvSpPr>
          <p:spPr>
            <a:xfrm>
              <a:off x="7924800" y="2719757"/>
              <a:ext cx="1957754" cy="33996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Decisions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90246" y="2719757"/>
              <a:ext cx="1019907" cy="3399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6" name="Pentagon 5"/>
            <p:cNvSpPr/>
            <p:nvPr/>
          </p:nvSpPr>
          <p:spPr>
            <a:xfrm>
              <a:off x="2110153" y="5322278"/>
              <a:ext cx="2649416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happened?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4314092" y="5322278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Manual process</a:t>
              </a:r>
            </a:p>
          </p:txBody>
        </p:sp>
        <p:sp>
          <p:nvSpPr>
            <p:cNvPr id="9" name="Chevron 8"/>
            <p:cNvSpPr/>
            <p:nvPr/>
          </p:nvSpPr>
          <p:spPr>
            <a:xfrm>
              <a:off x="4314092" y="4466494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14092" y="3598987"/>
              <a:ext cx="4021015" cy="797169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2110152" y="4466494"/>
              <a:ext cx="3446585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Why did it happen?</a:t>
              </a:r>
            </a:p>
          </p:txBody>
        </p:sp>
        <p:sp>
          <p:nvSpPr>
            <p:cNvPr id="10" name="Pentagon 9"/>
            <p:cNvSpPr/>
            <p:nvPr/>
          </p:nvSpPr>
          <p:spPr>
            <a:xfrm>
              <a:off x="2110152" y="3598987"/>
              <a:ext cx="4454769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What will happen?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1186" y="2719757"/>
              <a:ext cx="1729152" cy="3399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Actions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2110152" y="2719757"/>
              <a:ext cx="8645771" cy="79716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What should I 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71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Who Performs Data Analytics?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3387" y="2840162"/>
            <a:ext cx="4392442" cy="1897697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200" y="1918571"/>
              <a:ext cx="1023354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Data science is a multi-disciplinary activity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7811" y="1270695"/>
            <a:ext cx="5155989" cy="4804045"/>
            <a:chOff x="5780766" y="1228552"/>
            <a:chExt cx="5155989" cy="4804045"/>
          </a:xfrm>
        </p:grpSpPr>
        <p:sp>
          <p:nvSpPr>
            <p:cNvPr id="14" name="Oval 13"/>
            <p:cNvSpPr/>
            <p:nvPr/>
          </p:nvSpPr>
          <p:spPr>
            <a:xfrm>
              <a:off x="6762748" y="1228552"/>
              <a:ext cx="3202728" cy="3176491"/>
            </a:xfrm>
            <a:prstGeom prst="ellipse">
              <a:avLst/>
            </a:prstGeom>
            <a:solidFill>
              <a:srgbClr val="062060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780766" y="2856106"/>
              <a:ext cx="3202728" cy="3176491"/>
            </a:xfrm>
            <a:prstGeom prst="ellipse">
              <a:avLst/>
            </a:prstGeom>
            <a:solidFill>
              <a:srgbClr val="00B0F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734027" y="2856106"/>
              <a:ext cx="3202728" cy="3176491"/>
            </a:xfrm>
            <a:prstGeom prst="ellipse">
              <a:avLst/>
            </a:prstGeom>
            <a:solidFill>
              <a:srgbClr val="0070C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88180" y="1950467"/>
            <a:ext cx="200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Domain Expertise</a:t>
            </a:r>
          </a:p>
        </p:txBody>
      </p:sp>
      <p:sp>
        <p:nvSpPr>
          <p:cNvPr id="16" name="TextBox 15"/>
          <p:cNvSpPr txBox="1"/>
          <p:nvPr/>
        </p:nvSpPr>
        <p:spPr>
          <a:xfrm rot="18480042">
            <a:off x="8801539" y="4610037"/>
            <a:ext cx="293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Code/Computing Expertise</a:t>
            </a:r>
          </a:p>
        </p:txBody>
      </p:sp>
      <p:sp>
        <p:nvSpPr>
          <p:cNvPr id="17" name="TextBox 16"/>
          <p:cNvSpPr txBox="1"/>
          <p:nvPr/>
        </p:nvSpPr>
        <p:spPr>
          <a:xfrm rot="2926178">
            <a:off x="6266805" y="4840968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Math/Statistics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2368" y="3605153"/>
            <a:ext cx="100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68993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Demand for Data Scientist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690688"/>
            <a:ext cx="12192000" cy="832912"/>
            <a:chOff x="0" y="1950629"/>
            <a:chExt cx="12192000" cy="832912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38200" y="1950629"/>
              <a:ext cx="99695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smtClean="0"/>
                <a:t>One of the fastest growing </a:t>
              </a:r>
              <a:r>
                <a:rPr lang="en-US" altLang="ko-KR" i="0" dirty="0" smtClean="0"/>
                <a:t>jobs </a:t>
              </a:r>
              <a:r>
                <a:rPr lang="en-US" altLang="ko-KR" i="0" dirty="0"/>
                <a:t>of the 21</a:t>
              </a:r>
              <a:r>
                <a:rPr lang="en-US" altLang="ko-KR" i="0" baseline="30000" dirty="0"/>
                <a:t>th</a:t>
              </a:r>
              <a:r>
                <a:rPr lang="en-US" altLang="ko-KR" i="0" dirty="0"/>
                <a:t> Century</a:t>
              </a:r>
            </a:p>
          </p:txBody>
        </p:sp>
      </p:grp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838200" y="2986872"/>
            <a:ext cx="10515600" cy="35872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High Median salaries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changing jobs, data scientist see a 16 percent increase in their median base salary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McKinsey projects that “by 2018, the U.S. alone may face a 50 percent to 60 percent gap between supply and requisite demand of deep analytic </a:t>
            </a:r>
            <a:r>
              <a:rPr lang="en-US" dirty="0" smtClean="0"/>
              <a:t>talent”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Steps to Data Science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954215"/>
            <a:ext cx="7168662" cy="358726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data</a:t>
            </a:r>
          </a:p>
          <a:p>
            <a:pPr marL="514350" indent="-514350">
              <a:buAutoNum type="arabicPeriod"/>
            </a:pPr>
            <a:r>
              <a:rPr lang="en-US" dirty="0"/>
              <a:t>Extract and acquire the data</a:t>
            </a:r>
          </a:p>
          <a:p>
            <a:pPr marL="514350" indent="-514350">
              <a:buAutoNum type="arabicPeriod"/>
            </a:pPr>
            <a:r>
              <a:rPr lang="en-US" dirty="0"/>
              <a:t>Clean and transform the data</a:t>
            </a:r>
          </a:p>
          <a:p>
            <a:pPr marL="514350" indent="-514350">
              <a:buAutoNum type="arabicPeriod"/>
            </a:pPr>
            <a:r>
              <a:rPr lang="en-US" dirty="0"/>
              <a:t>Understand the relationships in the data and build a model</a:t>
            </a:r>
          </a:p>
          <a:p>
            <a:pPr marL="514350" indent="-514350">
              <a:buAutoNum type="arabicPeriod"/>
            </a:pPr>
            <a:r>
              <a:rPr lang="en-US" dirty="0"/>
              <a:t>Data mining</a:t>
            </a:r>
          </a:p>
          <a:p>
            <a:pPr marL="514350" indent="-514350">
              <a:buAutoNum type="arabicPeriod"/>
            </a:pPr>
            <a:r>
              <a:rPr lang="en-US" dirty="0"/>
              <a:t>Evaluate and refine the model</a:t>
            </a:r>
          </a:p>
          <a:p>
            <a:pPr marL="514350" indent="-514350">
              <a:buAutoNum type="arabicPeriod"/>
            </a:pPr>
            <a:r>
              <a:rPr lang="en-US" dirty="0"/>
              <a:t>Communicate the results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603233"/>
            <a:ext cx="12192000" cy="1007822"/>
            <a:chOff x="0" y="1863174"/>
            <a:chExt cx="12192000" cy="1007822"/>
          </a:xfrm>
        </p:grpSpPr>
        <p:sp>
          <p:nvSpPr>
            <p:cNvPr id="7" name="Rectangle 6"/>
            <p:cNvSpPr/>
            <p:nvPr/>
          </p:nvSpPr>
          <p:spPr>
            <a:xfrm>
              <a:off x="0" y="1863174"/>
              <a:ext cx="12192000" cy="100782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84300" y="1950629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0" dirty="0"/>
                <a:t>Extracting value from large amounts of data is the challenge of 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89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2708</Words>
  <Application>Microsoft Macintosh PowerPoint</Application>
  <PresentationFormat>Custom</PresentationFormat>
  <Paragraphs>425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 Science and Machine Learning</vt:lpstr>
      <vt:lpstr>PowerPoint Presentation</vt:lpstr>
      <vt:lpstr>PowerPoint Presentation</vt:lpstr>
      <vt:lpstr>What is Data Science?</vt:lpstr>
      <vt:lpstr>Predictive vs. Preemptive Analytics</vt:lpstr>
      <vt:lpstr>Evolution of Data Science</vt:lpstr>
      <vt:lpstr>Who Performs Data Analytics?</vt:lpstr>
      <vt:lpstr>High Demand for Data Scientist</vt:lpstr>
      <vt:lpstr>Basic Steps to Data Science</vt:lpstr>
      <vt:lpstr>The Data in Data Science</vt:lpstr>
      <vt:lpstr>Cleaning the Data</vt:lpstr>
      <vt:lpstr>Cleaning the Data</vt:lpstr>
      <vt:lpstr>Big Data Processing</vt:lpstr>
      <vt:lpstr>Challenges of Big Data</vt:lpstr>
      <vt:lpstr>Computer vs. Data</vt:lpstr>
      <vt:lpstr>Cluster Computing</vt:lpstr>
      <vt:lpstr>Fault Tolerance and Performance</vt:lpstr>
      <vt:lpstr>Hadoop Map-Reduce Stage</vt:lpstr>
      <vt:lpstr>Distributed Computation</vt:lpstr>
      <vt:lpstr>Historical Cost of Memory &amp; Storage</vt:lpstr>
      <vt:lpstr>Changing Hardware - Opportunity</vt:lpstr>
      <vt:lpstr>Distributed Computation – In Memory</vt:lpstr>
      <vt:lpstr>A Case for Spark</vt:lpstr>
      <vt:lpstr>Machine Learning Overview</vt:lpstr>
      <vt:lpstr>Machine Learning Method- Supervised</vt:lpstr>
      <vt:lpstr>Machine Learning Method- Unsupervised</vt:lpstr>
      <vt:lpstr>Supervised Learning Pipeline</vt:lpstr>
      <vt:lpstr>Machine Learning - Classification</vt:lpstr>
      <vt:lpstr>Feature Vectorization</vt:lpstr>
      <vt:lpstr>The Importance of Good Representation</vt:lpstr>
      <vt:lpstr>Weather Prediction Example</vt:lpstr>
      <vt:lpstr>Weather Prediction Example (cont.)</vt:lpstr>
      <vt:lpstr>Weather Prediction Example (cont.)</vt:lpstr>
      <vt:lpstr>Cortana Intelligence Suite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2016-06-20T20:08:19Z</dcterms:created>
  <dcterms:modified xsi:type="dcterms:W3CDTF">2016-07-07T15:58:58Z</dcterms:modified>
</cp:coreProperties>
</file>