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6" r:id="rId2"/>
    <p:sldId id="325" r:id="rId3"/>
    <p:sldId id="326" r:id="rId4"/>
    <p:sldId id="355" r:id="rId5"/>
    <p:sldId id="327" r:id="rId6"/>
    <p:sldId id="347" r:id="rId7"/>
    <p:sldId id="367" r:id="rId8"/>
    <p:sldId id="369" r:id="rId9"/>
    <p:sldId id="368" r:id="rId10"/>
    <p:sldId id="385" r:id="rId11"/>
    <p:sldId id="386" r:id="rId12"/>
    <p:sldId id="387" r:id="rId13"/>
    <p:sldId id="388" r:id="rId14"/>
    <p:sldId id="389" r:id="rId15"/>
    <p:sldId id="390" r:id="rId16"/>
    <p:sldId id="391" r:id="rId17"/>
    <p:sldId id="392" r:id="rId18"/>
    <p:sldId id="393" r:id="rId19"/>
    <p:sldId id="371" r:id="rId20"/>
    <p:sldId id="372" r:id="rId21"/>
    <p:sldId id="370" r:id="rId22"/>
    <p:sldId id="373" r:id="rId23"/>
    <p:sldId id="374" r:id="rId24"/>
    <p:sldId id="397" r:id="rId25"/>
    <p:sldId id="377" r:id="rId26"/>
    <p:sldId id="378" r:id="rId27"/>
    <p:sldId id="380" r:id="rId28"/>
    <p:sldId id="382" r:id="rId29"/>
    <p:sldId id="383" r:id="rId30"/>
    <p:sldId id="384" r:id="rId31"/>
    <p:sldId id="32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79191"/>
    <a:srgbClr val="235888"/>
    <a:srgbClr val="CC9B00"/>
    <a:srgbClr val="8D8787"/>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16" autoAdjust="0"/>
    <p:restoredTop sz="82617" autoAdjust="0"/>
  </p:normalViewPr>
  <p:slideViewPr>
    <p:cSldViewPr snapToGrid="0">
      <p:cViewPr varScale="1">
        <p:scale>
          <a:sx n="77" d="100"/>
          <a:sy n="77" d="100"/>
        </p:scale>
        <p:origin x="-1640"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265372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a:t> Spark programs are written as operations on distributed datasets.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a:t> Datasets are stored either in memory or</a:t>
            </a:r>
            <a:r>
              <a:rPr lang="en-US" altLang="ko-KR" baseline="0" dirty="0"/>
              <a:t> on disk.</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aseline="0" dirty="0"/>
              <a:t> Once datasets are created, they persist in either memory or on disk.</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aseline="0" dirty="0"/>
              <a:t> RDDs are automatically recreated upon machine failure.</a:t>
            </a:r>
            <a:endParaRPr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https://courses.edx.org/courses/BerkeleyX/CS190.1x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453477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indent="0">
              <a:buFont typeface="Arial" pitchFamily="34" charset="0"/>
              <a:buChar char="•"/>
            </a:pPr>
            <a:r>
              <a:rPr lang="en-US" sz="1200" dirty="0"/>
              <a:t> The application is the driver program, which runs locally.</a:t>
            </a:r>
          </a:p>
          <a:p>
            <a:pPr marL="0" indent="0">
              <a:buFont typeface="Arial" pitchFamily="34" charset="0"/>
              <a:buChar char="•"/>
            </a:pPr>
            <a:r>
              <a:rPr lang="en-US" sz="1200" dirty="0"/>
              <a:t> Worker programs run on the cluster nodes or in local threads.</a:t>
            </a:r>
          </a:p>
          <a:p>
            <a:pPr marL="0" indent="0">
              <a:buFont typeface="Arial" pitchFamily="34" charset="0"/>
              <a:buChar char="•"/>
            </a:pPr>
            <a:r>
              <a:rPr lang="en-US" sz="1200" dirty="0"/>
              <a:t> RDDs are distributed across the workers.</a:t>
            </a:r>
          </a:p>
          <a:p>
            <a:pPr marL="0" indent="0">
              <a:buFont typeface="Arial" pitchFamily="34" charset="0"/>
              <a:buChar char="•"/>
            </a:pPr>
            <a:r>
              <a:rPr lang="en-US" sz="1200" dirty="0"/>
              <a:t> RDDs sometimes swap to storage if necessary.</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 Driver directly communicates </a:t>
            </a:r>
            <a:r>
              <a:rPr lang="en-US" altLang="ko-KR" baseline="0" dirty="0"/>
              <a:t>with workers once Spark executors are running.</a:t>
            </a:r>
            <a:endParaRPr lang="en-US" altLang="ko-KR" dirty="0"/>
          </a:p>
          <a:p>
            <a:pPr marL="0" indent="0">
              <a:buFont typeface="Arial" pitchFamily="34" charset="0"/>
              <a:buChar cha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1556838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Spark Context (SC) can be used to create RDDs.</a:t>
            </a: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799158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1" dirty="0"/>
              <a:t> </a:t>
            </a:r>
            <a:r>
              <a:rPr lang="en-US" altLang="ko-KR" b="0" dirty="0"/>
              <a:t>The</a:t>
            </a:r>
            <a:r>
              <a:rPr lang="en-US" altLang="ko-KR" b="0" baseline="0" dirty="0"/>
              <a:t> initial altering of the RDD is an iterative (lazy) process.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The actual transformation occurs only after an action is called.</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a:t> </a:t>
            </a:r>
            <a:r>
              <a:rPr lang="en-US" dirty="0"/>
              <a:t>Spark actions trigger the actual computation and are a way for the user to get results out.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0" baseline="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819341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dirty="0"/>
              <a:t> Map(f(x)):</a:t>
            </a:r>
            <a:r>
              <a:rPr lang="en-US" altLang="ko-KR" b="0" baseline="0" dirty="0"/>
              <a:t> Returns a new RDD’ after applying r(x) to each element of RDD</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Filter(f(x) = true): Returns a new RDD’ after applying filter f(x) to each element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a:t>
            </a:r>
            <a:r>
              <a:rPr lang="en-US" altLang="ko-KR" b="0" baseline="0" dirty="0" err="1"/>
              <a:t>FlatMap</a:t>
            </a:r>
            <a:r>
              <a:rPr lang="en-US" altLang="ko-KR" b="0" baseline="0" dirty="0"/>
              <a:t>(f(x)): Similar to Map(f(x)), however, all hierarchical elements are flatted out as a sequence</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Distinct: Returns a new RDD’ containing distinct elements of RDD</a:t>
            </a: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https://spark.apache.org/docs/latest/index.html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https://courses.edx.org/courses/BerkeleyX/CS190.1x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717906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indent="0">
              <a:buFont typeface="Arial" pitchFamily="34" charset="0"/>
              <a:buChar char="•"/>
            </a:pPr>
            <a:r>
              <a:rPr lang="en-US" dirty="0"/>
              <a:t> Reduce(f(</a:t>
            </a:r>
            <a:r>
              <a:rPr lang="en-US" dirty="0" err="1"/>
              <a:t>x,y</a:t>
            </a:r>
            <a:r>
              <a:rPr lang="en-US" dirty="0"/>
              <a:t>)) : Aggregates RDD using f(</a:t>
            </a:r>
            <a:r>
              <a:rPr lang="en-US" dirty="0" err="1"/>
              <a:t>x,y</a:t>
            </a:r>
            <a:r>
              <a:rPr lang="en-US" dirty="0"/>
              <a:t>)</a:t>
            </a:r>
          </a:p>
          <a:p>
            <a:pPr marL="0" indent="0">
              <a:buFont typeface="Arial" pitchFamily="34" charset="0"/>
              <a:buChar char="•"/>
            </a:pPr>
            <a:r>
              <a:rPr lang="en-US" dirty="0"/>
              <a:t> Take(n): Returns an array with the first n elements</a:t>
            </a:r>
          </a:p>
          <a:p>
            <a:pPr marL="0" indent="0">
              <a:buFont typeface="Arial" pitchFamily="34" charset="0"/>
              <a:buChar char="•"/>
            </a:pPr>
            <a:r>
              <a:rPr lang="en-US" dirty="0"/>
              <a:t> Collect(): Returns all the elements as an array</a:t>
            </a:r>
          </a:p>
          <a:p>
            <a:pPr marL="0" indent="0">
              <a:buFont typeface="Arial" pitchFamily="34" charset="0"/>
              <a:buChar char="•"/>
            </a:pPr>
            <a:r>
              <a:rPr lang="en-US" dirty="0"/>
              <a:t> </a:t>
            </a:r>
            <a:r>
              <a:rPr lang="en-US" dirty="0" err="1"/>
              <a:t>TakeOrdered</a:t>
            </a:r>
            <a:r>
              <a:rPr lang="en-US" dirty="0"/>
              <a:t>(n, key=</a:t>
            </a:r>
            <a:r>
              <a:rPr lang="en-US" dirty="0" err="1"/>
              <a:t>func</a:t>
            </a:r>
            <a:r>
              <a:rPr lang="en-US" dirty="0"/>
              <a:t>): Returns n elements ordered in ascending by default or by applying the specified key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https://spark.apache.org/docs/latest/index.html</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4113658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 Example syntax would declare a function that inverts the sign of the element.</a:t>
            </a: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https://spark.apache.org/docs/latest/index.html</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https://courses.edx.org/courses/BerkeleyX/CS190.1x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2437074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marL="171450" indent="-171450">
              <a:buFont typeface="Arial"/>
              <a:buChar char="•"/>
            </a:pPr>
            <a:r>
              <a:rPr lang="en-US" dirty="0"/>
              <a:t>Spark simply creates a recipe to perform the transformation and passes any closures, such as lambda functions, to the workers.</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solidFill>
                  <a:srgbClr val="000000"/>
                </a:solidFill>
              </a:rPr>
              <a:t> Algorithms</a:t>
            </a:r>
            <a:r>
              <a:rPr lang="en-US" sz="1200" baseline="0" dirty="0">
                <a:solidFill>
                  <a:srgbClr val="000000"/>
                </a:solidFill>
              </a:rPr>
              <a:t> and utilities include: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solidFill>
                  <a:srgbClr val="000000"/>
                </a:solidFill>
              </a:rPr>
              <a:t>Classification, regression, clustering, collaborative filtering, and dimensionality reduction, as well as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solidFill>
                  <a:srgbClr val="000000"/>
                </a:solidFill>
              </a:rPr>
              <a:t> Lower-level optimization primitives and higher-level pipeline APIs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a:solidFill>
                  <a:srgbClr val="000000"/>
                </a:solidFill>
              </a:rPr>
              <a:t> </a:t>
            </a:r>
            <a:r>
              <a:rPr lang="en-US" sz="2800" dirty="0" err="1"/>
              <a:t>Spark.mllib</a:t>
            </a:r>
            <a:r>
              <a:rPr lang="en-US" sz="2800" dirty="0"/>
              <a:t> – contains the original API built on top of RDDs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a:t> Spark.ml – provides higher-level API built on top of </a:t>
            </a:r>
            <a:r>
              <a:rPr lang="en-US" sz="2800" dirty="0" err="1"/>
              <a:t>DataFrames</a:t>
            </a:r>
            <a:r>
              <a:rPr lang="en-US" sz="2800" dirty="0"/>
              <a:t> for ML pipelines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a:t>
            </a:r>
            <a:r>
              <a:rPr lang="en-US" altLang="ko-KR" dirty="0" err="1"/>
              <a:t>mllib-guide.html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333685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Sources for </a:t>
            </a:r>
            <a:r>
              <a:rPr lang="en-US" altLang="ko-KR" b="0" baseline="0" dirty="0" err="1"/>
              <a:t>DataFrames</a:t>
            </a:r>
            <a:r>
              <a:rPr lang="en-US" altLang="ko-KR" b="0" baseline="0" dirty="0"/>
              <a:t> include:</a:t>
            </a:r>
          </a:p>
          <a:p>
            <a:pPr lvl="1">
              <a:buFont typeface="Wingdings" charset="2"/>
              <a:buChar char="§"/>
            </a:pPr>
            <a:r>
              <a:rPr lang="en-US" sz="2800" dirty="0"/>
              <a:t>Structured data files</a:t>
            </a:r>
          </a:p>
          <a:p>
            <a:pPr lvl="1">
              <a:buFont typeface="Wingdings" charset="2"/>
              <a:buChar char="§"/>
            </a:pPr>
            <a:r>
              <a:rPr lang="en-US" sz="2800" dirty="0"/>
              <a:t>Tables in Hive</a:t>
            </a:r>
          </a:p>
          <a:p>
            <a:pPr lvl="1">
              <a:buFont typeface="Wingdings" charset="2"/>
              <a:buChar char="§"/>
            </a:pPr>
            <a:r>
              <a:rPr lang="en-US" sz="2800" dirty="0"/>
              <a:t>External databases</a:t>
            </a:r>
          </a:p>
          <a:p>
            <a:pPr lvl="1">
              <a:buFont typeface="Wingdings" charset="2"/>
              <a:buChar char="§"/>
            </a:pPr>
            <a:r>
              <a:rPr lang="en-US" sz="2800" dirty="0"/>
              <a:t>Existing RDDs</a:t>
            </a:r>
            <a:endParaRPr lang="en-US"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https://spark.apache.org/docs/latest/sql-programming-guide.html#overview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2264149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https://spark.apache.org/docs/latest/sql-programming-guide.html#overview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6277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dirty="0"/>
              <a:t> Dense</a:t>
            </a:r>
            <a:r>
              <a:rPr lang="en-US" altLang="ko-KR" b="0" baseline="0" dirty="0"/>
              <a:t> vectors are made up of an array of double-typed values.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Sparse vectors have two parallel arrays, one for indices and one for values.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https://spark.apache.org/docs/latest/sql-programming-guide.html#overview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1784300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A label and response is used in supervised learning (i.e. regression and classification)</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a:t> This subject will be covered in later lessons.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a:t> For now think of them as:</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a:t> Labels describe an item.  So in a binary classification (yes/no) the label would be 0 (negative) or 1 (positive)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a:t> Response are typically feature vectors</a:t>
            </a:r>
            <a:endParaRPr lang="en-US"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http://spark.apache.org/docs/latest/mllib-data-types.html#labeled-point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2917957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dirty="0"/>
              <a:t> Dense matrices</a:t>
            </a:r>
            <a:r>
              <a:rPr lang="en-US" altLang="ko-KR" b="0" baseline="0" dirty="0"/>
              <a:t> have values stored in a single double array in column-major order</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a:t> Sparse matrices have non-zero entry values stored in the Compressed Sparse Column (CSC) format in column-major order</a:t>
            </a:r>
            <a:r>
              <a:rPr lang="en-US" altLang="ko-KR" b="0" baseline="0" dirty="0" smtClean="0"/>
              <a: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https://spark.apache.org/docs/latest/sql-programming-guide.html#overview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3260190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a:buFont typeface="Wingdings" charset="2"/>
              <a:buChar char="§"/>
            </a:pPr>
            <a:r>
              <a:rPr lang="en-US" dirty="0"/>
              <a:t> Very important to choose the right format to store large distributed matrices.</a:t>
            </a:r>
          </a:p>
          <a:p>
            <a:pPr>
              <a:buFont typeface="Wingdings" charset="2"/>
              <a:buChar char="§"/>
            </a:pPr>
            <a:r>
              <a:rPr lang="en-US" dirty="0"/>
              <a:t> Converting a distributed matrix to a different format may require a global shuffle which is very expensive.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endParaRPr lang="en-US" altLang="ko-KR"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http://spark.apache.org/docs/latest/mllib-data-types.html#distributed-matrix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27</a:t>
            </a:fld>
            <a:endParaRPr lang="en-US"/>
          </a:p>
        </p:txBody>
      </p:sp>
    </p:spTree>
    <p:extLst>
      <p:ext uri="{BB962C8B-B14F-4D97-AF65-F5344CB8AC3E}">
        <p14:creationId xmlns:p14="http://schemas.microsoft.com/office/powerpoint/2010/main" val="1879359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 </a:t>
            </a:r>
            <a:r>
              <a:rPr lang="en-US" dirty="0" err="1"/>
              <a:t>RowMatrix</a:t>
            </a:r>
            <a:r>
              <a:rPr lang="en-US" baseline="0" dirty="0"/>
              <a:t> is </a:t>
            </a:r>
            <a:r>
              <a:rPr lang="en-US" dirty="0"/>
              <a:t>backed by an RDD of its rows, where each row is a local vector.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number of columns is limited by the integer range but it should be much smaller in practice.</a:t>
            </a: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28</a:t>
            </a:fld>
            <a:endParaRPr lang="en-US"/>
          </a:p>
        </p:txBody>
      </p:sp>
    </p:spTree>
    <p:extLst>
      <p:ext uri="{BB962C8B-B14F-4D97-AF65-F5344CB8AC3E}">
        <p14:creationId xmlns:p14="http://schemas.microsoft.com/office/powerpoint/2010/main" val="2010520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a:t> An </a:t>
            </a:r>
            <a:r>
              <a:rPr lang="en-US" b="0" dirty="0" err="1"/>
              <a:t>IndexedRowMatrix</a:t>
            </a:r>
            <a:r>
              <a:rPr lang="en-US" b="0" dirty="0"/>
              <a:t> is b</a:t>
            </a:r>
            <a:r>
              <a:rPr lang="en-US" dirty="0"/>
              <a:t>acked by an RDD of indexed rows, so that each row is represented by its index (long-typed) and a local vector.</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Wingdings" charset="2"/>
              <a:buChar char="§"/>
            </a:pPr>
            <a:r>
              <a:rPr lang="en-US" dirty="0"/>
              <a:t>Each entry is a three element </a:t>
            </a:r>
            <a:r>
              <a:rPr lang="en-US" dirty="0" err="1"/>
              <a:t>tuple</a:t>
            </a:r>
            <a:endParaRPr lang="en-US" dirty="0"/>
          </a:p>
          <a:p>
            <a:pPr lvl="1">
              <a:buFont typeface="Wingdings" charset="2"/>
              <a:buChar char="§"/>
            </a:pPr>
            <a:r>
              <a:rPr lang="en-US" sz="2400" dirty="0"/>
              <a:t>(</a:t>
            </a:r>
            <a:r>
              <a:rPr lang="en-US" sz="2400" dirty="0" err="1"/>
              <a:t>i</a:t>
            </a:r>
            <a:r>
              <a:rPr lang="en-US" sz="2400" dirty="0"/>
              <a:t>: Long, j: Long, value: Double), where </a:t>
            </a:r>
            <a:r>
              <a:rPr lang="en-US" sz="2400" dirty="0" err="1"/>
              <a:t>i</a:t>
            </a:r>
            <a:r>
              <a:rPr lang="en-US" sz="2400" dirty="0"/>
              <a:t> is the row index, j is the column index, and value is the entry value. </a:t>
            </a:r>
            <a:endParaRPr lang="en-US"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 </a:t>
            </a:r>
            <a:r>
              <a:rPr lang="en-US" dirty="0" err="1"/>
              <a:t>CoordinateMatrix</a:t>
            </a:r>
            <a:r>
              <a:rPr lang="en-US" dirty="0"/>
              <a:t> should be used only when both dimensions of the matrix are huge and the matrix is very sparse.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30</a:t>
            </a:fld>
            <a:endParaRPr lang="en-US"/>
          </a:p>
        </p:txBody>
      </p:sp>
    </p:spTree>
    <p:extLst>
      <p:ext uri="{BB962C8B-B14F-4D97-AF65-F5344CB8AC3E}">
        <p14:creationId xmlns:p14="http://schemas.microsoft.com/office/powerpoint/2010/main" val="3350455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31</a:t>
            </a:fld>
            <a:endParaRPr lang="en-US"/>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2195960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Rich set of higher-level tools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Spark</a:t>
            </a:r>
            <a:r>
              <a:rPr lang="en-US" altLang="ko-KR" baseline="0" dirty="0"/>
              <a:t> SQL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aseline="0" dirty="0"/>
              <a:t>Spark Streaming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aseline="0" dirty="0" err="1"/>
              <a:t>Mllib</a:t>
            </a:r>
            <a:endParaRPr lang="en-US" altLang="ko-KR" baseline="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aseline="0" dirty="0" err="1"/>
              <a:t>GraphX</a:t>
            </a:r>
            <a:endParaRPr lang="en-US" altLang="ko-KR" baseline="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a:t>References: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t>
            </a:r>
            <a:r>
              <a:rPr lang="en-US" altLang="ko-KR" dirty="0" err="1"/>
              <a:t>spark.apache.org</a:t>
            </a:r>
            <a:r>
              <a:rPr lang="en-US" altLang="ko-KR" dirty="0"/>
              <a:t>/docs/latest/</a:t>
            </a:r>
            <a:r>
              <a:rPr lang="en-US" altLang="ko-KR" dirty="0" err="1"/>
              <a:t>index.html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259758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err="1"/>
              <a:t>Mesos</a:t>
            </a:r>
            <a:r>
              <a:rPr lang="en-US" altLang="ko-KR" dirty="0"/>
              <a:t> is a distributed systems kernel allowing abstraction of CPU, memory, storage, and</a:t>
            </a:r>
            <a:r>
              <a:rPr lang="en-US" altLang="ko-KR" baseline="0" dirty="0"/>
              <a:t> other compute resources away from machines.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t>
            </a:r>
            <a:r>
              <a:rPr lang="en-US" altLang="ko-KR" dirty="0" err="1"/>
              <a:t>spark.apache.org</a:t>
            </a:r>
            <a:r>
              <a:rPr lang="en-US" altLang="ko-KR" dirty="0"/>
              <a:t>/docs/latest/</a:t>
            </a:r>
            <a:r>
              <a:rPr lang="en-US" altLang="ko-KR" dirty="0" err="1"/>
              <a:t>index.html</a:t>
            </a:r>
            <a:endParaRPr lang="en-US" altLang="ko-KR"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a:t>
            </a:r>
            <a:r>
              <a:rPr lang="en-US" altLang="ko-KR" dirty="0" err="1"/>
              <a:t>mesos.apache.org</a:t>
            </a:r>
            <a:r>
              <a:rPr lang="en-US" altLang="ko-KR"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72280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There are several useful things to note about this architecture: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Each application gets its own executor processes, which stay up for the duration of the whole application and run tasks in multiple threads.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has the benefit of isolating applications from each other, on both the scheduling side (each driver schedules its own tasks) and executor side (tasks from different applications run in different JVMs).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However, it also means that data cannot be shared across different Spark applications (instances of </a:t>
            </a:r>
            <a:r>
              <a:rPr lang="en-US" sz="1200" b="0" i="0" kern="1200" dirty="0" err="1">
                <a:solidFill>
                  <a:schemeClr val="tx1"/>
                </a:solidFill>
                <a:effectLst/>
                <a:latin typeface="+mn-lt"/>
                <a:ea typeface="+mn-ea"/>
                <a:cs typeface="+mn-cs"/>
              </a:rPr>
              <a:t>SparkContext</a:t>
            </a:r>
            <a:r>
              <a:rPr lang="en-US" sz="1200" b="0" i="0" kern="1200" dirty="0">
                <a:solidFill>
                  <a:schemeClr val="tx1"/>
                </a:solidFill>
                <a:effectLst/>
                <a:latin typeface="+mn-lt"/>
                <a:ea typeface="+mn-ea"/>
                <a:cs typeface="+mn-cs"/>
              </a:rPr>
              <a:t>) without writing it to an external storage system.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Spark is agnostic to the underlying cluster manager. As long as it can acquire executor processes, and these communicate with each other, it is relatively easy to run it even on a cluster manager that also supports other applications (e.g. </a:t>
            </a:r>
            <a:r>
              <a:rPr lang="en-US" sz="1200" b="0" i="0" kern="1200" dirty="0" err="1">
                <a:solidFill>
                  <a:schemeClr val="tx1"/>
                </a:solidFill>
                <a:effectLst/>
                <a:latin typeface="+mn-lt"/>
                <a:ea typeface="+mn-ea"/>
                <a:cs typeface="+mn-cs"/>
              </a:rPr>
              <a:t>Mesos</a:t>
            </a:r>
            <a:r>
              <a:rPr lang="en-US" sz="1200" b="0" i="0" kern="1200" dirty="0">
                <a:solidFill>
                  <a:schemeClr val="tx1"/>
                </a:solidFill>
                <a:effectLst/>
                <a:latin typeface="+mn-lt"/>
                <a:ea typeface="+mn-ea"/>
                <a:cs typeface="+mn-cs"/>
              </a:rPr>
              <a:t>/YARN).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driver program must listen for and accept incoming connections from its executors throughout its lifetime. As such, the driver program must be network addressable from the worker nodes.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Because the driver schedules tasks on the cluster, it should be run close to the worker nodes, preferably on the same local area network. If requests are to be sent to the cluster remotely, it’s better to open an RPC to the driver and have it submit operations from nearby than to run a driver far away from the worker nodes.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1" i="0" kern="1200" dirty="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t>
            </a:r>
            <a:r>
              <a:rPr lang="en-US" altLang="ko-KR" dirty="0" err="1"/>
              <a:t>spark.apache.org</a:t>
            </a:r>
            <a:r>
              <a:rPr lang="en-US" altLang="ko-KR" dirty="0"/>
              <a:t>/docs/latest/cluster-</a:t>
            </a:r>
            <a:r>
              <a:rPr lang="en-US" altLang="ko-KR" dirty="0" err="1"/>
              <a:t>overview.html</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265614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endParaRPr lang="en-US" altLang="ko-KR" b="0" dirty="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 The closure is comprised of those variables and methods which must be visible for the executor to perform its computation.</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 Closures are serialized and sent to each executor.</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 Variables sent within the closure are now copies and not globally visible.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https://spark.apache.org/docs/latest/programming-guide.html#overview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971027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r>
              <a:rPr lang="en-US" altLang="ko-KR" b="1" dirty="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Resilient</a:t>
            </a:r>
            <a:r>
              <a:rPr lang="en-US" altLang="ko-KR" b="0" baseline="0" dirty="0"/>
              <a:t> Distributed Data Sets</a:t>
            </a:r>
            <a:endParaRPr lang="en-US" altLang="ko-KR" b="0"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Spark programs are written as operations on distributed datasets.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Datasets are stored either in memory or</a:t>
            </a:r>
            <a:r>
              <a:rPr lang="en-US" altLang="ko-KR" baseline="0" dirty="0"/>
              <a:t> on disk.</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Once datasets are created, they persist in either memory or on disk.</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RDDs are automatically recreated upon machine failure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Broadcast Variables: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dirty="0">
                <a:solidFill>
                  <a:srgbClr val="000000"/>
                </a:solidFill>
              </a:rPr>
              <a:t>used to cache a value in memory on all nodes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Accumulators: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dirty="0">
                <a:solidFill>
                  <a:srgbClr val="000000"/>
                </a:solidFill>
              </a:rPr>
              <a:t>variables that are only “added” to such as counters or sum</a:t>
            </a:r>
            <a:endParaRPr lang="en-US" altLang="ko-KR"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https://spark.apache.org/docs/latest/</a:t>
            </a:r>
            <a:r>
              <a:rPr lang="en-US" altLang="ko-KR" dirty="0" err="1"/>
              <a:t>programming-guide.html#overview</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112683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7/7/16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7/7/16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0" y="2159059"/>
            <a:ext cx="12192000" cy="2451041"/>
          </a:xfrm>
          <a:solidFill>
            <a:srgbClr val="0070C0"/>
          </a:solidFill>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1930743" y="1719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 Science and Machine Learning</a:t>
            </a:r>
          </a:p>
        </p:txBody>
      </p:sp>
      <p:sp>
        <p:nvSpPr>
          <p:cNvPr id="3" name="Subtitle 2"/>
          <p:cNvSpPr>
            <a:spLocks noGrp="1"/>
          </p:cNvSpPr>
          <p:nvPr>
            <p:ph type="subTitle" idx="1"/>
          </p:nvPr>
        </p:nvSpPr>
        <p:spPr/>
        <p:txBody>
          <a:bodyPr>
            <a:normAutofit/>
          </a:bodyPr>
          <a:lstStyle/>
          <a:p>
            <a:pPr fontAlgn="base"/>
            <a:r>
              <a:rPr lang="en-US" dirty="0"/>
              <a:t>Module 5, Lesson 2:</a:t>
            </a:r>
          </a:p>
          <a:p>
            <a:pPr fontAlgn="base"/>
            <a:r>
              <a:rPr lang="en-US" dirty="0"/>
              <a:t>Spark and Spark </a:t>
            </a:r>
            <a:r>
              <a:rPr lang="en-US" dirty="0" err="1"/>
              <a:t>MLlib</a:t>
            </a:r>
            <a:endParaRPr lang="en-US" dirty="0"/>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Fundamentals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562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Resilient Distributed Datasets (RDD)</a:t>
            </a:r>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Partitioned and distributed across computing cluster</a:t>
            </a:r>
          </a:p>
          <a:p>
            <a:pPr>
              <a:buFont typeface="Wingdings" charset="2"/>
              <a:buChar char="§"/>
            </a:pPr>
            <a:r>
              <a:rPr lang="en-US" dirty="0"/>
              <a:t>Collection of objects</a:t>
            </a:r>
          </a:p>
          <a:p>
            <a:pPr>
              <a:buFont typeface="Wingdings" charset="2"/>
              <a:buChar char="§"/>
            </a:pPr>
            <a:r>
              <a:rPr lang="en-US" dirty="0"/>
              <a:t>Resilient</a:t>
            </a:r>
          </a:p>
        </p:txBody>
      </p:sp>
      <p:grpSp>
        <p:nvGrpSpPr>
          <p:cNvPr id="2" name="Group 1"/>
          <p:cNvGrpSpPr/>
          <p:nvPr/>
        </p:nvGrpSpPr>
        <p:grpSpPr>
          <a:xfrm>
            <a:off x="0" y="1822590"/>
            <a:ext cx="12192000" cy="796990"/>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dirty="0">
                  <a:solidFill>
                    <a:prstClr val="white"/>
                  </a:solidFill>
                  <a:latin typeface="+mj-lt"/>
                </a:rPr>
                <a:t>Characteristics of datasets</a:t>
              </a:r>
              <a:endParaRPr kumimoji="0" lang="en-US" sz="280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ko-KR" i="0" dirty="0"/>
            </a:p>
          </p:txBody>
        </p:sp>
      </p:grpSp>
    </p:spTree>
    <p:extLst>
      <p:ext uri="{BB962C8B-B14F-4D97-AF65-F5344CB8AC3E}">
        <p14:creationId xmlns:p14="http://schemas.microsoft.com/office/powerpoint/2010/main" val="397958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Driver and Worker</a:t>
            </a:r>
          </a:p>
        </p:txBody>
      </p:sp>
      <p:grpSp>
        <p:nvGrpSpPr>
          <p:cNvPr id="2" name="Group 1"/>
          <p:cNvGrpSpPr/>
          <p:nvPr/>
        </p:nvGrpSpPr>
        <p:grpSpPr>
          <a:xfrm>
            <a:off x="0" y="1690688"/>
            <a:ext cx="12192000" cy="106079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Spark programs consist of two programs: The driver and worker</a:t>
              </a:r>
            </a:p>
          </p:txBody>
        </p:sp>
      </p:grpSp>
      <p:grpSp>
        <p:nvGrpSpPr>
          <p:cNvPr id="43" name="Group 42"/>
          <p:cNvGrpSpPr/>
          <p:nvPr/>
        </p:nvGrpSpPr>
        <p:grpSpPr>
          <a:xfrm>
            <a:off x="2720590" y="2890444"/>
            <a:ext cx="6750820" cy="3884964"/>
            <a:chOff x="1921646" y="2973036"/>
            <a:chExt cx="6750820" cy="3884964"/>
          </a:xfrm>
        </p:grpSpPr>
        <p:sp>
          <p:nvSpPr>
            <p:cNvPr id="25" name="Flowchart: Magnetic Disk 24"/>
            <p:cNvSpPr/>
            <p:nvPr/>
          </p:nvSpPr>
          <p:spPr>
            <a:xfrm>
              <a:off x="1921646" y="6241352"/>
              <a:ext cx="6750820" cy="616648"/>
            </a:xfrm>
            <a:prstGeom prst="flowChartMagneticDisk">
              <a:avLst/>
            </a:prstGeom>
            <a:solidFill>
              <a:srgbClr val="2E75B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a:t>
              </a:r>
            </a:p>
          </p:txBody>
        </p:sp>
        <p:grpSp>
          <p:nvGrpSpPr>
            <p:cNvPr id="42" name="Group 41"/>
            <p:cNvGrpSpPr/>
            <p:nvPr/>
          </p:nvGrpSpPr>
          <p:grpSpPr>
            <a:xfrm>
              <a:off x="2122491" y="2973036"/>
              <a:ext cx="5412652" cy="3366015"/>
              <a:chOff x="2122491" y="2973036"/>
              <a:chExt cx="5412652" cy="3366015"/>
            </a:xfrm>
          </p:grpSpPr>
          <p:sp>
            <p:nvSpPr>
              <p:cNvPr id="3" name="Rectangle 2"/>
              <p:cNvSpPr/>
              <p:nvPr/>
            </p:nvSpPr>
            <p:spPr>
              <a:xfrm>
                <a:off x="4460758" y="2973036"/>
                <a:ext cx="1767840" cy="7559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Driver Program</a:t>
                </a:r>
              </a:p>
            </p:txBody>
          </p:sp>
          <p:sp>
            <p:nvSpPr>
              <p:cNvPr id="8" name="Rectangle 7"/>
              <p:cNvSpPr/>
              <p:nvPr/>
            </p:nvSpPr>
            <p:spPr>
              <a:xfrm>
                <a:off x="3154213" y="4090065"/>
                <a:ext cx="1767840" cy="75590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Cluster Manager</a:t>
                </a:r>
              </a:p>
            </p:txBody>
          </p:sp>
          <p:sp>
            <p:nvSpPr>
              <p:cNvPr id="11" name="Rectangle 10"/>
              <p:cNvSpPr/>
              <p:nvPr/>
            </p:nvSpPr>
            <p:spPr>
              <a:xfrm>
                <a:off x="5767303" y="4090065"/>
                <a:ext cx="1767840" cy="7559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Local  </a:t>
                </a:r>
              </a:p>
              <a:p>
                <a:pPr algn="ctr"/>
                <a:r>
                  <a:rPr lang="en-US" dirty="0">
                    <a:solidFill>
                      <a:schemeClr val="bg1"/>
                    </a:solidFill>
                  </a:rPr>
                  <a:t>Threads</a:t>
                </a:r>
              </a:p>
            </p:txBody>
          </p:sp>
          <p:cxnSp>
            <p:nvCxnSpPr>
              <p:cNvPr id="27" name="Straight Arrow Connector 26"/>
              <p:cNvCxnSpPr>
                <a:stCxn id="11" idx="2"/>
              </p:cNvCxnSpPr>
              <p:nvPr/>
            </p:nvCxnSpPr>
            <p:spPr>
              <a:xfrm flipH="1">
                <a:off x="6650562" y="4845969"/>
                <a:ext cx="661" cy="1487706"/>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122491" y="5215201"/>
                <a:ext cx="3864704" cy="1123850"/>
                <a:chOff x="2105781" y="5399028"/>
                <a:chExt cx="3864704" cy="1123850"/>
              </a:xfrm>
            </p:grpSpPr>
            <p:sp>
              <p:nvSpPr>
                <p:cNvPr id="12" name="Rectangle 11"/>
                <p:cNvSpPr/>
                <p:nvPr/>
              </p:nvSpPr>
              <p:spPr>
                <a:xfrm>
                  <a:off x="2105781" y="5399028"/>
                  <a:ext cx="1109472" cy="6849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a:t>
                  </a:r>
                </a:p>
              </p:txBody>
            </p:sp>
            <p:sp>
              <p:nvSpPr>
                <p:cNvPr id="13" name="Rectangle 12"/>
                <p:cNvSpPr/>
                <p:nvPr/>
              </p:nvSpPr>
              <p:spPr>
                <a:xfrm>
                  <a:off x="3483397" y="5399028"/>
                  <a:ext cx="1109472" cy="6849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a:t>
                  </a:r>
                </a:p>
              </p:txBody>
            </p:sp>
            <p:sp>
              <p:nvSpPr>
                <p:cNvPr id="14" name="Rectangle 13"/>
                <p:cNvSpPr/>
                <p:nvPr/>
              </p:nvSpPr>
              <p:spPr>
                <a:xfrm>
                  <a:off x="4861013" y="5399028"/>
                  <a:ext cx="1109472" cy="6849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a:t>
                  </a:r>
                </a:p>
              </p:txBody>
            </p:sp>
            <p:cxnSp>
              <p:nvCxnSpPr>
                <p:cNvPr id="29" name="Straight Arrow Connector 28"/>
                <p:cNvCxnSpPr>
                  <a:stCxn id="12" idx="2"/>
                </p:cNvCxnSpPr>
                <p:nvPr/>
              </p:nvCxnSpPr>
              <p:spPr>
                <a:xfrm>
                  <a:off x="2660517" y="6083966"/>
                  <a:ext cx="0" cy="43891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2"/>
                </p:cNvCxnSpPr>
                <p:nvPr/>
              </p:nvCxnSpPr>
              <p:spPr>
                <a:xfrm flipH="1">
                  <a:off x="4010389" y="6083966"/>
                  <a:ext cx="0" cy="43891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p:cNvCxnSpPr>
                <p:nvPr/>
              </p:nvCxnSpPr>
              <p:spPr>
                <a:xfrm>
                  <a:off x="5415749" y="6083965"/>
                  <a:ext cx="0" cy="43891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a:stCxn id="3" idx="2"/>
                <a:endCxn id="8" idx="0"/>
              </p:cNvCxnSpPr>
              <p:nvPr/>
            </p:nvCxnSpPr>
            <p:spPr>
              <a:xfrm flipH="1">
                <a:off x="4038133" y="3728940"/>
                <a:ext cx="1306545" cy="361125"/>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2"/>
                <a:endCxn id="11" idx="0"/>
              </p:cNvCxnSpPr>
              <p:nvPr/>
            </p:nvCxnSpPr>
            <p:spPr>
              <a:xfrm>
                <a:off x="5344678" y="3728940"/>
                <a:ext cx="1306545" cy="361125"/>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2" idx="0"/>
              </p:cNvCxnSpPr>
              <p:nvPr/>
            </p:nvCxnSpPr>
            <p:spPr>
              <a:xfrm flipH="1">
                <a:off x="2677227" y="4845969"/>
                <a:ext cx="1360906" cy="36923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3" idx="0"/>
              </p:cNvCxnSpPr>
              <p:nvPr/>
            </p:nvCxnSpPr>
            <p:spPr>
              <a:xfrm>
                <a:off x="4038133" y="4845969"/>
                <a:ext cx="16710" cy="36923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2"/>
                <a:endCxn id="14" idx="0"/>
              </p:cNvCxnSpPr>
              <p:nvPr/>
            </p:nvCxnSpPr>
            <p:spPr>
              <a:xfrm>
                <a:off x="4038133" y="4845969"/>
                <a:ext cx="1394326" cy="369232"/>
              </a:xfrm>
              <a:prstGeom prst="straightConnector1">
                <a:avLst/>
              </a:prstGeom>
              <a:ln w="57150" cmpd="sng">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19274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Context in Scala, Python, or Java</a:t>
            </a:r>
          </a:p>
        </p:txBody>
      </p:sp>
      <p:sp>
        <p:nvSpPr>
          <p:cNvPr id="10" name="Content Placeholder 9"/>
          <p:cNvSpPr>
            <a:spLocks noGrp="1"/>
          </p:cNvSpPr>
          <p:nvPr>
            <p:ph idx="1"/>
          </p:nvPr>
        </p:nvSpPr>
        <p:spPr>
          <a:xfrm>
            <a:off x="697170" y="3106855"/>
            <a:ext cx="10862039" cy="3443032"/>
          </a:xfrm>
        </p:spPr>
        <p:txBody>
          <a:bodyPr>
            <a:normAutofit/>
          </a:bodyPr>
          <a:lstStyle/>
          <a:p>
            <a:pPr marL="350838" indent="-350838">
              <a:buFont typeface="Wingdings" charset="2"/>
              <a:buChar char="§"/>
            </a:pPr>
            <a:r>
              <a:rPr lang="en-US" dirty="0"/>
              <a:t>Created automatically in interfaces such as </a:t>
            </a:r>
            <a:r>
              <a:rPr lang="en-US" dirty="0" err="1"/>
              <a:t>pySpark</a:t>
            </a:r>
            <a:r>
              <a:rPr lang="en-US" dirty="0"/>
              <a:t> shell or </a:t>
            </a:r>
            <a:r>
              <a:rPr lang="en-US" dirty="0" err="1"/>
              <a:t>Databricks</a:t>
            </a:r>
            <a:r>
              <a:rPr lang="en-US" dirty="0"/>
              <a:t> Cloud</a:t>
            </a:r>
          </a:p>
          <a:p>
            <a:pPr marL="350838" indent="-350838">
              <a:buFont typeface="Wingdings" charset="2"/>
              <a:buChar char="§"/>
            </a:pPr>
            <a:r>
              <a:rPr lang="en-US" dirty="0"/>
              <a:t>Constructor may sometimes be required to create new SC</a:t>
            </a:r>
          </a:p>
        </p:txBody>
      </p:sp>
      <p:grpSp>
        <p:nvGrpSpPr>
          <p:cNvPr id="2" name="Group 1"/>
          <p:cNvGrpSpPr/>
          <p:nvPr/>
        </p:nvGrpSpPr>
        <p:grpSpPr>
          <a:xfrm>
            <a:off x="0" y="1690688"/>
            <a:ext cx="12192000" cy="106079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Context object is the primary object for working with Spark</a:t>
              </a:r>
            </a:p>
          </p:txBody>
        </p:sp>
      </p:grpSp>
    </p:spTree>
    <p:extLst>
      <p:ext uri="{BB962C8B-B14F-4D97-AF65-F5344CB8AC3E}">
        <p14:creationId xmlns:p14="http://schemas.microsoft.com/office/powerpoint/2010/main" val="117756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09093"/>
            <a:ext cx="10515600" cy="1325563"/>
          </a:xfrm>
        </p:spPr>
        <p:txBody>
          <a:bodyPr>
            <a:normAutofit/>
          </a:bodyPr>
          <a:lstStyle/>
          <a:p>
            <a:r>
              <a:rPr lang="en-US" sz="4000" dirty="0"/>
              <a:t>Working with RDDs</a:t>
            </a:r>
          </a:p>
        </p:txBody>
      </p:sp>
      <p:sp>
        <p:nvSpPr>
          <p:cNvPr id="10" name="Content Placeholder 9"/>
          <p:cNvSpPr>
            <a:spLocks noGrp="1"/>
          </p:cNvSpPr>
          <p:nvPr>
            <p:ph idx="1"/>
          </p:nvPr>
        </p:nvSpPr>
        <p:spPr>
          <a:xfrm>
            <a:off x="5367432" y="2850823"/>
            <a:ext cx="6580728" cy="3671897"/>
          </a:xfrm>
        </p:spPr>
        <p:txBody>
          <a:bodyPr>
            <a:normAutofit/>
          </a:bodyPr>
          <a:lstStyle/>
          <a:p>
            <a:pPr>
              <a:buFont typeface="Wingdings" charset="2"/>
              <a:buChar char="§"/>
            </a:pPr>
            <a:r>
              <a:rPr lang="en-US" dirty="0"/>
              <a:t>Create RDD from data source</a:t>
            </a:r>
          </a:p>
          <a:p>
            <a:pPr>
              <a:buFont typeface="Wingdings" charset="2"/>
              <a:buChar char="§"/>
            </a:pPr>
            <a:r>
              <a:rPr lang="en-US" dirty="0"/>
              <a:t>Apply transformation, altering the RDD</a:t>
            </a:r>
          </a:p>
          <a:p>
            <a:pPr>
              <a:buFont typeface="Wingdings" charset="2"/>
              <a:buChar char="§"/>
            </a:pPr>
            <a:r>
              <a:rPr lang="en-US" dirty="0"/>
              <a:t>Apply action to receive results</a:t>
            </a:r>
          </a:p>
        </p:txBody>
      </p:sp>
      <p:grpSp>
        <p:nvGrpSpPr>
          <p:cNvPr id="2" name="Group 1"/>
          <p:cNvGrpSpPr/>
          <p:nvPr/>
        </p:nvGrpSpPr>
        <p:grpSpPr>
          <a:xfrm>
            <a:off x="0" y="1434656"/>
            <a:ext cx="12192000" cy="106079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The transformation of RDDs is the primary way of working in Spark</a:t>
              </a:r>
            </a:p>
          </p:txBody>
        </p:sp>
      </p:grpSp>
      <p:grpSp>
        <p:nvGrpSpPr>
          <p:cNvPr id="26" name="Group 25"/>
          <p:cNvGrpSpPr/>
          <p:nvPr/>
        </p:nvGrpSpPr>
        <p:grpSpPr>
          <a:xfrm>
            <a:off x="332232" y="2999232"/>
            <a:ext cx="4841918" cy="3683474"/>
            <a:chOff x="332232" y="2999232"/>
            <a:chExt cx="4841918" cy="3683474"/>
          </a:xfrm>
        </p:grpSpPr>
        <p:sp>
          <p:nvSpPr>
            <p:cNvPr id="3" name="Flowchart: Magnetic Disk 2"/>
            <p:cNvSpPr/>
            <p:nvPr/>
          </p:nvSpPr>
          <p:spPr>
            <a:xfrm>
              <a:off x="332232" y="2999232"/>
              <a:ext cx="1011936" cy="1024128"/>
            </a:xfrm>
            <a:prstGeom prst="flowChartMagneticDisk">
              <a:avLst/>
            </a:prstGeom>
            <a:solidFill>
              <a:srgbClr val="2E75B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a:t>
              </a:r>
            </a:p>
            <a:p>
              <a:pPr algn="ctr"/>
              <a:r>
                <a:rPr lang="en-US" dirty="0">
                  <a:solidFill>
                    <a:schemeClr val="bg1"/>
                  </a:solidFill>
                </a:rPr>
                <a:t>Source</a:t>
              </a:r>
            </a:p>
          </p:txBody>
        </p:sp>
        <p:grpSp>
          <p:nvGrpSpPr>
            <p:cNvPr id="6" name="Group 5"/>
            <p:cNvGrpSpPr/>
            <p:nvPr/>
          </p:nvGrpSpPr>
          <p:grpSpPr>
            <a:xfrm>
              <a:off x="2639773" y="3232834"/>
              <a:ext cx="1194816" cy="865632"/>
              <a:chOff x="2072640" y="3462528"/>
              <a:chExt cx="1194816" cy="865632"/>
            </a:xfrm>
          </p:grpSpPr>
          <p:sp>
            <p:nvSpPr>
              <p:cNvPr id="4" name="Round Diagonal Corner Rectangle 3"/>
              <p:cNvSpPr/>
              <p:nvPr/>
            </p:nvSpPr>
            <p:spPr>
              <a:xfrm>
                <a:off x="2072640" y="34625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ound Diagonal Corner Rectangle 10"/>
              <p:cNvSpPr/>
              <p:nvPr/>
            </p:nvSpPr>
            <p:spPr>
              <a:xfrm>
                <a:off x="2225040" y="36149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ound Diagonal Corner Rectangle 11"/>
              <p:cNvSpPr/>
              <p:nvPr/>
            </p:nvSpPr>
            <p:spPr>
              <a:xfrm>
                <a:off x="2377440" y="37673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RDD</a:t>
                </a:r>
              </a:p>
            </p:txBody>
          </p:sp>
        </p:grpSp>
        <p:cxnSp>
          <p:nvCxnSpPr>
            <p:cNvPr id="22" name="Straight Arrow Connector 21"/>
            <p:cNvCxnSpPr>
              <a:stCxn id="3" idx="4"/>
              <a:endCxn id="4" idx="2"/>
            </p:cNvCxnSpPr>
            <p:nvPr/>
          </p:nvCxnSpPr>
          <p:spPr>
            <a:xfrm>
              <a:off x="1344168" y="3511296"/>
              <a:ext cx="1295605" cy="1954"/>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0"/>
            </p:cNvCxnSpPr>
            <p:nvPr/>
          </p:nvCxnSpPr>
          <p:spPr>
            <a:xfrm>
              <a:off x="3834589" y="3818050"/>
              <a:ext cx="671365" cy="1298216"/>
            </a:xfrm>
            <a:prstGeom prst="bentConnector3">
              <a:avLst>
                <a:gd name="adj1" fmla="val 13405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073641" y="4963866"/>
              <a:ext cx="1389897" cy="1339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103750" y="5804882"/>
              <a:ext cx="1610560" cy="8778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Results</a:t>
              </a:r>
            </a:p>
          </p:txBody>
        </p:sp>
        <p:cxnSp>
          <p:nvCxnSpPr>
            <p:cNvPr id="38" name="Elbow Connector 37"/>
            <p:cNvCxnSpPr>
              <a:endCxn id="29" idx="1"/>
            </p:cNvCxnSpPr>
            <p:nvPr/>
          </p:nvCxnSpPr>
          <p:spPr>
            <a:xfrm rot="10800000" flipH="1" flipV="1">
              <a:off x="878824" y="4672456"/>
              <a:ext cx="1224925" cy="1571338"/>
            </a:xfrm>
            <a:prstGeom prst="bentConnector3">
              <a:avLst>
                <a:gd name="adj1" fmla="val -47527"/>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979271" y="3387188"/>
              <a:ext cx="1194879" cy="369332"/>
            </a:xfrm>
            <a:prstGeom prst="rect">
              <a:avLst/>
            </a:prstGeom>
            <a:noFill/>
          </p:spPr>
          <p:txBody>
            <a:bodyPr wrap="none" rtlCol="0">
              <a:spAutoFit/>
            </a:bodyPr>
            <a:lstStyle/>
            <a:p>
              <a:r>
                <a:rPr lang="en-US" dirty="0"/>
                <a:t>Transform</a:t>
              </a:r>
            </a:p>
          </p:txBody>
        </p:sp>
        <p:sp>
          <p:nvSpPr>
            <p:cNvPr id="48" name="TextBox 47"/>
            <p:cNvSpPr txBox="1"/>
            <p:nvPr/>
          </p:nvSpPr>
          <p:spPr>
            <a:xfrm>
              <a:off x="2106804" y="4479908"/>
              <a:ext cx="1194879" cy="369332"/>
            </a:xfrm>
            <a:prstGeom prst="rect">
              <a:avLst/>
            </a:prstGeom>
            <a:noFill/>
          </p:spPr>
          <p:txBody>
            <a:bodyPr wrap="none" rtlCol="0">
              <a:spAutoFit/>
            </a:bodyPr>
            <a:lstStyle/>
            <a:p>
              <a:r>
                <a:rPr lang="en-US" dirty="0"/>
                <a:t>Transform</a:t>
              </a:r>
            </a:p>
          </p:txBody>
        </p:sp>
        <p:sp>
          <p:nvSpPr>
            <p:cNvPr id="52" name="TextBox 51"/>
            <p:cNvSpPr txBox="1"/>
            <p:nvPr/>
          </p:nvSpPr>
          <p:spPr>
            <a:xfrm>
              <a:off x="588333" y="5799396"/>
              <a:ext cx="840295" cy="369332"/>
            </a:xfrm>
            <a:prstGeom prst="rect">
              <a:avLst/>
            </a:prstGeom>
            <a:noFill/>
          </p:spPr>
          <p:txBody>
            <a:bodyPr wrap="none" rtlCol="0">
              <a:spAutoFit/>
            </a:bodyPr>
            <a:lstStyle/>
            <a:p>
              <a:r>
                <a:rPr lang="en-US" dirty="0"/>
                <a:t>Action</a:t>
              </a:r>
            </a:p>
          </p:txBody>
        </p:sp>
        <p:sp>
          <p:nvSpPr>
            <p:cNvPr id="53" name="TextBox 52"/>
            <p:cNvSpPr txBox="1"/>
            <p:nvPr/>
          </p:nvSpPr>
          <p:spPr>
            <a:xfrm>
              <a:off x="1619356" y="3099460"/>
              <a:ext cx="678584" cy="369332"/>
            </a:xfrm>
            <a:prstGeom prst="rect">
              <a:avLst/>
            </a:prstGeom>
            <a:noFill/>
          </p:spPr>
          <p:txBody>
            <a:bodyPr wrap="none" rtlCol="0">
              <a:spAutoFit/>
            </a:bodyPr>
            <a:lstStyle/>
            <a:p>
              <a:r>
                <a:rPr lang="en-US" dirty="0"/>
                <a:t>Load</a:t>
              </a:r>
            </a:p>
          </p:txBody>
        </p:sp>
        <p:grpSp>
          <p:nvGrpSpPr>
            <p:cNvPr id="33" name="Group 32"/>
            <p:cNvGrpSpPr/>
            <p:nvPr/>
          </p:nvGrpSpPr>
          <p:grpSpPr>
            <a:xfrm>
              <a:off x="3326891" y="4588465"/>
              <a:ext cx="1194816" cy="865632"/>
              <a:chOff x="2072640" y="3462528"/>
              <a:chExt cx="1194816" cy="865632"/>
            </a:xfrm>
          </p:grpSpPr>
          <p:sp>
            <p:nvSpPr>
              <p:cNvPr id="34" name="Round Diagonal Corner Rectangle 33"/>
              <p:cNvSpPr/>
              <p:nvPr/>
            </p:nvSpPr>
            <p:spPr>
              <a:xfrm>
                <a:off x="2072640" y="34625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ound Diagonal Corner Rectangle 34"/>
              <p:cNvSpPr/>
              <p:nvPr/>
            </p:nvSpPr>
            <p:spPr>
              <a:xfrm>
                <a:off x="2225040" y="36149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Round Diagonal Corner Rectangle 35"/>
              <p:cNvSpPr/>
              <p:nvPr/>
            </p:nvSpPr>
            <p:spPr>
              <a:xfrm>
                <a:off x="2377440" y="37673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RDD’</a:t>
                </a:r>
              </a:p>
            </p:txBody>
          </p:sp>
        </p:grpSp>
        <p:grpSp>
          <p:nvGrpSpPr>
            <p:cNvPr id="37" name="Group 36"/>
            <p:cNvGrpSpPr/>
            <p:nvPr/>
          </p:nvGrpSpPr>
          <p:grpSpPr>
            <a:xfrm>
              <a:off x="870528" y="4337792"/>
              <a:ext cx="1194816" cy="865632"/>
              <a:chOff x="2072640" y="3462528"/>
              <a:chExt cx="1194816" cy="865632"/>
            </a:xfrm>
          </p:grpSpPr>
          <p:sp>
            <p:nvSpPr>
              <p:cNvPr id="39" name="Round Diagonal Corner Rectangle 38"/>
              <p:cNvSpPr/>
              <p:nvPr/>
            </p:nvSpPr>
            <p:spPr>
              <a:xfrm>
                <a:off x="2072640" y="34625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Round Diagonal Corner Rectangle 39"/>
              <p:cNvSpPr/>
              <p:nvPr/>
            </p:nvSpPr>
            <p:spPr>
              <a:xfrm>
                <a:off x="2225040" y="36149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ound Diagonal Corner Rectangle 40"/>
              <p:cNvSpPr/>
              <p:nvPr/>
            </p:nvSpPr>
            <p:spPr>
              <a:xfrm>
                <a:off x="2377440" y="3767328"/>
                <a:ext cx="890016" cy="560832"/>
              </a:xfrm>
              <a:prstGeom prst="round2DiagRect">
                <a:avLst>
                  <a:gd name="adj1" fmla="val 0"/>
                  <a:gd name="adj2" fmla="val 0"/>
                </a:avLst>
              </a:prstGeom>
              <a:solidFill>
                <a:srgbClr val="00B0F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RDD’’</a:t>
                </a:r>
              </a:p>
            </p:txBody>
          </p:sp>
        </p:grpSp>
      </p:grpSp>
    </p:spTree>
    <p:extLst>
      <p:ext uri="{BB962C8B-B14F-4D97-AF65-F5344CB8AC3E}">
        <p14:creationId xmlns:p14="http://schemas.microsoft.com/office/powerpoint/2010/main" val="243203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Transformation Examples</a:t>
            </a:r>
          </a:p>
        </p:txBody>
      </p:sp>
      <p:sp>
        <p:nvSpPr>
          <p:cNvPr id="4" name="Rectangle 3"/>
          <p:cNvSpPr/>
          <p:nvPr/>
        </p:nvSpPr>
        <p:spPr>
          <a:xfrm>
            <a:off x="0" y="1618421"/>
            <a:ext cx="12192000" cy="2170646"/>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0" name="Content Placeholder 9"/>
          <p:cNvSpPr>
            <a:spLocks noGrp="1"/>
          </p:cNvSpPr>
          <p:nvPr>
            <p:ph idx="1"/>
          </p:nvPr>
        </p:nvSpPr>
        <p:spPr>
          <a:xfrm>
            <a:off x="697170" y="1690689"/>
            <a:ext cx="11116878" cy="2036430"/>
          </a:xfrm>
        </p:spPr>
        <p:txBody>
          <a:bodyPr>
            <a:normAutofit/>
          </a:bodyPr>
          <a:lstStyle/>
          <a:p>
            <a:pPr>
              <a:buFont typeface="Wingdings" charset="2"/>
              <a:buChar char="§"/>
            </a:pPr>
            <a:r>
              <a:rPr lang="en-US" dirty="0">
                <a:solidFill>
                  <a:schemeClr val="bg1"/>
                </a:solidFill>
              </a:rPr>
              <a:t>Map(f(x))   	</a:t>
            </a:r>
            <a:endParaRPr lang="en-US" sz="800" dirty="0">
              <a:solidFill>
                <a:schemeClr val="bg1"/>
              </a:solidFill>
            </a:endParaRPr>
          </a:p>
          <a:p>
            <a:pPr>
              <a:buFont typeface="Wingdings" charset="2"/>
              <a:buChar char="§"/>
            </a:pPr>
            <a:r>
              <a:rPr lang="en-US" dirty="0">
                <a:solidFill>
                  <a:schemeClr val="bg1"/>
                </a:solidFill>
              </a:rPr>
              <a:t>Filter(f(x) = true)</a:t>
            </a:r>
            <a:endParaRPr lang="en-US" sz="800" dirty="0">
              <a:solidFill>
                <a:schemeClr val="bg1"/>
              </a:solidFill>
            </a:endParaRPr>
          </a:p>
          <a:p>
            <a:pPr>
              <a:buFont typeface="Wingdings" charset="2"/>
              <a:buChar char="§"/>
            </a:pPr>
            <a:r>
              <a:rPr lang="en-US" dirty="0" err="1">
                <a:solidFill>
                  <a:schemeClr val="bg1"/>
                </a:solidFill>
              </a:rPr>
              <a:t>FlatMap</a:t>
            </a:r>
            <a:r>
              <a:rPr lang="en-US" dirty="0">
                <a:solidFill>
                  <a:schemeClr val="bg1"/>
                </a:solidFill>
              </a:rPr>
              <a:t>(f(x))	</a:t>
            </a:r>
            <a:endParaRPr lang="en-US" sz="800" dirty="0">
              <a:solidFill>
                <a:schemeClr val="bg1"/>
              </a:solidFill>
            </a:endParaRPr>
          </a:p>
          <a:p>
            <a:pPr>
              <a:buFont typeface="Wingdings" charset="2"/>
              <a:buChar char="§"/>
            </a:pPr>
            <a:r>
              <a:rPr lang="en-US" dirty="0">
                <a:solidFill>
                  <a:schemeClr val="bg1"/>
                </a:solidFill>
              </a:rPr>
              <a:t>Distinct</a:t>
            </a:r>
          </a:p>
        </p:txBody>
      </p:sp>
    </p:spTree>
    <p:extLst>
      <p:ext uri="{BB962C8B-B14F-4D97-AF65-F5344CB8AC3E}">
        <p14:creationId xmlns:p14="http://schemas.microsoft.com/office/powerpoint/2010/main" val="3734079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Transformation Examples (cont.)</a:t>
            </a:r>
          </a:p>
        </p:txBody>
      </p:sp>
      <p:sp>
        <p:nvSpPr>
          <p:cNvPr id="4" name="Rectangle 3"/>
          <p:cNvSpPr/>
          <p:nvPr/>
        </p:nvSpPr>
        <p:spPr>
          <a:xfrm>
            <a:off x="0" y="1618421"/>
            <a:ext cx="12192000" cy="2170646"/>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0" name="Content Placeholder 9"/>
          <p:cNvSpPr>
            <a:spLocks noGrp="1"/>
          </p:cNvSpPr>
          <p:nvPr>
            <p:ph idx="1"/>
          </p:nvPr>
        </p:nvSpPr>
        <p:spPr>
          <a:xfrm>
            <a:off x="697170" y="1690689"/>
            <a:ext cx="11116878" cy="2036430"/>
          </a:xfrm>
        </p:spPr>
        <p:txBody>
          <a:bodyPr>
            <a:normAutofit/>
          </a:bodyPr>
          <a:lstStyle/>
          <a:p>
            <a:pPr>
              <a:buFont typeface="Wingdings" charset="2"/>
              <a:buChar char="§"/>
            </a:pPr>
            <a:r>
              <a:rPr lang="en-US" dirty="0">
                <a:solidFill>
                  <a:srgbClr val="FFFFFF"/>
                </a:solidFill>
              </a:rPr>
              <a:t>Reduce(f(</a:t>
            </a:r>
            <a:r>
              <a:rPr lang="en-US" dirty="0" err="1">
                <a:solidFill>
                  <a:srgbClr val="FFFFFF"/>
                </a:solidFill>
              </a:rPr>
              <a:t>x,y</a:t>
            </a:r>
            <a:r>
              <a:rPr lang="en-US" dirty="0">
                <a:solidFill>
                  <a:srgbClr val="FFFFFF"/>
                </a:solidFill>
              </a:rPr>
              <a:t>))   </a:t>
            </a:r>
          </a:p>
          <a:p>
            <a:pPr>
              <a:buFont typeface="Wingdings" charset="2"/>
              <a:buChar char="§"/>
            </a:pPr>
            <a:r>
              <a:rPr lang="en-US" dirty="0">
                <a:solidFill>
                  <a:srgbClr val="FFFFFF"/>
                </a:solidFill>
              </a:rPr>
              <a:t>Take(n)</a:t>
            </a:r>
          </a:p>
          <a:p>
            <a:pPr>
              <a:buFont typeface="Wingdings" charset="2"/>
              <a:buChar char="§"/>
            </a:pPr>
            <a:r>
              <a:rPr lang="en-US" dirty="0">
                <a:solidFill>
                  <a:srgbClr val="FFFFFF"/>
                </a:solidFill>
              </a:rPr>
              <a:t>Collect()</a:t>
            </a:r>
          </a:p>
          <a:p>
            <a:pPr>
              <a:buFont typeface="Wingdings" charset="2"/>
              <a:buChar char="§"/>
            </a:pPr>
            <a:r>
              <a:rPr lang="en-US" dirty="0" err="1">
                <a:solidFill>
                  <a:srgbClr val="FFFFFF"/>
                </a:solidFill>
              </a:rPr>
              <a:t>TakeOrdered</a:t>
            </a:r>
            <a:r>
              <a:rPr lang="en-US" dirty="0">
                <a:solidFill>
                  <a:srgbClr val="FFFFFF"/>
                </a:solidFill>
              </a:rPr>
              <a:t>(n, key=</a:t>
            </a:r>
            <a:r>
              <a:rPr lang="en-US" dirty="0" err="1">
                <a:solidFill>
                  <a:srgbClr val="FFFFFF"/>
                </a:solidFill>
              </a:rPr>
              <a:t>func</a:t>
            </a:r>
            <a:r>
              <a:rPr lang="en-US" dirty="0">
                <a:solidFill>
                  <a:srgbClr val="FFFFFF"/>
                </a:solidFill>
              </a:rPr>
              <a:t>)</a:t>
            </a:r>
          </a:p>
        </p:txBody>
      </p:sp>
    </p:spTree>
    <p:extLst>
      <p:ext uri="{BB962C8B-B14F-4D97-AF65-F5344CB8AC3E}">
        <p14:creationId xmlns:p14="http://schemas.microsoft.com/office/powerpoint/2010/main" val="1812904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Python Lambda Function</a:t>
            </a:r>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Quickly define a small function, in-line, without using </a:t>
            </a:r>
            <a:r>
              <a:rPr lang="en-US" dirty="0" smtClean="0"/>
              <a:t>declarations</a:t>
            </a:r>
            <a:endParaRPr lang="en-US" sz="800" dirty="0"/>
          </a:p>
          <a:p>
            <a:pPr>
              <a:buFont typeface="Wingdings" charset="2"/>
              <a:buChar char="§"/>
            </a:pPr>
            <a:r>
              <a:rPr lang="en-US" dirty="0"/>
              <a:t>Useful to pass in as the f(x) in Spark </a:t>
            </a:r>
            <a:r>
              <a:rPr lang="en-US" dirty="0" smtClean="0"/>
              <a:t>transformation</a:t>
            </a:r>
            <a:endParaRPr lang="en-US" sz="800" dirty="0"/>
          </a:p>
          <a:p>
            <a:pPr>
              <a:buFont typeface="Wingdings" charset="2"/>
              <a:buChar char="§"/>
            </a:pPr>
            <a:r>
              <a:rPr lang="en-US" dirty="0"/>
              <a:t>Example syntax:   (lambda a: -</a:t>
            </a:r>
            <a:r>
              <a:rPr lang="en-US" dirty="0" smtClean="0"/>
              <a:t>a)</a:t>
            </a:r>
          </a:p>
        </p:txBody>
      </p:sp>
      <p:grpSp>
        <p:nvGrpSpPr>
          <p:cNvPr id="2" name="Group 1"/>
          <p:cNvGrpSpPr/>
          <p:nvPr/>
        </p:nvGrpSpPr>
        <p:grpSpPr>
          <a:xfrm>
            <a:off x="0" y="1690688"/>
            <a:ext cx="12192000" cy="106079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97170" y="1918570"/>
              <a:ext cx="1086203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In-line anonymous functions</a:t>
              </a:r>
            </a:p>
          </p:txBody>
        </p:sp>
      </p:grpSp>
    </p:spTree>
    <p:extLst>
      <p:ext uri="{BB962C8B-B14F-4D97-AF65-F5344CB8AC3E}">
        <p14:creationId xmlns:p14="http://schemas.microsoft.com/office/powerpoint/2010/main" val="927755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p:txBody>
          <a:bodyPr>
            <a:normAutofit/>
          </a:bodyPr>
          <a:lstStyle/>
          <a:p>
            <a:r>
              <a:rPr lang="en-US" sz="2400" dirty="0"/>
              <a:t>&gt;&gt;&gt; </a:t>
            </a:r>
            <a:r>
              <a:rPr lang="en-US" sz="2400" dirty="0" err="1"/>
              <a:t>rdd</a:t>
            </a:r>
            <a:r>
              <a:rPr lang="en-US" sz="2400" dirty="0"/>
              <a:t> = </a:t>
            </a:r>
            <a:r>
              <a:rPr lang="en-US" sz="2400" dirty="0" err="1"/>
              <a:t>sc.parallelize</a:t>
            </a:r>
            <a:r>
              <a:rPr lang="en-US" sz="2400" dirty="0"/>
              <a:t>([1, 2 ,3, 4, 4])</a:t>
            </a:r>
          </a:p>
          <a:p>
            <a:endParaRPr lang="en-US" sz="2400" dirty="0"/>
          </a:p>
          <a:p>
            <a:r>
              <a:rPr lang="en-US" sz="2400" dirty="0"/>
              <a:t>&gt;&gt;&gt; </a:t>
            </a:r>
            <a:r>
              <a:rPr lang="en-US" sz="2400" dirty="0" err="1"/>
              <a:t>rdd.map</a:t>
            </a:r>
            <a:r>
              <a:rPr lang="en-US" sz="2400" dirty="0"/>
              <a:t>(lambda a: -a)</a:t>
            </a:r>
          </a:p>
          <a:p>
            <a:r>
              <a:rPr lang="en-US" sz="2400" dirty="0"/>
              <a:t>RDD: [1, 2, 3, 4] -&gt; [-1, -2, -3, -4, -4]</a:t>
            </a:r>
          </a:p>
          <a:p>
            <a:endParaRPr lang="en-US" sz="2400" dirty="0"/>
          </a:p>
          <a:p>
            <a:r>
              <a:rPr lang="en-US" sz="2400" dirty="0"/>
              <a:t>&gt;&gt;&gt; </a:t>
            </a:r>
            <a:r>
              <a:rPr lang="en-US" sz="2400" dirty="0" err="1"/>
              <a:t>rdd.filter</a:t>
            </a:r>
            <a:r>
              <a:rPr lang="en-US" sz="2400" dirty="0"/>
              <a:t>(lambda a: a &gt; 2)</a:t>
            </a:r>
          </a:p>
          <a:p>
            <a:r>
              <a:rPr lang="en-US" sz="2400" dirty="0"/>
              <a:t>RDD: [1, 2, 3, 4, 4] -&gt; [3, 4, 4]</a:t>
            </a:r>
          </a:p>
          <a:p>
            <a:endParaRPr lang="en-US" sz="2400" dirty="0"/>
          </a:p>
          <a:p>
            <a:r>
              <a:rPr lang="en-US" sz="2400" dirty="0"/>
              <a:t>&gt;&gt;&gt; </a:t>
            </a:r>
            <a:r>
              <a:rPr lang="en-US" sz="2400" dirty="0" err="1"/>
              <a:t>rdd.distinct</a:t>
            </a:r>
            <a:r>
              <a:rPr lang="en-US" sz="2400" dirty="0"/>
              <a:t>()</a:t>
            </a:r>
          </a:p>
          <a:p>
            <a:r>
              <a:rPr lang="en-US" sz="2400" dirty="0"/>
              <a:t>RDD: [1, 2, 3, 4]</a:t>
            </a:r>
          </a:p>
        </p:txBody>
      </p:sp>
    </p:spTree>
    <p:extLst>
      <p:ext uri="{BB962C8B-B14F-4D97-AF65-F5344CB8AC3E}">
        <p14:creationId xmlns:p14="http://schemas.microsoft.com/office/powerpoint/2010/main" val="407163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t>
            </a:r>
            <a:r>
              <a:rPr lang="en-US" dirty="0" err="1"/>
              <a:t>MLlib</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079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r>
                <a:rPr lang="en-US" i="0" dirty="0"/>
                <a:t>Spark Programming Overview</a:t>
              </a:r>
            </a:p>
            <a:p>
              <a:pPr marL="460374" indent="-457200" algn="l"/>
              <a:r>
                <a:rPr lang="en-US" i="0" dirty="0"/>
                <a:t>Spark </a:t>
              </a:r>
              <a:r>
                <a:rPr lang="en-US" i="0" dirty="0" err="1"/>
                <a:t>MLlib</a:t>
              </a:r>
              <a:endParaRPr lang="en-US" i="0" dirty="0"/>
            </a:p>
            <a:p>
              <a:pPr marL="460374" indent="-457200" algn="l"/>
              <a:r>
                <a:rPr lang="en-US" i="0" dirty="0"/>
                <a:t>Spark Data Types</a:t>
              </a:r>
            </a:p>
          </p:txBody>
        </p:sp>
      </p:grpSp>
      <p:sp>
        <p:nvSpPr>
          <p:cNvPr id="5" name="TextBox 4"/>
          <p:cNvSpPr txBox="1"/>
          <p:nvPr/>
        </p:nvSpPr>
        <p:spPr>
          <a:xfrm>
            <a:off x="1384300" y="717177"/>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161583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a:t>
            </a:r>
            <a:r>
              <a:rPr lang="en-US" sz="4000" dirty="0" err="1"/>
              <a:t>MLlib</a:t>
            </a:r>
            <a:r>
              <a:rPr lang="en-US" sz="4000" dirty="0"/>
              <a:t> Overview</a:t>
            </a:r>
          </a:p>
        </p:txBody>
      </p:sp>
      <p:sp>
        <p:nvSpPr>
          <p:cNvPr id="3" name="Content Placeholder 2"/>
          <p:cNvSpPr>
            <a:spLocks noGrp="1"/>
          </p:cNvSpPr>
          <p:nvPr>
            <p:ph idx="1"/>
          </p:nvPr>
        </p:nvSpPr>
        <p:spPr>
          <a:xfrm>
            <a:off x="838200" y="2363915"/>
            <a:ext cx="10515600" cy="4110390"/>
          </a:xfrm>
        </p:spPr>
        <p:txBody>
          <a:bodyPr>
            <a:noAutofit/>
          </a:bodyPr>
          <a:lstStyle/>
          <a:p>
            <a:pPr>
              <a:buFont typeface="Wingdings" charset="2"/>
              <a:buChar char="§"/>
            </a:pPr>
            <a:r>
              <a:rPr lang="en-US" dirty="0">
                <a:solidFill>
                  <a:srgbClr val="000000"/>
                </a:solidFill>
              </a:rPr>
              <a:t>Goal is to make practical machine learning scalable and easy</a:t>
            </a:r>
          </a:p>
          <a:p>
            <a:pPr>
              <a:buFont typeface="Wingdings" charset="2"/>
              <a:buChar char="§"/>
            </a:pPr>
            <a:r>
              <a:rPr lang="en-US" dirty="0"/>
              <a:t>Consists of common learning algorithms and utilities</a:t>
            </a:r>
          </a:p>
          <a:p>
            <a:pPr>
              <a:buFont typeface="Wingdings" charset="2"/>
              <a:buChar char="§"/>
            </a:pPr>
            <a:r>
              <a:rPr lang="en-US" altLang="ko-KR" dirty="0"/>
              <a:t>Divided into two packages</a:t>
            </a:r>
          </a:p>
          <a:p>
            <a:pPr lvl="1">
              <a:buFont typeface="Wingdings" charset="2"/>
              <a:buChar char="§"/>
            </a:pPr>
            <a:r>
              <a:rPr lang="en-US" sz="2800" dirty="0" err="1"/>
              <a:t>Spark.mllib</a:t>
            </a:r>
            <a:endParaRPr lang="en-US" sz="2800" dirty="0"/>
          </a:p>
          <a:p>
            <a:pPr lvl="1">
              <a:buFont typeface="Wingdings" charset="2"/>
              <a:buChar char="§"/>
            </a:pPr>
            <a:r>
              <a:rPr lang="en-US" sz="2800" dirty="0"/>
              <a:t>Spark.ml</a:t>
            </a:r>
          </a:p>
        </p:txBody>
      </p:sp>
      <p:grpSp>
        <p:nvGrpSpPr>
          <p:cNvPr id="2" name="Group 1"/>
          <p:cNvGrpSpPr/>
          <p:nvPr/>
        </p:nvGrpSpPr>
        <p:grpSpPr>
          <a:xfrm>
            <a:off x="0" y="1452461"/>
            <a:ext cx="12192000" cy="858187"/>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err="1"/>
                <a:t>MLlib</a:t>
              </a:r>
              <a:r>
                <a:rPr lang="en-US" altLang="ko-KR" i="0" dirty="0"/>
                <a:t> is Spark’s machine learning library</a:t>
              </a:r>
            </a:p>
          </p:txBody>
        </p:sp>
      </p:grpSp>
      <p:sp>
        <p:nvSpPr>
          <p:cNvPr id="8" name="Rectangle 7"/>
          <p:cNvSpPr/>
          <p:nvPr/>
        </p:nvSpPr>
        <p:spPr>
          <a:xfrm>
            <a:off x="0" y="2182942"/>
            <a:ext cx="12192000" cy="813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5388"/>
            <a:endParaRPr lang="en-US" sz="2400" dirty="0">
              <a:solidFill>
                <a:srgbClr val="000000"/>
              </a:solidFill>
            </a:endParaRPr>
          </a:p>
        </p:txBody>
      </p:sp>
      <p:sp>
        <p:nvSpPr>
          <p:cNvPr id="14" name="Rectangle 13"/>
          <p:cNvSpPr/>
          <p:nvPr/>
        </p:nvSpPr>
        <p:spPr>
          <a:xfrm>
            <a:off x="0" y="3880340"/>
            <a:ext cx="12192000" cy="13527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5388"/>
            <a:endParaRPr lang="en-US" sz="2400" dirty="0">
              <a:solidFill>
                <a:srgbClr val="000000"/>
              </a:solidFill>
            </a:endParaRPr>
          </a:p>
        </p:txBody>
      </p:sp>
    </p:spTree>
    <p:extLst>
      <p:ext uri="{BB962C8B-B14F-4D97-AF65-F5344CB8AC3E}">
        <p14:creationId xmlns:p14="http://schemas.microsoft.com/office/powerpoint/2010/main" val="2442685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a:t>
            </a:r>
            <a:r>
              <a:rPr lang="en-US" sz="4000" dirty="0" err="1"/>
              <a:t>DataFrames</a:t>
            </a:r>
            <a:endParaRPr lang="en-US" sz="4000" dirty="0"/>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Conceptually equivalent to a table in a relational database or a data frame in R or Python</a:t>
            </a:r>
          </a:p>
          <a:p>
            <a:pPr>
              <a:buFont typeface="Wingdings" charset="2"/>
              <a:buChar char="§"/>
            </a:pPr>
            <a:r>
              <a:rPr lang="en-US" dirty="0"/>
              <a:t>Rich optimizations under the hood</a:t>
            </a:r>
          </a:p>
          <a:p>
            <a:pPr>
              <a:buFont typeface="Wingdings" charset="2"/>
              <a:buChar char="§"/>
            </a:pPr>
            <a:r>
              <a:rPr lang="en-US" dirty="0" err="1"/>
              <a:t>DataFrames</a:t>
            </a:r>
            <a:r>
              <a:rPr lang="en-US" dirty="0"/>
              <a:t> can be constructed from a wide array of sources</a:t>
            </a:r>
          </a:p>
        </p:txBody>
      </p:sp>
      <p:grpSp>
        <p:nvGrpSpPr>
          <p:cNvPr id="2" name="Group 1"/>
          <p:cNvGrpSpPr/>
          <p:nvPr/>
        </p:nvGrpSpPr>
        <p:grpSpPr>
          <a:xfrm>
            <a:off x="0" y="1707424"/>
            <a:ext cx="12192000" cy="895803"/>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 distributed collection of data organized into named columns</a:t>
              </a:r>
            </a:p>
          </p:txBody>
        </p:sp>
      </p:grpSp>
    </p:spTree>
    <p:extLst>
      <p:ext uri="{BB962C8B-B14F-4D97-AF65-F5344CB8AC3E}">
        <p14:creationId xmlns:p14="http://schemas.microsoft.com/office/powerpoint/2010/main" val="4236567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Types - </a:t>
            </a:r>
            <a:r>
              <a:rPr lang="en-US" sz="4000" dirty="0" err="1"/>
              <a:t>MLlib</a:t>
            </a:r>
            <a:endParaRPr lang="en-US" sz="4000" dirty="0"/>
          </a:p>
        </p:txBody>
      </p:sp>
      <p:sp>
        <p:nvSpPr>
          <p:cNvPr id="10" name="Content Placeholder 9"/>
          <p:cNvSpPr>
            <a:spLocks noGrp="1"/>
          </p:cNvSpPr>
          <p:nvPr>
            <p:ph idx="1"/>
          </p:nvPr>
        </p:nvSpPr>
        <p:spPr>
          <a:xfrm>
            <a:off x="838200" y="1805354"/>
            <a:ext cx="10862039" cy="3724626"/>
          </a:xfrm>
        </p:spPr>
        <p:txBody>
          <a:bodyPr>
            <a:normAutofit/>
          </a:bodyPr>
          <a:lstStyle/>
          <a:p>
            <a:pPr>
              <a:buFont typeface="Wingdings" charset="2"/>
              <a:buChar char="§"/>
            </a:pPr>
            <a:r>
              <a:rPr lang="en-US" dirty="0"/>
              <a:t>Supports local vectors and matrices stored on a single machine</a:t>
            </a:r>
            <a:endParaRPr lang="en-US" sz="800" dirty="0"/>
          </a:p>
          <a:p>
            <a:pPr>
              <a:buFont typeface="Wingdings" charset="2"/>
              <a:buChar char="§"/>
            </a:pPr>
            <a:r>
              <a:rPr lang="en-US" dirty="0"/>
              <a:t>Distributed matrices backed by one or more RDDs</a:t>
            </a:r>
            <a:endParaRPr lang="en-US" sz="800" dirty="0"/>
          </a:p>
          <a:p>
            <a:pPr>
              <a:buFont typeface="Wingdings" charset="2"/>
              <a:buChar char="§"/>
            </a:pPr>
            <a:r>
              <a:rPr lang="en-US" dirty="0"/>
              <a:t>Local vectors and local matrices are simple data models that serve as public interface</a:t>
            </a:r>
            <a:endParaRPr lang="en-US" sz="800" dirty="0"/>
          </a:p>
          <a:p>
            <a:pPr>
              <a:buFont typeface="Wingdings" charset="2"/>
              <a:buChar char="§"/>
            </a:pPr>
            <a:r>
              <a:rPr lang="en-US" dirty="0"/>
              <a:t>A training example used in supervised learning is called a labeled point</a:t>
            </a:r>
          </a:p>
        </p:txBody>
      </p:sp>
    </p:spTree>
    <p:extLst>
      <p:ext uri="{BB962C8B-B14F-4D97-AF65-F5344CB8AC3E}">
        <p14:creationId xmlns:p14="http://schemas.microsoft.com/office/powerpoint/2010/main" val="435975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 – Local Vector</a:t>
            </a:r>
          </a:p>
        </p:txBody>
      </p:sp>
      <p:sp>
        <p:nvSpPr>
          <p:cNvPr id="10" name="Content Placeholder 9"/>
          <p:cNvSpPr>
            <a:spLocks noGrp="1"/>
          </p:cNvSpPr>
          <p:nvPr>
            <p:ph idx="1"/>
          </p:nvPr>
        </p:nvSpPr>
        <p:spPr>
          <a:xfrm>
            <a:off x="838200" y="1690688"/>
            <a:ext cx="4882205" cy="4745281"/>
          </a:xfrm>
        </p:spPr>
        <p:txBody>
          <a:bodyPr>
            <a:normAutofit/>
          </a:bodyPr>
          <a:lstStyle/>
          <a:p>
            <a:pPr>
              <a:buFont typeface="Wingdings" charset="2"/>
              <a:buChar char="§"/>
            </a:pPr>
            <a:r>
              <a:rPr lang="en-US" dirty="0"/>
              <a:t>0-based integer-typed indices and double-typed values stored on a single </a:t>
            </a:r>
            <a:r>
              <a:rPr lang="en-US" dirty="0" smtClean="0"/>
              <a:t>machine</a:t>
            </a:r>
          </a:p>
          <a:p>
            <a:pPr>
              <a:buFont typeface="Wingdings" charset="2"/>
              <a:buChar char="§"/>
            </a:pPr>
            <a:r>
              <a:rPr lang="en-US" dirty="0" smtClean="0"/>
              <a:t>Two </a:t>
            </a:r>
            <a:r>
              <a:rPr lang="en-US" dirty="0"/>
              <a:t>types of local </a:t>
            </a:r>
            <a:r>
              <a:rPr lang="en-US" dirty="0" smtClean="0"/>
              <a:t>vectors:</a:t>
            </a:r>
          </a:p>
          <a:p>
            <a:pPr lvl="1">
              <a:buFont typeface="Wingdings" charset="2"/>
              <a:buChar char="§"/>
            </a:pPr>
            <a:r>
              <a:rPr lang="en-US" sz="2800" dirty="0" smtClean="0"/>
              <a:t>Dense vector</a:t>
            </a:r>
          </a:p>
          <a:p>
            <a:pPr lvl="1">
              <a:buFont typeface="Wingdings" charset="2"/>
              <a:buChar char="§"/>
            </a:pPr>
            <a:r>
              <a:rPr lang="en-US" sz="2800" dirty="0" smtClean="0"/>
              <a:t>Sparse vector</a:t>
            </a:r>
            <a:r>
              <a:rPr lang="en-US" dirty="0"/>
              <a:t>	</a:t>
            </a:r>
          </a:p>
        </p:txBody>
      </p:sp>
      <p:sp>
        <p:nvSpPr>
          <p:cNvPr id="2" name="TextBox 1"/>
          <p:cNvSpPr txBox="1"/>
          <p:nvPr/>
        </p:nvSpPr>
        <p:spPr>
          <a:xfrm>
            <a:off x="7052685" y="1843033"/>
            <a:ext cx="1758932" cy="369332"/>
          </a:xfrm>
          <a:prstGeom prst="rect">
            <a:avLst/>
          </a:prstGeom>
          <a:noFill/>
        </p:spPr>
        <p:txBody>
          <a:bodyPr wrap="square" rtlCol="0">
            <a:spAutoFit/>
          </a:bodyPr>
          <a:lstStyle/>
          <a:p>
            <a:pPr algn="ctr"/>
            <a:r>
              <a:rPr lang="en-US" dirty="0"/>
              <a:t>(1.0, 0.0, 3.0)</a:t>
            </a:r>
          </a:p>
        </p:txBody>
      </p:sp>
      <p:sp>
        <p:nvSpPr>
          <p:cNvPr id="6" name="TextBox 5"/>
          <p:cNvSpPr txBox="1"/>
          <p:nvPr/>
        </p:nvSpPr>
        <p:spPr>
          <a:xfrm>
            <a:off x="7052685" y="3425166"/>
            <a:ext cx="1758932" cy="369332"/>
          </a:xfrm>
          <a:prstGeom prst="rect">
            <a:avLst/>
          </a:prstGeom>
          <a:noFill/>
        </p:spPr>
        <p:txBody>
          <a:bodyPr wrap="square" rtlCol="0">
            <a:spAutoFit/>
          </a:bodyPr>
          <a:lstStyle/>
          <a:p>
            <a:pPr algn="ctr"/>
            <a:r>
              <a:rPr lang="en-US" dirty="0"/>
              <a:t>[1.0, 0.0, 3.0]</a:t>
            </a:r>
          </a:p>
        </p:txBody>
      </p:sp>
      <p:grpSp>
        <p:nvGrpSpPr>
          <p:cNvPr id="22" name="Group 21"/>
          <p:cNvGrpSpPr/>
          <p:nvPr/>
        </p:nvGrpSpPr>
        <p:grpSpPr>
          <a:xfrm>
            <a:off x="5965615" y="3679855"/>
            <a:ext cx="5082133" cy="1486320"/>
            <a:chOff x="5967046" y="4870938"/>
            <a:chExt cx="5082133" cy="1486320"/>
          </a:xfrm>
        </p:grpSpPr>
        <p:sp>
          <p:nvSpPr>
            <p:cNvPr id="7" name="TextBox 6"/>
            <p:cNvSpPr txBox="1"/>
            <p:nvPr/>
          </p:nvSpPr>
          <p:spPr>
            <a:xfrm>
              <a:off x="7315198" y="5392615"/>
              <a:ext cx="3259017" cy="369332"/>
            </a:xfrm>
            <a:prstGeom prst="rect">
              <a:avLst/>
            </a:prstGeom>
            <a:noFill/>
          </p:spPr>
          <p:txBody>
            <a:bodyPr wrap="square" rtlCol="0">
              <a:spAutoFit/>
            </a:bodyPr>
            <a:lstStyle/>
            <a:p>
              <a:r>
                <a:rPr lang="en-US" dirty="0"/>
                <a:t>(3,  [0, 2], [1.0, 3.0])</a:t>
              </a:r>
            </a:p>
          </p:txBody>
        </p:sp>
        <p:sp>
          <p:nvSpPr>
            <p:cNvPr id="3" name="TextBox 2"/>
            <p:cNvSpPr txBox="1"/>
            <p:nvPr/>
          </p:nvSpPr>
          <p:spPr>
            <a:xfrm>
              <a:off x="5967046" y="5987926"/>
              <a:ext cx="1754648" cy="369332"/>
            </a:xfrm>
            <a:prstGeom prst="rect">
              <a:avLst/>
            </a:prstGeom>
            <a:noFill/>
            <a:ln>
              <a:solidFill>
                <a:schemeClr val="tx1"/>
              </a:solidFill>
            </a:ln>
          </p:spPr>
          <p:txBody>
            <a:bodyPr wrap="none" rtlCol="0">
              <a:spAutoFit/>
            </a:bodyPr>
            <a:lstStyle/>
            <a:p>
              <a:r>
                <a:rPr lang="en-US" dirty="0"/>
                <a:t>Array of indices</a:t>
              </a:r>
            </a:p>
          </p:txBody>
        </p:sp>
        <p:sp>
          <p:nvSpPr>
            <p:cNvPr id="8" name="TextBox 7"/>
            <p:cNvSpPr txBox="1"/>
            <p:nvPr/>
          </p:nvSpPr>
          <p:spPr>
            <a:xfrm>
              <a:off x="9370834" y="5987926"/>
              <a:ext cx="1678345" cy="369332"/>
            </a:xfrm>
            <a:prstGeom prst="rect">
              <a:avLst/>
            </a:prstGeom>
            <a:noFill/>
            <a:ln>
              <a:solidFill>
                <a:schemeClr val="tx1"/>
              </a:solidFill>
            </a:ln>
          </p:spPr>
          <p:txBody>
            <a:bodyPr wrap="none" rtlCol="0">
              <a:spAutoFit/>
            </a:bodyPr>
            <a:lstStyle/>
            <a:p>
              <a:r>
                <a:rPr lang="en-US" dirty="0"/>
                <a:t>Array of values</a:t>
              </a:r>
            </a:p>
          </p:txBody>
        </p:sp>
        <p:cxnSp>
          <p:nvCxnSpPr>
            <p:cNvPr id="12" name="Elbow Connector 11"/>
            <p:cNvCxnSpPr>
              <a:stCxn id="3" idx="3"/>
            </p:cNvCxnSpPr>
            <p:nvPr/>
          </p:nvCxnSpPr>
          <p:spPr>
            <a:xfrm flipV="1">
              <a:off x="7721694" y="5761947"/>
              <a:ext cx="320336" cy="410645"/>
            </a:xfrm>
            <a:prstGeom prst="bentConnector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 idx="1"/>
              <a:endCxn id="7" idx="2"/>
            </p:cNvCxnSpPr>
            <p:nvPr/>
          </p:nvCxnSpPr>
          <p:spPr>
            <a:xfrm rot="10800000">
              <a:off x="8944708" y="5761948"/>
              <a:ext cx="426127" cy="410645"/>
            </a:xfrm>
            <a:prstGeom prst="bentConnector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370834" y="4870938"/>
              <a:ext cx="1544718" cy="369332"/>
            </a:xfrm>
            <a:prstGeom prst="rect">
              <a:avLst/>
            </a:prstGeom>
            <a:noFill/>
            <a:ln>
              <a:solidFill>
                <a:schemeClr val="tx1"/>
              </a:solidFill>
            </a:ln>
          </p:spPr>
          <p:txBody>
            <a:bodyPr wrap="none" rtlCol="0">
              <a:spAutoFit/>
            </a:bodyPr>
            <a:lstStyle/>
            <a:p>
              <a:r>
                <a:rPr lang="en-US" dirty="0"/>
                <a:t>Size of vector</a:t>
              </a:r>
            </a:p>
          </p:txBody>
        </p:sp>
        <p:cxnSp>
          <p:nvCxnSpPr>
            <p:cNvPr id="19" name="Elbow Connector 18"/>
            <p:cNvCxnSpPr>
              <a:stCxn id="17" idx="1"/>
            </p:cNvCxnSpPr>
            <p:nvPr/>
          </p:nvCxnSpPr>
          <p:spPr>
            <a:xfrm rot="10800000" flipV="1">
              <a:off x="7508632" y="5055603"/>
              <a:ext cx="1862203" cy="348593"/>
            </a:xfrm>
            <a:prstGeom prst="bentConnector3">
              <a:avLst>
                <a:gd name="adj1" fmla="val 10036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p:cNvCxnSpPr>
            <a:endCxn id="2" idx="1"/>
          </p:cNvCxnSpPr>
          <p:nvPr/>
        </p:nvCxnSpPr>
        <p:spPr>
          <a:xfrm>
            <a:off x="5802775" y="2027699"/>
            <a:ext cx="12499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6" idx="1"/>
          </p:cNvCxnSpPr>
          <p:nvPr/>
        </p:nvCxnSpPr>
        <p:spPr>
          <a:xfrm>
            <a:off x="5777659" y="3609832"/>
            <a:ext cx="1275026"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1"/>
          </p:cNvCxnSpPr>
          <p:nvPr/>
        </p:nvCxnSpPr>
        <p:spPr>
          <a:xfrm>
            <a:off x="5786034" y="4386198"/>
            <a:ext cx="1527733"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627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 – Labeled Point</a:t>
            </a:r>
          </a:p>
        </p:txBody>
      </p:sp>
      <p:sp>
        <p:nvSpPr>
          <p:cNvPr id="10" name="Content Placeholder 9"/>
          <p:cNvSpPr>
            <a:spLocks noGrp="1"/>
          </p:cNvSpPr>
          <p:nvPr>
            <p:ph idx="1"/>
          </p:nvPr>
        </p:nvSpPr>
        <p:spPr>
          <a:xfrm>
            <a:off x="697170" y="3106855"/>
            <a:ext cx="10862039" cy="3443032"/>
          </a:xfrm>
        </p:spPr>
        <p:txBody>
          <a:bodyPr>
            <a:normAutofit/>
          </a:bodyPr>
          <a:lstStyle/>
          <a:p>
            <a:pPr>
              <a:buFont typeface="Wingdings" charset="2"/>
              <a:buChar char="§"/>
            </a:pPr>
            <a:r>
              <a:rPr lang="en-US" dirty="0"/>
              <a:t>Can be either dense or sparse local vector</a:t>
            </a:r>
          </a:p>
          <a:p>
            <a:pPr>
              <a:buFont typeface="Wingdings" charset="2"/>
              <a:buChar char="§"/>
            </a:pPr>
            <a:r>
              <a:rPr lang="en-US" dirty="0"/>
              <a:t>Associated with a label and response in supervised learning algorithms</a:t>
            </a:r>
          </a:p>
          <a:p>
            <a:pPr>
              <a:buFont typeface="Wingdings" charset="2"/>
              <a:buChar char="§"/>
            </a:pPr>
            <a:r>
              <a:rPr lang="en-US" dirty="0"/>
              <a:t>Double to store label</a:t>
            </a:r>
          </a:p>
        </p:txBody>
      </p:sp>
      <p:grpSp>
        <p:nvGrpSpPr>
          <p:cNvPr id="2" name="Group 1"/>
          <p:cNvGrpSpPr/>
          <p:nvPr/>
        </p:nvGrpSpPr>
        <p:grpSpPr>
          <a:xfrm>
            <a:off x="0" y="1707424"/>
            <a:ext cx="12192000" cy="895803"/>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Local vector used in supervised learning algorithms</a:t>
              </a:r>
            </a:p>
          </p:txBody>
        </p:sp>
      </p:grpSp>
    </p:spTree>
    <p:extLst>
      <p:ext uri="{BB962C8B-B14F-4D97-AF65-F5344CB8AC3E}">
        <p14:creationId xmlns:p14="http://schemas.microsoft.com/office/powerpoint/2010/main" val="1130614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 – Local Matrix</a:t>
            </a:r>
          </a:p>
        </p:txBody>
      </p:sp>
      <p:sp>
        <p:nvSpPr>
          <p:cNvPr id="10" name="Content Placeholder 9"/>
          <p:cNvSpPr>
            <a:spLocks noGrp="1"/>
          </p:cNvSpPr>
          <p:nvPr>
            <p:ph idx="1"/>
          </p:nvPr>
        </p:nvSpPr>
        <p:spPr>
          <a:xfrm>
            <a:off x="838200" y="2900224"/>
            <a:ext cx="10947399" cy="3535745"/>
          </a:xfrm>
        </p:spPr>
        <p:txBody>
          <a:bodyPr>
            <a:normAutofit/>
          </a:bodyPr>
          <a:lstStyle/>
          <a:p>
            <a:pPr>
              <a:buNone/>
            </a:pPr>
            <a:r>
              <a:rPr lang="en-US" dirty="0"/>
              <a:t>Two types of local matrices</a:t>
            </a:r>
          </a:p>
          <a:p>
            <a:pPr>
              <a:buFont typeface="Wingdings" charset="2"/>
              <a:buChar char="§"/>
            </a:pPr>
            <a:r>
              <a:rPr lang="en-US" dirty="0"/>
              <a:t>Dense matrix</a:t>
            </a:r>
          </a:p>
          <a:p>
            <a:pPr>
              <a:buFont typeface="Wingdings" charset="2"/>
              <a:buChar char="§"/>
            </a:pPr>
            <a:r>
              <a:rPr lang="en-US" dirty="0"/>
              <a:t>Sparse matrix</a:t>
            </a:r>
          </a:p>
        </p:txBody>
      </p:sp>
      <p:grpSp>
        <p:nvGrpSpPr>
          <p:cNvPr id="4" name="Group 3"/>
          <p:cNvGrpSpPr/>
          <p:nvPr/>
        </p:nvGrpSpPr>
        <p:grpSpPr>
          <a:xfrm>
            <a:off x="0" y="1559169"/>
            <a:ext cx="12192000" cy="1192313"/>
            <a:chOff x="0" y="1918571"/>
            <a:chExt cx="12192000" cy="832911"/>
          </a:xfrm>
        </p:grpSpPr>
        <p:sp>
          <p:nvSpPr>
            <p:cNvPr id="6" name="Rectangle 5"/>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local matrix has integer-typed row and column indices and double-typed values, stored on a single machine</a:t>
              </a:r>
            </a:p>
          </p:txBody>
        </p:sp>
      </p:grpSp>
    </p:spTree>
    <p:extLst>
      <p:ext uri="{BB962C8B-B14F-4D97-AF65-F5344CB8AC3E}">
        <p14:creationId xmlns:p14="http://schemas.microsoft.com/office/powerpoint/2010/main" val="4040865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Type – Local Matrix Python Example</a:t>
            </a:r>
          </a:p>
        </p:txBody>
      </p:sp>
      <p:sp>
        <p:nvSpPr>
          <p:cNvPr id="3" name="Content Placeholder 2"/>
          <p:cNvSpPr>
            <a:spLocks noGrp="1"/>
          </p:cNvSpPr>
          <p:nvPr>
            <p:ph idx="1"/>
          </p:nvPr>
        </p:nvSpPr>
        <p:spPr/>
        <p:txBody>
          <a:bodyPr>
            <a:normAutofit/>
          </a:bodyPr>
          <a:lstStyle/>
          <a:p>
            <a:r>
              <a:rPr lang="en-US" sz="2000" dirty="0"/>
              <a:t>import </a:t>
            </a:r>
            <a:r>
              <a:rPr lang="en-US" sz="2000" dirty="0" err="1"/>
              <a:t>org.apache.spark.mllib.linalg</a:t>
            </a:r>
            <a:r>
              <a:rPr lang="en-US" sz="2000" dirty="0"/>
              <a:t>.{Matrix, Matrices}</a:t>
            </a:r>
          </a:p>
          <a:p>
            <a:endParaRPr lang="en-US" sz="2000" dirty="0"/>
          </a:p>
          <a:p>
            <a:r>
              <a:rPr lang="en-US" sz="2000" dirty="0"/>
              <a:t>// Create a dense matrix ((1.0, 2.0), (3.0, 4.0), (5.0, 6.0))</a:t>
            </a:r>
          </a:p>
          <a:p>
            <a:r>
              <a:rPr lang="en-US" sz="2000" dirty="0"/>
              <a:t>dm2 = </a:t>
            </a:r>
            <a:r>
              <a:rPr lang="en-US" sz="2000" dirty="0" err="1"/>
              <a:t>Matrices.dense</a:t>
            </a:r>
            <a:r>
              <a:rPr lang="en-US" sz="2000" dirty="0"/>
              <a:t>(3, 2, [1, 2, 3, 4, 5, 6])</a:t>
            </a:r>
          </a:p>
          <a:p>
            <a:endParaRPr lang="en-US" sz="2000" dirty="0"/>
          </a:p>
          <a:p>
            <a:r>
              <a:rPr lang="en-US" sz="2000" dirty="0"/>
              <a:t>// Create a sparse matrix ((9.0, 0.0), (0.0, 8.0), (0.0, 6.0))</a:t>
            </a:r>
          </a:p>
          <a:p>
            <a:r>
              <a:rPr lang="en-US" sz="2000" dirty="0" err="1"/>
              <a:t>sm</a:t>
            </a:r>
            <a:r>
              <a:rPr lang="en-US" sz="2000" dirty="0"/>
              <a:t> = </a:t>
            </a:r>
            <a:r>
              <a:rPr lang="en-US" sz="2000" dirty="0" err="1"/>
              <a:t>Matrices.sparse</a:t>
            </a:r>
            <a:r>
              <a:rPr lang="en-US" sz="2000" dirty="0"/>
              <a:t>(3, 2, [0, 1, 3], [0, 2, 1], [9, 6, 8])</a:t>
            </a:r>
          </a:p>
        </p:txBody>
      </p:sp>
    </p:spTree>
    <p:extLst>
      <p:ext uri="{BB962C8B-B14F-4D97-AF65-F5344CB8AC3E}">
        <p14:creationId xmlns:p14="http://schemas.microsoft.com/office/powerpoint/2010/main" val="639864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Data Type – Distributed Matrix</a:t>
            </a:r>
          </a:p>
        </p:txBody>
      </p:sp>
      <p:sp>
        <p:nvSpPr>
          <p:cNvPr id="10" name="Content Placeholder 9"/>
          <p:cNvSpPr>
            <a:spLocks noGrp="1"/>
          </p:cNvSpPr>
          <p:nvPr>
            <p:ph idx="1"/>
          </p:nvPr>
        </p:nvSpPr>
        <p:spPr>
          <a:xfrm>
            <a:off x="834472" y="3089694"/>
            <a:ext cx="10862039" cy="3443032"/>
          </a:xfrm>
        </p:spPr>
        <p:txBody>
          <a:bodyPr>
            <a:normAutofit/>
          </a:bodyPr>
          <a:lstStyle/>
          <a:p>
            <a:pPr>
              <a:buFont typeface="Wingdings" charset="2"/>
              <a:buChar char="§"/>
            </a:pPr>
            <a:r>
              <a:rPr lang="en-US" dirty="0"/>
              <a:t>Three types of distributed matrices implemented so far:</a:t>
            </a:r>
          </a:p>
          <a:p>
            <a:pPr lvl="1">
              <a:buFont typeface="Wingdings" charset="2"/>
              <a:buChar char="§"/>
            </a:pPr>
            <a:r>
              <a:rPr lang="en-US" sz="2800" dirty="0" err="1"/>
              <a:t>RowMatrix</a:t>
            </a:r>
            <a:endParaRPr lang="en-US" sz="2800" dirty="0"/>
          </a:p>
          <a:p>
            <a:pPr lvl="1">
              <a:buFont typeface="Wingdings" charset="2"/>
              <a:buChar char="§"/>
            </a:pPr>
            <a:r>
              <a:rPr lang="en-US" sz="2800" dirty="0" err="1"/>
              <a:t>IndexedRowMatrix</a:t>
            </a:r>
            <a:endParaRPr lang="en-US" sz="2800" dirty="0"/>
          </a:p>
          <a:p>
            <a:pPr lvl="1">
              <a:buFont typeface="Wingdings" charset="2"/>
              <a:buChar char="§"/>
            </a:pPr>
            <a:r>
              <a:rPr lang="en-US" sz="2800" dirty="0" err="1"/>
              <a:t>CoordinateMatrix</a:t>
            </a:r>
            <a:endParaRPr lang="en-US" sz="2800" dirty="0"/>
          </a:p>
          <a:p>
            <a:pPr>
              <a:buFont typeface="Wingdings" charset="2"/>
              <a:buChar char="§"/>
            </a:pPr>
            <a:r>
              <a:rPr lang="en-US" sz="3200" dirty="0"/>
              <a:t>Values are stored </a:t>
            </a:r>
            <a:r>
              <a:rPr lang="en-US" sz="3200" dirty="0" err="1"/>
              <a:t>distributavely</a:t>
            </a:r>
            <a:r>
              <a:rPr lang="en-US" sz="3200" dirty="0"/>
              <a:t> in one or more RDDs</a:t>
            </a:r>
          </a:p>
        </p:txBody>
      </p:sp>
      <p:grpSp>
        <p:nvGrpSpPr>
          <p:cNvPr id="2" name="Group 1"/>
          <p:cNvGrpSpPr/>
          <p:nvPr/>
        </p:nvGrpSpPr>
        <p:grpSpPr>
          <a:xfrm>
            <a:off x="0" y="1559167"/>
            <a:ext cx="12192000" cy="1192314"/>
            <a:chOff x="0" y="1918570"/>
            <a:chExt cx="12192000" cy="832912"/>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0"/>
              <a:ext cx="1037457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distributed matrix has long-typed row and column indices and double-typed values</a:t>
              </a:r>
            </a:p>
          </p:txBody>
        </p:sp>
      </p:grpSp>
    </p:spTree>
    <p:extLst>
      <p:ext uri="{BB962C8B-B14F-4D97-AF65-F5344CB8AC3E}">
        <p14:creationId xmlns:p14="http://schemas.microsoft.com/office/powerpoint/2010/main" val="625453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RowMatrix</a:t>
            </a:r>
            <a:endParaRPr lang="en-US" dirty="0"/>
          </a:p>
        </p:txBody>
      </p:sp>
      <p:sp>
        <p:nvSpPr>
          <p:cNvPr id="3" name="Content Placeholder 2"/>
          <p:cNvSpPr>
            <a:spLocks noGrp="1"/>
          </p:cNvSpPr>
          <p:nvPr>
            <p:ph sz="half" idx="1"/>
          </p:nvPr>
        </p:nvSpPr>
        <p:spPr/>
        <p:txBody>
          <a:bodyPr/>
          <a:lstStyle/>
          <a:p>
            <a:pPr>
              <a:buFont typeface="Wingdings" charset="2"/>
              <a:buChar char="§"/>
            </a:pPr>
            <a:r>
              <a:rPr lang="en-US" dirty="0"/>
              <a:t>A </a:t>
            </a:r>
            <a:r>
              <a:rPr lang="en-US" dirty="0" err="1"/>
              <a:t>RowMatrix</a:t>
            </a:r>
            <a:r>
              <a:rPr lang="en-US" dirty="0"/>
              <a:t> is a row-oriented distributed matrix without meaningful row indices</a:t>
            </a:r>
          </a:p>
        </p:txBody>
      </p:sp>
      <p:sp>
        <p:nvSpPr>
          <p:cNvPr id="4" name="Content Placeholder 3"/>
          <p:cNvSpPr>
            <a:spLocks noGrp="1"/>
          </p:cNvSpPr>
          <p:nvPr>
            <p:ph idx="13"/>
          </p:nvPr>
        </p:nvSpPr>
        <p:spPr/>
        <p:txBody>
          <a:bodyPr>
            <a:noAutofit/>
          </a:bodyPr>
          <a:lstStyle/>
          <a:p>
            <a:pPr>
              <a:spcBef>
                <a:spcPts val="400"/>
              </a:spcBef>
            </a:pPr>
            <a:r>
              <a:rPr lang="en-US" sz="1800" dirty="0"/>
              <a:t>from </a:t>
            </a:r>
            <a:r>
              <a:rPr lang="en-US" sz="1800" dirty="0" err="1"/>
              <a:t>pyspark.mllib.linalg.distributed</a:t>
            </a:r>
            <a:r>
              <a:rPr lang="en-US" sz="1800" dirty="0"/>
              <a:t> import </a:t>
            </a:r>
            <a:r>
              <a:rPr lang="en-US" sz="1800" dirty="0" err="1"/>
              <a:t>RowMatrix</a:t>
            </a:r>
            <a:endParaRPr lang="en-US" sz="1800" dirty="0"/>
          </a:p>
          <a:p>
            <a:pPr>
              <a:spcBef>
                <a:spcPts val="400"/>
              </a:spcBef>
            </a:pPr>
            <a:endParaRPr lang="en-US" sz="1800" dirty="0"/>
          </a:p>
          <a:p>
            <a:pPr>
              <a:spcBef>
                <a:spcPts val="400"/>
              </a:spcBef>
            </a:pPr>
            <a:r>
              <a:rPr lang="en-US" sz="1800" dirty="0"/>
              <a:t># Create an RDD of vectors.</a:t>
            </a:r>
          </a:p>
          <a:p>
            <a:pPr>
              <a:spcBef>
                <a:spcPts val="400"/>
              </a:spcBef>
            </a:pPr>
            <a:r>
              <a:rPr lang="en-US" sz="1800" dirty="0"/>
              <a:t>rows = </a:t>
            </a:r>
            <a:r>
              <a:rPr lang="en-US" sz="1800" dirty="0" err="1"/>
              <a:t>sc.parallelize</a:t>
            </a:r>
            <a:r>
              <a:rPr lang="en-US" sz="1800" dirty="0"/>
              <a:t>([[1, 2, 3], [4, 5, 6], [7, 8, 9], [10, 11, 12]])</a:t>
            </a:r>
          </a:p>
          <a:p>
            <a:pPr>
              <a:spcBef>
                <a:spcPts val="400"/>
              </a:spcBef>
            </a:pPr>
            <a:endParaRPr lang="en-US" sz="1800" dirty="0"/>
          </a:p>
          <a:p>
            <a:pPr>
              <a:spcBef>
                <a:spcPts val="400"/>
              </a:spcBef>
            </a:pPr>
            <a:r>
              <a:rPr lang="en-US" sz="1800" dirty="0"/>
              <a:t># Create a </a:t>
            </a:r>
            <a:r>
              <a:rPr lang="en-US" sz="1800" dirty="0" err="1"/>
              <a:t>RowMatrix</a:t>
            </a:r>
            <a:r>
              <a:rPr lang="en-US" sz="1800" dirty="0"/>
              <a:t> from an RDD of vectors.</a:t>
            </a:r>
          </a:p>
          <a:p>
            <a:pPr>
              <a:spcBef>
                <a:spcPts val="400"/>
              </a:spcBef>
            </a:pPr>
            <a:r>
              <a:rPr lang="en-US" sz="1800" dirty="0"/>
              <a:t>mat = </a:t>
            </a:r>
            <a:r>
              <a:rPr lang="en-US" sz="1800" dirty="0" err="1"/>
              <a:t>RowMatrix</a:t>
            </a:r>
            <a:r>
              <a:rPr lang="en-US" sz="1800" dirty="0"/>
              <a:t>(rows)</a:t>
            </a:r>
          </a:p>
          <a:p>
            <a:pPr>
              <a:spcBef>
                <a:spcPts val="400"/>
              </a:spcBef>
            </a:pPr>
            <a:endParaRPr lang="en-US" sz="1800" dirty="0"/>
          </a:p>
          <a:p>
            <a:pPr>
              <a:spcBef>
                <a:spcPts val="400"/>
              </a:spcBef>
            </a:pPr>
            <a:r>
              <a:rPr lang="en-US" sz="1800" dirty="0"/>
              <a:t># Get its size.</a:t>
            </a:r>
          </a:p>
          <a:p>
            <a:pPr>
              <a:spcBef>
                <a:spcPts val="400"/>
              </a:spcBef>
            </a:pPr>
            <a:r>
              <a:rPr lang="en-US" sz="1800" dirty="0"/>
              <a:t>m = </a:t>
            </a:r>
            <a:r>
              <a:rPr lang="en-US" sz="1800" dirty="0" err="1"/>
              <a:t>mat.numRows</a:t>
            </a:r>
            <a:r>
              <a:rPr lang="en-US" sz="1800" dirty="0"/>
              <a:t>()  # 4</a:t>
            </a:r>
          </a:p>
          <a:p>
            <a:pPr>
              <a:spcBef>
                <a:spcPts val="400"/>
              </a:spcBef>
            </a:pPr>
            <a:r>
              <a:rPr lang="en-US" sz="1800" dirty="0"/>
              <a:t>n = </a:t>
            </a:r>
            <a:r>
              <a:rPr lang="en-US" sz="1800" dirty="0" err="1"/>
              <a:t>mat.numCols</a:t>
            </a:r>
            <a:r>
              <a:rPr lang="en-US" sz="1800" dirty="0"/>
              <a:t>()  # 3</a:t>
            </a:r>
          </a:p>
          <a:p>
            <a:pPr>
              <a:spcBef>
                <a:spcPts val="400"/>
              </a:spcBef>
            </a:pPr>
            <a:endParaRPr lang="en-US" sz="1800" dirty="0"/>
          </a:p>
          <a:p>
            <a:pPr>
              <a:spcBef>
                <a:spcPts val="400"/>
              </a:spcBef>
            </a:pPr>
            <a:r>
              <a:rPr lang="en-US" sz="1800" dirty="0"/>
              <a:t># Get the rows as an RDD of vectors again.</a:t>
            </a:r>
          </a:p>
          <a:p>
            <a:pPr>
              <a:spcBef>
                <a:spcPts val="400"/>
              </a:spcBef>
            </a:pPr>
            <a:r>
              <a:rPr lang="en-US" sz="1800" dirty="0" err="1"/>
              <a:t>rowsRDD</a:t>
            </a:r>
            <a:r>
              <a:rPr lang="en-US" sz="1800" dirty="0"/>
              <a:t> = </a:t>
            </a:r>
            <a:r>
              <a:rPr lang="en-US" sz="1800" dirty="0" err="1"/>
              <a:t>mat.rows</a:t>
            </a:r>
            <a:endParaRPr lang="en-US" sz="1800" dirty="0"/>
          </a:p>
        </p:txBody>
      </p:sp>
    </p:spTree>
    <p:extLst>
      <p:ext uri="{BB962C8B-B14F-4D97-AF65-F5344CB8AC3E}">
        <p14:creationId xmlns:p14="http://schemas.microsoft.com/office/powerpoint/2010/main" val="1007413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IndexedRowMatrix</a:t>
            </a:r>
            <a:endParaRPr lang="en-US" dirty="0"/>
          </a:p>
        </p:txBody>
      </p:sp>
      <p:sp>
        <p:nvSpPr>
          <p:cNvPr id="3" name="Content Placeholder 2"/>
          <p:cNvSpPr>
            <a:spLocks noGrp="1"/>
          </p:cNvSpPr>
          <p:nvPr>
            <p:ph sz="half" idx="1"/>
          </p:nvPr>
        </p:nvSpPr>
        <p:spPr>
          <a:xfrm>
            <a:off x="442823" y="1031950"/>
            <a:ext cx="3005941" cy="5669280"/>
          </a:xfrm>
        </p:spPr>
        <p:txBody>
          <a:bodyPr/>
          <a:lstStyle/>
          <a:p>
            <a:pPr>
              <a:buFont typeface="Wingdings" charset="2"/>
              <a:buChar char="§"/>
            </a:pPr>
            <a:r>
              <a:rPr lang="en-US" dirty="0"/>
              <a:t>An </a:t>
            </a:r>
            <a:r>
              <a:rPr lang="en-US" dirty="0" err="1"/>
              <a:t>IndexedRowMatrix</a:t>
            </a:r>
            <a:r>
              <a:rPr lang="en-US" dirty="0"/>
              <a:t> is similar to a </a:t>
            </a:r>
            <a:r>
              <a:rPr lang="en-US" dirty="0" err="1"/>
              <a:t>RowMatrix</a:t>
            </a:r>
            <a:r>
              <a:rPr lang="en-US" dirty="0"/>
              <a:t> but with meaningful row indices. </a:t>
            </a:r>
          </a:p>
        </p:txBody>
      </p:sp>
      <p:sp>
        <p:nvSpPr>
          <p:cNvPr id="4" name="Content Placeholder 3"/>
          <p:cNvSpPr>
            <a:spLocks noGrp="1"/>
          </p:cNvSpPr>
          <p:nvPr>
            <p:ph idx="13"/>
          </p:nvPr>
        </p:nvSpPr>
        <p:spPr>
          <a:xfrm>
            <a:off x="3429000" y="1029664"/>
            <a:ext cx="8360434" cy="5669280"/>
          </a:xfrm>
        </p:spPr>
        <p:txBody>
          <a:bodyPr>
            <a:noAutofit/>
          </a:bodyPr>
          <a:lstStyle/>
          <a:p>
            <a:pPr>
              <a:spcBef>
                <a:spcPts val="0"/>
              </a:spcBef>
            </a:pPr>
            <a:r>
              <a:rPr lang="en-US" sz="1800" dirty="0"/>
              <a:t>from </a:t>
            </a:r>
            <a:r>
              <a:rPr lang="en-US" sz="1800" dirty="0" err="1"/>
              <a:t>pyspark.mllib.linalg.distributed</a:t>
            </a:r>
            <a:r>
              <a:rPr lang="en-US" sz="1800" dirty="0"/>
              <a:t> import </a:t>
            </a:r>
            <a:r>
              <a:rPr lang="en-US" sz="1800" dirty="0" err="1"/>
              <a:t>IndexedRow</a:t>
            </a:r>
            <a:r>
              <a:rPr lang="en-US" sz="1800" dirty="0"/>
              <a:t>, </a:t>
            </a:r>
            <a:r>
              <a:rPr lang="en-US" sz="1800" dirty="0" err="1"/>
              <a:t>IndexedRowMatrix</a:t>
            </a:r>
            <a:endParaRPr lang="en-US" sz="1800" dirty="0"/>
          </a:p>
          <a:p>
            <a:pPr>
              <a:spcBef>
                <a:spcPts val="0"/>
              </a:spcBef>
            </a:pPr>
            <a:r>
              <a:rPr lang="en-US" sz="1800" dirty="0"/>
              <a:t># Create an RDD of indexed rows.</a:t>
            </a:r>
          </a:p>
          <a:p>
            <a:pPr>
              <a:spcBef>
                <a:spcPts val="0"/>
              </a:spcBef>
            </a:pPr>
            <a:r>
              <a:rPr lang="en-US" sz="1800" dirty="0"/>
              <a:t>#   - This can be done explicitly with the </a:t>
            </a:r>
            <a:r>
              <a:rPr lang="en-US" sz="1800" dirty="0" err="1"/>
              <a:t>IndexedRow</a:t>
            </a:r>
            <a:r>
              <a:rPr lang="en-US" sz="1800" dirty="0"/>
              <a:t> class:</a:t>
            </a:r>
          </a:p>
          <a:p>
            <a:pPr>
              <a:spcBef>
                <a:spcPts val="0"/>
              </a:spcBef>
            </a:pPr>
            <a:r>
              <a:rPr lang="en-US" sz="1800" dirty="0" err="1"/>
              <a:t>indexedRows</a:t>
            </a:r>
            <a:r>
              <a:rPr lang="en-US" sz="1800" dirty="0"/>
              <a:t> = </a:t>
            </a:r>
            <a:r>
              <a:rPr lang="en-US" sz="1800" dirty="0" err="1"/>
              <a:t>sc.parallelize</a:t>
            </a:r>
            <a:r>
              <a:rPr lang="en-US" sz="1800" dirty="0"/>
              <a:t>([</a:t>
            </a:r>
            <a:r>
              <a:rPr lang="en-US" sz="1800" dirty="0" err="1"/>
              <a:t>IndexedRow</a:t>
            </a:r>
            <a:r>
              <a:rPr lang="en-US" sz="1800" dirty="0"/>
              <a:t>(0, [1, 2, 3]), </a:t>
            </a:r>
          </a:p>
          <a:p>
            <a:pPr>
              <a:spcBef>
                <a:spcPts val="0"/>
              </a:spcBef>
            </a:pPr>
            <a:r>
              <a:rPr lang="en-US" sz="1800" dirty="0"/>
              <a:t>                              </a:t>
            </a:r>
            <a:r>
              <a:rPr lang="en-US" sz="1800" dirty="0" err="1"/>
              <a:t>IndexedRow</a:t>
            </a:r>
            <a:r>
              <a:rPr lang="en-US" sz="1800" dirty="0"/>
              <a:t>(1, [4, 5, 6]), </a:t>
            </a:r>
          </a:p>
          <a:p>
            <a:pPr>
              <a:spcBef>
                <a:spcPts val="0"/>
              </a:spcBef>
            </a:pPr>
            <a:r>
              <a:rPr lang="en-US" sz="1800" dirty="0"/>
              <a:t>                              </a:t>
            </a:r>
            <a:r>
              <a:rPr lang="en-US" sz="1800" dirty="0" err="1"/>
              <a:t>IndexedRow</a:t>
            </a:r>
            <a:r>
              <a:rPr lang="en-US" sz="1800" dirty="0"/>
              <a:t>(2, [7, 8, 9]), </a:t>
            </a:r>
          </a:p>
          <a:p>
            <a:pPr>
              <a:spcBef>
                <a:spcPts val="0"/>
              </a:spcBef>
            </a:pPr>
            <a:r>
              <a:rPr lang="en-US" sz="1800" dirty="0"/>
              <a:t>                              </a:t>
            </a:r>
            <a:r>
              <a:rPr lang="en-US" sz="1800" dirty="0" err="1"/>
              <a:t>IndexedRow</a:t>
            </a:r>
            <a:r>
              <a:rPr lang="en-US" sz="1800" dirty="0"/>
              <a:t>(3, [10, 11, 12])])</a:t>
            </a:r>
          </a:p>
          <a:p>
            <a:pPr>
              <a:spcBef>
                <a:spcPts val="0"/>
              </a:spcBef>
            </a:pPr>
            <a:r>
              <a:rPr lang="en-US" sz="1800" dirty="0"/>
              <a:t>#   - or by using (long, vector) tuples:</a:t>
            </a:r>
          </a:p>
          <a:p>
            <a:pPr>
              <a:spcBef>
                <a:spcPts val="0"/>
              </a:spcBef>
            </a:pPr>
            <a:r>
              <a:rPr lang="en-US" sz="1800" dirty="0" err="1"/>
              <a:t>indexedRows</a:t>
            </a:r>
            <a:r>
              <a:rPr lang="en-US" sz="1800" dirty="0"/>
              <a:t> = </a:t>
            </a:r>
            <a:r>
              <a:rPr lang="en-US" sz="1800" dirty="0" err="1"/>
              <a:t>sc.parallelize</a:t>
            </a:r>
            <a:r>
              <a:rPr lang="en-US" sz="1800" dirty="0"/>
              <a:t>([(0, [1, 2, 3]), (1, [4, 5, 6]), </a:t>
            </a:r>
          </a:p>
          <a:p>
            <a:pPr>
              <a:spcBef>
                <a:spcPts val="0"/>
              </a:spcBef>
            </a:pPr>
            <a:r>
              <a:rPr lang="en-US" sz="1800" dirty="0"/>
              <a:t>                              (2, [7, 8, 9]), (3, [10, 11, 12])])</a:t>
            </a:r>
          </a:p>
          <a:p>
            <a:pPr>
              <a:spcBef>
                <a:spcPts val="0"/>
              </a:spcBef>
            </a:pPr>
            <a:r>
              <a:rPr lang="en-US" sz="1800" dirty="0"/>
              <a:t># Create an </a:t>
            </a:r>
            <a:r>
              <a:rPr lang="en-US" sz="1800" dirty="0" err="1"/>
              <a:t>IndexedRowMatrix</a:t>
            </a:r>
            <a:r>
              <a:rPr lang="en-US" sz="1800" dirty="0"/>
              <a:t> from an RDD of </a:t>
            </a:r>
            <a:r>
              <a:rPr lang="en-US" sz="1800" dirty="0" err="1"/>
              <a:t>IndexedRows</a:t>
            </a:r>
            <a:r>
              <a:rPr lang="en-US" sz="1800" dirty="0"/>
              <a:t>.</a:t>
            </a:r>
          </a:p>
          <a:p>
            <a:pPr>
              <a:spcBef>
                <a:spcPts val="0"/>
              </a:spcBef>
            </a:pPr>
            <a:r>
              <a:rPr lang="en-US" sz="1800" dirty="0"/>
              <a:t>mat = </a:t>
            </a:r>
            <a:r>
              <a:rPr lang="en-US" sz="1800" dirty="0" err="1"/>
              <a:t>IndexedRowMatrix</a:t>
            </a:r>
            <a:r>
              <a:rPr lang="en-US" sz="1800" dirty="0"/>
              <a:t>(</a:t>
            </a:r>
            <a:r>
              <a:rPr lang="en-US" sz="1800" dirty="0" err="1"/>
              <a:t>indexedRows</a:t>
            </a:r>
            <a:r>
              <a:rPr lang="en-US" sz="1800" dirty="0"/>
              <a:t>)</a:t>
            </a:r>
          </a:p>
          <a:p>
            <a:pPr>
              <a:spcBef>
                <a:spcPts val="0"/>
              </a:spcBef>
            </a:pPr>
            <a:r>
              <a:rPr lang="en-US" sz="1800" dirty="0"/>
              <a:t># Get its size.</a:t>
            </a:r>
          </a:p>
          <a:p>
            <a:pPr>
              <a:spcBef>
                <a:spcPts val="0"/>
              </a:spcBef>
            </a:pPr>
            <a:r>
              <a:rPr lang="en-US" sz="1800" dirty="0"/>
              <a:t>m = </a:t>
            </a:r>
            <a:r>
              <a:rPr lang="en-US" sz="1800" dirty="0" err="1"/>
              <a:t>mat.numRows</a:t>
            </a:r>
            <a:r>
              <a:rPr lang="en-US" sz="1800" dirty="0"/>
              <a:t>()  # 4</a:t>
            </a:r>
          </a:p>
          <a:p>
            <a:pPr>
              <a:spcBef>
                <a:spcPts val="0"/>
              </a:spcBef>
            </a:pPr>
            <a:r>
              <a:rPr lang="en-US" sz="1800" dirty="0"/>
              <a:t>n = </a:t>
            </a:r>
            <a:r>
              <a:rPr lang="en-US" sz="1800" dirty="0" err="1"/>
              <a:t>mat.numCols</a:t>
            </a:r>
            <a:r>
              <a:rPr lang="en-US" sz="1800" dirty="0"/>
              <a:t>()  # 3</a:t>
            </a:r>
          </a:p>
          <a:p>
            <a:pPr>
              <a:spcBef>
                <a:spcPts val="0"/>
              </a:spcBef>
            </a:pPr>
            <a:r>
              <a:rPr lang="en-US" sz="1800" dirty="0"/>
              <a:t># Get the rows as an RDD of </a:t>
            </a:r>
            <a:r>
              <a:rPr lang="en-US" sz="1800" dirty="0" err="1"/>
              <a:t>IndexedRows</a:t>
            </a:r>
            <a:r>
              <a:rPr lang="en-US" sz="1800" dirty="0"/>
              <a:t>.</a:t>
            </a:r>
          </a:p>
          <a:p>
            <a:pPr>
              <a:spcBef>
                <a:spcPts val="0"/>
              </a:spcBef>
            </a:pPr>
            <a:r>
              <a:rPr lang="en-US" sz="1800" dirty="0" err="1"/>
              <a:t>rowsRDD</a:t>
            </a:r>
            <a:r>
              <a:rPr lang="en-US" sz="1800" dirty="0"/>
              <a:t> = </a:t>
            </a:r>
            <a:r>
              <a:rPr lang="en-US" sz="1800" dirty="0" err="1"/>
              <a:t>mat.rows</a:t>
            </a:r>
            <a:endParaRPr lang="en-US" sz="1800" dirty="0"/>
          </a:p>
        </p:txBody>
      </p:sp>
    </p:spTree>
    <p:extLst>
      <p:ext uri="{BB962C8B-B14F-4D97-AF65-F5344CB8AC3E}">
        <p14:creationId xmlns:p14="http://schemas.microsoft.com/office/powerpoint/2010/main" val="128949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482068"/>
            <a:chOff x="0" y="1950630"/>
            <a:chExt cx="12192000" cy="28723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understand:</a:t>
                </a:r>
              </a:p>
            </p:txBody>
          </p:sp>
        </p:grpSp>
        <p:sp>
          <p:nvSpPr>
            <p:cNvPr id="7" name="Rectangle 6"/>
            <p:cNvSpPr/>
            <p:nvPr/>
          </p:nvSpPr>
          <p:spPr>
            <a:xfrm>
              <a:off x="0" y="2783540"/>
              <a:ext cx="12192000" cy="2039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The fundamentals of Spark</a:t>
              </a:r>
            </a:p>
            <a:p>
              <a:pPr marL="1371600" lvl="2" indent="-457200">
                <a:buFont typeface="Wingdings" charset="2"/>
                <a:buChar char="§"/>
              </a:pPr>
              <a:r>
                <a:rPr lang="en-US" sz="2800" dirty="0"/>
                <a:t>Major components of Spark programming</a:t>
              </a:r>
            </a:p>
            <a:p>
              <a:pPr marL="1371600" lvl="2" indent="-457200">
                <a:buFont typeface="Wingdings" charset="2"/>
                <a:buChar char="§"/>
              </a:pPr>
              <a:r>
                <a:rPr lang="en-US" sz="2800" dirty="0"/>
                <a:t>How Spark Machine learning library (</a:t>
              </a:r>
              <a:r>
                <a:rPr lang="en-US" sz="2800" dirty="0" err="1"/>
                <a:t>MLlib</a:t>
              </a:r>
              <a:r>
                <a:rPr lang="en-US" sz="2800" dirty="0"/>
                <a:t>) works</a:t>
              </a:r>
            </a:p>
            <a:p>
              <a:pPr marL="1371600" lvl="2" indent="-457200">
                <a:buFont typeface="Wingdings" charset="2"/>
                <a:buChar char="§"/>
              </a:pPr>
              <a:r>
                <a:rPr lang="en-US" sz="2800" dirty="0"/>
                <a:t>Spark data types</a:t>
              </a:r>
              <a:endParaRPr lang="en-US" altLang="es-MX" sz="2800" dirty="0"/>
            </a:p>
          </p:txBody>
        </p:sp>
      </p:grpSp>
    </p:spTree>
    <p:extLst>
      <p:ext uri="{BB962C8B-B14F-4D97-AF65-F5344CB8AC3E}">
        <p14:creationId xmlns:p14="http://schemas.microsoft.com/office/powerpoint/2010/main" val="1841433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CoordinateMatrix</a:t>
            </a:r>
            <a:endParaRPr lang="en-US" dirty="0"/>
          </a:p>
        </p:txBody>
      </p:sp>
      <p:sp>
        <p:nvSpPr>
          <p:cNvPr id="3" name="Content Placeholder 2"/>
          <p:cNvSpPr>
            <a:spLocks noGrp="1"/>
          </p:cNvSpPr>
          <p:nvPr>
            <p:ph sz="half" idx="1"/>
          </p:nvPr>
        </p:nvSpPr>
        <p:spPr>
          <a:xfrm>
            <a:off x="442823" y="1167443"/>
            <a:ext cx="3591967" cy="5461958"/>
          </a:xfrm>
        </p:spPr>
        <p:txBody>
          <a:bodyPr/>
          <a:lstStyle/>
          <a:p>
            <a:pPr>
              <a:buFont typeface="Wingdings" charset="2"/>
              <a:buChar char="§"/>
            </a:pPr>
            <a:r>
              <a:rPr lang="en-US" dirty="0"/>
              <a:t>A </a:t>
            </a:r>
            <a:r>
              <a:rPr lang="en-US" dirty="0" err="1"/>
              <a:t>CoordinateMatrix</a:t>
            </a:r>
            <a:r>
              <a:rPr lang="en-US" dirty="0"/>
              <a:t> is a distributed matrix backed by an RDD of its entries</a:t>
            </a:r>
          </a:p>
        </p:txBody>
      </p:sp>
      <p:sp>
        <p:nvSpPr>
          <p:cNvPr id="4" name="Content Placeholder 3"/>
          <p:cNvSpPr>
            <a:spLocks noGrp="1"/>
          </p:cNvSpPr>
          <p:nvPr>
            <p:ph idx="13"/>
          </p:nvPr>
        </p:nvSpPr>
        <p:spPr>
          <a:xfrm>
            <a:off x="4023360" y="1167443"/>
            <a:ext cx="7766074" cy="5473388"/>
          </a:xfrm>
        </p:spPr>
        <p:txBody>
          <a:bodyPr>
            <a:noAutofit/>
          </a:bodyPr>
          <a:lstStyle/>
          <a:p>
            <a:pPr>
              <a:lnSpc>
                <a:spcPct val="100000"/>
              </a:lnSpc>
              <a:spcBef>
                <a:spcPts val="0"/>
              </a:spcBef>
            </a:pPr>
            <a:r>
              <a:rPr lang="en-US" sz="1800" dirty="0"/>
              <a:t>from </a:t>
            </a:r>
            <a:r>
              <a:rPr lang="en-US" sz="1800" dirty="0" err="1"/>
              <a:t>pyspark.mllib.linalg.distributed</a:t>
            </a:r>
            <a:r>
              <a:rPr lang="en-US" sz="1800" dirty="0"/>
              <a:t> import </a:t>
            </a:r>
            <a:r>
              <a:rPr lang="en-US" sz="1800" dirty="0" err="1"/>
              <a:t>CoordinateMatrix</a:t>
            </a:r>
            <a:r>
              <a:rPr lang="en-US" sz="1800" dirty="0"/>
              <a:t>, </a:t>
            </a:r>
            <a:r>
              <a:rPr lang="en-US" sz="1800" dirty="0" err="1"/>
              <a:t>MatrixEntry</a:t>
            </a:r>
            <a:endParaRPr lang="en-US" sz="1800" dirty="0"/>
          </a:p>
          <a:p>
            <a:pPr>
              <a:lnSpc>
                <a:spcPct val="100000"/>
              </a:lnSpc>
              <a:spcBef>
                <a:spcPts val="0"/>
              </a:spcBef>
            </a:pPr>
            <a:endParaRPr lang="en-US" sz="1800" dirty="0"/>
          </a:p>
          <a:p>
            <a:pPr>
              <a:lnSpc>
                <a:spcPct val="100000"/>
              </a:lnSpc>
              <a:spcBef>
                <a:spcPts val="0"/>
              </a:spcBef>
            </a:pPr>
            <a:r>
              <a:rPr lang="en-US" sz="1800" dirty="0"/>
              <a:t># Create an RDD of coordinate entries.</a:t>
            </a:r>
          </a:p>
          <a:p>
            <a:pPr>
              <a:lnSpc>
                <a:spcPct val="100000"/>
              </a:lnSpc>
              <a:spcBef>
                <a:spcPts val="0"/>
              </a:spcBef>
            </a:pPr>
            <a:r>
              <a:rPr lang="en-US" sz="1800" dirty="0"/>
              <a:t>#   - This can be done explicitly with the </a:t>
            </a:r>
          </a:p>
          <a:p>
            <a:pPr>
              <a:lnSpc>
                <a:spcPct val="100000"/>
              </a:lnSpc>
              <a:spcBef>
                <a:spcPts val="0"/>
              </a:spcBef>
            </a:pPr>
            <a:r>
              <a:rPr lang="en-US" sz="1800" dirty="0"/>
              <a:t># </a:t>
            </a:r>
            <a:r>
              <a:rPr lang="en-US" sz="1800" dirty="0" err="1"/>
              <a:t>MatrixEntry</a:t>
            </a:r>
            <a:r>
              <a:rPr lang="en-US" sz="1800" dirty="0"/>
              <a:t> class:</a:t>
            </a:r>
          </a:p>
          <a:p>
            <a:pPr>
              <a:lnSpc>
                <a:spcPct val="100000"/>
              </a:lnSpc>
              <a:spcBef>
                <a:spcPts val="0"/>
              </a:spcBef>
            </a:pPr>
            <a:r>
              <a:rPr lang="en-US" sz="1800" dirty="0"/>
              <a:t>entries = </a:t>
            </a:r>
            <a:r>
              <a:rPr lang="en-US" sz="1800" dirty="0" err="1"/>
              <a:t>sc.parallelize</a:t>
            </a:r>
            <a:r>
              <a:rPr lang="en-US" sz="1800" dirty="0"/>
              <a:t>([</a:t>
            </a:r>
            <a:r>
              <a:rPr lang="en-US" sz="1800" dirty="0" err="1"/>
              <a:t>MatrixEntry</a:t>
            </a:r>
            <a:r>
              <a:rPr lang="en-US" sz="1800" dirty="0"/>
              <a:t>(0, 0, 1.2), </a:t>
            </a:r>
            <a:r>
              <a:rPr lang="en-US" sz="1800" dirty="0" err="1"/>
              <a:t>MatrixEntry</a:t>
            </a:r>
            <a:r>
              <a:rPr lang="en-US" sz="1800" dirty="0"/>
              <a:t>(1, 0, 2.1), </a:t>
            </a:r>
            <a:r>
              <a:rPr lang="en-US" sz="1800" dirty="0" err="1"/>
              <a:t>MatrixEntry</a:t>
            </a:r>
            <a:r>
              <a:rPr lang="en-US" sz="1800" dirty="0"/>
              <a:t>(6, 1, 3.7)])</a:t>
            </a:r>
          </a:p>
          <a:p>
            <a:pPr>
              <a:lnSpc>
                <a:spcPct val="100000"/>
              </a:lnSpc>
              <a:spcBef>
                <a:spcPts val="0"/>
              </a:spcBef>
            </a:pPr>
            <a:r>
              <a:rPr lang="en-US" sz="1800" dirty="0"/>
              <a:t>#   - or using (long, long, float) tuples:</a:t>
            </a:r>
          </a:p>
          <a:p>
            <a:pPr>
              <a:lnSpc>
                <a:spcPct val="100000"/>
              </a:lnSpc>
              <a:spcBef>
                <a:spcPts val="0"/>
              </a:spcBef>
            </a:pPr>
            <a:r>
              <a:rPr lang="en-US" sz="1800" dirty="0"/>
              <a:t>entries = </a:t>
            </a:r>
            <a:r>
              <a:rPr lang="en-US" sz="1800" dirty="0" err="1"/>
              <a:t>sc.parallelize</a:t>
            </a:r>
            <a:r>
              <a:rPr lang="en-US" sz="1800" dirty="0"/>
              <a:t>([(0, 0, 1.2), (1, 0, 2.1), (2, 1, 3.7)])</a:t>
            </a:r>
          </a:p>
          <a:p>
            <a:pPr>
              <a:lnSpc>
                <a:spcPct val="100000"/>
              </a:lnSpc>
              <a:spcBef>
                <a:spcPts val="0"/>
              </a:spcBef>
            </a:pPr>
            <a:r>
              <a:rPr lang="en-US" sz="1800" dirty="0"/>
              <a:t># Create an </a:t>
            </a:r>
            <a:r>
              <a:rPr lang="en-US" sz="1800" dirty="0" err="1"/>
              <a:t>CoordinateMatrix</a:t>
            </a:r>
            <a:r>
              <a:rPr lang="en-US" sz="1800" dirty="0"/>
              <a:t> from an RDD of </a:t>
            </a:r>
          </a:p>
          <a:p>
            <a:pPr>
              <a:lnSpc>
                <a:spcPct val="100000"/>
              </a:lnSpc>
              <a:spcBef>
                <a:spcPts val="0"/>
              </a:spcBef>
            </a:pPr>
            <a:r>
              <a:rPr lang="en-US" sz="1800" dirty="0"/>
              <a:t># </a:t>
            </a:r>
            <a:r>
              <a:rPr lang="en-US" sz="1800" dirty="0" err="1"/>
              <a:t>MatrixEntries</a:t>
            </a:r>
            <a:r>
              <a:rPr lang="en-US" sz="1800" dirty="0"/>
              <a:t>.</a:t>
            </a:r>
          </a:p>
          <a:p>
            <a:pPr>
              <a:lnSpc>
                <a:spcPct val="100000"/>
              </a:lnSpc>
              <a:spcBef>
                <a:spcPts val="0"/>
              </a:spcBef>
            </a:pPr>
            <a:r>
              <a:rPr lang="en-US" sz="1800" dirty="0"/>
              <a:t>mat = </a:t>
            </a:r>
            <a:r>
              <a:rPr lang="en-US" sz="1800" dirty="0" err="1"/>
              <a:t>CoordinateMatrix</a:t>
            </a:r>
            <a:r>
              <a:rPr lang="en-US" sz="1800" dirty="0"/>
              <a:t>(entries)</a:t>
            </a:r>
          </a:p>
          <a:p>
            <a:pPr>
              <a:lnSpc>
                <a:spcPct val="100000"/>
              </a:lnSpc>
              <a:spcBef>
                <a:spcPts val="0"/>
              </a:spcBef>
            </a:pPr>
            <a:r>
              <a:rPr lang="en-US" sz="1800" dirty="0"/>
              <a:t># Get its size.</a:t>
            </a:r>
          </a:p>
          <a:p>
            <a:pPr>
              <a:lnSpc>
                <a:spcPct val="100000"/>
              </a:lnSpc>
              <a:spcBef>
                <a:spcPts val="0"/>
              </a:spcBef>
            </a:pPr>
            <a:r>
              <a:rPr lang="en-US" sz="1800" dirty="0"/>
              <a:t>m = </a:t>
            </a:r>
            <a:r>
              <a:rPr lang="en-US" sz="1800" dirty="0" err="1"/>
              <a:t>mat.numRows</a:t>
            </a:r>
            <a:r>
              <a:rPr lang="en-US" sz="1800" dirty="0"/>
              <a:t>()  # 3</a:t>
            </a:r>
          </a:p>
          <a:p>
            <a:pPr>
              <a:lnSpc>
                <a:spcPct val="100000"/>
              </a:lnSpc>
              <a:spcBef>
                <a:spcPts val="0"/>
              </a:spcBef>
            </a:pPr>
            <a:r>
              <a:rPr lang="en-US" sz="1800" dirty="0"/>
              <a:t>n = </a:t>
            </a:r>
            <a:r>
              <a:rPr lang="en-US" sz="1800" dirty="0" err="1"/>
              <a:t>mat.numCols</a:t>
            </a:r>
            <a:r>
              <a:rPr lang="en-US" sz="1800" dirty="0"/>
              <a:t>()  # 2</a:t>
            </a:r>
          </a:p>
          <a:p>
            <a:pPr>
              <a:lnSpc>
                <a:spcPct val="100000"/>
              </a:lnSpc>
              <a:spcBef>
                <a:spcPts val="0"/>
              </a:spcBef>
            </a:pPr>
            <a:r>
              <a:rPr lang="en-US" sz="1800" dirty="0"/>
              <a:t># Get the entries as an RDD of </a:t>
            </a:r>
            <a:r>
              <a:rPr lang="en-US" sz="1800" dirty="0" err="1"/>
              <a:t>MatrixEntries</a:t>
            </a:r>
            <a:r>
              <a:rPr lang="en-US" sz="1800" dirty="0"/>
              <a:t>.</a:t>
            </a:r>
          </a:p>
          <a:p>
            <a:pPr>
              <a:lnSpc>
                <a:spcPct val="100000"/>
              </a:lnSpc>
              <a:spcBef>
                <a:spcPts val="0"/>
              </a:spcBef>
            </a:pPr>
            <a:r>
              <a:rPr lang="en-US" sz="1800" dirty="0" err="1"/>
              <a:t>entriesRDD</a:t>
            </a:r>
            <a:r>
              <a:rPr lang="en-US" sz="1800" dirty="0"/>
              <a:t> = </a:t>
            </a:r>
            <a:r>
              <a:rPr lang="en-US" sz="1800" dirty="0" err="1"/>
              <a:t>mat.entries</a:t>
            </a:r>
            <a:endParaRPr lang="en-US" sz="1800" dirty="0"/>
          </a:p>
        </p:txBody>
      </p:sp>
    </p:spTree>
    <p:extLst>
      <p:ext uri="{BB962C8B-B14F-4D97-AF65-F5344CB8AC3E}">
        <p14:creationId xmlns:p14="http://schemas.microsoft.com/office/powerpoint/2010/main" val="2434235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The fundamentals of Spark</a:t>
            </a:r>
          </a:p>
          <a:p>
            <a:pPr marL="1371600" lvl="2" indent="-457200">
              <a:buFont typeface="Wingdings" charset="2"/>
              <a:buChar char="§"/>
            </a:pPr>
            <a:r>
              <a:rPr lang="en-US" sz="2800" dirty="0"/>
              <a:t>Major components of Spark programming</a:t>
            </a:r>
          </a:p>
          <a:p>
            <a:pPr marL="1371600" lvl="2" indent="-457200">
              <a:buFont typeface="Wingdings" charset="2"/>
              <a:buChar char="§"/>
            </a:pPr>
            <a:r>
              <a:rPr lang="en-US" sz="2800" dirty="0"/>
              <a:t>How Spark Machine learning library (</a:t>
            </a:r>
            <a:r>
              <a:rPr lang="en-US" sz="2800" dirty="0" err="1"/>
              <a:t>MLlib</a:t>
            </a:r>
            <a:r>
              <a:rPr lang="en-US" sz="2800" dirty="0"/>
              <a:t>) works</a:t>
            </a:r>
          </a:p>
          <a:p>
            <a:pPr marL="1371600" lvl="2" indent="-457200">
              <a:buFont typeface="Wingdings" charset="2"/>
              <a:buChar char="§"/>
            </a:pPr>
            <a:r>
              <a:rPr lang="en-US" sz="2800" dirty="0"/>
              <a:t>Spark data types</a:t>
            </a:r>
            <a:endParaRPr lang="en-US" altLang="es-MX" dirty="0"/>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49610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Programming Overview</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985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96901"/>
            <a:ext cx="10515600" cy="1325563"/>
          </a:xfrm>
        </p:spPr>
        <p:txBody>
          <a:bodyPr>
            <a:normAutofit/>
          </a:bodyPr>
          <a:lstStyle/>
          <a:p>
            <a:r>
              <a:rPr lang="en-US" sz="4000" dirty="0"/>
              <a:t>Spark Overview</a:t>
            </a:r>
          </a:p>
        </p:txBody>
      </p:sp>
      <p:sp>
        <p:nvSpPr>
          <p:cNvPr id="10" name="Content Placeholder 9"/>
          <p:cNvSpPr>
            <a:spLocks noGrp="1"/>
          </p:cNvSpPr>
          <p:nvPr>
            <p:ph idx="1"/>
          </p:nvPr>
        </p:nvSpPr>
        <p:spPr>
          <a:xfrm>
            <a:off x="1462219" y="2460152"/>
            <a:ext cx="10862039" cy="1123769"/>
          </a:xfrm>
        </p:spPr>
        <p:txBody>
          <a:bodyPr>
            <a:normAutofit/>
          </a:bodyPr>
          <a:lstStyle/>
          <a:p>
            <a:pPr>
              <a:buFont typeface="Wingdings" charset="2"/>
              <a:buChar char="§"/>
            </a:pPr>
            <a:r>
              <a:rPr lang="en-US" dirty="0"/>
              <a:t>Provides high-level APIs in Java, Scala, Python and R</a:t>
            </a:r>
          </a:p>
          <a:p>
            <a:pPr>
              <a:buFont typeface="Wingdings" charset="2"/>
              <a:buChar char="§"/>
            </a:pPr>
            <a:r>
              <a:rPr lang="en-US" dirty="0"/>
              <a:t>Optimized engine that supports general execution graphs</a:t>
            </a:r>
          </a:p>
        </p:txBody>
      </p:sp>
      <p:grpSp>
        <p:nvGrpSpPr>
          <p:cNvPr id="2" name="Group 1"/>
          <p:cNvGrpSpPr/>
          <p:nvPr/>
        </p:nvGrpSpPr>
        <p:grpSpPr>
          <a:xfrm>
            <a:off x="0" y="1346299"/>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i="0" dirty="0"/>
                <a:t>Spark is a fast general-purpose cluster computing system </a:t>
              </a:r>
            </a:p>
          </p:txBody>
        </p:sp>
      </p:grpSp>
      <p:grpSp>
        <p:nvGrpSpPr>
          <p:cNvPr id="6" name="Group 5"/>
          <p:cNvGrpSpPr/>
          <p:nvPr/>
        </p:nvGrpSpPr>
        <p:grpSpPr>
          <a:xfrm>
            <a:off x="1462219" y="3864863"/>
            <a:ext cx="8985504" cy="2794073"/>
            <a:chOff x="1304544" y="3864864"/>
            <a:chExt cx="8985504" cy="2794073"/>
          </a:xfrm>
        </p:grpSpPr>
        <p:sp>
          <p:nvSpPr>
            <p:cNvPr id="3" name="Rectangle 2"/>
            <p:cNvSpPr/>
            <p:nvPr/>
          </p:nvSpPr>
          <p:spPr>
            <a:xfrm>
              <a:off x="1304544" y="5622617"/>
              <a:ext cx="8985504" cy="1036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Apache Spark</a:t>
              </a:r>
            </a:p>
          </p:txBody>
        </p:sp>
        <p:sp>
          <p:nvSpPr>
            <p:cNvPr id="4" name="Rectangle 3"/>
            <p:cNvSpPr/>
            <p:nvPr/>
          </p:nvSpPr>
          <p:spPr>
            <a:xfrm>
              <a:off x="1304544" y="3864864"/>
              <a:ext cx="1938528" cy="16703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Spark</a:t>
              </a:r>
            </a:p>
            <a:p>
              <a:pPr algn="ctr"/>
              <a:r>
                <a:rPr lang="en-US" sz="2800" dirty="0">
                  <a:solidFill>
                    <a:schemeClr val="bg1"/>
                  </a:solidFill>
                </a:rPr>
                <a:t>SQL</a:t>
              </a:r>
            </a:p>
          </p:txBody>
        </p:sp>
        <p:sp>
          <p:nvSpPr>
            <p:cNvPr id="11" name="Rectangle 10"/>
            <p:cNvSpPr/>
            <p:nvPr/>
          </p:nvSpPr>
          <p:spPr>
            <a:xfrm>
              <a:off x="3653536" y="3864864"/>
              <a:ext cx="1938528" cy="16703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Spark</a:t>
              </a:r>
            </a:p>
            <a:p>
              <a:pPr algn="ctr"/>
              <a:r>
                <a:rPr lang="en-US" sz="2800" dirty="0">
                  <a:solidFill>
                    <a:schemeClr val="bg1"/>
                  </a:solidFill>
                </a:rPr>
                <a:t>Streaming</a:t>
              </a:r>
            </a:p>
          </p:txBody>
        </p:sp>
        <p:sp>
          <p:nvSpPr>
            <p:cNvPr id="12" name="Rectangle 11"/>
            <p:cNvSpPr/>
            <p:nvPr/>
          </p:nvSpPr>
          <p:spPr>
            <a:xfrm>
              <a:off x="6002528" y="3864864"/>
              <a:ext cx="1938528" cy="16703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bg1"/>
                  </a:solidFill>
                </a:rPr>
                <a:t>MLlib</a:t>
              </a:r>
              <a:endParaRPr lang="en-US" sz="2800" dirty="0">
                <a:solidFill>
                  <a:schemeClr val="bg1"/>
                </a:solidFill>
              </a:endParaRPr>
            </a:p>
            <a:p>
              <a:pPr algn="ctr"/>
              <a:r>
                <a:rPr lang="en-US" sz="2800" dirty="0">
                  <a:solidFill>
                    <a:schemeClr val="bg1"/>
                  </a:solidFill>
                </a:rPr>
                <a:t>(machine</a:t>
              </a:r>
            </a:p>
            <a:p>
              <a:pPr algn="ctr"/>
              <a:r>
                <a:rPr lang="en-US" sz="2800" dirty="0">
                  <a:solidFill>
                    <a:schemeClr val="bg1"/>
                  </a:solidFill>
                </a:rPr>
                <a:t>learning)</a:t>
              </a:r>
            </a:p>
          </p:txBody>
        </p:sp>
        <p:sp>
          <p:nvSpPr>
            <p:cNvPr id="13" name="Rectangle 12"/>
            <p:cNvSpPr/>
            <p:nvPr/>
          </p:nvSpPr>
          <p:spPr>
            <a:xfrm>
              <a:off x="8351520" y="3864864"/>
              <a:ext cx="1938528" cy="16703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bg1"/>
                  </a:solidFill>
                </a:rPr>
                <a:t>GraphX</a:t>
              </a:r>
              <a:endParaRPr lang="en-US" sz="2800" dirty="0">
                <a:solidFill>
                  <a:schemeClr val="bg1"/>
                </a:solidFill>
              </a:endParaRPr>
            </a:p>
            <a:p>
              <a:pPr algn="ctr"/>
              <a:r>
                <a:rPr lang="en-US" sz="2800" dirty="0">
                  <a:solidFill>
                    <a:schemeClr val="bg1"/>
                  </a:solidFill>
                </a:rPr>
                <a:t>(graph)</a:t>
              </a:r>
            </a:p>
          </p:txBody>
        </p:sp>
      </p:grpSp>
    </p:spTree>
    <p:extLst>
      <p:ext uri="{BB962C8B-B14F-4D97-AF65-F5344CB8AC3E}">
        <p14:creationId xmlns:p14="http://schemas.microsoft.com/office/powerpoint/2010/main" val="74332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Running Spark Jobs</a:t>
            </a:r>
          </a:p>
        </p:txBody>
      </p:sp>
      <p:sp>
        <p:nvSpPr>
          <p:cNvPr id="10" name="Content Placeholder 9"/>
          <p:cNvSpPr>
            <a:spLocks noGrp="1"/>
          </p:cNvSpPr>
          <p:nvPr>
            <p:ph idx="1"/>
          </p:nvPr>
        </p:nvSpPr>
        <p:spPr>
          <a:xfrm>
            <a:off x="838277" y="2448299"/>
            <a:ext cx="10862039" cy="3443032"/>
          </a:xfrm>
        </p:spPr>
        <p:txBody>
          <a:bodyPr>
            <a:normAutofit lnSpcReduction="10000"/>
          </a:bodyPr>
          <a:lstStyle/>
          <a:p>
            <a:pPr>
              <a:buFont typeface="Wingdings" charset="2"/>
              <a:buChar char="§"/>
            </a:pPr>
            <a:r>
              <a:rPr lang="en-US" dirty="0"/>
              <a:t>Spark can be launched in cluster mode from various platforms</a:t>
            </a:r>
          </a:p>
          <a:p>
            <a:pPr lvl="1">
              <a:buFont typeface="Wingdings" charset="2"/>
              <a:buChar char="§"/>
            </a:pPr>
            <a:r>
              <a:rPr lang="en-US" sz="2800" dirty="0"/>
              <a:t>From Amazon EC2 with scripts</a:t>
            </a:r>
          </a:p>
          <a:p>
            <a:pPr lvl="1">
              <a:buFont typeface="Wingdings" charset="2"/>
              <a:buChar char="§"/>
            </a:pPr>
            <a:r>
              <a:rPr lang="en-US" sz="2800" dirty="0"/>
              <a:t>Standalone Cluster</a:t>
            </a:r>
          </a:p>
          <a:p>
            <a:pPr lvl="1">
              <a:buFont typeface="Wingdings" charset="2"/>
              <a:buChar char="§"/>
            </a:pPr>
            <a:r>
              <a:rPr lang="en-US" sz="2800" dirty="0"/>
              <a:t>As a private cluster using Apache </a:t>
            </a:r>
            <a:r>
              <a:rPr lang="en-US" sz="2800" dirty="0" err="1"/>
              <a:t>Mesos</a:t>
            </a:r>
            <a:endParaRPr lang="en-US" sz="2800" dirty="0"/>
          </a:p>
          <a:p>
            <a:pPr lvl="1">
              <a:buFont typeface="Wingdings" charset="2"/>
              <a:buChar char="§"/>
            </a:pPr>
            <a:r>
              <a:rPr lang="en-US" sz="2800" dirty="0"/>
              <a:t>From YARN (Yet Another Resource Negotiator) in a </a:t>
            </a:r>
            <a:r>
              <a:rPr lang="en-US" sz="2800" dirty="0" err="1"/>
              <a:t>Hadoop</a:t>
            </a:r>
            <a:r>
              <a:rPr lang="en-US" sz="2800" dirty="0"/>
              <a:t> cluster</a:t>
            </a:r>
            <a:endParaRPr lang="en-US" sz="900" dirty="0"/>
          </a:p>
          <a:p>
            <a:pPr>
              <a:buFont typeface="Wingdings" charset="2"/>
              <a:buChar char="§"/>
            </a:pPr>
            <a:r>
              <a:rPr lang="en-US" dirty="0"/>
              <a:t>As a Cloud Service from </a:t>
            </a:r>
            <a:r>
              <a:rPr lang="en-US" dirty="0" err="1"/>
              <a:t>Databricks</a:t>
            </a:r>
            <a:endParaRPr lang="en-US" sz="900" dirty="0"/>
          </a:p>
          <a:p>
            <a:pPr>
              <a:buFont typeface="Wingdings" charset="2"/>
              <a:buChar char="§"/>
            </a:pPr>
            <a:r>
              <a:rPr lang="en-US" dirty="0"/>
              <a:t>From </a:t>
            </a:r>
            <a:r>
              <a:rPr lang="en-US" dirty="0" err="1"/>
              <a:t>Jupyter</a:t>
            </a:r>
            <a:r>
              <a:rPr lang="en-US" dirty="0"/>
              <a:t> or Zeppelin Notebooks</a:t>
            </a:r>
          </a:p>
          <a:p>
            <a:pPr marL="0" indent="0">
              <a:buNone/>
            </a:pPr>
            <a:endParaRPr lang="en-US" sz="900" dirty="0"/>
          </a:p>
          <a:p>
            <a:pPr marL="0" indent="0">
              <a:buNone/>
            </a:pPr>
            <a:endParaRPr lang="en-US" dirty="0"/>
          </a:p>
          <a:p>
            <a:pPr marL="0" indent="0">
              <a:buNone/>
            </a:pPr>
            <a:endParaRPr lang="en-US" dirty="0"/>
          </a:p>
        </p:txBody>
      </p:sp>
      <p:grpSp>
        <p:nvGrpSpPr>
          <p:cNvPr id="2" name="Group 1"/>
          <p:cNvGrpSpPr/>
          <p:nvPr/>
        </p:nvGrpSpPr>
        <p:grpSpPr>
          <a:xfrm>
            <a:off x="0" y="1406888"/>
            <a:ext cx="12192000" cy="832911"/>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Spark can be launched in many modes</a:t>
              </a:r>
            </a:p>
          </p:txBody>
        </p:sp>
      </p:grpSp>
    </p:spTree>
    <p:extLst>
      <p:ext uri="{BB962C8B-B14F-4D97-AF65-F5344CB8AC3E}">
        <p14:creationId xmlns:p14="http://schemas.microsoft.com/office/powerpoint/2010/main" val="169666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96901"/>
            <a:ext cx="10515600" cy="1325563"/>
          </a:xfrm>
        </p:spPr>
        <p:txBody>
          <a:bodyPr>
            <a:normAutofit/>
          </a:bodyPr>
          <a:lstStyle/>
          <a:p>
            <a:r>
              <a:rPr lang="en-US" sz="4000" dirty="0"/>
              <a:t>Spark Cluster Deployment</a:t>
            </a:r>
          </a:p>
        </p:txBody>
      </p:sp>
      <p:grpSp>
        <p:nvGrpSpPr>
          <p:cNvPr id="2" name="Group 1"/>
          <p:cNvGrpSpPr/>
          <p:nvPr/>
        </p:nvGrpSpPr>
        <p:grpSpPr>
          <a:xfrm>
            <a:off x="0" y="1262508"/>
            <a:ext cx="12192000" cy="1118506"/>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Spark applications run as independent sets of processes on a cluster, coordinated by the Spark Context object</a:t>
              </a:r>
            </a:p>
          </p:txBody>
        </p:sp>
      </p:grpSp>
      <p:grpSp>
        <p:nvGrpSpPr>
          <p:cNvPr id="16" name="Group 15"/>
          <p:cNvGrpSpPr/>
          <p:nvPr/>
        </p:nvGrpSpPr>
        <p:grpSpPr>
          <a:xfrm>
            <a:off x="437157" y="3769360"/>
            <a:ext cx="2377440" cy="1682496"/>
            <a:chOff x="999744" y="4547616"/>
            <a:chExt cx="2377440" cy="1682496"/>
          </a:xfrm>
        </p:grpSpPr>
        <p:sp>
          <p:nvSpPr>
            <p:cNvPr id="8" name="Rectangle 7"/>
            <p:cNvSpPr/>
            <p:nvPr/>
          </p:nvSpPr>
          <p:spPr>
            <a:xfrm>
              <a:off x="999744" y="4547616"/>
              <a:ext cx="2377440" cy="16824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Driver Program</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14" name="Rectangle 13"/>
            <p:cNvSpPr/>
            <p:nvPr/>
          </p:nvSpPr>
          <p:spPr>
            <a:xfrm>
              <a:off x="1359408" y="5312664"/>
              <a:ext cx="1621536" cy="685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Spark Context</a:t>
              </a:r>
            </a:p>
          </p:txBody>
        </p:sp>
      </p:grpSp>
      <p:sp>
        <p:nvSpPr>
          <p:cNvPr id="15" name="Rectangle 14"/>
          <p:cNvSpPr/>
          <p:nvPr/>
        </p:nvSpPr>
        <p:spPr>
          <a:xfrm>
            <a:off x="4426204" y="4162552"/>
            <a:ext cx="2377440" cy="89611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Cluster Manager</a:t>
            </a:r>
          </a:p>
        </p:txBody>
      </p:sp>
      <p:grpSp>
        <p:nvGrpSpPr>
          <p:cNvPr id="22" name="Group 21"/>
          <p:cNvGrpSpPr/>
          <p:nvPr/>
        </p:nvGrpSpPr>
        <p:grpSpPr>
          <a:xfrm>
            <a:off x="8163837" y="2630188"/>
            <a:ext cx="2377440" cy="1682496"/>
            <a:chOff x="8339328" y="3695700"/>
            <a:chExt cx="2377440" cy="1682496"/>
          </a:xfrm>
        </p:grpSpPr>
        <p:sp>
          <p:nvSpPr>
            <p:cNvPr id="17" name="Rectangle 16"/>
            <p:cNvSpPr/>
            <p:nvPr/>
          </p:nvSpPr>
          <p:spPr>
            <a:xfrm>
              <a:off x="8339328" y="3695700"/>
              <a:ext cx="2377440" cy="16824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 Node</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18" name="Rectangle 17"/>
            <p:cNvSpPr/>
            <p:nvPr/>
          </p:nvSpPr>
          <p:spPr>
            <a:xfrm>
              <a:off x="8458200" y="4194048"/>
              <a:ext cx="2112264" cy="10972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Executor</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19" name="Rectangle 18"/>
            <p:cNvSpPr/>
            <p:nvPr/>
          </p:nvSpPr>
          <p:spPr>
            <a:xfrm>
              <a:off x="9559244" y="4239402"/>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Cache</a:t>
              </a:r>
            </a:p>
          </p:txBody>
        </p:sp>
        <p:sp>
          <p:nvSpPr>
            <p:cNvPr id="20" name="Rectangle 19"/>
            <p:cNvSpPr/>
            <p:nvPr/>
          </p:nvSpPr>
          <p:spPr>
            <a:xfrm>
              <a:off x="8585055" y="4772716"/>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a:t>
              </a:r>
            </a:p>
          </p:txBody>
        </p:sp>
        <p:sp>
          <p:nvSpPr>
            <p:cNvPr id="21" name="Rectangle 20"/>
            <p:cNvSpPr/>
            <p:nvPr/>
          </p:nvSpPr>
          <p:spPr>
            <a:xfrm>
              <a:off x="9547299" y="4772716"/>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a:t>
              </a:r>
            </a:p>
          </p:txBody>
        </p:sp>
      </p:grpSp>
      <p:grpSp>
        <p:nvGrpSpPr>
          <p:cNvPr id="23" name="Group 22"/>
          <p:cNvGrpSpPr/>
          <p:nvPr/>
        </p:nvGrpSpPr>
        <p:grpSpPr>
          <a:xfrm>
            <a:off x="8166240" y="4861116"/>
            <a:ext cx="2377440" cy="1682496"/>
            <a:chOff x="8339328" y="3695700"/>
            <a:chExt cx="2377440" cy="1682496"/>
          </a:xfrm>
        </p:grpSpPr>
        <p:sp>
          <p:nvSpPr>
            <p:cNvPr id="24" name="Rectangle 23"/>
            <p:cNvSpPr/>
            <p:nvPr/>
          </p:nvSpPr>
          <p:spPr>
            <a:xfrm>
              <a:off x="8339328" y="3695700"/>
              <a:ext cx="2377440" cy="16824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Worker Node</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5" name="Rectangle 24"/>
            <p:cNvSpPr/>
            <p:nvPr/>
          </p:nvSpPr>
          <p:spPr>
            <a:xfrm>
              <a:off x="8458200" y="4194048"/>
              <a:ext cx="2112264" cy="10972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Executor</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6" name="Rectangle 25"/>
            <p:cNvSpPr/>
            <p:nvPr/>
          </p:nvSpPr>
          <p:spPr>
            <a:xfrm>
              <a:off x="9559244" y="4239403"/>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Cache</a:t>
              </a:r>
            </a:p>
          </p:txBody>
        </p:sp>
        <p:sp>
          <p:nvSpPr>
            <p:cNvPr id="27" name="Rectangle 26"/>
            <p:cNvSpPr/>
            <p:nvPr/>
          </p:nvSpPr>
          <p:spPr>
            <a:xfrm>
              <a:off x="8585055" y="4772716"/>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a:t>
              </a:r>
            </a:p>
          </p:txBody>
        </p:sp>
        <p:sp>
          <p:nvSpPr>
            <p:cNvPr id="28" name="Rectangle 27"/>
            <p:cNvSpPr/>
            <p:nvPr/>
          </p:nvSpPr>
          <p:spPr>
            <a:xfrm>
              <a:off x="9547299" y="4772716"/>
              <a:ext cx="885139" cy="484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a:t>
              </a:r>
            </a:p>
          </p:txBody>
        </p:sp>
      </p:grpSp>
      <p:sp>
        <p:nvSpPr>
          <p:cNvPr id="30" name="Arc 29"/>
          <p:cNvSpPr/>
          <p:nvPr/>
        </p:nvSpPr>
        <p:spPr>
          <a:xfrm rot="20837144">
            <a:off x="2190935" y="2917843"/>
            <a:ext cx="6208966" cy="1997183"/>
          </a:xfrm>
          <a:prstGeom prst="arc">
            <a:avLst>
              <a:gd name="adj1" fmla="val 10886160"/>
              <a:gd name="adj2" fmla="val 21474799"/>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p:cNvSpPr/>
          <p:nvPr/>
        </p:nvSpPr>
        <p:spPr>
          <a:xfrm rot="293129" flipV="1">
            <a:off x="2183658" y="4200110"/>
            <a:ext cx="6124103" cy="2201047"/>
          </a:xfrm>
          <a:prstGeom prst="arc">
            <a:avLst>
              <a:gd name="adj1" fmla="val 11014890"/>
              <a:gd name="adj2" fmla="val 21474799"/>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p:cNvCxnSpPr>
            <a:stCxn id="14" idx="3"/>
            <a:endCxn id="15" idx="1"/>
          </p:cNvCxnSpPr>
          <p:nvPr/>
        </p:nvCxnSpPr>
        <p:spPr>
          <a:xfrm flipV="1">
            <a:off x="2418357" y="4610608"/>
            <a:ext cx="2007847" cy="26670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3"/>
            <a:endCxn id="17" idx="1"/>
          </p:cNvCxnSpPr>
          <p:nvPr/>
        </p:nvCxnSpPr>
        <p:spPr>
          <a:xfrm flipV="1">
            <a:off x="6803644" y="3471436"/>
            <a:ext cx="1360193" cy="1139172"/>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a:off x="6803644" y="4610608"/>
            <a:ext cx="1340863" cy="113716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370277" y="4225816"/>
            <a:ext cx="5226" cy="113163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21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Closures</a:t>
            </a:r>
          </a:p>
        </p:txBody>
      </p:sp>
      <p:sp>
        <p:nvSpPr>
          <p:cNvPr id="10" name="Content Placeholder 9"/>
          <p:cNvSpPr>
            <a:spLocks noGrp="1"/>
          </p:cNvSpPr>
          <p:nvPr>
            <p:ph idx="1"/>
          </p:nvPr>
        </p:nvSpPr>
        <p:spPr>
          <a:xfrm>
            <a:off x="836376" y="3117180"/>
            <a:ext cx="10702181" cy="3443032"/>
          </a:xfrm>
        </p:spPr>
        <p:txBody>
          <a:bodyPr>
            <a:normAutofit/>
          </a:bodyPr>
          <a:lstStyle/>
          <a:p>
            <a:pPr>
              <a:buFont typeface="Wingdings" charset="2"/>
              <a:buChar char="§"/>
            </a:pPr>
            <a:r>
              <a:rPr lang="en-US" dirty="0"/>
              <a:t>Spark breaks up processing of RDD operations into tasks</a:t>
            </a:r>
          </a:p>
          <a:p>
            <a:pPr>
              <a:buFont typeface="Wingdings" charset="2"/>
              <a:buChar char="§"/>
            </a:pPr>
            <a:r>
              <a:rPr lang="en-US" dirty="0"/>
              <a:t>Each task is executed by an executor in the cluster</a:t>
            </a:r>
          </a:p>
          <a:p>
            <a:pPr>
              <a:buFont typeface="Wingdings" charset="2"/>
              <a:buChar char="§"/>
            </a:pPr>
            <a:r>
              <a:rPr lang="en-US" dirty="0"/>
              <a:t>Prior to execution, Spark computes the task’s closure</a:t>
            </a:r>
          </a:p>
        </p:txBody>
      </p:sp>
      <p:grpSp>
        <p:nvGrpSpPr>
          <p:cNvPr id="2" name="Group 1"/>
          <p:cNvGrpSpPr/>
          <p:nvPr/>
        </p:nvGrpSpPr>
        <p:grpSpPr>
          <a:xfrm>
            <a:off x="0" y="1559169"/>
            <a:ext cx="12192000" cy="1192313"/>
            <a:chOff x="0" y="1918571"/>
            <a:chExt cx="12192000" cy="832911"/>
          </a:xfrm>
        </p:grpSpPr>
        <p:sp>
          <p:nvSpPr>
            <p:cNvPr id="7" name="Rectangle 6"/>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Understanding scope and life cycle of variables and methods when executing code across clusters</a:t>
              </a:r>
            </a:p>
          </p:txBody>
        </p:sp>
      </p:grpSp>
    </p:spTree>
    <p:extLst>
      <p:ext uri="{BB962C8B-B14F-4D97-AF65-F5344CB8AC3E}">
        <p14:creationId xmlns:p14="http://schemas.microsoft.com/office/powerpoint/2010/main" val="212030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Spark Programming Overview</a:t>
            </a:r>
          </a:p>
        </p:txBody>
      </p:sp>
      <p:sp>
        <p:nvSpPr>
          <p:cNvPr id="13" name="Rectangle 12"/>
          <p:cNvSpPr/>
          <p:nvPr/>
        </p:nvSpPr>
        <p:spPr>
          <a:xfrm>
            <a:off x="0" y="2756622"/>
            <a:ext cx="12192000" cy="3396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62113" lvl="2" indent="-342900">
              <a:buFont typeface="Wingdings" charset="2"/>
              <a:buChar char="§"/>
            </a:pPr>
            <a:r>
              <a:rPr lang="en-US" altLang="ko-KR" sz="2800" dirty="0" smtClean="0">
                <a:solidFill>
                  <a:srgbClr val="000000"/>
                </a:solidFill>
              </a:rPr>
              <a:t>Functions </a:t>
            </a:r>
            <a:r>
              <a:rPr lang="en-US" altLang="ko-KR" sz="2800" dirty="0">
                <a:solidFill>
                  <a:srgbClr val="000000"/>
                </a:solidFill>
              </a:rPr>
              <a:t>run in parallel as a set of tasks on different nodes</a:t>
            </a:r>
          </a:p>
          <a:p>
            <a:pPr marL="1662113" lvl="2" indent="-342900">
              <a:buFont typeface="Wingdings" charset="2"/>
              <a:buChar char="§"/>
            </a:pPr>
            <a:r>
              <a:rPr lang="en-US" altLang="ko-KR" sz="2800" dirty="0">
                <a:solidFill>
                  <a:srgbClr val="000000"/>
                </a:solidFill>
              </a:rPr>
              <a:t>A copy of each variable is shipped to each task in the closure and used locally</a:t>
            </a:r>
          </a:p>
          <a:p>
            <a:pPr marL="1662113" lvl="2" indent="-342900">
              <a:buFont typeface="Wingdings" charset="2"/>
              <a:buChar char="§"/>
            </a:pPr>
            <a:r>
              <a:rPr lang="en-US" altLang="ko-KR" sz="2800" dirty="0">
                <a:solidFill>
                  <a:srgbClr val="000000"/>
                </a:solidFill>
              </a:rPr>
              <a:t>Sometimes, a variable needs to be shared across tasks or between tasks and the driver program</a:t>
            </a:r>
          </a:p>
          <a:p>
            <a:pPr marL="2119313" lvl="3" indent="-342900">
              <a:buFont typeface="Wingdings" charset="2"/>
              <a:buChar char="§"/>
            </a:pPr>
            <a:r>
              <a:rPr lang="en-US" altLang="ko-KR" sz="2800" dirty="0">
                <a:solidFill>
                  <a:srgbClr val="000000"/>
                </a:solidFill>
              </a:rPr>
              <a:t>broadcast variables </a:t>
            </a:r>
          </a:p>
          <a:p>
            <a:pPr marL="2119313" lvl="3" indent="-342900">
              <a:buFont typeface="Wingdings" charset="2"/>
              <a:buChar char="§"/>
            </a:pPr>
            <a:r>
              <a:rPr lang="en-US" altLang="ko-KR" sz="2800" dirty="0">
                <a:solidFill>
                  <a:srgbClr val="000000"/>
                </a:solidFill>
              </a:rPr>
              <a:t>accumulators</a:t>
            </a:r>
          </a:p>
        </p:txBody>
      </p:sp>
      <p:grpSp>
        <p:nvGrpSpPr>
          <p:cNvPr id="4" name="Group 3"/>
          <p:cNvGrpSpPr/>
          <p:nvPr/>
        </p:nvGrpSpPr>
        <p:grpSpPr>
          <a:xfrm>
            <a:off x="0" y="1559169"/>
            <a:ext cx="12192000" cy="1192313"/>
            <a:chOff x="0" y="1918571"/>
            <a:chExt cx="12192000" cy="832911"/>
          </a:xfrm>
        </p:grpSpPr>
        <p:sp>
          <p:nvSpPr>
            <p:cNvPr id="6" name="Rectangle 5"/>
            <p:cNvSpPr/>
            <p:nvPr/>
          </p:nvSpPr>
          <p:spPr>
            <a:xfrm>
              <a:off x="0" y="1918571"/>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838200" y="1918571"/>
              <a:ext cx="1023354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altLang="ko-KR" i="0" dirty="0"/>
                <a:t>Resilient Distributed Datasets (RDD)</a:t>
              </a:r>
            </a:p>
            <a:p>
              <a:pPr marL="457200" indent="-457200" algn="l">
                <a:buFont typeface="Wingdings" charset="2"/>
                <a:buChar char="§"/>
              </a:pPr>
              <a:r>
                <a:rPr lang="en-US" altLang="ko-KR" i="0" dirty="0"/>
                <a:t>Shared Variables:</a:t>
              </a:r>
            </a:p>
          </p:txBody>
        </p:sp>
      </p:grpSp>
    </p:spTree>
    <p:extLst>
      <p:ext uri="{BB962C8B-B14F-4D97-AF65-F5344CB8AC3E}">
        <p14:creationId xmlns:p14="http://schemas.microsoft.com/office/powerpoint/2010/main" val="144795379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3136</Words>
  <Application>Microsoft Macintosh PowerPoint</Application>
  <PresentationFormat>Custom</PresentationFormat>
  <Paragraphs>449</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Data Science and Machine Learning</vt:lpstr>
      <vt:lpstr>PowerPoint Presentation</vt:lpstr>
      <vt:lpstr>PowerPoint Presentation</vt:lpstr>
      <vt:lpstr>Spark Programming Overview</vt:lpstr>
      <vt:lpstr>Spark Overview</vt:lpstr>
      <vt:lpstr>Running Spark Jobs</vt:lpstr>
      <vt:lpstr>Spark Cluster Deployment</vt:lpstr>
      <vt:lpstr>Spark Closures</vt:lpstr>
      <vt:lpstr>Spark Programming Overview</vt:lpstr>
      <vt:lpstr>Spark Fundamentals</vt:lpstr>
      <vt:lpstr>Resilient Distributed Datasets (RDD)</vt:lpstr>
      <vt:lpstr>Spark Driver and Worker</vt:lpstr>
      <vt:lpstr>Spark Context in Scala, Python, or Java</vt:lpstr>
      <vt:lpstr>Working with RDDs</vt:lpstr>
      <vt:lpstr>Spark Transformation Examples</vt:lpstr>
      <vt:lpstr>Spark Transformation Examples (cont.)</vt:lpstr>
      <vt:lpstr>Python Lambda Function</vt:lpstr>
      <vt:lpstr>Transformations</vt:lpstr>
      <vt:lpstr>Spark MLlib</vt:lpstr>
      <vt:lpstr>Spark MLlib Overview</vt:lpstr>
      <vt:lpstr>Spark DataFrames</vt:lpstr>
      <vt:lpstr>Data Types - MLlib</vt:lpstr>
      <vt:lpstr>Data Type – Local Vector</vt:lpstr>
      <vt:lpstr>Data Type – Labeled Point</vt:lpstr>
      <vt:lpstr>Data Type – Local Matrix</vt:lpstr>
      <vt:lpstr>Data Type – Local Matrix Python Example</vt:lpstr>
      <vt:lpstr>Data Type – Distributed Matrix</vt:lpstr>
      <vt:lpstr>RowMatrix</vt:lpstr>
      <vt:lpstr>IndexedRowMatrix</vt:lpstr>
      <vt:lpstr>CoordinateMatrix</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2016-06-21T02:35:41Z</dcterms:created>
  <dcterms:modified xsi:type="dcterms:W3CDTF">2016-07-07T16:12:24Z</dcterms:modified>
</cp:coreProperties>
</file>