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3" r:id="rId2"/>
    <p:sldMasterId id="2147483720" r:id="rId3"/>
  </p:sldMasterIdLst>
  <p:notesMasterIdLst>
    <p:notesMasterId r:id="rId22"/>
  </p:notesMasterIdLst>
  <p:handoutMasterIdLst>
    <p:handoutMasterId r:id="rId23"/>
  </p:handoutMasterIdLst>
  <p:sldIdLst>
    <p:sldId id="330" r:id="rId4"/>
    <p:sldId id="331" r:id="rId5"/>
    <p:sldId id="332" r:id="rId6"/>
    <p:sldId id="362" r:id="rId7"/>
    <p:sldId id="363" r:id="rId8"/>
    <p:sldId id="350" r:id="rId9"/>
    <p:sldId id="364" r:id="rId10"/>
    <p:sldId id="342" r:id="rId11"/>
    <p:sldId id="365" r:id="rId12"/>
    <p:sldId id="366" r:id="rId13"/>
    <p:sldId id="367" r:id="rId14"/>
    <p:sldId id="368" r:id="rId15"/>
    <p:sldId id="369" r:id="rId16"/>
    <p:sldId id="370" r:id="rId17"/>
    <p:sldId id="371" r:id="rId18"/>
    <p:sldId id="372" r:id="rId19"/>
    <p:sldId id="373" r:id="rId20"/>
    <p:sldId id="33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62"/>
            <p14:sldId id="363"/>
            <p14:sldId id="350"/>
            <p14:sldId id="364"/>
            <p14:sldId id="342"/>
            <p14:sldId id="365"/>
            <p14:sldId id="366"/>
            <p14:sldId id="367"/>
            <p14:sldId id="368"/>
            <p14:sldId id="369"/>
            <p14:sldId id="370"/>
            <p14:sldId id="371"/>
            <p14:sldId id="372"/>
            <p14:sldId id="373"/>
            <p14:sldId id="333"/>
          </p14:sldIdLst>
        </p14:section>
      </p14:sectionLst>
    </p:ext>
    <p:ext uri="{EFAFB233-063F-42B5-8137-9DF3F51BA10A}">
      <p15:sldGuideLst xmlns=""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7" clrIdx="0"/>
  <p:cmAuthor id="1" name="Gavin Gear" initials="GG"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AFEF"/>
    <a:srgbClr val="D5D5D5"/>
    <a:srgbClr val="767171"/>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2" autoAdjust="0"/>
    <p:restoredTop sz="80116" autoAdjust="0"/>
  </p:normalViewPr>
  <p:slideViewPr>
    <p:cSldViewPr snapToGrid="0">
      <p:cViewPr varScale="1">
        <p:scale>
          <a:sx n="65" d="100"/>
          <a:sy n="65" d="100"/>
        </p:scale>
        <p:origin x="-560" y="-120"/>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7/7/16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Cloud </a:t>
            </a:r>
            <a:r>
              <a:rPr lang="en-US" dirty="0"/>
              <a:t>communication with devices or field</a:t>
            </a:r>
            <a:r>
              <a:rPr lang="en-US" baseline="0" dirty="0"/>
              <a:t> gateways must occur through secure channels to the cloud gateway endpoints.</a:t>
            </a:r>
          </a:p>
          <a:p>
            <a:pPr marL="171450" indent="-171450">
              <a:buFont typeface="Arial"/>
              <a:buChar char="•"/>
            </a:pPr>
            <a:r>
              <a:rPr lang="en-US" baseline="0" dirty="0"/>
              <a:t>Direct connectivity, Agents, Client components</a:t>
            </a:r>
          </a:p>
          <a:p>
            <a:pPr marL="171450" indent="-171450">
              <a:buFont typeface="Arial"/>
              <a:buChar char="•"/>
            </a:pPr>
            <a:r>
              <a:rPr lang="en-US" baseline="0" dirty="0"/>
              <a:t>The Azure </a:t>
            </a:r>
            <a:r>
              <a:rPr lang="en-US" baseline="0" dirty="0" err="1"/>
              <a:t>IoT</a:t>
            </a:r>
            <a:r>
              <a:rPr lang="en-US" baseline="0" dirty="0"/>
              <a:t> device SDKs represent a set of client components that cant be used on devices or gateways to simplify the connectivity to Azure </a:t>
            </a:r>
            <a:r>
              <a:rPr lang="en-US" baseline="0" dirty="0" err="1"/>
              <a:t>IoT</a:t>
            </a:r>
            <a:r>
              <a:rPr lang="en-US" baseline="0" dirty="0"/>
              <a:t> Hub</a:t>
            </a:r>
            <a:r>
              <a:rPr lang="en-US" baseline="0" dirty="0" smtClean="0"/>
              <a:t>.</a:t>
            </a:r>
            <a:endParaRPr lang="en-US" baseline="0"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10</a:t>
            </a:fld>
            <a:endParaRPr lang="en-US">
              <a:solidFill>
                <a:prstClr val="black"/>
              </a:solidFill>
              <a:latin typeface="Calibri"/>
            </a:endParaRPr>
          </a:p>
        </p:txBody>
      </p:sp>
    </p:spTree>
    <p:extLst>
      <p:ext uri="{BB962C8B-B14F-4D97-AF65-F5344CB8AC3E}">
        <p14:creationId xmlns:p14="http://schemas.microsoft.com/office/powerpoint/2010/main" val="4180737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b="1" i="0" u="none" strike="noStrike" kern="1200" baseline="0" dirty="0" smtClean="0">
                <a:solidFill>
                  <a:schemeClr val="tx1"/>
                </a:solidFill>
                <a:latin typeface="+mn-lt"/>
                <a:ea typeface="+mn-ea"/>
                <a:cs typeface="+mn-cs"/>
              </a:rPr>
              <a:t>Notes:</a:t>
            </a:r>
          </a:p>
          <a:p>
            <a:pPr marL="171450" lvl="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device identity store is the authority for all device identity information. It also stores and allows for validation of cryptographic secrets for the purposes of device client authentication.</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Identity and registry stores are primarily separated for security reasons; lookups on the registry should not allow disclosing cryptographic material.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baseline="0" dirty="0">
                <a:solidFill>
                  <a:schemeClr val="tx1"/>
                </a:solidFill>
                <a:latin typeface="+mn-lt"/>
                <a:ea typeface="+mn-ea"/>
                <a:cs typeface="+mn-cs"/>
              </a:rPr>
              <a:t>The device registry is an index </a:t>
            </a:r>
            <a:r>
              <a:rPr lang="en-US" i="0" dirty="0">
                <a:solidFill>
                  <a:prstClr val="white"/>
                </a:solidFill>
                <a:latin typeface="Segoe UI"/>
              </a:rPr>
              <a:t>database existing alongside the identity store, which contains discovery and reference data related to provisioned devices.</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cloud gateway relies on the information in the identity store for the purposes of device authentication and management. </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Azure </a:t>
            </a:r>
            <a:r>
              <a:rPr lang="en-US" sz="1200" b="0" i="0" u="none" strike="noStrike" kern="1200" baseline="0" dirty="0" err="1">
                <a:solidFill>
                  <a:schemeClr val="tx1"/>
                </a:solidFill>
                <a:latin typeface="+mn-lt"/>
                <a:ea typeface="+mn-ea"/>
                <a:cs typeface="+mn-cs"/>
              </a:rPr>
              <a:t>IoT</a:t>
            </a:r>
            <a:r>
              <a:rPr lang="en-US" sz="1200" b="0" i="0" u="none" strike="noStrike" kern="1200" baseline="0" dirty="0">
                <a:solidFill>
                  <a:schemeClr val="tx1"/>
                </a:solidFill>
                <a:latin typeface="+mn-lt"/>
                <a:ea typeface="+mn-ea"/>
                <a:cs typeface="+mn-cs"/>
              </a:rPr>
              <a:t> Hub includes a built-in device identity store that is the authority for registered devices and provides per-device security credentials.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470910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u="none" strike="noStrike" kern="1200" baseline="0" dirty="0" smtClean="0">
                <a:solidFill>
                  <a:schemeClr val="tx1"/>
                </a:solidFill>
                <a:latin typeface="+mn-lt"/>
                <a:ea typeface="+mn-ea"/>
                <a:cs typeface="+mn-cs"/>
              </a:rPr>
              <a:t>Notes: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Azure </a:t>
            </a:r>
            <a:r>
              <a:rPr lang="en-US" sz="1200" b="0" i="0" u="none" strike="noStrike" kern="1200" baseline="0" dirty="0">
                <a:solidFill>
                  <a:schemeClr val="tx1"/>
                </a:solidFill>
                <a:latin typeface="+mn-lt"/>
                <a:ea typeface="+mn-ea"/>
                <a:cs typeface="+mn-cs"/>
              </a:rPr>
              <a:t>API Apps can be used for the implementation of the Provisioning API.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API Apps provides a platform for building, hosting, and distributing APIs in the cloud and on-premises.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3278744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175931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b="1" i="0" u="none" strike="noStrike" kern="1200" baseline="0" dirty="0" smtClean="0">
                <a:solidFill>
                  <a:schemeClr val="tx1"/>
                </a:solidFill>
                <a:latin typeface="+mn-lt"/>
                <a:ea typeface="+mn-ea"/>
                <a:cs typeface="+mn-cs"/>
              </a:rPr>
              <a:t>Notes:</a:t>
            </a:r>
          </a:p>
          <a:p>
            <a:pPr marL="171450" lvl="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flow of data through the system is facilitated by data pumps and analytics tasks. Data pumps are typically moving or routing data without any transformation.</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Since the cloud gateway provides brokered communication and supports multiple consumers, the same data can be consumed by different stream processors for different purposes. </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Microsoft Azure, the Stream Analytics service, Apache Storm implemented in Azure HDInsight, or custom event processors can facilitate the flow of data from the ingestion point in Azure </a:t>
            </a:r>
            <a:r>
              <a:rPr lang="en-US" sz="1200" b="0" i="0" u="none" strike="noStrike" kern="1200" baseline="0" dirty="0" err="1">
                <a:solidFill>
                  <a:schemeClr val="tx1"/>
                </a:solidFill>
                <a:latin typeface="+mn-lt"/>
                <a:ea typeface="+mn-ea"/>
                <a:cs typeface="+mn-cs"/>
              </a:rPr>
              <a:t>IoT</a:t>
            </a:r>
            <a:r>
              <a:rPr lang="en-US" sz="1200" b="0" i="0" u="none" strike="noStrike" kern="1200" baseline="0" dirty="0">
                <a:solidFill>
                  <a:schemeClr val="tx1"/>
                </a:solidFill>
                <a:latin typeface="+mn-lt"/>
                <a:ea typeface="+mn-ea"/>
                <a:cs typeface="+mn-cs"/>
              </a:rPr>
              <a:t> Hub or Event Hubs. </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Analytics and machine learning - Incoming events can also be forwarded to specialized modules for advanced analytics and machine learning. Those can perform large-scale, in-motion analysis and visualizations. </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689927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u="none" strike="noStrike" kern="1200" baseline="0" dirty="0" smtClean="0">
                <a:solidFill>
                  <a:schemeClr val="tx1"/>
                </a:solidFill>
                <a:latin typeface="+mn-lt"/>
                <a:ea typeface="+mn-ea"/>
                <a:cs typeface="+mn-cs"/>
              </a:rPr>
              <a:t>Notes: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solution’s device management part will commonly use compute nodes, whereas the analytics portion of the solution will be largely implemented directly inside the respective analytics capabilities.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There are several implementation options for the backend logic. Some of the logic will be implemented in the event processors and analytics components of the system. </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1333172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sz="1200" b="1" i="0" u="none" strike="noStrike" kern="1200" baseline="0" dirty="0" smtClean="0">
                <a:solidFill>
                  <a:schemeClr val="tx1"/>
                </a:solidFill>
                <a:latin typeface="+mn-lt"/>
                <a:ea typeface="+mn-ea"/>
                <a:cs typeface="+mn-cs"/>
              </a:rPr>
              <a:t>Notes:</a:t>
            </a:r>
          </a:p>
          <a:p>
            <a:pPr marL="171450" lvl="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Solution user experience (UX) include web services and APIs with a graphical user interface in the form of a mobile or desktop app.</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Azure App Service is a managed platform with powerful capabilities for building web and mobile apps. Web Apps and Mobile Apps allow developers to build web and mobile apps using languages like .NET, Java, </a:t>
            </a:r>
            <a:r>
              <a:rPr lang="en-US" sz="1200" b="0" i="0" u="none" strike="noStrike" kern="1200" baseline="0" dirty="0" err="1">
                <a:solidFill>
                  <a:schemeClr val="tx1"/>
                </a:solidFill>
                <a:latin typeface="+mn-lt"/>
                <a:ea typeface="+mn-ea"/>
                <a:cs typeface="+mn-cs"/>
              </a:rPr>
              <a:t>NodeJS</a:t>
            </a:r>
            <a:r>
              <a:rPr lang="en-US" sz="1200" b="0" i="0" u="none" strike="noStrike" kern="1200" baseline="0" dirty="0">
                <a:solidFill>
                  <a:schemeClr val="tx1"/>
                </a:solidFill>
                <a:latin typeface="+mn-lt"/>
                <a:ea typeface="+mn-ea"/>
                <a:cs typeface="+mn-cs"/>
              </a:rPr>
              <a:t>, PHP, or Python. </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384465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smtClean="0">
                <a:solidFill>
                  <a:schemeClr val="tx1"/>
                </a:solidFill>
                <a:latin typeface="+mn-lt"/>
                <a:ea typeface="+mn-ea"/>
                <a:cs typeface="+mn-cs"/>
              </a:rPr>
              <a:t>Notes:</a:t>
            </a:r>
          </a:p>
          <a:p>
            <a:pPr marL="171450" indent="-171450">
              <a:buFont typeface="Arial"/>
              <a:buChar char="•"/>
            </a:pPr>
            <a:r>
              <a:rPr lang="en-US" sz="1200" b="0" i="0" u="none" strike="noStrike" kern="1200" baseline="0" dirty="0" smtClean="0">
                <a:solidFill>
                  <a:schemeClr val="tx1"/>
                </a:solidFill>
                <a:latin typeface="+mn-lt"/>
                <a:ea typeface="+mn-ea"/>
                <a:cs typeface="+mn-cs"/>
              </a:rPr>
              <a:t>Azure </a:t>
            </a:r>
            <a:r>
              <a:rPr lang="en-US" sz="1200" b="0" i="0" u="none" strike="noStrike" kern="1200" baseline="0" dirty="0">
                <a:solidFill>
                  <a:schemeClr val="tx1"/>
                </a:solidFill>
                <a:latin typeface="+mn-lt"/>
                <a:ea typeface="+mn-ea"/>
                <a:cs typeface="+mn-cs"/>
              </a:rPr>
              <a:t>Logic Apps provide a reliable way to automate business processes. The service supports long-running process orchestrations across different systems hosted in Azure, on-premises, or in third-party clouds. </a:t>
            </a:r>
          </a:p>
          <a:p>
            <a:pPr marL="171450" indent="-171450">
              <a:buFont typeface="Arial"/>
              <a:buChar char="•"/>
            </a:pPr>
            <a:r>
              <a:rPr lang="en-US" sz="1200" b="0" i="0" u="none" strike="noStrike" kern="1200" baseline="0" dirty="0">
                <a:solidFill>
                  <a:schemeClr val="tx1"/>
                </a:solidFill>
                <a:latin typeface="+mn-lt"/>
                <a:ea typeface="+mn-ea"/>
                <a:cs typeface="+mn-cs"/>
              </a:rPr>
              <a:t>Logic Apps allow users to automate business process execution and workflow.</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1621595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Azure </a:t>
            </a:r>
            <a:r>
              <a:rPr lang="en-US" dirty="0" err="1"/>
              <a:t>IoT</a:t>
            </a:r>
            <a:r>
              <a:rPr lang="en-US" baseline="0" dirty="0"/>
              <a:t> solution is to enable the flow of information between connected devices and line-of-business assets and cloud-based backend systems for the analysis, control, and business process integration.</a:t>
            </a:r>
          </a:p>
          <a:p>
            <a:pPr marL="171450" indent="-171450">
              <a:buFont typeface="Arial"/>
              <a:buChar char="•"/>
            </a:pPr>
            <a:r>
              <a:rPr lang="en-US" baseline="0" dirty="0"/>
              <a:t>It also provides preconfigured solution for common </a:t>
            </a:r>
            <a:r>
              <a:rPr lang="en-US" baseline="0" dirty="0" err="1"/>
              <a:t>IoT</a:t>
            </a:r>
            <a:r>
              <a:rPr lang="en-US" baseline="0" dirty="0"/>
              <a:t> scenarios. </a:t>
            </a:r>
            <a:endParaRPr lang="en-US" baseline="0" dirty="0" smtClean="0"/>
          </a:p>
          <a:p>
            <a:pPr marL="171450" indent="-171450">
              <a:buFont typeface="Arial"/>
              <a:buChar char="•"/>
            </a:pPr>
            <a:r>
              <a:rPr lang="en-US" dirty="0" smtClean="0"/>
              <a:t>Cloud</a:t>
            </a:r>
            <a:r>
              <a:rPr lang="en-US" baseline="0" dirty="0" smtClean="0"/>
              <a:t> </a:t>
            </a:r>
            <a:r>
              <a:rPr lang="en-US" baseline="0" dirty="0"/>
              <a:t>gateway Layer : provides endpoints for device connectivity and facilitates bidirectional communication with the </a:t>
            </a:r>
            <a:r>
              <a:rPr lang="en-US" baseline="0" dirty="0" smtClean="0"/>
              <a:t>backend.</a:t>
            </a:r>
          </a:p>
          <a:p>
            <a:pPr marL="171450" indent="-171450">
              <a:buFont typeface="Arial"/>
              <a:buChar char="•"/>
            </a:pPr>
            <a:r>
              <a:rPr lang="en-US" baseline="0" dirty="0" smtClean="0"/>
              <a:t>Backend </a:t>
            </a:r>
            <a:r>
              <a:rPr lang="en-US" baseline="0" dirty="0"/>
              <a:t>Layer : provide device registration and data collection, transformation, and analytics, so </a:t>
            </a:r>
            <a:r>
              <a:rPr lang="en-US" baseline="0" dirty="0" smtClean="0"/>
              <a:t>on.</a:t>
            </a:r>
          </a:p>
          <a:p>
            <a:pPr marL="171450" indent="-171450">
              <a:buFont typeface="Arial"/>
              <a:buChar char="•"/>
            </a:pPr>
            <a:r>
              <a:rPr lang="en-US" dirty="0" smtClean="0"/>
              <a:t>Presentation</a:t>
            </a:r>
            <a:r>
              <a:rPr lang="en-US" baseline="0" dirty="0" smtClean="0"/>
              <a:t> </a:t>
            </a:r>
            <a:r>
              <a:rPr lang="en-US" baseline="0" dirty="0"/>
              <a:t>Layer :  integration of the </a:t>
            </a:r>
            <a:r>
              <a:rPr lang="en-US" baseline="0" dirty="0" err="1"/>
              <a:t>IoT</a:t>
            </a:r>
            <a:r>
              <a:rPr lang="en-US" baseline="0" dirty="0"/>
              <a:t> environment into existing business applications and standard software solution using adapters or the EAI (Enterprise Application Integration) and B2B gateway capabilities.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3034119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smtClean="0">
                <a:solidFill>
                  <a:schemeClr val="tx1"/>
                </a:solidFill>
                <a:latin typeface="+mn-lt"/>
                <a:ea typeface="+mn-ea"/>
                <a:cs typeface="+mn-cs"/>
              </a:rPr>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dirty="0" smtClean="0"/>
              <a:t>*Field Gateway is currently a concept that may represent Microsoft, 3</a:t>
            </a:r>
            <a:r>
              <a:rPr lang="en-US" sz="1200" baseline="30000" dirty="0" smtClean="0"/>
              <a:t>rd</a:t>
            </a:r>
            <a:r>
              <a:rPr lang="en-US" sz="1200" dirty="0" smtClean="0"/>
              <a:t> party or custom capabilities at a hardware or software level.</a:t>
            </a:r>
            <a:endParaRPr lang="en-US" sz="1200" b="0" i="0" u="none" strike="noStrike" kern="1200" baseline="0" dirty="0" smtClean="0">
              <a:solidFill>
                <a:schemeClr val="tx1"/>
              </a:solidFill>
              <a:latin typeface="+mn-lt"/>
              <a:ea typeface="+mn-ea"/>
              <a:cs typeface="+mn-cs"/>
            </a:endParaRPr>
          </a:p>
          <a:p>
            <a:pPr marL="171450" indent="-171450">
              <a:buFont typeface="Arial"/>
              <a:buChar char="•"/>
            </a:pPr>
            <a:r>
              <a:rPr lang="en-US" sz="1200" b="0" i="0" u="none" strike="noStrike" kern="1200" baseline="0" dirty="0" smtClean="0">
                <a:solidFill>
                  <a:schemeClr val="tx1"/>
                </a:solidFill>
                <a:latin typeface="+mn-lt"/>
                <a:ea typeface="+mn-ea"/>
                <a:cs typeface="+mn-cs"/>
              </a:rPr>
              <a:t>The </a:t>
            </a:r>
            <a:r>
              <a:rPr lang="en-US" sz="1200" b="0" i="0" u="none" strike="noStrike" kern="1200" baseline="0" dirty="0">
                <a:solidFill>
                  <a:schemeClr val="tx1"/>
                </a:solidFill>
                <a:latin typeface="+mn-lt"/>
                <a:ea typeface="+mn-ea"/>
                <a:cs typeface="+mn-cs"/>
              </a:rPr>
              <a:t>use of the term “gateway” (field gateway, custom cloud gateway, and cloud gateway) is only to help set context for the conceptual components. These represent different names in each vender solutions or products. </a:t>
            </a:r>
          </a:p>
          <a:p>
            <a:pPr marL="171450" indent="-171450">
              <a:buFont typeface="Arial"/>
              <a:buChar char="•"/>
            </a:pPr>
            <a:r>
              <a:rPr lang="en-US" sz="1200" b="0" i="0" u="none" strike="noStrike" kern="1200" baseline="0" dirty="0">
                <a:solidFill>
                  <a:schemeClr val="tx1"/>
                </a:solidFill>
                <a:latin typeface="+mn-lt"/>
                <a:ea typeface="+mn-ea"/>
                <a:cs typeface="+mn-cs"/>
              </a:rPr>
              <a:t>We’ll explain </a:t>
            </a:r>
            <a:r>
              <a:rPr lang="en-US" sz="1200" b="0" i="0" u="none" strike="noStrike" kern="1200" baseline="0" dirty="0" smtClean="0">
                <a:solidFill>
                  <a:schemeClr val="tx1"/>
                </a:solidFill>
                <a:latin typeface="+mn-lt"/>
                <a:ea typeface="+mn-ea"/>
                <a:cs typeface="+mn-cs"/>
              </a:rPr>
              <a:t>these concepts in more detail later on.</a:t>
            </a:r>
            <a:endParaRPr lang="en-US" sz="1200" b="0" i="0" u="none" strike="noStrike" kern="1200" baseline="0" dirty="0">
              <a:solidFill>
                <a:schemeClr val="tx1"/>
              </a:solidFill>
              <a:latin typeface="+mn-lt"/>
              <a:ea typeface="+mn-ea"/>
              <a:cs typeface="+mn-cs"/>
            </a:endParaRPr>
          </a:p>
          <a:p>
            <a:pPr marL="171450" indent="-171450">
              <a:buFont typeface="Arial"/>
              <a:buChar char="•"/>
            </a:pPr>
            <a:endParaRPr lang="en-US" sz="1200" b="0" i="0" u="none" strike="noStrike" kern="1200" baseline="0" dirty="0">
              <a:solidFill>
                <a:schemeClr val="tx1"/>
              </a:solidFill>
              <a:latin typeface="+mn-lt"/>
              <a:ea typeface="+mn-ea"/>
              <a:cs typeface="+mn-cs"/>
            </a:endParaRPr>
          </a:p>
          <a:p>
            <a:pPr marL="171450" indent="-171450">
              <a:buFont typeface="Arial"/>
              <a:buChar char="•"/>
            </a:pPr>
            <a:r>
              <a:rPr lang="en-US" sz="1200" b="0" i="0" u="none" strike="noStrike" kern="1200" baseline="0" dirty="0">
                <a:solidFill>
                  <a:schemeClr val="tx1"/>
                </a:solidFill>
                <a:latin typeface="+mn-lt"/>
                <a:ea typeface="+mn-ea"/>
                <a:cs typeface="+mn-cs"/>
              </a:rPr>
              <a:t>Case 1 : device with IP can establish secure connections via the </a:t>
            </a:r>
            <a:r>
              <a:rPr lang="en-US" sz="1200" b="0" i="0" u="none" strike="noStrike" kern="1200" baseline="0" dirty="0" smtClean="0">
                <a:solidFill>
                  <a:schemeClr val="tx1"/>
                </a:solidFill>
                <a:latin typeface="+mn-lt"/>
                <a:ea typeface="+mn-ea"/>
                <a:cs typeface="+mn-cs"/>
              </a:rPr>
              <a:t>Internet.</a:t>
            </a:r>
            <a:endParaRPr lang="en-US" sz="1200" b="0" i="0" u="none" strike="noStrike" kern="1200" baseline="0" dirty="0">
              <a:solidFill>
                <a:schemeClr val="tx1"/>
              </a:solidFill>
              <a:latin typeface="+mn-lt"/>
              <a:ea typeface="+mn-ea"/>
              <a:cs typeface="+mn-cs"/>
            </a:endParaRPr>
          </a:p>
          <a:p>
            <a:pPr marL="171450" indent="-171450">
              <a:buFont typeface="Arial"/>
              <a:buChar char="•"/>
            </a:pPr>
            <a:r>
              <a:rPr lang="en-US" sz="1200" b="0" i="0" u="none" strike="noStrike" kern="1200" baseline="0" dirty="0">
                <a:solidFill>
                  <a:schemeClr val="tx1"/>
                </a:solidFill>
                <a:latin typeface="+mn-lt"/>
                <a:ea typeface="+mn-ea"/>
                <a:cs typeface="+mn-cs"/>
              </a:rPr>
              <a:t>Case 2 : this is useful when aggregation of streams and data is executed on a field gateway before transferring to the cloud. </a:t>
            </a:r>
          </a:p>
          <a:p>
            <a:pPr marL="171450" indent="-171450">
              <a:buFont typeface="Arial"/>
              <a:buChar char="•"/>
            </a:pPr>
            <a:r>
              <a:rPr lang="en-US" sz="1200" b="0" i="0" u="none" strike="noStrike" kern="1200" baseline="0" dirty="0">
                <a:solidFill>
                  <a:schemeClr val="tx1"/>
                </a:solidFill>
                <a:latin typeface="+mn-lt"/>
                <a:ea typeface="+mn-ea"/>
                <a:cs typeface="+mn-cs"/>
              </a:rPr>
              <a:t>Case 3 : protocol translation or some form of custom processing before reaching the cloud gateway</a:t>
            </a:r>
          </a:p>
          <a:p>
            <a:pPr marL="171450" indent="-171450">
              <a:buFont typeface="Arial"/>
              <a:buChar char="•"/>
            </a:pPr>
            <a:r>
              <a:rPr lang="en-US" sz="1200" b="0" i="0" u="none" strike="noStrike" kern="1200" baseline="0" dirty="0">
                <a:solidFill>
                  <a:schemeClr val="tx1"/>
                </a:solidFill>
                <a:latin typeface="+mn-lt"/>
                <a:ea typeface="+mn-ea"/>
                <a:cs typeface="+mn-cs"/>
              </a:rPr>
              <a:t>Case 4 : mix case 2 and case 3. Require integration of them using isolated network tunnels using VPN.</a:t>
            </a:r>
          </a:p>
          <a:p>
            <a:pPr marL="171450" indent="-171450">
              <a:buFont typeface="Arial"/>
              <a:buChar char="•"/>
            </a:pPr>
            <a:endParaRPr lang="en-US" sz="1200" b="0" i="0" u="none" strike="noStrike" kern="1200" baseline="0" dirty="0">
              <a:solidFill>
                <a:schemeClr val="tx1"/>
              </a:solidFill>
              <a:latin typeface="+mn-lt"/>
              <a:ea typeface="+mn-ea"/>
              <a:cs typeface="+mn-cs"/>
            </a:endParaRPr>
          </a:p>
          <a:p>
            <a:pPr marL="171450" indent="-171450">
              <a:buFont typeface="Arial"/>
              <a:buChar char="•"/>
            </a:pPr>
            <a:r>
              <a:rPr lang="en-US" sz="1200" b="0" i="0" u="none" strike="noStrike" kern="1200" baseline="0" dirty="0">
                <a:solidFill>
                  <a:schemeClr val="tx1"/>
                </a:solidFill>
                <a:latin typeface="+mn-lt"/>
                <a:ea typeface="+mn-ea"/>
                <a:cs typeface="+mn-cs"/>
              </a:rPr>
              <a:t>It’s also possible to direct device to device communication with local network control activities and information flow.</a:t>
            </a:r>
          </a:p>
          <a:p>
            <a:pPr marL="0" indent="0">
              <a:buFont typeface="Arial"/>
              <a:buNone/>
            </a:pP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4010088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1" dirty="0" smtClean="0"/>
              <a:t>Notes:</a:t>
            </a:r>
          </a:p>
          <a:p>
            <a:pPr marL="171450" lvl="0" indent="-171450">
              <a:buFont typeface="Arial" panose="020B0604020202020204" pitchFamily="34" charset="0"/>
              <a:buChar char="•"/>
            </a:pPr>
            <a:r>
              <a:rPr lang="en-US" dirty="0" smtClean="0"/>
              <a:t>Heterogeneous </a:t>
            </a:r>
            <a:r>
              <a:rPr lang="en-US" dirty="0"/>
              <a:t>device makes it possible to enable secure, efficient, and robust communication between nearly any kind of device and a cloud gateway.</a:t>
            </a:r>
          </a:p>
          <a:p>
            <a:pPr marL="171450" lvl="0" indent="-171450">
              <a:buFont typeface="Arial" panose="020B0604020202020204" pitchFamily="34" charset="0"/>
              <a:buChar char="•"/>
            </a:pPr>
            <a:r>
              <a:rPr lang="en-US" dirty="0"/>
              <a:t>Target device</a:t>
            </a:r>
            <a:r>
              <a:rPr lang="en-US" baseline="0" dirty="0"/>
              <a:t> – from single function sensor to complex device group with hundreds of sensors.</a:t>
            </a:r>
            <a:endParaRPr lang="en-US" dirty="0"/>
          </a:p>
          <a:p>
            <a:pPr marL="0" lvl="0" indent="0">
              <a:buFont typeface="Arial"/>
              <a:buNone/>
            </a:pPr>
            <a:endParaRPr lang="en-US" dirty="0"/>
          </a:p>
          <a:p>
            <a:pPr marL="0" lvl="0"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606704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smtClean="0">
                <a:solidFill>
                  <a:schemeClr val="tx1"/>
                </a:solidFill>
                <a:latin typeface="+mn-lt"/>
                <a:ea typeface="+mn-ea"/>
                <a:cs typeface="+mn-cs"/>
              </a:rPr>
              <a:t>Notes:</a:t>
            </a:r>
          </a:p>
          <a:p>
            <a:pPr marL="171450" indent="-171450">
              <a:buFont typeface="Arial"/>
              <a:buChar char="•"/>
            </a:pPr>
            <a:r>
              <a:rPr lang="en-US" sz="1200" b="0" i="0" u="none" strike="noStrike" kern="1200" baseline="0" dirty="0" smtClean="0">
                <a:solidFill>
                  <a:schemeClr val="tx1"/>
                </a:solidFill>
                <a:latin typeface="+mn-lt"/>
                <a:ea typeface="+mn-ea"/>
                <a:cs typeface="+mn-cs"/>
              </a:rPr>
              <a:t>Field </a:t>
            </a:r>
            <a:r>
              <a:rPr lang="en-US" sz="1200" b="0" i="0" u="none" strike="noStrike" kern="1200" baseline="0" dirty="0">
                <a:solidFill>
                  <a:schemeClr val="tx1"/>
                </a:solidFill>
                <a:latin typeface="+mn-lt"/>
                <a:ea typeface="+mn-ea"/>
                <a:cs typeface="+mn-cs"/>
              </a:rPr>
              <a:t>gateway can filter or aggregate the device telemetry and thus reduce the amount of data being transferred to the cloud back end. </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1936920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a:t>
            </a:r>
            <a:r>
              <a:rPr lang="en-US" dirty="0"/>
              <a:t>role of the main cloud gateway in Azure</a:t>
            </a:r>
            <a:r>
              <a:rPr lang="en-US" baseline="0" dirty="0"/>
              <a:t> is taken on by Azure </a:t>
            </a:r>
            <a:r>
              <a:rPr lang="en-US" baseline="0" dirty="0" err="1"/>
              <a:t>IoT</a:t>
            </a:r>
            <a:r>
              <a:rPr lang="en-US" baseline="0" dirty="0"/>
              <a:t> Hub which is a high-scale service enabling secure bidirectional communication from </a:t>
            </a:r>
            <a:r>
              <a:rPr lang="en-US" baseline="0" dirty="0" err="1"/>
              <a:t>deviecs</a:t>
            </a:r>
            <a:r>
              <a:rPr lang="en-US" baseline="0" dirty="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1141967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smtClean="0">
                <a:solidFill>
                  <a:schemeClr val="tx1"/>
                </a:solidFill>
                <a:latin typeface="+mn-lt"/>
                <a:ea typeface="+mn-ea"/>
                <a:cs typeface="+mn-cs"/>
              </a:rPr>
              <a:t>Notes:</a:t>
            </a:r>
          </a:p>
          <a:p>
            <a:pPr marL="171450" indent="-171450">
              <a:buFont typeface="Arial"/>
              <a:buChar char="•"/>
            </a:pPr>
            <a:r>
              <a:rPr lang="en-US" sz="1200" b="0" i="0" u="none" strike="noStrike" kern="1200" baseline="0" dirty="0" smtClean="0">
                <a:solidFill>
                  <a:schemeClr val="tx1"/>
                </a:solidFill>
                <a:latin typeface="+mn-lt"/>
                <a:ea typeface="+mn-ea"/>
                <a:cs typeface="+mn-cs"/>
              </a:rPr>
              <a:t>Field </a:t>
            </a:r>
            <a:r>
              <a:rPr lang="en-US" sz="1200" b="0" i="0" u="none" strike="noStrike" kern="1200" baseline="0" dirty="0">
                <a:solidFill>
                  <a:schemeClr val="tx1"/>
                </a:solidFill>
                <a:latin typeface="+mn-lt"/>
                <a:ea typeface="+mn-ea"/>
                <a:cs typeface="+mn-cs"/>
              </a:rPr>
              <a:t>gateway can filter or aggregate the device telemetry and thus reduce the amount of data being transferred to the cloud back end. </a:t>
            </a:r>
          </a:p>
          <a:p>
            <a:pPr marL="171450" indent="-171450">
              <a:buFont typeface="Arial"/>
              <a:buChar char="•"/>
            </a:pPr>
            <a:r>
              <a:rPr lang="en-US" sz="1200" b="0" i="0" u="none" strike="noStrike" kern="1200" baseline="0" dirty="0">
                <a:solidFill>
                  <a:schemeClr val="tx1"/>
                </a:solidFill>
                <a:latin typeface="+mn-lt"/>
                <a:ea typeface="+mn-ea"/>
                <a:cs typeface="+mn-cs"/>
              </a:rPr>
              <a:t>In general, custom gateways can be deployed on the edge as well. In some cases there might be multiple gateways between a device and the cloud gateway.</a:t>
            </a:r>
          </a:p>
          <a:p>
            <a:pPr marL="171450" indent="-171450">
              <a:buFont typeface="Arial"/>
              <a:buChar char="•"/>
            </a:pPr>
            <a:r>
              <a:rPr lang="en-US" sz="1200" b="0" i="0" u="none" strike="noStrike" kern="1200" baseline="0" dirty="0">
                <a:solidFill>
                  <a:schemeClr val="tx1"/>
                </a:solidFill>
                <a:latin typeface="+mn-lt"/>
                <a:ea typeface="+mn-ea"/>
                <a:cs typeface="+mn-cs"/>
              </a:rPr>
              <a:t>In Azure, the role of custom gateway is Azure </a:t>
            </a:r>
            <a:r>
              <a:rPr lang="en-US" sz="1200" b="0" i="0" u="none" strike="noStrike" kern="1200" baseline="0" dirty="0" err="1">
                <a:solidFill>
                  <a:schemeClr val="tx1"/>
                </a:solidFill>
                <a:latin typeface="+mn-lt"/>
                <a:ea typeface="+mn-ea"/>
                <a:cs typeface="+mn-cs"/>
              </a:rPr>
              <a:t>IoT</a:t>
            </a:r>
            <a:r>
              <a:rPr lang="en-US" sz="1200" b="0" i="0" u="none" strike="noStrike" kern="1200" baseline="0" dirty="0">
                <a:solidFill>
                  <a:schemeClr val="tx1"/>
                </a:solidFill>
                <a:latin typeface="+mn-lt"/>
                <a:ea typeface="+mn-ea"/>
                <a:cs typeface="+mn-cs"/>
              </a:rPr>
              <a:t> protocol gateway. It is an open-source framework for custom gateways and protocol adaption. It is located in between devices and Azure </a:t>
            </a:r>
            <a:r>
              <a:rPr lang="en-US" sz="1200" b="0" i="0" u="none" strike="noStrike" kern="1200" baseline="0" dirty="0" err="1">
                <a:solidFill>
                  <a:schemeClr val="tx1"/>
                </a:solidFill>
                <a:latin typeface="+mn-lt"/>
                <a:ea typeface="+mn-ea"/>
                <a:cs typeface="+mn-cs"/>
              </a:rPr>
              <a:t>IoT</a:t>
            </a:r>
            <a:r>
              <a:rPr lang="en-US" sz="1200" b="0" i="0" u="none" strike="noStrike" kern="1200" baseline="0" dirty="0">
                <a:solidFill>
                  <a:schemeClr val="tx1"/>
                </a:solidFill>
                <a:latin typeface="+mn-lt"/>
                <a:ea typeface="+mn-ea"/>
                <a:cs typeface="+mn-cs"/>
              </a:rPr>
              <a:t> Hub</a:t>
            </a:r>
            <a:r>
              <a:rPr lang="en-US" sz="1200" b="0" i="0" u="none" strike="noStrike" kern="1200" baseline="0" dirty="0" smtClean="0">
                <a:solidFill>
                  <a:schemeClr val="tx1"/>
                </a:solidFill>
                <a:latin typeface="+mn-lt"/>
                <a:ea typeface="+mn-ea"/>
                <a:cs typeface="+mn-cs"/>
              </a:rPr>
              <a:t>.</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97451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7/7/16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7/7/16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Internet </a:t>
            </a:r>
            <a:r>
              <a:rPr lang="en-US" sz="5400" dirty="0">
                <a:solidFill>
                  <a:srgbClr val="FFFFFF"/>
                </a:solidFill>
                <a:latin typeface="Segoe UI" panose="020B0502040204020203" pitchFamily="34" charset="0"/>
                <a:cs typeface="Segoe UI" panose="020B0502040204020203" pitchFamily="34" charset="0"/>
              </a:rPr>
              <a:t>of </a:t>
            </a:r>
            <a:r>
              <a:rPr lang="en-US" sz="5400" dirty="0" smtClean="0">
                <a:solidFill>
                  <a:srgbClr val="FFFFFF"/>
                </a:solidFill>
                <a:latin typeface="Segoe UI" panose="020B0502040204020203" pitchFamily="34" charset="0"/>
                <a:cs typeface="Segoe UI" panose="020B0502040204020203" pitchFamily="34" charset="0"/>
              </a:rPr>
              <a:t>Things</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6</a:t>
            </a:r>
            <a:r>
              <a:rPr lang="en-US" sz="4000" dirty="0">
                <a:solidFill>
                  <a:srgbClr val="FFFF00"/>
                </a:solidFill>
              </a:rPr>
              <a:t>, Lesson </a:t>
            </a:r>
            <a:r>
              <a:rPr lang="en-US" dirty="0"/>
              <a:t>3</a:t>
            </a:r>
            <a:r>
              <a:rPr lang="en-US" sz="4000" dirty="0">
                <a:solidFill>
                  <a:srgbClr val="FFFF00"/>
                </a:solidFill>
              </a:rPr>
              <a:t>: </a:t>
            </a:r>
          </a:p>
          <a:p>
            <a:r>
              <a:rPr lang="en-US" dirty="0">
                <a:latin typeface="Segoe UI" panose="020B0502040204020203" pitchFamily="34" charset="0"/>
                <a:cs typeface="Segoe UI" panose="020B0502040204020203" pitchFamily="34" charset="0"/>
              </a:rPr>
              <a:t>Connecting </a:t>
            </a:r>
            <a:r>
              <a:rPr lang="en-US" dirty="0" err="1">
                <a:latin typeface="Segoe UI" panose="020B0502040204020203" pitchFamily="34" charset="0"/>
                <a:cs typeface="Segoe UI" panose="020B0502040204020203" pitchFamily="34" charset="0"/>
              </a:rPr>
              <a:t>IoT</a:t>
            </a:r>
            <a:r>
              <a:rPr lang="en-US" dirty="0">
                <a:latin typeface="Segoe UI" panose="020B0502040204020203" pitchFamily="34" charset="0"/>
                <a:cs typeface="Segoe UI" panose="020B0502040204020203" pitchFamily="34" charset="0"/>
              </a:rPr>
              <a:t> </a:t>
            </a:r>
            <a:r>
              <a:rPr lang="en-US" dirty="0" smtClean="0">
                <a:latin typeface="Segoe UI" panose="020B0502040204020203" pitchFamily="34" charset="0"/>
                <a:cs typeface="Segoe UI" panose="020B0502040204020203" pitchFamily="34" charset="0"/>
              </a:rPr>
              <a:t>Devices </a:t>
            </a:r>
            <a:r>
              <a:rPr lang="en-US" dirty="0">
                <a:latin typeface="Segoe UI" panose="020B0502040204020203" pitchFamily="34" charset="0"/>
                <a:cs typeface="Segoe UI" panose="020B0502040204020203" pitchFamily="34" charset="0"/>
              </a:rPr>
              <a:t>to Azure</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605617"/>
            <a:ext cx="4948518" cy="830997"/>
          </a:xfrm>
          <a:prstGeom prst="rect">
            <a:avLst/>
          </a:prstGeom>
          <a:noFill/>
        </p:spPr>
        <p:txBody>
          <a:bodyPr wrap="square" rtlCol="0">
            <a:spAutoFit/>
          </a:bodyPr>
          <a:lstStyle/>
          <a:p>
            <a:r>
              <a:rPr lang="en-US" sz="4800" dirty="0" err="1">
                <a:solidFill>
                  <a:prstClr val="black"/>
                </a:solidFill>
                <a:latin typeface="Segoe UI"/>
              </a:rPr>
              <a:t>IoT</a:t>
            </a:r>
            <a:r>
              <a:rPr lang="en-US" sz="4800" dirty="0">
                <a:solidFill>
                  <a:prstClr val="black"/>
                </a:solidFill>
                <a:latin typeface="Segoe UI"/>
              </a:rPr>
              <a:t> </a:t>
            </a:r>
            <a:r>
              <a:rPr lang="en-US" sz="4800" dirty="0" smtClean="0">
                <a:solidFill>
                  <a:prstClr val="black"/>
                </a:solidFill>
                <a:latin typeface="Segoe UI"/>
              </a:rPr>
              <a:t>Client</a:t>
            </a:r>
            <a:endParaRPr lang="en-US" sz="4800" dirty="0">
              <a:solidFill>
                <a:prstClr val="black"/>
              </a:solidFill>
              <a:latin typeface="Segoe UI"/>
            </a:endParaRPr>
          </a:p>
        </p:txBody>
      </p:sp>
      <p:grpSp>
        <p:nvGrpSpPr>
          <p:cNvPr id="8" name="Group 7"/>
          <p:cNvGrpSpPr/>
          <p:nvPr/>
        </p:nvGrpSpPr>
        <p:grpSpPr>
          <a:xfrm>
            <a:off x="0" y="1950630"/>
            <a:ext cx="12192000" cy="3484970"/>
            <a:chOff x="0" y="1950630"/>
            <a:chExt cx="12192000" cy="315816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Three key patterns for client connectivity being used in </a:t>
                </a:r>
                <a:r>
                  <a:rPr lang="en-US" i="0" dirty="0" err="1">
                    <a:solidFill>
                      <a:prstClr val="white"/>
                    </a:solidFill>
                    <a:latin typeface="Segoe UI"/>
                  </a:rPr>
                  <a:t>IoT</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Direct connectivity from the device app/software layer</a:t>
              </a:r>
            </a:p>
            <a:p>
              <a:pPr marL="1316038" indent="-457200">
                <a:buFont typeface="Wingdings" charset="2"/>
                <a:buChar char="§"/>
              </a:pPr>
              <a:r>
                <a:rPr lang="en-US" sz="2800" dirty="0">
                  <a:solidFill>
                    <a:srgbClr val="000000"/>
                  </a:solidFill>
                </a:rPr>
                <a:t>Connectivity through agents</a:t>
              </a:r>
            </a:p>
            <a:p>
              <a:pPr marL="1316038" indent="-457200">
                <a:buFont typeface="Wingdings" charset="2"/>
                <a:buChar char="§"/>
              </a:pPr>
              <a:r>
                <a:rPr lang="en-US" sz="2800" dirty="0">
                  <a:solidFill>
                    <a:srgbClr val="000000"/>
                  </a:solidFill>
                </a:rPr>
                <a:t>Using client components integrated in the app/software layer of the device or gateway</a:t>
              </a:r>
            </a:p>
          </p:txBody>
        </p:sp>
      </p:grpSp>
    </p:spTree>
    <p:extLst>
      <p:ext uri="{BB962C8B-B14F-4D97-AF65-F5344CB8AC3E}">
        <p14:creationId xmlns:p14="http://schemas.microsoft.com/office/powerpoint/2010/main" val="370183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Device </a:t>
            </a:r>
            <a:r>
              <a:rPr lang="en-US" sz="4800" dirty="0" smtClean="0"/>
              <a:t>Identity </a:t>
            </a:r>
            <a:r>
              <a:rPr lang="en-US" sz="4800" dirty="0"/>
              <a:t>and </a:t>
            </a:r>
            <a:r>
              <a:rPr lang="en-US" sz="4800" dirty="0" smtClean="0"/>
              <a:t>Registry </a:t>
            </a:r>
            <a:r>
              <a:rPr lang="en-US" sz="4800" dirty="0"/>
              <a:t>S</a:t>
            </a:r>
            <a:r>
              <a:rPr lang="en-US" sz="4800" dirty="0" smtClean="0"/>
              <a:t>tore</a:t>
            </a:r>
            <a:endParaRPr lang="en-US" sz="4800" dirty="0"/>
          </a:p>
        </p:txBody>
      </p:sp>
      <p:grpSp>
        <p:nvGrpSpPr>
          <p:cNvPr id="3" name="Group 2"/>
          <p:cNvGrpSpPr/>
          <p:nvPr/>
        </p:nvGrpSpPr>
        <p:grpSpPr>
          <a:xfrm>
            <a:off x="840424" y="1749779"/>
            <a:ext cx="10030776" cy="4765321"/>
            <a:chOff x="840424" y="1749779"/>
            <a:chExt cx="10030776" cy="4765321"/>
          </a:xfrm>
        </p:grpSpPr>
        <p:cxnSp>
          <p:nvCxnSpPr>
            <p:cNvPr id="23" name="Straight Connector 22"/>
            <p:cNvCxnSpPr>
              <a:stCxn id="17" idx="1"/>
            </p:cNvCxnSpPr>
            <p:nvPr/>
          </p:nvCxnSpPr>
          <p:spPr>
            <a:xfrm flipH="1" flipV="1">
              <a:off x="2108200" y="2730500"/>
              <a:ext cx="5803900"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177024" y="3057879"/>
              <a:ext cx="3630176" cy="1107721"/>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bg1"/>
                  </a:solidFill>
                </a:rPr>
                <a:t>Device State Store</a:t>
              </a:r>
            </a:p>
          </p:txBody>
        </p:sp>
        <p:sp>
          <p:nvSpPr>
            <p:cNvPr id="5" name="Rectangle 4"/>
            <p:cNvSpPr/>
            <p:nvPr/>
          </p:nvSpPr>
          <p:spPr>
            <a:xfrm>
              <a:off x="840424" y="1757220"/>
              <a:ext cx="1280160" cy="4757880"/>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Cloud Gateway</a:t>
              </a:r>
            </a:p>
          </p:txBody>
        </p:sp>
        <p:sp>
          <p:nvSpPr>
            <p:cNvPr id="6" name="Rectangle 5"/>
            <p:cNvSpPr/>
            <p:nvPr/>
          </p:nvSpPr>
          <p:spPr>
            <a:xfrm>
              <a:off x="3151624" y="1749779"/>
              <a:ext cx="3666226" cy="739421"/>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Provisioning API</a:t>
              </a:r>
            </a:p>
          </p:txBody>
        </p:sp>
        <p:sp>
          <p:nvSpPr>
            <p:cNvPr id="8" name="Rectangle 7"/>
            <p:cNvSpPr/>
            <p:nvPr/>
          </p:nvSpPr>
          <p:spPr>
            <a:xfrm>
              <a:off x="3151624" y="3032479"/>
              <a:ext cx="3211076" cy="714021"/>
            </a:xfrm>
            <a:prstGeom prst="rect">
              <a:avLst/>
            </a:prstGeom>
            <a:solidFill>
              <a:srgbClr val="145AB2"/>
            </a:solidFill>
            <a:ln w="571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Identity and Registry Stores</a:t>
              </a:r>
            </a:p>
          </p:txBody>
        </p:sp>
        <p:cxnSp>
          <p:nvCxnSpPr>
            <p:cNvPr id="9" name="Straight Connector 8"/>
            <p:cNvCxnSpPr>
              <a:stCxn id="6" idx="2"/>
            </p:cNvCxnSpPr>
            <p:nvPr/>
          </p:nvCxnSpPr>
          <p:spPr>
            <a:xfrm flipH="1">
              <a:off x="4978400" y="2489200"/>
              <a:ext cx="0" cy="558800"/>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1"/>
            </p:cNvCxnSpPr>
            <p:nvPr/>
          </p:nvCxnSpPr>
          <p:spPr>
            <a:xfrm flipH="1">
              <a:off x="2120900" y="2119490"/>
              <a:ext cx="1030724" cy="0"/>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177024" y="4416779"/>
              <a:ext cx="7694176" cy="739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Steam Processors</a:t>
              </a:r>
            </a:p>
          </p:txBody>
        </p:sp>
        <p:sp>
          <p:nvSpPr>
            <p:cNvPr id="12" name="Rectangle 11"/>
            <p:cNvSpPr/>
            <p:nvPr/>
          </p:nvSpPr>
          <p:spPr>
            <a:xfrm>
              <a:off x="3151624" y="5521679"/>
              <a:ext cx="3666226" cy="993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Storage</a:t>
              </a:r>
            </a:p>
          </p:txBody>
        </p:sp>
        <p:cxnSp>
          <p:nvCxnSpPr>
            <p:cNvPr id="13" name="Straight Connector 12"/>
            <p:cNvCxnSpPr>
              <a:endCxn id="12" idx="1"/>
            </p:cNvCxnSpPr>
            <p:nvPr/>
          </p:nvCxnSpPr>
          <p:spPr>
            <a:xfrm flipV="1">
              <a:off x="2133600" y="6018390"/>
              <a:ext cx="1018024"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1" idx="1"/>
            </p:cNvCxnSpPr>
            <p:nvPr/>
          </p:nvCxnSpPr>
          <p:spPr>
            <a:xfrm>
              <a:off x="2146300" y="4786490"/>
              <a:ext cx="1030724"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4979412" y="4165600"/>
              <a:ext cx="0" cy="255524"/>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78400" y="5156200"/>
              <a:ext cx="0" cy="356335"/>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912100" y="1749779"/>
              <a:ext cx="2957050" cy="24158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App Backend</a:t>
              </a:r>
            </a:p>
          </p:txBody>
        </p:sp>
        <p:cxnSp>
          <p:nvCxnSpPr>
            <p:cNvPr id="18" name="Straight Connector 17"/>
            <p:cNvCxnSpPr/>
            <p:nvPr/>
          </p:nvCxnSpPr>
          <p:spPr>
            <a:xfrm flipH="1" flipV="1">
              <a:off x="9386312" y="4165600"/>
              <a:ext cx="0" cy="255524"/>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912100" y="5521679"/>
              <a:ext cx="2959100" cy="993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Analytics &amp; Machine Learning</a:t>
              </a:r>
            </a:p>
          </p:txBody>
        </p:sp>
        <p:cxnSp>
          <p:nvCxnSpPr>
            <p:cNvPr id="20" name="Straight Connector 19"/>
            <p:cNvCxnSpPr/>
            <p:nvPr/>
          </p:nvCxnSpPr>
          <p:spPr>
            <a:xfrm>
              <a:off x="9385300" y="5156200"/>
              <a:ext cx="0" cy="356335"/>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3"/>
              <a:endCxn id="19" idx="1"/>
            </p:cNvCxnSpPr>
            <p:nvPr/>
          </p:nvCxnSpPr>
          <p:spPr>
            <a:xfrm>
              <a:off x="6817850" y="6018390"/>
              <a:ext cx="1094250" cy="0"/>
            </a:xfrm>
            <a:prstGeom prst="line">
              <a:avLst/>
            </a:prstGeom>
            <a:ln w="57150" cmpd="sng">
              <a:solidFill>
                <a:srgbClr val="D5D5D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6" idx="3"/>
            </p:cNvCxnSpPr>
            <p:nvPr/>
          </p:nvCxnSpPr>
          <p:spPr>
            <a:xfrm flipH="1">
              <a:off x="6817850" y="2108200"/>
              <a:ext cx="1094250"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4" idx="3"/>
            </p:cNvCxnSpPr>
            <p:nvPr/>
          </p:nvCxnSpPr>
          <p:spPr>
            <a:xfrm flipH="1" flipV="1">
              <a:off x="6807200" y="3611740"/>
              <a:ext cx="1117600"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674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605617"/>
            <a:ext cx="6638115" cy="830997"/>
          </a:xfrm>
          <a:prstGeom prst="rect">
            <a:avLst/>
          </a:prstGeom>
          <a:noFill/>
        </p:spPr>
        <p:txBody>
          <a:bodyPr wrap="square" rtlCol="0">
            <a:spAutoFit/>
          </a:bodyPr>
          <a:lstStyle/>
          <a:p>
            <a:r>
              <a:rPr lang="en-US" sz="4800" dirty="0">
                <a:solidFill>
                  <a:prstClr val="black"/>
                </a:solidFill>
                <a:latin typeface="Segoe UI"/>
              </a:rPr>
              <a:t>Device P</a:t>
            </a:r>
            <a:r>
              <a:rPr lang="en-US" sz="4800" dirty="0" smtClean="0">
                <a:solidFill>
                  <a:prstClr val="black"/>
                </a:solidFill>
                <a:latin typeface="Segoe UI"/>
              </a:rPr>
              <a:t>rovisioning</a:t>
            </a:r>
            <a:endParaRPr lang="en-US" sz="4800" dirty="0">
              <a:solidFill>
                <a:prstClr val="black"/>
              </a:solidFill>
              <a:latin typeface="Segoe UI"/>
            </a:endParaRPr>
          </a:p>
        </p:txBody>
      </p:sp>
      <p:grpSp>
        <p:nvGrpSpPr>
          <p:cNvPr id="8" name="Group 7"/>
          <p:cNvGrpSpPr/>
          <p:nvPr/>
        </p:nvGrpSpPr>
        <p:grpSpPr>
          <a:xfrm>
            <a:off x="0" y="1950629"/>
            <a:ext cx="12192000" cy="4052708"/>
            <a:chOff x="0" y="1950629"/>
            <a:chExt cx="12192000" cy="3672663"/>
          </a:xfrm>
        </p:grpSpPr>
        <p:grpSp>
          <p:nvGrpSpPr>
            <p:cNvPr id="2" name="Group 1"/>
            <p:cNvGrpSpPr/>
            <p:nvPr/>
          </p:nvGrpSpPr>
          <p:grpSpPr>
            <a:xfrm>
              <a:off x="0" y="1950629"/>
              <a:ext cx="12192000" cy="1347409"/>
              <a:chOff x="0" y="1950629"/>
              <a:chExt cx="12192000" cy="1347409"/>
            </a:xfrm>
          </p:grpSpPr>
          <p:sp>
            <p:nvSpPr>
              <p:cNvPr id="3" name="Rectangle 2"/>
              <p:cNvSpPr/>
              <p:nvPr/>
            </p:nvSpPr>
            <p:spPr>
              <a:xfrm>
                <a:off x="0" y="1950629"/>
                <a:ext cx="12192000" cy="1347409"/>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7" y="1950630"/>
                <a:ext cx="11023849" cy="1224645"/>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Provisioning API is the common external interface for how changes are made on the device identity store and the device registry</a:t>
                </a:r>
              </a:p>
            </p:txBody>
          </p:sp>
        </p:grpSp>
        <p:sp>
          <p:nvSpPr>
            <p:cNvPr id="7" name="Rectangle 6"/>
            <p:cNvSpPr/>
            <p:nvPr/>
          </p:nvSpPr>
          <p:spPr>
            <a:xfrm>
              <a:off x="0" y="3298038"/>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Abstract interface with common gestures</a:t>
              </a:r>
            </a:p>
            <a:p>
              <a:pPr marL="1316038" indent="-457200">
                <a:buFont typeface="Wingdings" charset="2"/>
                <a:buChar char="§"/>
              </a:pPr>
              <a:r>
                <a:rPr lang="en-US" sz="2800" dirty="0">
                  <a:solidFill>
                    <a:srgbClr val="000000"/>
                  </a:solidFill>
                </a:rPr>
                <a:t>An implementation of that abstract interface for the identity and registry stores</a:t>
              </a:r>
            </a:p>
            <a:p>
              <a:pPr marL="1316038" indent="-457200">
                <a:buFont typeface="Wingdings" charset="2"/>
                <a:buChar char="§"/>
              </a:pPr>
              <a:r>
                <a:rPr lang="en-US" sz="2800" dirty="0">
                  <a:solidFill>
                    <a:srgbClr val="000000"/>
                  </a:solidFill>
                </a:rPr>
                <a:t>Processing individual and bulk requests for registering new devices and updating or removing existing devices</a:t>
              </a:r>
            </a:p>
          </p:txBody>
        </p:sp>
      </p:grpSp>
    </p:spTree>
    <p:extLst>
      <p:ext uri="{BB962C8B-B14F-4D97-AF65-F5344CB8AC3E}">
        <p14:creationId xmlns:p14="http://schemas.microsoft.com/office/powerpoint/2010/main" val="411529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605617"/>
            <a:ext cx="6638115" cy="830997"/>
          </a:xfrm>
          <a:prstGeom prst="rect">
            <a:avLst/>
          </a:prstGeom>
          <a:noFill/>
        </p:spPr>
        <p:txBody>
          <a:bodyPr wrap="square" rtlCol="0">
            <a:spAutoFit/>
          </a:bodyPr>
          <a:lstStyle/>
          <a:p>
            <a:r>
              <a:rPr lang="en-US" sz="4800" dirty="0">
                <a:solidFill>
                  <a:prstClr val="black"/>
                </a:solidFill>
                <a:latin typeface="Segoe UI"/>
              </a:rPr>
              <a:t>Device </a:t>
            </a:r>
            <a:r>
              <a:rPr lang="en-US" sz="4800" dirty="0" smtClean="0">
                <a:solidFill>
                  <a:prstClr val="black"/>
                </a:solidFill>
                <a:latin typeface="Segoe UI"/>
              </a:rPr>
              <a:t>State </a:t>
            </a:r>
            <a:r>
              <a:rPr lang="en-US" sz="4800" dirty="0">
                <a:solidFill>
                  <a:prstClr val="black"/>
                </a:solidFill>
                <a:latin typeface="Segoe UI"/>
              </a:rPr>
              <a:t>S</a:t>
            </a:r>
            <a:r>
              <a:rPr lang="en-US" sz="4800" dirty="0" smtClean="0">
                <a:solidFill>
                  <a:prstClr val="black"/>
                </a:solidFill>
                <a:latin typeface="Segoe UI"/>
              </a:rPr>
              <a:t>tore</a:t>
            </a:r>
            <a:endParaRPr lang="en-US" sz="4800" dirty="0">
              <a:solidFill>
                <a:prstClr val="black"/>
              </a:solidFill>
              <a:latin typeface="Segoe UI"/>
            </a:endParaRPr>
          </a:p>
        </p:txBody>
      </p:sp>
      <p:grpSp>
        <p:nvGrpSpPr>
          <p:cNvPr id="8" name="Group 7"/>
          <p:cNvGrpSpPr/>
          <p:nvPr/>
        </p:nvGrpSpPr>
        <p:grpSpPr>
          <a:xfrm>
            <a:off x="0" y="1950629"/>
            <a:ext cx="12192000" cy="4052708"/>
            <a:chOff x="0" y="1950629"/>
            <a:chExt cx="12192000" cy="3672663"/>
          </a:xfrm>
        </p:grpSpPr>
        <p:grpSp>
          <p:nvGrpSpPr>
            <p:cNvPr id="2" name="Group 1"/>
            <p:cNvGrpSpPr/>
            <p:nvPr/>
          </p:nvGrpSpPr>
          <p:grpSpPr>
            <a:xfrm>
              <a:off x="0" y="1950629"/>
              <a:ext cx="12192000" cy="1347409"/>
              <a:chOff x="0" y="1950629"/>
              <a:chExt cx="12192000" cy="1347409"/>
            </a:xfrm>
          </p:grpSpPr>
          <p:sp>
            <p:nvSpPr>
              <p:cNvPr id="3" name="Rectangle 2"/>
              <p:cNvSpPr/>
              <p:nvPr/>
            </p:nvSpPr>
            <p:spPr>
              <a:xfrm>
                <a:off x="0" y="1950629"/>
                <a:ext cx="12192000" cy="1347409"/>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474133" y="1950630"/>
                <a:ext cx="11396134" cy="1224645"/>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6075" algn="l">
                  <a:tabLst>
                    <a:tab pos="398463" algn="l"/>
                  </a:tabLst>
                </a:pPr>
                <a:r>
                  <a:rPr lang="en-US" i="0" dirty="0">
                    <a:solidFill>
                      <a:prstClr val="white"/>
                    </a:solidFill>
                  </a:rPr>
                  <a:t>Operational data related to the devices resides in the device state </a:t>
                </a:r>
                <a:r>
                  <a:rPr lang="en-US" i="0" dirty="0" smtClean="0">
                    <a:solidFill>
                      <a:prstClr val="white"/>
                    </a:solidFill>
                  </a:rPr>
                  <a:t>store s</a:t>
                </a:r>
                <a:r>
                  <a:rPr lang="en-US" i="0" dirty="0" smtClean="0">
                    <a:solidFill>
                      <a:prstClr val="white"/>
                    </a:solidFill>
                    <a:latin typeface="Segoe UI"/>
                  </a:rPr>
                  <a:t>eparate </a:t>
                </a:r>
                <a:r>
                  <a:rPr lang="en-US" i="0" dirty="0">
                    <a:solidFill>
                      <a:prstClr val="white"/>
                    </a:solidFill>
                    <a:latin typeface="Segoe UI"/>
                  </a:rPr>
                  <a:t>from the device registry</a:t>
                </a:r>
              </a:p>
            </p:txBody>
          </p:sp>
        </p:grpSp>
        <p:sp>
          <p:nvSpPr>
            <p:cNvPr id="7" name="Rectangle 6"/>
            <p:cNvSpPr/>
            <p:nvPr/>
          </p:nvSpPr>
          <p:spPr>
            <a:xfrm>
              <a:off x="0" y="3298038"/>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The state store is an optional architectural element</a:t>
              </a:r>
            </a:p>
            <a:p>
              <a:pPr marL="1316038" indent="-457200">
                <a:buFont typeface="Wingdings" charset="2"/>
                <a:buChar char="§"/>
              </a:pPr>
              <a:r>
                <a:rPr lang="en-US" sz="2800" dirty="0">
                  <a:solidFill>
                    <a:srgbClr val="000000"/>
                  </a:solidFill>
                </a:rPr>
                <a:t>State store retains the raw stream of incoming events from the device</a:t>
              </a:r>
            </a:p>
            <a:p>
              <a:pPr marL="1316038" indent="-457200">
                <a:buFont typeface="Wingdings" charset="2"/>
                <a:buChar char="§"/>
              </a:pPr>
              <a:r>
                <a:rPr lang="en-US" sz="2800" dirty="0">
                  <a:solidFill>
                    <a:srgbClr val="000000"/>
                  </a:solidFill>
                </a:rPr>
                <a:t>Retains a last known values record that is a projection of the last observed values captured from the device </a:t>
              </a:r>
            </a:p>
          </p:txBody>
        </p:sp>
      </p:grpSp>
    </p:spTree>
    <p:extLst>
      <p:ext uri="{BB962C8B-B14F-4D97-AF65-F5344CB8AC3E}">
        <p14:creationId xmlns:p14="http://schemas.microsoft.com/office/powerpoint/2010/main" val="703368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Stream </a:t>
            </a:r>
            <a:r>
              <a:rPr lang="en-US" sz="4800" dirty="0" smtClean="0"/>
              <a:t>Processor</a:t>
            </a:r>
            <a:endParaRPr lang="en-US" sz="4800" dirty="0"/>
          </a:p>
        </p:txBody>
      </p:sp>
      <p:grpSp>
        <p:nvGrpSpPr>
          <p:cNvPr id="19" name="Group 18"/>
          <p:cNvGrpSpPr/>
          <p:nvPr/>
        </p:nvGrpSpPr>
        <p:grpSpPr>
          <a:xfrm>
            <a:off x="2236212" y="1749779"/>
            <a:ext cx="7719576" cy="4765321"/>
            <a:chOff x="3151624" y="1749779"/>
            <a:chExt cx="7719576" cy="4765321"/>
          </a:xfrm>
        </p:grpSpPr>
        <p:sp>
          <p:nvSpPr>
            <p:cNvPr id="4" name="Rectangle 3"/>
            <p:cNvSpPr/>
            <p:nvPr/>
          </p:nvSpPr>
          <p:spPr>
            <a:xfrm>
              <a:off x="3177024" y="3057879"/>
              <a:ext cx="3630176" cy="11077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bg1"/>
                  </a:solidFill>
                </a:rPr>
                <a:t>Device State Store</a:t>
              </a:r>
            </a:p>
          </p:txBody>
        </p:sp>
        <p:sp>
          <p:nvSpPr>
            <p:cNvPr id="5" name="Rectangle 4"/>
            <p:cNvSpPr/>
            <p:nvPr/>
          </p:nvSpPr>
          <p:spPr>
            <a:xfrm>
              <a:off x="3151624" y="1749779"/>
              <a:ext cx="3666226" cy="739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Provisioning API</a:t>
              </a:r>
            </a:p>
          </p:txBody>
        </p:sp>
        <p:sp>
          <p:nvSpPr>
            <p:cNvPr id="6" name="Rectangle 5"/>
            <p:cNvSpPr/>
            <p:nvPr/>
          </p:nvSpPr>
          <p:spPr>
            <a:xfrm>
              <a:off x="3151624" y="3032479"/>
              <a:ext cx="3211076" cy="714021"/>
            </a:xfrm>
            <a:prstGeom prst="rect">
              <a:avLst/>
            </a:prstGeom>
            <a:solidFill>
              <a:srgbClr val="145AB2">
                <a:alpha val="0"/>
              </a:srgbClr>
            </a:solidFill>
            <a:ln w="5715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Identity and Registry Stores</a:t>
              </a:r>
            </a:p>
          </p:txBody>
        </p:sp>
        <p:cxnSp>
          <p:nvCxnSpPr>
            <p:cNvPr id="7" name="Straight Connector 6"/>
            <p:cNvCxnSpPr>
              <a:stCxn id="5" idx="2"/>
            </p:cNvCxnSpPr>
            <p:nvPr/>
          </p:nvCxnSpPr>
          <p:spPr>
            <a:xfrm flipH="1">
              <a:off x="4978400" y="2489200"/>
              <a:ext cx="0" cy="55880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177024" y="4416779"/>
              <a:ext cx="7694176" cy="739421"/>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Steam Processors</a:t>
              </a:r>
            </a:p>
          </p:txBody>
        </p:sp>
        <p:sp>
          <p:nvSpPr>
            <p:cNvPr id="9" name="Rectangle 8"/>
            <p:cNvSpPr/>
            <p:nvPr/>
          </p:nvSpPr>
          <p:spPr>
            <a:xfrm>
              <a:off x="3151624" y="5521679"/>
              <a:ext cx="3666226" cy="993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Storage</a:t>
              </a:r>
            </a:p>
          </p:txBody>
        </p:sp>
        <p:cxnSp>
          <p:nvCxnSpPr>
            <p:cNvPr id="10" name="Straight Connector 9"/>
            <p:cNvCxnSpPr/>
            <p:nvPr/>
          </p:nvCxnSpPr>
          <p:spPr>
            <a:xfrm flipH="1" flipV="1">
              <a:off x="4979412" y="4165600"/>
              <a:ext cx="0" cy="255524"/>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78400" y="5156200"/>
              <a:ext cx="0" cy="356335"/>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912100" y="1749779"/>
              <a:ext cx="2957050" cy="24158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App Backend</a:t>
              </a:r>
            </a:p>
          </p:txBody>
        </p:sp>
        <p:cxnSp>
          <p:nvCxnSpPr>
            <p:cNvPr id="13" name="Straight Connector 12"/>
            <p:cNvCxnSpPr/>
            <p:nvPr/>
          </p:nvCxnSpPr>
          <p:spPr>
            <a:xfrm flipH="1" flipV="1">
              <a:off x="9386312" y="4165600"/>
              <a:ext cx="0" cy="255524"/>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912100" y="5521679"/>
              <a:ext cx="2959100" cy="993421"/>
            </a:xfrm>
            <a:prstGeom prst="rect">
              <a:avLst/>
            </a:prstGeom>
            <a:solidFill>
              <a:srgbClr val="145AB2">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Analytics &amp; Machine Learning</a:t>
              </a:r>
            </a:p>
          </p:txBody>
        </p:sp>
        <p:cxnSp>
          <p:nvCxnSpPr>
            <p:cNvPr id="15" name="Straight Connector 14"/>
            <p:cNvCxnSpPr/>
            <p:nvPr/>
          </p:nvCxnSpPr>
          <p:spPr>
            <a:xfrm>
              <a:off x="9385300" y="5156200"/>
              <a:ext cx="0" cy="356335"/>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14" idx="1"/>
            </p:cNvCxnSpPr>
            <p:nvPr/>
          </p:nvCxnSpPr>
          <p:spPr>
            <a:xfrm>
              <a:off x="6817850" y="6018390"/>
              <a:ext cx="1094250" cy="0"/>
            </a:xfrm>
            <a:prstGeom prst="line">
              <a:avLst/>
            </a:prstGeom>
            <a:ln w="57150" cmpd="sng">
              <a:solidFill>
                <a:srgbClr val="D5D5D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3"/>
            </p:cNvCxnSpPr>
            <p:nvPr/>
          </p:nvCxnSpPr>
          <p:spPr>
            <a:xfrm flipH="1">
              <a:off x="6817850" y="2108200"/>
              <a:ext cx="1094250"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4" idx="3"/>
            </p:cNvCxnSpPr>
            <p:nvPr/>
          </p:nvCxnSpPr>
          <p:spPr>
            <a:xfrm flipH="1" flipV="1">
              <a:off x="6807200" y="3611740"/>
              <a:ext cx="1117600" cy="0"/>
            </a:xfrm>
            <a:prstGeom prst="line">
              <a:avLst/>
            </a:prstGeom>
            <a:ln w="57150" cmpd="sng">
              <a:solidFill>
                <a:srgbClr val="D5D5D5"/>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606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605617"/>
            <a:ext cx="6638115" cy="830997"/>
          </a:xfrm>
          <a:prstGeom prst="rect">
            <a:avLst/>
          </a:prstGeom>
          <a:noFill/>
        </p:spPr>
        <p:txBody>
          <a:bodyPr wrap="square" rtlCol="0">
            <a:spAutoFit/>
          </a:bodyPr>
          <a:lstStyle/>
          <a:p>
            <a:r>
              <a:rPr lang="en-US" sz="4800" dirty="0">
                <a:solidFill>
                  <a:prstClr val="black"/>
                </a:solidFill>
                <a:latin typeface="Segoe UI"/>
              </a:rPr>
              <a:t>App Backend</a:t>
            </a:r>
          </a:p>
        </p:txBody>
      </p:sp>
      <p:grpSp>
        <p:nvGrpSpPr>
          <p:cNvPr id="8" name="Group 7"/>
          <p:cNvGrpSpPr/>
          <p:nvPr/>
        </p:nvGrpSpPr>
        <p:grpSpPr>
          <a:xfrm>
            <a:off x="0" y="1761067"/>
            <a:ext cx="12192000" cy="4242270"/>
            <a:chOff x="0" y="1778843"/>
            <a:chExt cx="12192000" cy="3844449"/>
          </a:xfrm>
        </p:grpSpPr>
        <p:grpSp>
          <p:nvGrpSpPr>
            <p:cNvPr id="2" name="Group 1"/>
            <p:cNvGrpSpPr/>
            <p:nvPr/>
          </p:nvGrpSpPr>
          <p:grpSpPr>
            <a:xfrm>
              <a:off x="0" y="1778843"/>
              <a:ext cx="12192000" cy="1519195"/>
              <a:chOff x="0" y="1778843"/>
              <a:chExt cx="12192000" cy="1519195"/>
            </a:xfrm>
          </p:grpSpPr>
          <p:sp>
            <p:nvSpPr>
              <p:cNvPr id="3" name="Rectangle 2"/>
              <p:cNvSpPr/>
              <p:nvPr/>
            </p:nvSpPr>
            <p:spPr>
              <a:xfrm>
                <a:off x="0" y="1778843"/>
                <a:ext cx="12192000" cy="1519195"/>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486961" y="1836966"/>
                <a:ext cx="11514667" cy="139643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6075" algn="l"/>
                <a:r>
                  <a:rPr lang="en-US" i="0" dirty="0" smtClean="0"/>
                  <a:t>Implements </a:t>
                </a:r>
                <a:r>
                  <a:rPr lang="en-US" i="0" dirty="0"/>
                  <a:t>the appropriate object models and abstractions for devices, groups of devices and business rules and actions </a:t>
                </a:r>
                <a:endParaRPr lang="en-US" i="0" dirty="0">
                  <a:solidFill>
                    <a:prstClr val="white"/>
                  </a:solidFill>
                  <a:latin typeface="Segoe UI"/>
                </a:endParaRPr>
              </a:p>
            </p:txBody>
          </p:sp>
        </p:grpSp>
        <p:sp>
          <p:nvSpPr>
            <p:cNvPr id="7" name="Rectangle 6"/>
            <p:cNvSpPr/>
            <p:nvPr/>
          </p:nvSpPr>
          <p:spPr>
            <a:xfrm>
              <a:off x="0" y="3298038"/>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Manages access and associations between devices and users</a:t>
              </a:r>
            </a:p>
            <a:p>
              <a:pPr marL="1316038" indent="-457200">
                <a:buFont typeface="Wingdings" charset="2"/>
                <a:buChar char="§"/>
              </a:pPr>
              <a:r>
                <a:rPr lang="en-US" sz="2800" dirty="0">
                  <a:solidFill>
                    <a:srgbClr val="000000"/>
                  </a:solidFill>
                </a:rPr>
                <a:t>Custom control logic of the solution, device discovery</a:t>
              </a:r>
            </a:p>
            <a:p>
              <a:pPr marL="1316038" indent="-457200">
                <a:buFont typeface="Wingdings" charset="2"/>
                <a:buChar char="§"/>
              </a:pPr>
              <a:r>
                <a:rPr lang="en-US" sz="2800" dirty="0">
                  <a:solidFill>
                    <a:srgbClr val="000000"/>
                  </a:solidFill>
                </a:rPr>
                <a:t>Visualization, device state management and command execution</a:t>
              </a:r>
            </a:p>
          </p:txBody>
        </p:sp>
      </p:grpSp>
    </p:spTree>
    <p:extLst>
      <p:ext uri="{BB962C8B-B14F-4D97-AF65-F5344CB8AC3E}">
        <p14:creationId xmlns:p14="http://schemas.microsoft.com/office/powerpoint/2010/main" val="2658381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Solution UX</a:t>
            </a:r>
          </a:p>
        </p:txBody>
      </p:sp>
      <p:sp>
        <p:nvSpPr>
          <p:cNvPr id="3" name="Content Placeholder 2"/>
          <p:cNvSpPr>
            <a:spLocks noGrp="1"/>
          </p:cNvSpPr>
          <p:nvPr>
            <p:ph sz="half" idx="1"/>
          </p:nvPr>
        </p:nvSpPr>
        <p:spPr>
          <a:xfrm>
            <a:off x="838199" y="1825625"/>
            <a:ext cx="5833533" cy="4351338"/>
          </a:xfrm>
        </p:spPr>
        <p:txBody>
          <a:bodyPr>
            <a:normAutofit/>
          </a:bodyPr>
          <a:lstStyle/>
          <a:p>
            <a:pPr>
              <a:buFont typeface="Wingdings" charset="2"/>
              <a:buChar char="§"/>
            </a:pPr>
            <a:r>
              <a:rPr lang="en-US" altLang="ko-KR" dirty="0"/>
              <a:t>A website for UX for mobile and desktop </a:t>
            </a:r>
            <a:r>
              <a:rPr lang="en-US" altLang="ko-KR" dirty="0" smtClean="0"/>
              <a:t>App</a:t>
            </a:r>
            <a:endParaRPr lang="en-US" altLang="ko-KR" dirty="0"/>
          </a:p>
          <a:p>
            <a:pPr>
              <a:buFont typeface="Wingdings" charset="2"/>
              <a:buChar char="§"/>
            </a:pPr>
            <a:r>
              <a:rPr lang="en-US" dirty="0"/>
              <a:t>Solution and implements access to and visualization of device data and analysis results </a:t>
            </a:r>
            <a:endParaRPr lang="en-US" altLang="ko-KR" dirty="0"/>
          </a:p>
          <a:p>
            <a:pPr>
              <a:buFont typeface="Wingdings" charset="2"/>
              <a:buChar char="§"/>
            </a:pPr>
            <a:r>
              <a:rPr lang="en-US" dirty="0"/>
              <a:t>Integrate with interactive dashboards, which are a suitable form of visualizations for </a:t>
            </a:r>
            <a:r>
              <a:rPr lang="en-US" dirty="0" err="1"/>
              <a:t>IoT</a:t>
            </a:r>
            <a:r>
              <a:rPr lang="en-US" dirty="0"/>
              <a:t> </a:t>
            </a:r>
            <a:endParaRPr lang="en-US" altLang="ko-KR" dirty="0"/>
          </a:p>
          <a:p>
            <a:pPr>
              <a:buFont typeface="Wingdings" charset="2"/>
              <a:buChar char="§"/>
            </a:pPr>
            <a:endParaRPr lang="en-US" altLang="ko-KR" dirty="0"/>
          </a:p>
          <a:p>
            <a:pPr>
              <a:buFont typeface="Wingdings" charset="2"/>
              <a:buChar char="§"/>
            </a:pPr>
            <a:endParaRPr lang="en-US" altLang="ko-KR" dirty="0"/>
          </a:p>
          <a:p>
            <a:pPr>
              <a:buFont typeface="Wingdings" charset="2"/>
              <a:buChar char="§"/>
            </a:pPr>
            <a:endParaRPr lang="en-US" altLang="ko-KR" dirty="0"/>
          </a:p>
          <a:p>
            <a:pPr>
              <a:buFont typeface="Wingdings" charset="2"/>
              <a:buChar char="§"/>
            </a:pPr>
            <a:endParaRPr lang="en-US" dirty="0"/>
          </a:p>
          <a:p>
            <a:pPr>
              <a:buFont typeface="Wingdings" charset="2"/>
              <a:buChar char="§"/>
            </a:pPr>
            <a:endParaRPr lang="en-US" dirty="0"/>
          </a:p>
        </p:txBody>
      </p:sp>
      <p:grpSp>
        <p:nvGrpSpPr>
          <p:cNvPr id="9" name="그룹 8"/>
          <p:cNvGrpSpPr/>
          <p:nvPr/>
        </p:nvGrpSpPr>
        <p:grpSpPr>
          <a:xfrm>
            <a:off x="8619066" y="1164698"/>
            <a:ext cx="1879600" cy="5012265"/>
            <a:chOff x="8741299" y="1027906"/>
            <a:chExt cx="1706568" cy="4886854"/>
          </a:xfrm>
        </p:grpSpPr>
        <p:sp>
          <p:nvSpPr>
            <p:cNvPr id="6" name="Rectangle 17"/>
            <p:cNvSpPr/>
            <p:nvPr/>
          </p:nvSpPr>
          <p:spPr>
            <a:xfrm>
              <a:off x="8741299" y="1027906"/>
              <a:ext cx="1706568" cy="2392628"/>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Solution</a:t>
              </a:r>
            </a:p>
            <a:p>
              <a:pPr algn="ctr"/>
              <a:r>
                <a:rPr lang="en-US" sz="2400" dirty="0">
                  <a:solidFill>
                    <a:schemeClr val="bg1"/>
                  </a:solidFill>
                </a:rPr>
                <a:t>UX</a:t>
              </a:r>
            </a:p>
          </p:txBody>
        </p:sp>
        <p:sp>
          <p:nvSpPr>
            <p:cNvPr id="8" name="Rectangle 17"/>
            <p:cNvSpPr/>
            <p:nvPr/>
          </p:nvSpPr>
          <p:spPr>
            <a:xfrm>
              <a:off x="8741299" y="3522132"/>
              <a:ext cx="1706568" cy="2392628"/>
            </a:xfrm>
            <a:prstGeom prst="rect">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Business Integration</a:t>
              </a:r>
            </a:p>
            <a:p>
              <a:pPr algn="ctr"/>
              <a:r>
                <a:rPr lang="en-US" sz="2400" dirty="0">
                  <a:solidFill>
                    <a:schemeClr val="bg1"/>
                  </a:solidFill>
                </a:rPr>
                <a:t>Connectors</a:t>
              </a:r>
            </a:p>
          </p:txBody>
        </p:sp>
      </p:grpSp>
    </p:spTree>
    <p:extLst>
      <p:ext uri="{BB962C8B-B14F-4D97-AF65-F5344CB8AC3E}">
        <p14:creationId xmlns:p14="http://schemas.microsoft.com/office/powerpoint/2010/main" val="1185249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7" y="605617"/>
            <a:ext cx="8602383" cy="830997"/>
          </a:xfrm>
          <a:prstGeom prst="rect">
            <a:avLst/>
          </a:prstGeom>
          <a:noFill/>
        </p:spPr>
        <p:txBody>
          <a:bodyPr wrap="square" rtlCol="0">
            <a:spAutoFit/>
          </a:bodyPr>
          <a:lstStyle/>
          <a:p>
            <a:r>
              <a:rPr lang="en-US" sz="4800" dirty="0">
                <a:solidFill>
                  <a:prstClr val="black"/>
                </a:solidFill>
                <a:latin typeface="Segoe UI"/>
              </a:rPr>
              <a:t>Business </a:t>
            </a:r>
            <a:r>
              <a:rPr lang="en-US" sz="4800" dirty="0" smtClean="0">
                <a:solidFill>
                  <a:prstClr val="black"/>
                </a:solidFill>
                <a:latin typeface="Segoe UI"/>
              </a:rPr>
              <a:t>Systems </a:t>
            </a:r>
            <a:r>
              <a:rPr lang="en-US" sz="4800" dirty="0">
                <a:solidFill>
                  <a:prstClr val="black"/>
                </a:solidFill>
                <a:latin typeface="Segoe UI"/>
              </a:rPr>
              <a:t>I</a:t>
            </a:r>
            <a:r>
              <a:rPr lang="en-US" sz="4800" dirty="0" smtClean="0">
                <a:solidFill>
                  <a:prstClr val="black"/>
                </a:solidFill>
                <a:latin typeface="Segoe UI"/>
              </a:rPr>
              <a:t>ntegration</a:t>
            </a:r>
            <a:endParaRPr lang="en-US" sz="4800" dirty="0">
              <a:solidFill>
                <a:prstClr val="black"/>
              </a:solidFill>
              <a:latin typeface="Segoe UI"/>
            </a:endParaRPr>
          </a:p>
        </p:txBody>
      </p:sp>
      <p:grpSp>
        <p:nvGrpSpPr>
          <p:cNvPr id="8" name="Group 7"/>
          <p:cNvGrpSpPr/>
          <p:nvPr/>
        </p:nvGrpSpPr>
        <p:grpSpPr>
          <a:xfrm>
            <a:off x="0" y="1761067"/>
            <a:ext cx="12192000" cy="3588078"/>
            <a:chOff x="0" y="1778843"/>
            <a:chExt cx="12192000" cy="3251604"/>
          </a:xfrm>
        </p:grpSpPr>
        <p:grpSp>
          <p:nvGrpSpPr>
            <p:cNvPr id="2" name="Group 1"/>
            <p:cNvGrpSpPr/>
            <p:nvPr/>
          </p:nvGrpSpPr>
          <p:grpSpPr>
            <a:xfrm>
              <a:off x="0" y="1778843"/>
              <a:ext cx="12192000" cy="1519195"/>
              <a:chOff x="0" y="1778843"/>
              <a:chExt cx="12192000" cy="1519195"/>
            </a:xfrm>
          </p:grpSpPr>
          <p:sp>
            <p:nvSpPr>
              <p:cNvPr id="3" name="Rectangle 2"/>
              <p:cNvSpPr/>
              <p:nvPr/>
            </p:nvSpPr>
            <p:spPr>
              <a:xfrm>
                <a:off x="0" y="1778843"/>
                <a:ext cx="12192000" cy="1519195"/>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474132" y="1778843"/>
                <a:ext cx="11514667" cy="139643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8463" algn="l"/>
                <a:r>
                  <a:rPr lang="en-US" i="0" dirty="0"/>
                  <a:t>The integration of the </a:t>
                </a:r>
                <a:r>
                  <a:rPr lang="en-US" i="0" dirty="0" err="1"/>
                  <a:t>IoT</a:t>
                </a:r>
                <a:r>
                  <a:rPr lang="en-US" i="0" dirty="0"/>
                  <a:t> environment into downstream business systems such as CRM, ERP, and line-of-business (LOB) applications </a:t>
                </a:r>
                <a:endParaRPr lang="en-US" i="0" dirty="0">
                  <a:solidFill>
                    <a:prstClr val="white"/>
                  </a:solidFill>
                  <a:latin typeface="Segoe UI"/>
                </a:endParaRPr>
              </a:p>
            </p:txBody>
          </p:sp>
        </p:grpSp>
        <p:sp>
          <p:nvSpPr>
            <p:cNvPr id="7" name="Rectangle 6"/>
            <p:cNvSpPr/>
            <p:nvPr/>
          </p:nvSpPr>
          <p:spPr>
            <a:xfrm>
              <a:off x="0" y="3298038"/>
              <a:ext cx="12192000" cy="17324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000000"/>
                  </a:solidFill>
                </a:rPr>
                <a:t>Through </a:t>
              </a:r>
              <a:r>
                <a:rPr lang="en-US" sz="2800" dirty="0">
                  <a:solidFill>
                    <a:srgbClr val="000000"/>
                  </a:solidFill>
                </a:rPr>
                <a:t>business connectors or EAI/B2B gateway capabilities</a:t>
              </a:r>
            </a:p>
          </p:txBody>
        </p:sp>
      </p:grpSp>
    </p:spTree>
    <p:extLst>
      <p:ext uri="{BB962C8B-B14F-4D97-AF65-F5344CB8AC3E}">
        <p14:creationId xmlns:p14="http://schemas.microsoft.com/office/powerpoint/2010/main" val="2927824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463212"/>
            <a:chOff x="0" y="1950630"/>
            <a:chExt cx="12192000" cy="4044671"/>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a:t>
                </a:r>
                <a:r>
                  <a:rPr lang="en-US" i="0" dirty="0" smtClean="0">
                    <a:solidFill>
                      <a:prstClr val="white"/>
                    </a:solidFill>
                    <a:latin typeface="Segoe UI"/>
                  </a:rPr>
                  <a:t>learned to:</a:t>
                </a:r>
                <a:endParaRPr lang="en-US" i="0" dirty="0">
                  <a:solidFill>
                    <a:prstClr val="white"/>
                  </a:solidFill>
                  <a:latin typeface="Segoe UI"/>
                </a:endParaRPr>
              </a:p>
            </p:txBody>
          </p:sp>
        </p:grpSp>
        <p:sp>
          <p:nvSpPr>
            <p:cNvPr id="7" name="Rectangle 6"/>
            <p:cNvSpPr/>
            <p:nvPr/>
          </p:nvSpPr>
          <p:spPr>
            <a:xfrm>
              <a:off x="0" y="2783543"/>
              <a:ext cx="12192000" cy="321175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device connectivity in Azure </a:t>
              </a:r>
              <a:r>
                <a:rPr lang="en-US" sz="2800" dirty="0" err="1"/>
                <a:t>IoT</a:t>
              </a:r>
              <a:endParaRPr lang="en-US" sz="2800" dirty="0"/>
            </a:p>
            <a:p>
              <a:pPr marL="1316038" indent="-457200">
                <a:buFont typeface="Wingdings" charset="2"/>
                <a:buChar char="§"/>
              </a:pPr>
              <a:r>
                <a:rPr lang="en-US" sz="2800" dirty="0"/>
                <a:t>Understand </a:t>
              </a:r>
              <a:r>
                <a:rPr lang="en-US" sz="2800" dirty="0" smtClean="0"/>
                <a:t>device </a:t>
              </a:r>
              <a:r>
                <a:rPr lang="en-US" sz="2800" dirty="0"/>
                <a:t>provisioning and identity, registry, and state stores in Azure</a:t>
              </a:r>
            </a:p>
            <a:p>
              <a:pPr marL="1316038" indent="-457200">
                <a:buFont typeface="Wingdings" charset="2"/>
                <a:buChar char="§"/>
              </a:pPr>
              <a:r>
                <a:rPr lang="en-US" sz="2800" dirty="0"/>
                <a:t>Understand data flow and processing in </a:t>
              </a:r>
              <a:r>
                <a:rPr lang="en-US" sz="2800" dirty="0" smtClean="0"/>
                <a:t>Azure</a:t>
              </a:r>
              <a:endParaRPr lang="en-US" sz="2800" dirty="0"/>
            </a:p>
          </p:txBody>
        </p:sp>
      </p:grpSp>
    </p:spTree>
    <p:extLst>
      <p:ext uri="{BB962C8B-B14F-4D97-AF65-F5344CB8AC3E}">
        <p14:creationId xmlns:p14="http://schemas.microsoft.com/office/powerpoint/2010/main" val="3796020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Architecture components in Azure </a:t>
            </a:r>
            <a:r>
              <a:rPr lang="en-US" dirty="0" err="1"/>
              <a:t>IoT</a:t>
            </a:r>
            <a:endParaRPr lang="en-US" dirty="0"/>
          </a:p>
        </p:txBody>
      </p:sp>
    </p:spTree>
    <p:extLst>
      <p:ext uri="{BB962C8B-B14F-4D97-AF65-F5344CB8AC3E}">
        <p14:creationId xmlns:p14="http://schemas.microsoft.com/office/powerpoint/2010/main" val="382933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400502"/>
            <a:chOff x="0" y="1950630"/>
            <a:chExt cx="12192000" cy="398784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3"/>
              <a:ext cx="12192000" cy="315493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device connectivity in Azure </a:t>
              </a:r>
              <a:r>
                <a:rPr lang="en-US" sz="2800" dirty="0" err="1"/>
                <a:t>IoT</a:t>
              </a:r>
              <a:endParaRPr lang="en-US" sz="2800" dirty="0"/>
            </a:p>
            <a:p>
              <a:pPr marL="1316038" indent="-457200">
                <a:buFont typeface="Wingdings" charset="2"/>
                <a:buChar char="§"/>
              </a:pPr>
              <a:r>
                <a:rPr lang="en-US" sz="2800" dirty="0"/>
                <a:t>Understand  device provisioning and identity, registry, and state stores in Azure</a:t>
              </a:r>
            </a:p>
            <a:p>
              <a:pPr marL="1316038" indent="-457200">
                <a:buFont typeface="Wingdings" charset="2"/>
                <a:buChar char="§"/>
              </a:pPr>
              <a:r>
                <a:rPr lang="en-US" sz="2800" dirty="0"/>
                <a:t>Understand data flow and processing in Azure</a:t>
              </a:r>
            </a:p>
          </p:txBody>
        </p:sp>
      </p:grpSp>
    </p:spTree>
    <p:extLst>
      <p:ext uri="{BB962C8B-B14F-4D97-AF65-F5344CB8AC3E}">
        <p14:creationId xmlns:p14="http://schemas.microsoft.com/office/powerpoint/2010/main" val="32929730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smtClean="0"/>
              <a:t>Azure </a:t>
            </a:r>
            <a:r>
              <a:rPr lang="en-US" sz="4800" dirty="0" err="1" smtClean="0"/>
              <a:t>IoT</a:t>
            </a:r>
            <a:r>
              <a:rPr lang="en-US" sz="4800" dirty="0" smtClean="0"/>
              <a:t> Architecture</a:t>
            </a:r>
            <a:endParaRPr lang="en-US" sz="4800" dirty="0"/>
          </a:p>
        </p:txBody>
      </p:sp>
      <p:grpSp>
        <p:nvGrpSpPr>
          <p:cNvPr id="3" name="Group 2"/>
          <p:cNvGrpSpPr/>
          <p:nvPr/>
        </p:nvGrpSpPr>
        <p:grpSpPr>
          <a:xfrm>
            <a:off x="1349742" y="1226731"/>
            <a:ext cx="9492517" cy="5405493"/>
            <a:chOff x="1349742" y="1452507"/>
            <a:chExt cx="9492517" cy="5405493"/>
          </a:xfrm>
        </p:grpSpPr>
        <p:grpSp>
          <p:nvGrpSpPr>
            <p:cNvPr id="37" name="Group 36"/>
            <p:cNvGrpSpPr/>
            <p:nvPr/>
          </p:nvGrpSpPr>
          <p:grpSpPr>
            <a:xfrm>
              <a:off x="1351822" y="5934670"/>
              <a:ext cx="3707668" cy="923330"/>
              <a:chOff x="1604088" y="545076"/>
              <a:chExt cx="3707668" cy="923330"/>
            </a:xfrm>
          </p:grpSpPr>
          <p:sp>
            <p:nvSpPr>
              <p:cNvPr id="38" name="TextBox 37"/>
              <p:cNvSpPr txBox="1"/>
              <p:nvPr/>
            </p:nvSpPr>
            <p:spPr>
              <a:xfrm>
                <a:off x="2201334" y="545076"/>
                <a:ext cx="3110422" cy="923330"/>
              </a:xfrm>
              <a:prstGeom prst="rect">
                <a:avLst/>
              </a:prstGeom>
              <a:noFill/>
            </p:spPr>
            <p:txBody>
              <a:bodyPr wrap="none" rtlCol="0">
                <a:spAutoFit/>
              </a:bodyPr>
              <a:lstStyle/>
              <a:p>
                <a:r>
                  <a:rPr lang="en-US" dirty="0"/>
                  <a:t>D</a:t>
                </a:r>
                <a:r>
                  <a:rPr lang="en-US" dirty="0" smtClean="0"/>
                  <a:t>ata path</a:t>
                </a:r>
              </a:p>
              <a:p>
                <a:r>
                  <a:rPr lang="en-US" dirty="0" smtClean="0"/>
                  <a:t>Optional solution component</a:t>
                </a:r>
              </a:p>
              <a:p>
                <a:r>
                  <a:rPr lang="en-US" dirty="0" err="1" smtClean="0"/>
                  <a:t>IoT</a:t>
                </a:r>
                <a:r>
                  <a:rPr lang="en-US" dirty="0" smtClean="0"/>
                  <a:t> solution component</a:t>
                </a:r>
                <a:endParaRPr lang="en-US" dirty="0"/>
              </a:p>
            </p:txBody>
          </p:sp>
          <p:grpSp>
            <p:nvGrpSpPr>
              <p:cNvPr id="39" name="Group 38"/>
              <p:cNvGrpSpPr/>
              <p:nvPr/>
            </p:nvGrpSpPr>
            <p:grpSpPr>
              <a:xfrm>
                <a:off x="1604088" y="726584"/>
                <a:ext cx="465775" cy="741822"/>
                <a:chOff x="1604088" y="737099"/>
                <a:chExt cx="465775" cy="740161"/>
              </a:xfrm>
            </p:grpSpPr>
            <p:cxnSp>
              <p:nvCxnSpPr>
                <p:cNvPr id="40" name="Straight Arrow Connector 39"/>
                <p:cNvCxnSpPr/>
                <p:nvPr/>
              </p:nvCxnSpPr>
              <p:spPr>
                <a:xfrm flipH="1" flipV="1">
                  <a:off x="1604088" y="737099"/>
                  <a:ext cx="465775"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711712" y="876700"/>
                  <a:ext cx="250527" cy="252189"/>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2" name="Rectangle 41"/>
                <p:cNvSpPr/>
                <p:nvPr/>
              </p:nvSpPr>
              <p:spPr>
                <a:xfrm>
                  <a:off x="1708959" y="1221228"/>
                  <a:ext cx="256032" cy="256032"/>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grpSp>
          <p:nvGrpSpPr>
            <p:cNvPr id="43" name="Group 42"/>
            <p:cNvGrpSpPr/>
            <p:nvPr/>
          </p:nvGrpSpPr>
          <p:grpSpPr>
            <a:xfrm>
              <a:off x="1349742" y="1452507"/>
              <a:ext cx="9492517" cy="4840111"/>
              <a:chOff x="258261" y="1735667"/>
              <a:chExt cx="9492517" cy="4840111"/>
            </a:xfrm>
          </p:grpSpPr>
          <p:sp>
            <p:nvSpPr>
              <p:cNvPr id="44" name="Rectangle 43"/>
              <p:cNvSpPr/>
              <p:nvPr/>
            </p:nvSpPr>
            <p:spPr>
              <a:xfrm>
                <a:off x="3626556" y="1735667"/>
                <a:ext cx="6124222" cy="4840111"/>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45" name="Rectangle 44"/>
              <p:cNvSpPr/>
              <p:nvPr/>
            </p:nvSpPr>
            <p:spPr>
              <a:xfrm>
                <a:off x="3852334" y="1848556"/>
                <a:ext cx="677334" cy="4614333"/>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bg1"/>
                    </a:solidFill>
                  </a:rPr>
                  <a:t>Cloud gateway</a:t>
                </a:r>
              </a:p>
            </p:txBody>
          </p:sp>
          <p:sp>
            <p:nvSpPr>
              <p:cNvPr id="46" name="Rectangle 45"/>
              <p:cNvSpPr/>
              <p:nvPr/>
            </p:nvSpPr>
            <p:spPr>
              <a:xfrm>
                <a:off x="5119511" y="1848556"/>
                <a:ext cx="2754490" cy="4614333"/>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IoT</a:t>
                </a:r>
                <a:r>
                  <a:rPr lang="en-US" dirty="0" smtClean="0">
                    <a:solidFill>
                      <a:schemeClr val="bg1"/>
                    </a:solidFill>
                  </a:rPr>
                  <a:t> solution backend</a:t>
                </a:r>
              </a:p>
            </p:txBody>
          </p:sp>
          <p:sp>
            <p:nvSpPr>
              <p:cNvPr id="47" name="Rectangle 46"/>
              <p:cNvSpPr/>
              <p:nvPr/>
            </p:nvSpPr>
            <p:spPr>
              <a:xfrm>
                <a:off x="8396112" y="1862667"/>
                <a:ext cx="1128889" cy="4586111"/>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bg1"/>
                    </a:solidFill>
                  </a:rPr>
                  <a:t>Presentation and business connectivity</a:t>
                </a:r>
              </a:p>
            </p:txBody>
          </p:sp>
          <p:cxnSp>
            <p:nvCxnSpPr>
              <p:cNvPr id="48" name="Straight Arrow Connector 47"/>
              <p:cNvCxnSpPr>
                <a:stCxn id="46" idx="1"/>
                <a:endCxn id="45" idx="3"/>
              </p:cNvCxnSpPr>
              <p:nvPr/>
            </p:nvCxnSpPr>
            <p:spPr>
              <a:xfrm flipH="1">
                <a:off x="4529668" y="4155723"/>
                <a:ext cx="589843"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1"/>
                <a:endCxn id="46" idx="3"/>
              </p:cNvCxnSpPr>
              <p:nvPr/>
            </p:nvCxnSpPr>
            <p:spPr>
              <a:xfrm flipH="1">
                <a:off x="7874001" y="4155723"/>
                <a:ext cx="522111"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2183625" y="4463743"/>
                <a:ext cx="1161566" cy="1047241"/>
                <a:chOff x="2381180" y="5112854"/>
                <a:chExt cx="1161566" cy="1047241"/>
              </a:xfrm>
            </p:grpSpPr>
            <p:sp>
              <p:nvSpPr>
                <p:cNvPr id="73" name="Rectangle 72"/>
                <p:cNvSpPr/>
                <p:nvPr/>
              </p:nvSpPr>
              <p:spPr>
                <a:xfrm>
                  <a:off x="2381180" y="5112854"/>
                  <a:ext cx="1161566" cy="1047241"/>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Gateway</a:t>
                  </a:r>
                </a:p>
                <a:p>
                  <a:pPr algn="ctr"/>
                  <a:endParaRPr lang="en-US" dirty="0" smtClean="0">
                    <a:solidFill>
                      <a:schemeClr val="tx1"/>
                    </a:solidFill>
                  </a:endParaRPr>
                </a:p>
                <a:p>
                  <a:pPr algn="ctr"/>
                  <a:endParaRPr lang="en-US" dirty="0" smtClean="0">
                    <a:solidFill>
                      <a:schemeClr val="tx1"/>
                    </a:solidFill>
                  </a:endParaRPr>
                </a:p>
              </p:txBody>
            </p:sp>
            <p:sp>
              <p:nvSpPr>
                <p:cNvPr id="74" name="Rectangle 73"/>
                <p:cNvSpPr/>
                <p:nvPr/>
              </p:nvSpPr>
              <p:spPr>
                <a:xfrm rot="5400000">
                  <a:off x="2788174" y="5308029"/>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client</a:t>
                  </a:r>
                </a:p>
              </p:txBody>
            </p:sp>
          </p:grpSp>
          <p:cxnSp>
            <p:nvCxnSpPr>
              <p:cNvPr id="51" name="Straight Arrow Connector 50"/>
              <p:cNvCxnSpPr/>
              <p:nvPr/>
            </p:nvCxnSpPr>
            <p:spPr>
              <a:xfrm flipH="1" flipV="1">
                <a:off x="3356696" y="4987365"/>
                <a:ext cx="512352"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258261" y="2081788"/>
                <a:ext cx="1577364" cy="4181701"/>
                <a:chOff x="258261" y="2081788"/>
                <a:chExt cx="1577364" cy="4181701"/>
              </a:xfrm>
            </p:grpSpPr>
            <p:grpSp>
              <p:nvGrpSpPr>
                <p:cNvPr id="57" name="Group 56"/>
                <p:cNvGrpSpPr/>
                <p:nvPr/>
              </p:nvGrpSpPr>
              <p:grpSpPr>
                <a:xfrm>
                  <a:off x="258261" y="5101566"/>
                  <a:ext cx="1577364" cy="1161923"/>
                  <a:chOff x="1989510" y="5242676"/>
                  <a:chExt cx="979418" cy="1161923"/>
                </a:xfrm>
              </p:grpSpPr>
              <p:sp>
                <p:nvSpPr>
                  <p:cNvPr id="70" name="Rectangle 69"/>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Rectangle 70"/>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Rectangle 71"/>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Low-power</a:t>
                    </a:r>
                    <a:r>
                      <a:rPr lang="en-US" dirty="0">
                        <a:solidFill>
                          <a:schemeClr val="tx1"/>
                        </a:solidFill>
                      </a:rPr>
                      <a:t> </a:t>
                    </a:r>
                    <a:r>
                      <a:rPr lang="en-US" dirty="0" smtClean="0">
                        <a:solidFill>
                          <a:schemeClr val="tx1"/>
                        </a:solidFill>
                      </a:rPr>
                      <a:t>devices</a:t>
                    </a:r>
                  </a:p>
                  <a:p>
                    <a:pPr algn="ctr"/>
                    <a:endParaRPr lang="en-US" dirty="0" smtClean="0">
                      <a:solidFill>
                        <a:schemeClr val="tx1"/>
                      </a:solidFill>
                    </a:endParaRPr>
                  </a:p>
                </p:txBody>
              </p:sp>
            </p:grpSp>
            <p:grpSp>
              <p:nvGrpSpPr>
                <p:cNvPr id="58" name="Group 57"/>
                <p:cNvGrpSpPr/>
                <p:nvPr/>
              </p:nvGrpSpPr>
              <p:grpSpPr>
                <a:xfrm>
                  <a:off x="258261" y="2081788"/>
                  <a:ext cx="1577364" cy="1161923"/>
                  <a:chOff x="258261" y="2081788"/>
                  <a:chExt cx="1577364" cy="1161923"/>
                </a:xfrm>
              </p:grpSpPr>
              <p:grpSp>
                <p:nvGrpSpPr>
                  <p:cNvPr id="65" name="Group 64"/>
                  <p:cNvGrpSpPr/>
                  <p:nvPr/>
                </p:nvGrpSpPr>
                <p:grpSpPr>
                  <a:xfrm>
                    <a:off x="258261" y="2081788"/>
                    <a:ext cx="1577364" cy="1161923"/>
                    <a:chOff x="1989510" y="5242676"/>
                    <a:chExt cx="979418" cy="1161923"/>
                  </a:xfrm>
                </p:grpSpPr>
                <p:sp>
                  <p:nvSpPr>
                    <p:cNvPr id="67" name="Rectangle 66"/>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8" name="Rectangle 67"/>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Rectangle 68"/>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IP-capable devices</a:t>
                      </a:r>
                    </a:p>
                    <a:p>
                      <a:pPr algn="ctr"/>
                      <a:endParaRPr lang="en-US" dirty="0">
                        <a:solidFill>
                          <a:schemeClr val="tx1"/>
                        </a:solidFill>
                      </a:endParaRPr>
                    </a:p>
                  </p:txBody>
                </p:sp>
              </p:grpSp>
              <p:sp>
                <p:nvSpPr>
                  <p:cNvPr id="66" name="Rectangle 65"/>
                  <p:cNvSpPr/>
                  <p:nvPr/>
                </p:nvSpPr>
                <p:spPr>
                  <a:xfrm rot="5400000">
                    <a:off x="795685" y="2355986"/>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client</a:t>
                    </a:r>
                  </a:p>
                </p:txBody>
              </p:sp>
            </p:grpSp>
            <p:grpSp>
              <p:nvGrpSpPr>
                <p:cNvPr id="59" name="Group 58"/>
                <p:cNvGrpSpPr/>
                <p:nvPr/>
              </p:nvGrpSpPr>
              <p:grpSpPr>
                <a:xfrm>
                  <a:off x="258261" y="3718676"/>
                  <a:ext cx="1577364" cy="1161923"/>
                  <a:chOff x="258261" y="3718676"/>
                  <a:chExt cx="1577364" cy="1161923"/>
                </a:xfrm>
              </p:grpSpPr>
              <p:grpSp>
                <p:nvGrpSpPr>
                  <p:cNvPr id="60" name="Group 59"/>
                  <p:cNvGrpSpPr/>
                  <p:nvPr/>
                </p:nvGrpSpPr>
                <p:grpSpPr>
                  <a:xfrm>
                    <a:off x="258261" y="3718676"/>
                    <a:ext cx="1577364" cy="1161923"/>
                    <a:chOff x="1989510" y="5242676"/>
                    <a:chExt cx="979418" cy="1161923"/>
                  </a:xfrm>
                </p:grpSpPr>
                <p:sp>
                  <p:nvSpPr>
                    <p:cNvPr id="62" name="Rectangle 61"/>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Rectangle 63"/>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Existing </a:t>
                      </a:r>
                      <a:r>
                        <a:rPr lang="en-US" dirty="0" err="1" smtClean="0">
                          <a:solidFill>
                            <a:schemeClr val="tx1"/>
                          </a:solidFill>
                        </a:rPr>
                        <a:t>IoT</a:t>
                      </a:r>
                      <a:r>
                        <a:rPr lang="en-US" dirty="0" smtClean="0">
                          <a:solidFill>
                            <a:schemeClr val="tx1"/>
                          </a:solidFill>
                        </a:rPr>
                        <a:t> devices</a:t>
                      </a:r>
                    </a:p>
                    <a:p>
                      <a:pPr algn="ctr"/>
                      <a:endParaRPr lang="en-US" dirty="0">
                        <a:solidFill>
                          <a:schemeClr val="tx1"/>
                        </a:solidFill>
                      </a:endParaRPr>
                    </a:p>
                  </p:txBody>
                </p:sp>
              </p:grpSp>
              <p:sp>
                <p:nvSpPr>
                  <p:cNvPr id="61" name="Rectangle 60"/>
                  <p:cNvSpPr/>
                  <p:nvPr/>
                </p:nvSpPr>
                <p:spPr>
                  <a:xfrm rot="5400000">
                    <a:off x="795685" y="3992874"/>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client</a:t>
                    </a:r>
                  </a:p>
                </p:txBody>
              </p:sp>
            </p:grpSp>
          </p:grpSp>
          <p:cxnSp>
            <p:nvCxnSpPr>
              <p:cNvPr id="53" name="Elbow Connector 52"/>
              <p:cNvCxnSpPr>
                <a:stCxn id="72" idx="3"/>
                <a:endCxn id="73" idx="1"/>
              </p:cNvCxnSpPr>
              <p:nvPr/>
            </p:nvCxnSpPr>
            <p:spPr>
              <a:xfrm flipV="1">
                <a:off x="1663756" y="4987364"/>
                <a:ext cx="519869" cy="637823"/>
              </a:xfrm>
              <a:prstGeom prst="bentConnector3">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64" idx="3"/>
                <a:endCxn id="73" idx="1"/>
              </p:cNvCxnSpPr>
              <p:nvPr/>
            </p:nvCxnSpPr>
            <p:spPr>
              <a:xfrm>
                <a:off x="1663756" y="4242297"/>
                <a:ext cx="519869" cy="745067"/>
              </a:xfrm>
              <a:prstGeom prst="bentConnector3">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69" idx="3"/>
              </p:cNvCxnSpPr>
              <p:nvPr/>
            </p:nvCxnSpPr>
            <p:spPr>
              <a:xfrm flipH="1">
                <a:off x="1663756" y="2596444"/>
                <a:ext cx="2174466"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1660934" y="3990623"/>
                <a:ext cx="2174466"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117683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Device connectivity</a:t>
            </a:r>
          </a:p>
        </p:txBody>
      </p:sp>
      <p:sp>
        <p:nvSpPr>
          <p:cNvPr id="5" name="Content Placeholder 2"/>
          <p:cNvSpPr txBox="1">
            <a:spLocks/>
          </p:cNvSpPr>
          <p:nvPr/>
        </p:nvSpPr>
        <p:spPr>
          <a:xfrm>
            <a:off x="838200" y="1825625"/>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altLang="ko-KR" dirty="0"/>
              <a:t>Connect to directly the cloud gateway</a:t>
            </a:r>
          </a:p>
          <a:p>
            <a:pPr marL="514350" indent="-514350">
              <a:buAutoNum type="arabicPeriod"/>
            </a:pPr>
            <a:r>
              <a:rPr lang="en-US" altLang="ko-KR" dirty="0"/>
              <a:t>Connectivity via a field gateway</a:t>
            </a:r>
          </a:p>
          <a:p>
            <a:pPr marL="514350" indent="-514350">
              <a:buAutoNum type="arabicPeriod"/>
            </a:pPr>
            <a:r>
              <a:rPr lang="en-US" altLang="ko-KR" dirty="0"/>
              <a:t>Connect to custom cloud gateway</a:t>
            </a:r>
          </a:p>
          <a:p>
            <a:pPr marL="514350" indent="-514350">
              <a:buAutoNum type="arabicPeriod"/>
            </a:pPr>
            <a:r>
              <a:rPr lang="en-US" altLang="ko-KR" dirty="0"/>
              <a:t>Connectivity via a field gateway and custom cloud gateway</a:t>
            </a:r>
          </a:p>
          <a:p>
            <a:pPr marL="514350" indent="-514350">
              <a:buAutoNum type="arabicPeriod"/>
            </a:pPr>
            <a:endParaRPr lang="en-US" altLang="ko-KR" dirty="0"/>
          </a:p>
          <a:p>
            <a:pPr>
              <a:buFont typeface="Wingdings" charset="2"/>
              <a:buChar char="§"/>
            </a:pPr>
            <a:endParaRPr lang="en-US" altLang="ko-KR" dirty="0"/>
          </a:p>
          <a:p>
            <a:pPr>
              <a:buFont typeface="Wingdings" charset="2"/>
              <a:buChar char="§"/>
            </a:pPr>
            <a:endParaRPr lang="en-US" dirty="0"/>
          </a:p>
          <a:p>
            <a:pPr>
              <a:buFont typeface="Wingdings" charset="2"/>
              <a:buChar char="§"/>
            </a:pPr>
            <a:endParaRPr lang="en-US" dirty="0"/>
          </a:p>
        </p:txBody>
      </p:sp>
      <p:grpSp>
        <p:nvGrpSpPr>
          <p:cNvPr id="4" name="Group 3"/>
          <p:cNvGrpSpPr/>
          <p:nvPr/>
        </p:nvGrpSpPr>
        <p:grpSpPr>
          <a:xfrm>
            <a:off x="6347192" y="644095"/>
            <a:ext cx="5501592" cy="5995829"/>
            <a:chOff x="6347192" y="644095"/>
            <a:chExt cx="5501592" cy="5995829"/>
          </a:xfrm>
        </p:grpSpPr>
        <p:grpSp>
          <p:nvGrpSpPr>
            <p:cNvPr id="6" name="Group 5"/>
            <p:cNvGrpSpPr/>
            <p:nvPr/>
          </p:nvGrpSpPr>
          <p:grpSpPr>
            <a:xfrm>
              <a:off x="6347192" y="644095"/>
              <a:ext cx="5501592" cy="5199587"/>
              <a:chOff x="6347192" y="1516380"/>
              <a:chExt cx="5501592" cy="5199587"/>
            </a:xfrm>
          </p:grpSpPr>
          <p:grpSp>
            <p:nvGrpSpPr>
              <p:cNvPr id="7" name="Group 6"/>
              <p:cNvGrpSpPr/>
              <p:nvPr/>
            </p:nvGrpSpPr>
            <p:grpSpPr>
              <a:xfrm>
                <a:off x="6347192" y="2949092"/>
                <a:ext cx="1405495" cy="715279"/>
                <a:chOff x="1349742" y="2148992"/>
                <a:chExt cx="1405495" cy="715279"/>
              </a:xfrm>
            </p:grpSpPr>
            <p:sp>
              <p:nvSpPr>
                <p:cNvPr id="36" name="Rectangle 35"/>
                <p:cNvSpPr/>
                <p:nvPr/>
              </p:nvSpPr>
              <p:spPr>
                <a:xfrm>
                  <a:off x="1349742" y="2148992"/>
                  <a:ext cx="1405495" cy="715279"/>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a:t>
                  </a:r>
                </a:p>
                <a:p>
                  <a:pPr algn="ctr"/>
                  <a:endParaRPr lang="en-US" dirty="0">
                    <a:solidFill>
                      <a:schemeClr val="tx1"/>
                    </a:solidFill>
                  </a:endParaRPr>
                </a:p>
              </p:txBody>
            </p:sp>
            <p:sp>
              <p:nvSpPr>
                <p:cNvPr id="37" name="Rectangle 36"/>
                <p:cNvSpPr/>
                <p:nvPr/>
              </p:nvSpPr>
              <p:spPr>
                <a:xfrm rot="5400000">
                  <a:off x="1878700" y="2117510"/>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client</a:t>
                  </a:r>
                </a:p>
              </p:txBody>
            </p:sp>
          </p:grpSp>
          <p:grpSp>
            <p:nvGrpSpPr>
              <p:cNvPr id="8" name="Group 7"/>
              <p:cNvGrpSpPr/>
              <p:nvPr/>
            </p:nvGrpSpPr>
            <p:grpSpPr>
              <a:xfrm>
                <a:off x="6347192" y="4089808"/>
                <a:ext cx="1405495" cy="911756"/>
                <a:chOff x="6347192" y="4070053"/>
                <a:chExt cx="1405495" cy="911756"/>
              </a:xfrm>
            </p:grpSpPr>
            <p:sp>
              <p:nvSpPr>
                <p:cNvPr id="34" name="Rectangle 33"/>
                <p:cNvSpPr/>
                <p:nvPr/>
              </p:nvSpPr>
              <p:spPr>
                <a:xfrm>
                  <a:off x="6347192" y="4578053"/>
                  <a:ext cx="1405495" cy="403756"/>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a:t>
                  </a:r>
                </a:p>
              </p:txBody>
            </p:sp>
            <p:sp>
              <p:nvSpPr>
                <p:cNvPr id="35" name="Rectangle 34"/>
                <p:cNvSpPr/>
                <p:nvPr/>
              </p:nvSpPr>
              <p:spPr>
                <a:xfrm>
                  <a:off x="6347192" y="4070053"/>
                  <a:ext cx="1405495" cy="403756"/>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a:t>
                  </a:r>
                </a:p>
              </p:txBody>
            </p:sp>
          </p:grpSp>
          <p:grpSp>
            <p:nvGrpSpPr>
              <p:cNvPr id="9" name="Group 8"/>
              <p:cNvGrpSpPr/>
              <p:nvPr/>
            </p:nvGrpSpPr>
            <p:grpSpPr>
              <a:xfrm>
                <a:off x="6347192" y="1742592"/>
                <a:ext cx="1405495" cy="715279"/>
                <a:chOff x="1349742" y="2148992"/>
                <a:chExt cx="1405495" cy="715279"/>
              </a:xfrm>
            </p:grpSpPr>
            <p:sp>
              <p:nvSpPr>
                <p:cNvPr id="32" name="Rectangle 31"/>
                <p:cNvSpPr/>
                <p:nvPr/>
              </p:nvSpPr>
              <p:spPr>
                <a:xfrm>
                  <a:off x="1349742" y="2148992"/>
                  <a:ext cx="1405495" cy="715279"/>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a:t>
                  </a:r>
                </a:p>
                <a:p>
                  <a:pPr algn="ctr"/>
                  <a:endParaRPr lang="en-US" dirty="0">
                    <a:solidFill>
                      <a:schemeClr val="tx1"/>
                    </a:solidFill>
                  </a:endParaRPr>
                </a:p>
              </p:txBody>
            </p:sp>
            <p:sp>
              <p:nvSpPr>
                <p:cNvPr id="33" name="Rectangle 32"/>
                <p:cNvSpPr/>
                <p:nvPr/>
              </p:nvSpPr>
              <p:spPr>
                <a:xfrm rot="5400000">
                  <a:off x="1878700" y="2117510"/>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client</a:t>
                  </a:r>
                </a:p>
              </p:txBody>
            </p:sp>
          </p:grpSp>
          <p:sp>
            <p:nvSpPr>
              <p:cNvPr id="10" name="Rectangle 9"/>
              <p:cNvSpPr/>
              <p:nvPr/>
            </p:nvSpPr>
            <p:spPr>
              <a:xfrm>
                <a:off x="6347192" y="6152853"/>
                <a:ext cx="1405495" cy="403756"/>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a:t>
                </a:r>
              </a:p>
            </p:txBody>
          </p:sp>
          <p:sp>
            <p:nvSpPr>
              <p:cNvPr id="11" name="Rectangle 10"/>
              <p:cNvSpPr/>
              <p:nvPr/>
            </p:nvSpPr>
            <p:spPr>
              <a:xfrm>
                <a:off x="6347192" y="5644853"/>
                <a:ext cx="1405495" cy="403756"/>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Device</a:t>
                </a:r>
              </a:p>
            </p:txBody>
          </p:sp>
          <p:sp>
            <p:nvSpPr>
              <p:cNvPr id="12" name="Rectangle 11"/>
              <p:cNvSpPr/>
              <p:nvPr/>
            </p:nvSpPr>
            <p:spPr>
              <a:xfrm>
                <a:off x="9401542" y="5448805"/>
                <a:ext cx="1405495" cy="1267162"/>
              </a:xfrm>
              <a:prstGeom prst="rect">
                <a:avLst/>
              </a:prstGeom>
              <a:no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smtClean="0">
                  <a:solidFill>
                    <a:schemeClr val="tx1"/>
                  </a:solidFill>
                </a:endParaRPr>
              </a:p>
              <a:p>
                <a:pPr algn="ctr"/>
                <a:r>
                  <a:rPr lang="en-US" dirty="0" smtClean="0">
                    <a:solidFill>
                      <a:schemeClr val="tx1"/>
                    </a:solidFill>
                  </a:rPr>
                  <a:t>VPN</a:t>
                </a:r>
              </a:p>
            </p:txBody>
          </p:sp>
          <p:sp>
            <p:nvSpPr>
              <p:cNvPr id="13" name="Rectangle 12"/>
              <p:cNvSpPr/>
              <p:nvPr/>
            </p:nvSpPr>
            <p:spPr>
              <a:xfrm>
                <a:off x="8297028" y="5558766"/>
                <a:ext cx="1277723" cy="1047241"/>
              </a:xfrm>
              <a:prstGeom prst="rect">
                <a:avLst/>
              </a:prstGeom>
              <a:solidFill>
                <a:srgbClr val="D6D6D6"/>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Field</a:t>
                </a:r>
              </a:p>
              <a:p>
                <a:pPr algn="ctr"/>
                <a:r>
                  <a:rPr lang="en-US" dirty="0" smtClean="0">
                    <a:solidFill>
                      <a:schemeClr val="tx1"/>
                    </a:solidFill>
                  </a:rPr>
                  <a:t>Gateway</a:t>
                </a:r>
                <a:r>
                  <a:rPr lang="en-US" dirty="0">
                    <a:solidFill>
                      <a:schemeClr val="tx1"/>
                    </a:solidFill>
                  </a:rPr>
                  <a:t>*</a:t>
                </a:r>
                <a:endParaRPr lang="en-US" dirty="0" smtClean="0">
                  <a:solidFill>
                    <a:schemeClr val="tx1"/>
                  </a:solidFill>
                </a:endParaRPr>
              </a:p>
              <a:p>
                <a:pPr algn="ctr"/>
                <a:endParaRPr lang="en-US" dirty="0" smtClean="0">
                  <a:solidFill>
                    <a:schemeClr val="tx1"/>
                  </a:solidFill>
                </a:endParaRPr>
              </a:p>
            </p:txBody>
          </p:sp>
          <p:sp>
            <p:nvSpPr>
              <p:cNvPr id="14" name="Rectangle 13"/>
              <p:cNvSpPr/>
              <p:nvPr/>
            </p:nvSpPr>
            <p:spPr>
              <a:xfrm>
                <a:off x="8436728" y="4022066"/>
                <a:ext cx="1277723" cy="1047241"/>
              </a:xfrm>
              <a:prstGeom prst="rect">
                <a:avLst/>
              </a:prstGeom>
              <a:solidFill>
                <a:srgbClr val="D6D6D6"/>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Field</a:t>
                </a:r>
              </a:p>
              <a:p>
                <a:pPr algn="ctr"/>
                <a:r>
                  <a:rPr lang="en-US" dirty="0" smtClean="0">
                    <a:solidFill>
                      <a:schemeClr val="tx1"/>
                    </a:solidFill>
                  </a:rPr>
                  <a:t>Gateway</a:t>
                </a:r>
                <a:r>
                  <a:rPr lang="en-US" dirty="0">
                    <a:solidFill>
                      <a:schemeClr val="tx1"/>
                    </a:solidFill>
                  </a:rPr>
                  <a:t>*</a:t>
                </a:r>
                <a:endParaRPr lang="en-US" dirty="0" smtClean="0">
                  <a:solidFill>
                    <a:schemeClr val="tx1"/>
                  </a:solidFill>
                </a:endParaRPr>
              </a:p>
              <a:p>
                <a:pPr algn="ctr"/>
                <a:endParaRPr lang="en-US" dirty="0" smtClean="0">
                  <a:solidFill>
                    <a:schemeClr val="tx1"/>
                  </a:solidFill>
                </a:endParaRPr>
              </a:p>
            </p:txBody>
          </p:sp>
          <p:sp>
            <p:nvSpPr>
              <p:cNvPr id="15" name="Rectangle 14"/>
              <p:cNvSpPr/>
              <p:nvPr/>
            </p:nvSpPr>
            <p:spPr>
              <a:xfrm>
                <a:off x="10569843" y="5558766"/>
                <a:ext cx="1277723" cy="1047241"/>
              </a:xfrm>
              <a:prstGeom prst="rect">
                <a:avLst/>
              </a:prstGeom>
              <a:solidFill>
                <a:srgbClr val="D6D6D6"/>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Custom Cloud</a:t>
                </a:r>
              </a:p>
              <a:p>
                <a:pPr algn="ctr"/>
                <a:r>
                  <a:rPr lang="en-US" dirty="0" smtClean="0">
                    <a:solidFill>
                      <a:schemeClr val="tx1"/>
                    </a:solidFill>
                  </a:rPr>
                  <a:t>Gateway</a:t>
                </a:r>
              </a:p>
            </p:txBody>
          </p:sp>
          <p:sp>
            <p:nvSpPr>
              <p:cNvPr id="16" name="Rectangle 15"/>
              <p:cNvSpPr/>
              <p:nvPr/>
            </p:nvSpPr>
            <p:spPr>
              <a:xfrm>
                <a:off x="10569843" y="1570966"/>
                <a:ext cx="1277723" cy="1047241"/>
              </a:xfrm>
              <a:prstGeom prst="rect">
                <a:avLst/>
              </a:prstGeom>
              <a:solidFill>
                <a:srgbClr val="D6D6D6"/>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Custom Cloud</a:t>
                </a:r>
              </a:p>
              <a:p>
                <a:pPr algn="ctr"/>
                <a:r>
                  <a:rPr lang="en-US" dirty="0" smtClean="0">
                    <a:solidFill>
                      <a:schemeClr val="tx1"/>
                    </a:solidFill>
                  </a:rPr>
                  <a:t>Gateway</a:t>
                </a:r>
              </a:p>
            </p:txBody>
          </p:sp>
          <p:sp>
            <p:nvSpPr>
              <p:cNvPr id="17" name="Rectangle 16"/>
              <p:cNvSpPr/>
              <p:nvPr/>
            </p:nvSpPr>
            <p:spPr>
              <a:xfrm>
                <a:off x="10568624" y="3014520"/>
                <a:ext cx="1280160" cy="2286000"/>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Cloud Gateway</a:t>
                </a:r>
              </a:p>
            </p:txBody>
          </p:sp>
          <p:cxnSp>
            <p:nvCxnSpPr>
              <p:cNvPr id="18" name="Straight Connector 17"/>
              <p:cNvCxnSpPr>
                <a:stCxn id="32" idx="3"/>
                <a:endCxn id="16" idx="1"/>
              </p:cNvCxnSpPr>
              <p:nvPr/>
            </p:nvCxnSpPr>
            <p:spPr>
              <a:xfrm flipV="1">
                <a:off x="7752687" y="2094587"/>
                <a:ext cx="2817156" cy="5645"/>
              </a:xfrm>
              <a:prstGeom prst="line">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6" idx="3"/>
              </p:cNvCxnSpPr>
              <p:nvPr/>
            </p:nvCxnSpPr>
            <p:spPr>
              <a:xfrm>
                <a:off x="7752687" y="3306733"/>
                <a:ext cx="2813713" cy="0"/>
              </a:xfrm>
              <a:prstGeom prst="line">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0"/>
                <a:endCxn id="17" idx="2"/>
              </p:cNvCxnSpPr>
              <p:nvPr/>
            </p:nvCxnSpPr>
            <p:spPr>
              <a:xfrm flipH="1" flipV="1">
                <a:off x="11208704" y="5300520"/>
                <a:ext cx="1" cy="258246"/>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a:endCxn id="17" idx="0"/>
              </p:cNvCxnSpPr>
              <p:nvPr/>
            </p:nvCxnSpPr>
            <p:spPr>
              <a:xfrm flipH="1">
                <a:off x="11208704" y="2618207"/>
                <a:ext cx="1" cy="396313"/>
              </a:xfrm>
              <a:prstGeom prst="line">
                <a:avLst/>
              </a:prstGeom>
              <a:ln w="57150" cmpd="sng">
                <a:solidFill>
                  <a:srgbClr val="7F7F7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45"/>
              <p:cNvCxnSpPr>
                <a:stCxn id="35" idx="3"/>
                <a:endCxn id="14" idx="1"/>
              </p:cNvCxnSpPr>
              <p:nvPr/>
            </p:nvCxnSpPr>
            <p:spPr>
              <a:xfrm>
                <a:off x="7752687" y="4291686"/>
                <a:ext cx="684041" cy="254001"/>
              </a:xfrm>
              <a:prstGeom prst="bentConnector3">
                <a:avLst>
                  <a:gd name="adj1" fmla="val 50000"/>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47"/>
              <p:cNvCxnSpPr>
                <a:stCxn id="34" idx="3"/>
                <a:endCxn id="14" idx="1"/>
              </p:cNvCxnSpPr>
              <p:nvPr/>
            </p:nvCxnSpPr>
            <p:spPr>
              <a:xfrm flipV="1">
                <a:off x="7752687" y="4545687"/>
                <a:ext cx="684041" cy="253999"/>
              </a:xfrm>
              <a:prstGeom prst="bentConnector3">
                <a:avLst>
                  <a:gd name="adj1" fmla="val 50000"/>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4" idx="3"/>
              </p:cNvCxnSpPr>
              <p:nvPr/>
            </p:nvCxnSpPr>
            <p:spPr>
              <a:xfrm>
                <a:off x="9714451" y="4545687"/>
                <a:ext cx="851949" cy="913"/>
              </a:xfrm>
              <a:prstGeom prst="line">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3" idx="3"/>
                <a:endCxn id="15" idx="1"/>
              </p:cNvCxnSpPr>
              <p:nvPr/>
            </p:nvCxnSpPr>
            <p:spPr>
              <a:xfrm>
                <a:off x="9574751" y="6082387"/>
                <a:ext cx="995092" cy="0"/>
              </a:xfrm>
              <a:prstGeom prst="line">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45"/>
              <p:cNvCxnSpPr>
                <a:stCxn id="11" idx="3"/>
                <a:endCxn id="13" idx="1"/>
              </p:cNvCxnSpPr>
              <p:nvPr/>
            </p:nvCxnSpPr>
            <p:spPr>
              <a:xfrm>
                <a:off x="7752687" y="5846731"/>
                <a:ext cx="544341" cy="235656"/>
              </a:xfrm>
              <a:prstGeom prst="bentConnector3">
                <a:avLst>
                  <a:gd name="adj1" fmla="val 50000"/>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47"/>
              <p:cNvCxnSpPr>
                <a:stCxn id="10" idx="3"/>
                <a:endCxn id="13" idx="1"/>
              </p:cNvCxnSpPr>
              <p:nvPr/>
            </p:nvCxnSpPr>
            <p:spPr>
              <a:xfrm flipV="1">
                <a:off x="7752687" y="6082387"/>
                <a:ext cx="544341" cy="272344"/>
              </a:xfrm>
              <a:prstGeom prst="bentConnector3">
                <a:avLst>
                  <a:gd name="adj1" fmla="val 50000"/>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Oval 27"/>
              <p:cNvSpPr>
                <a:spLocks noChangeAspect="1"/>
              </p:cNvSpPr>
              <p:nvPr/>
            </p:nvSpPr>
            <p:spPr>
              <a:xfrm>
                <a:off x="7770850" y="3688080"/>
                <a:ext cx="453186" cy="447040"/>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2</a:t>
                </a:r>
                <a:endParaRPr lang="en-US" dirty="0" smtClean="0">
                  <a:solidFill>
                    <a:schemeClr val="tx1"/>
                  </a:solidFill>
                </a:endParaRPr>
              </a:p>
            </p:txBody>
          </p:sp>
          <p:sp>
            <p:nvSpPr>
              <p:cNvPr id="29" name="Oval 28"/>
              <p:cNvSpPr>
                <a:spLocks noChangeAspect="1"/>
              </p:cNvSpPr>
              <p:nvPr/>
            </p:nvSpPr>
            <p:spPr>
              <a:xfrm>
                <a:off x="7770850" y="2646680"/>
                <a:ext cx="453186" cy="447040"/>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1</a:t>
                </a:r>
                <a:endParaRPr lang="en-US" dirty="0" smtClean="0">
                  <a:solidFill>
                    <a:schemeClr val="tx1"/>
                  </a:solidFill>
                </a:endParaRPr>
              </a:p>
            </p:txBody>
          </p:sp>
          <p:sp>
            <p:nvSpPr>
              <p:cNvPr id="30" name="Oval 29"/>
              <p:cNvSpPr>
                <a:spLocks noChangeAspect="1"/>
              </p:cNvSpPr>
              <p:nvPr/>
            </p:nvSpPr>
            <p:spPr>
              <a:xfrm>
                <a:off x="7783550" y="1516380"/>
                <a:ext cx="453186" cy="447040"/>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3</a:t>
                </a:r>
                <a:endParaRPr lang="en-US" dirty="0" smtClean="0">
                  <a:solidFill>
                    <a:schemeClr val="tx1"/>
                  </a:solidFill>
                </a:endParaRPr>
              </a:p>
            </p:txBody>
          </p:sp>
          <p:sp>
            <p:nvSpPr>
              <p:cNvPr id="31" name="Oval 30"/>
              <p:cNvSpPr>
                <a:spLocks noChangeAspect="1"/>
              </p:cNvSpPr>
              <p:nvPr/>
            </p:nvSpPr>
            <p:spPr>
              <a:xfrm>
                <a:off x="7770850" y="5300980"/>
                <a:ext cx="453186" cy="447040"/>
              </a:xfrm>
              <a:prstGeom prst="ellipse">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4</a:t>
                </a:r>
              </a:p>
            </p:txBody>
          </p:sp>
        </p:grpSp>
        <p:grpSp>
          <p:nvGrpSpPr>
            <p:cNvPr id="39" name="Group 38"/>
            <p:cNvGrpSpPr/>
            <p:nvPr/>
          </p:nvGrpSpPr>
          <p:grpSpPr>
            <a:xfrm>
              <a:off x="7249466" y="5716594"/>
              <a:ext cx="3707668" cy="923330"/>
              <a:chOff x="1604088" y="545076"/>
              <a:chExt cx="3707668" cy="923330"/>
            </a:xfrm>
          </p:grpSpPr>
          <p:sp>
            <p:nvSpPr>
              <p:cNvPr id="41" name="TextBox 40"/>
              <p:cNvSpPr txBox="1"/>
              <p:nvPr/>
            </p:nvSpPr>
            <p:spPr>
              <a:xfrm>
                <a:off x="2201334" y="545076"/>
                <a:ext cx="3110422" cy="923330"/>
              </a:xfrm>
              <a:prstGeom prst="rect">
                <a:avLst/>
              </a:prstGeom>
              <a:noFill/>
            </p:spPr>
            <p:txBody>
              <a:bodyPr wrap="none" rtlCol="0">
                <a:spAutoFit/>
              </a:bodyPr>
              <a:lstStyle/>
              <a:p>
                <a:r>
                  <a:rPr lang="en-US" dirty="0"/>
                  <a:t>D</a:t>
                </a:r>
                <a:r>
                  <a:rPr lang="en-US" dirty="0" smtClean="0"/>
                  <a:t>ata path</a:t>
                </a:r>
              </a:p>
              <a:p>
                <a:r>
                  <a:rPr lang="en-US" dirty="0" smtClean="0"/>
                  <a:t>Optional solution component</a:t>
                </a:r>
              </a:p>
              <a:p>
                <a:r>
                  <a:rPr lang="en-US" dirty="0" err="1" smtClean="0"/>
                  <a:t>IoT</a:t>
                </a:r>
                <a:r>
                  <a:rPr lang="en-US" dirty="0" smtClean="0"/>
                  <a:t> solution component</a:t>
                </a:r>
                <a:endParaRPr lang="en-US" dirty="0"/>
              </a:p>
            </p:txBody>
          </p:sp>
          <p:grpSp>
            <p:nvGrpSpPr>
              <p:cNvPr id="42" name="Group 41"/>
              <p:cNvGrpSpPr/>
              <p:nvPr/>
            </p:nvGrpSpPr>
            <p:grpSpPr>
              <a:xfrm>
                <a:off x="1604088" y="726584"/>
                <a:ext cx="465775" cy="741822"/>
                <a:chOff x="1604088" y="737099"/>
                <a:chExt cx="465775" cy="740161"/>
              </a:xfrm>
            </p:grpSpPr>
            <p:cxnSp>
              <p:nvCxnSpPr>
                <p:cNvPr id="43" name="Straight Arrow Connector 42"/>
                <p:cNvCxnSpPr/>
                <p:nvPr/>
              </p:nvCxnSpPr>
              <p:spPr>
                <a:xfrm flipH="1" flipV="1">
                  <a:off x="1604088" y="737099"/>
                  <a:ext cx="465775"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711712" y="876700"/>
                  <a:ext cx="250527" cy="252189"/>
                </a:xfrm>
                <a:prstGeom prst="rect">
                  <a:avLst/>
                </a:prstGeom>
                <a:solidFill>
                  <a:srgbClr val="D6D6D6"/>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45" name="Rectangle 44"/>
                <p:cNvSpPr/>
                <p:nvPr/>
              </p:nvSpPr>
              <p:spPr>
                <a:xfrm>
                  <a:off x="1708959" y="1221228"/>
                  <a:ext cx="256032" cy="256032"/>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grpSp>
    </p:spTree>
    <p:extLst>
      <p:ext uri="{BB962C8B-B14F-4D97-AF65-F5344CB8AC3E}">
        <p14:creationId xmlns:p14="http://schemas.microsoft.com/office/powerpoint/2010/main" val="23663649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Device</a:t>
            </a:r>
          </a:p>
        </p:txBody>
      </p:sp>
      <p:sp>
        <p:nvSpPr>
          <p:cNvPr id="3" name="Content Placeholder 2"/>
          <p:cNvSpPr>
            <a:spLocks noGrp="1"/>
          </p:cNvSpPr>
          <p:nvPr>
            <p:ph sz="half" idx="1"/>
          </p:nvPr>
        </p:nvSpPr>
        <p:spPr/>
        <p:txBody>
          <a:bodyPr>
            <a:normAutofit/>
          </a:bodyPr>
          <a:lstStyle/>
          <a:p>
            <a:pPr>
              <a:buFont typeface="Wingdings" charset="2"/>
              <a:buChar char="§"/>
            </a:pPr>
            <a:r>
              <a:rPr lang="en-US" altLang="ko-KR" dirty="0"/>
              <a:t> The feature is anyway to do something </a:t>
            </a:r>
            <a:r>
              <a:rPr lang="en-US" altLang="ko-KR" dirty="0" smtClean="0"/>
              <a:t>useful</a:t>
            </a:r>
            <a:endParaRPr lang="en-US" altLang="ko-KR" dirty="0"/>
          </a:p>
          <a:p>
            <a:pPr marL="457200" lvl="1" indent="0">
              <a:buNone/>
            </a:pPr>
            <a:r>
              <a:rPr lang="en-US" altLang="ko-KR" dirty="0"/>
              <a:t>Ex) sensing, computing, communicating, </a:t>
            </a:r>
            <a:r>
              <a:rPr lang="en-US" altLang="ko-KR" dirty="0" smtClean="0"/>
              <a:t>acting</a:t>
            </a:r>
            <a:endParaRPr lang="en-US" altLang="ko-KR" dirty="0"/>
          </a:p>
          <a:p>
            <a:pPr>
              <a:buFont typeface="Wingdings" charset="2"/>
              <a:buChar char="§"/>
            </a:pPr>
            <a:r>
              <a:rPr lang="en-US" altLang="ko-KR" dirty="0"/>
              <a:t>Heterogeneous device </a:t>
            </a:r>
            <a:r>
              <a:rPr lang="en-US" altLang="ko-KR" dirty="0" smtClean="0"/>
              <a:t>support</a:t>
            </a:r>
            <a:endParaRPr lang="en-US" altLang="ko-KR" dirty="0"/>
          </a:p>
          <a:p>
            <a:pPr>
              <a:buFont typeface="Wingdings" charset="2"/>
              <a:buChar char="§"/>
            </a:pPr>
            <a:r>
              <a:rPr lang="en-US" altLang="ko-KR" dirty="0"/>
              <a:t>Target </a:t>
            </a:r>
            <a:r>
              <a:rPr lang="en-US" altLang="ko-KR" dirty="0" smtClean="0"/>
              <a:t>devices</a:t>
            </a:r>
            <a:endParaRPr lang="en-US" dirty="0"/>
          </a:p>
        </p:txBody>
      </p:sp>
      <p:grpSp>
        <p:nvGrpSpPr>
          <p:cNvPr id="5" name="Group 4"/>
          <p:cNvGrpSpPr/>
          <p:nvPr/>
        </p:nvGrpSpPr>
        <p:grpSpPr>
          <a:xfrm>
            <a:off x="6531688" y="884014"/>
            <a:ext cx="4885612" cy="5475111"/>
            <a:chOff x="6531688" y="1243189"/>
            <a:chExt cx="4885612" cy="5475111"/>
          </a:xfrm>
        </p:grpSpPr>
        <p:grpSp>
          <p:nvGrpSpPr>
            <p:cNvPr id="6" name="Group 5"/>
            <p:cNvGrpSpPr/>
            <p:nvPr/>
          </p:nvGrpSpPr>
          <p:grpSpPr>
            <a:xfrm>
              <a:off x="6886942" y="1243189"/>
              <a:ext cx="4530358" cy="4840111"/>
              <a:chOff x="6455142" y="2017889"/>
              <a:chExt cx="4530358" cy="4840111"/>
            </a:xfrm>
          </p:grpSpPr>
          <p:sp>
            <p:nvSpPr>
              <p:cNvPr id="13" name="Rectangle 12"/>
              <p:cNvSpPr/>
              <p:nvPr/>
            </p:nvSpPr>
            <p:spPr>
              <a:xfrm>
                <a:off x="9823437" y="2017889"/>
                <a:ext cx="1162063" cy="4840111"/>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4" name="Rectangle 13"/>
              <p:cNvSpPr/>
              <p:nvPr/>
            </p:nvSpPr>
            <p:spPr>
              <a:xfrm>
                <a:off x="10049215" y="2130778"/>
                <a:ext cx="677334" cy="4614333"/>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bg1"/>
                    </a:solidFill>
                  </a:rPr>
                  <a:t>Cloud gateway</a:t>
                </a:r>
              </a:p>
            </p:txBody>
          </p:sp>
          <p:grpSp>
            <p:nvGrpSpPr>
              <p:cNvPr id="15" name="Group 14"/>
              <p:cNvGrpSpPr/>
              <p:nvPr/>
            </p:nvGrpSpPr>
            <p:grpSpPr>
              <a:xfrm>
                <a:off x="8380506" y="4745965"/>
                <a:ext cx="1161566" cy="1047241"/>
                <a:chOff x="2381180" y="5112854"/>
                <a:chExt cx="1161566" cy="1047241"/>
              </a:xfrm>
            </p:grpSpPr>
            <p:sp>
              <p:nvSpPr>
                <p:cNvPr id="38" name="Rectangle 37"/>
                <p:cNvSpPr/>
                <p:nvPr/>
              </p:nvSpPr>
              <p:spPr>
                <a:xfrm>
                  <a:off x="2381180" y="5112854"/>
                  <a:ext cx="1161566" cy="1047241"/>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Gateway</a:t>
                  </a:r>
                </a:p>
                <a:p>
                  <a:pPr algn="ctr"/>
                  <a:endParaRPr lang="en-US" dirty="0" smtClean="0">
                    <a:solidFill>
                      <a:schemeClr val="tx1"/>
                    </a:solidFill>
                  </a:endParaRPr>
                </a:p>
                <a:p>
                  <a:pPr algn="ctr"/>
                  <a:endParaRPr lang="en-US" dirty="0" smtClean="0">
                    <a:solidFill>
                      <a:schemeClr val="tx1"/>
                    </a:solidFill>
                  </a:endParaRPr>
                </a:p>
              </p:txBody>
            </p:sp>
            <p:sp>
              <p:nvSpPr>
                <p:cNvPr id="39" name="Rectangle 38"/>
                <p:cNvSpPr/>
                <p:nvPr/>
              </p:nvSpPr>
              <p:spPr>
                <a:xfrm rot="5400000">
                  <a:off x="2788174" y="5308029"/>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client</a:t>
                  </a:r>
                </a:p>
              </p:txBody>
            </p:sp>
          </p:grpSp>
          <p:cxnSp>
            <p:nvCxnSpPr>
              <p:cNvPr id="16" name="Straight Arrow Connector 15"/>
              <p:cNvCxnSpPr/>
              <p:nvPr/>
            </p:nvCxnSpPr>
            <p:spPr>
              <a:xfrm flipH="1" flipV="1">
                <a:off x="9553577" y="5269587"/>
                <a:ext cx="512352"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6455142" y="2364010"/>
                <a:ext cx="1577364" cy="4181701"/>
                <a:chOff x="258261" y="2081788"/>
                <a:chExt cx="1577364" cy="4181701"/>
              </a:xfrm>
            </p:grpSpPr>
            <p:grpSp>
              <p:nvGrpSpPr>
                <p:cNvPr id="22" name="Group 21"/>
                <p:cNvGrpSpPr/>
                <p:nvPr/>
              </p:nvGrpSpPr>
              <p:grpSpPr>
                <a:xfrm>
                  <a:off x="258261" y="5101566"/>
                  <a:ext cx="1577364" cy="1161923"/>
                  <a:chOff x="1989510" y="5242676"/>
                  <a:chExt cx="979418" cy="1161923"/>
                </a:xfrm>
              </p:grpSpPr>
              <p:sp>
                <p:nvSpPr>
                  <p:cNvPr id="35" name="Rectangle 34"/>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ectangle 35"/>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Low-power</a:t>
                    </a:r>
                    <a:r>
                      <a:rPr lang="en-US" dirty="0">
                        <a:solidFill>
                          <a:schemeClr val="tx1"/>
                        </a:solidFill>
                      </a:rPr>
                      <a:t> </a:t>
                    </a:r>
                    <a:r>
                      <a:rPr lang="en-US" dirty="0" smtClean="0">
                        <a:solidFill>
                          <a:schemeClr val="tx1"/>
                        </a:solidFill>
                      </a:rPr>
                      <a:t>devices</a:t>
                    </a:r>
                  </a:p>
                  <a:p>
                    <a:pPr algn="ctr"/>
                    <a:endParaRPr lang="en-US" dirty="0" smtClean="0">
                      <a:solidFill>
                        <a:schemeClr val="tx1"/>
                      </a:solidFill>
                    </a:endParaRPr>
                  </a:p>
                </p:txBody>
              </p:sp>
            </p:grpSp>
            <p:grpSp>
              <p:nvGrpSpPr>
                <p:cNvPr id="23" name="Group 22"/>
                <p:cNvGrpSpPr/>
                <p:nvPr/>
              </p:nvGrpSpPr>
              <p:grpSpPr>
                <a:xfrm>
                  <a:off x="258261" y="2081788"/>
                  <a:ext cx="1577364" cy="1161923"/>
                  <a:chOff x="258261" y="2081788"/>
                  <a:chExt cx="1577364" cy="1161923"/>
                </a:xfrm>
              </p:grpSpPr>
              <p:grpSp>
                <p:nvGrpSpPr>
                  <p:cNvPr id="30" name="Group 29"/>
                  <p:cNvGrpSpPr/>
                  <p:nvPr/>
                </p:nvGrpSpPr>
                <p:grpSpPr>
                  <a:xfrm>
                    <a:off x="258261" y="2081788"/>
                    <a:ext cx="1577364" cy="1161923"/>
                    <a:chOff x="1989510" y="5242676"/>
                    <a:chExt cx="979418" cy="1161923"/>
                  </a:xfrm>
                </p:grpSpPr>
                <p:sp>
                  <p:nvSpPr>
                    <p:cNvPr id="32" name="Rectangle 31"/>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IP-capable devices</a:t>
                      </a:r>
                    </a:p>
                    <a:p>
                      <a:pPr algn="ctr"/>
                      <a:endParaRPr lang="en-US" dirty="0">
                        <a:solidFill>
                          <a:schemeClr val="tx1"/>
                        </a:solidFill>
                      </a:endParaRPr>
                    </a:p>
                  </p:txBody>
                </p:sp>
              </p:grpSp>
              <p:sp>
                <p:nvSpPr>
                  <p:cNvPr id="31" name="Rectangle 30"/>
                  <p:cNvSpPr/>
                  <p:nvPr/>
                </p:nvSpPr>
                <p:spPr>
                  <a:xfrm rot="5400000">
                    <a:off x="795685" y="2355986"/>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client</a:t>
                    </a:r>
                  </a:p>
                </p:txBody>
              </p:sp>
            </p:grpSp>
            <p:grpSp>
              <p:nvGrpSpPr>
                <p:cNvPr id="24" name="Group 23"/>
                <p:cNvGrpSpPr/>
                <p:nvPr/>
              </p:nvGrpSpPr>
              <p:grpSpPr>
                <a:xfrm>
                  <a:off x="258261" y="3718676"/>
                  <a:ext cx="1577364" cy="1161923"/>
                  <a:chOff x="258261" y="3718676"/>
                  <a:chExt cx="1577364" cy="1161923"/>
                </a:xfrm>
              </p:grpSpPr>
              <p:grpSp>
                <p:nvGrpSpPr>
                  <p:cNvPr id="25" name="Group 24"/>
                  <p:cNvGrpSpPr/>
                  <p:nvPr/>
                </p:nvGrpSpPr>
                <p:grpSpPr>
                  <a:xfrm>
                    <a:off x="258261" y="3718676"/>
                    <a:ext cx="1577364" cy="1161923"/>
                    <a:chOff x="1989510" y="5242676"/>
                    <a:chExt cx="979418" cy="1161923"/>
                  </a:xfrm>
                </p:grpSpPr>
                <p:sp>
                  <p:nvSpPr>
                    <p:cNvPr id="27" name="Rectangle 26"/>
                    <p:cNvSpPr/>
                    <p:nvPr/>
                  </p:nvSpPr>
                  <p:spPr>
                    <a:xfrm>
                      <a:off x="2096227" y="5357358"/>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p:cNvSpPr/>
                    <p:nvPr/>
                  </p:nvSpPr>
                  <p:spPr>
                    <a:xfrm>
                      <a:off x="2042869" y="5296794"/>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p:cNvSpPr/>
                    <p:nvPr/>
                  </p:nvSpPr>
                  <p:spPr>
                    <a:xfrm>
                      <a:off x="1989510" y="5242676"/>
                      <a:ext cx="872701" cy="104724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Existing </a:t>
                      </a:r>
                      <a:r>
                        <a:rPr lang="en-US" dirty="0" err="1" smtClean="0">
                          <a:solidFill>
                            <a:schemeClr val="tx1"/>
                          </a:solidFill>
                        </a:rPr>
                        <a:t>IoT</a:t>
                      </a:r>
                      <a:r>
                        <a:rPr lang="en-US" dirty="0" smtClean="0">
                          <a:solidFill>
                            <a:schemeClr val="tx1"/>
                          </a:solidFill>
                        </a:rPr>
                        <a:t> devices</a:t>
                      </a:r>
                    </a:p>
                    <a:p>
                      <a:pPr algn="ctr"/>
                      <a:endParaRPr lang="en-US" dirty="0">
                        <a:solidFill>
                          <a:schemeClr val="tx1"/>
                        </a:solidFill>
                      </a:endParaRPr>
                    </a:p>
                  </p:txBody>
                </p:sp>
              </p:grpSp>
              <p:sp>
                <p:nvSpPr>
                  <p:cNvPr id="26" name="Rectangle 25"/>
                  <p:cNvSpPr/>
                  <p:nvPr/>
                </p:nvSpPr>
                <p:spPr>
                  <a:xfrm rot="5400000">
                    <a:off x="795685" y="3992874"/>
                    <a:ext cx="347579" cy="1104634"/>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smtClean="0">
                        <a:solidFill>
                          <a:schemeClr val="bg1"/>
                        </a:solidFill>
                      </a:rPr>
                      <a:t>IoT</a:t>
                    </a:r>
                    <a:r>
                      <a:rPr lang="en-US" dirty="0" smtClean="0">
                        <a:solidFill>
                          <a:schemeClr val="bg1"/>
                        </a:solidFill>
                      </a:rPr>
                      <a:t> client</a:t>
                    </a:r>
                  </a:p>
                </p:txBody>
              </p:sp>
            </p:grpSp>
          </p:grpSp>
          <p:cxnSp>
            <p:nvCxnSpPr>
              <p:cNvPr id="18" name="Elbow Connector 17"/>
              <p:cNvCxnSpPr>
                <a:stCxn id="37" idx="3"/>
                <a:endCxn id="38" idx="1"/>
              </p:cNvCxnSpPr>
              <p:nvPr/>
            </p:nvCxnSpPr>
            <p:spPr>
              <a:xfrm flipV="1">
                <a:off x="7860637" y="5269586"/>
                <a:ext cx="519869" cy="637823"/>
              </a:xfrm>
              <a:prstGeom prst="bentConnector3">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29" idx="3"/>
                <a:endCxn id="38" idx="1"/>
              </p:cNvCxnSpPr>
              <p:nvPr/>
            </p:nvCxnSpPr>
            <p:spPr>
              <a:xfrm>
                <a:off x="7860637" y="4524519"/>
                <a:ext cx="519869" cy="745067"/>
              </a:xfrm>
              <a:prstGeom prst="bentConnector3">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34" idx="3"/>
              </p:cNvCxnSpPr>
              <p:nvPr/>
            </p:nvCxnSpPr>
            <p:spPr>
              <a:xfrm flipH="1">
                <a:off x="7860637" y="2878666"/>
                <a:ext cx="2174466"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857815" y="4272845"/>
                <a:ext cx="2174466"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531688" y="5794970"/>
              <a:ext cx="3707668" cy="923330"/>
              <a:chOff x="1604088" y="545076"/>
              <a:chExt cx="3707668" cy="923330"/>
            </a:xfrm>
          </p:grpSpPr>
          <p:sp>
            <p:nvSpPr>
              <p:cNvPr id="8" name="TextBox 7"/>
              <p:cNvSpPr txBox="1"/>
              <p:nvPr/>
            </p:nvSpPr>
            <p:spPr>
              <a:xfrm>
                <a:off x="2201334" y="545076"/>
                <a:ext cx="3110422" cy="923330"/>
              </a:xfrm>
              <a:prstGeom prst="rect">
                <a:avLst/>
              </a:prstGeom>
              <a:noFill/>
            </p:spPr>
            <p:txBody>
              <a:bodyPr wrap="none" rtlCol="0">
                <a:spAutoFit/>
              </a:bodyPr>
              <a:lstStyle/>
              <a:p>
                <a:r>
                  <a:rPr lang="en-US" dirty="0"/>
                  <a:t>D</a:t>
                </a:r>
                <a:r>
                  <a:rPr lang="en-US" dirty="0" smtClean="0"/>
                  <a:t>ata path</a:t>
                </a:r>
              </a:p>
              <a:p>
                <a:r>
                  <a:rPr lang="en-US" dirty="0" smtClean="0"/>
                  <a:t>Optional solution component</a:t>
                </a:r>
              </a:p>
              <a:p>
                <a:r>
                  <a:rPr lang="en-US" dirty="0" err="1" smtClean="0"/>
                  <a:t>IoT</a:t>
                </a:r>
                <a:r>
                  <a:rPr lang="en-US" dirty="0" smtClean="0"/>
                  <a:t> solution component</a:t>
                </a:r>
                <a:endParaRPr lang="en-US" dirty="0"/>
              </a:p>
            </p:txBody>
          </p:sp>
          <p:grpSp>
            <p:nvGrpSpPr>
              <p:cNvPr id="9" name="Group 8"/>
              <p:cNvGrpSpPr/>
              <p:nvPr/>
            </p:nvGrpSpPr>
            <p:grpSpPr>
              <a:xfrm>
                <a:off x="1604088" y="726584"/>
                <a:ext cx="465775" cy="741822"/>
                <a:chOff x="1604088" y="737099"/>
                <a:chExt cx="465775" cy="740161"/>
              </a:xfrm>
            </p:grpSpPr>
            <p:cxnSp>
              <p:nvCxnSpPr>
                <p:cNvPr id="10" name="Straight Arrow Connector 9"/>
                <p:cNvCxnSpPr/>
                <p:nvPr/>
              </p:nvCxnSpPr>
              <p:spPr>
                <a:xfrm flipH="1" flipV="1">
                  <a:off x="1604088" y="737099"/>
                  <a:ext cx="465775" cy="0"/>
                </a:xfrm>
                <a:prstGeom prst="straightConnector1">
                  <a:avLst/>
                </a:prstGeom>
                <a:ln w="57150" cmpd="sng">
                  <a:solidFill>
                    <a:srgbClr val="7F7F7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711712" y="876700"/>
                  <a:ext cx="250527" cy="252189"/>
                </a:xfrm>
                <a:prstGeom prst="rect">
                  <a:avLst/>
                </a:prstGeom>
                <a:solidFill>
                  <a:schemeClr val="bg1"/>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12" name="Rectangle 11"/>
                <p:cNvSpPr/>
                <p:nvPr/>
              </p:nvSpPr>
              <p:spPr>
                <a:xfrm>
                  <a:off x="1708959" y="1221228"/>
                  <a:ext cx="256032" cy="256032"/>
                </a:xfrm>
                <a:prstGeom prst="rect">
                  <a:avLst/>
                </a:prstGeom>
                <a:solidFill>
                  <a:srgbClr val="145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grpSp>
        </p:grpSp>
      </p:grpSp>
    </p:spTree>
    <p:extLst>
      <p:ext uri="{BB962C8B-B14F-4D97-AF65-F5344CB8AC3E}">
        <p14:creationId xmlns:p14="http://schemas.microsoft.com/office/powerpoint/2010/main" val="220195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Field Gateway</a:t>
            </a:r>
          </a:p>
        </p:txBody>
      </p:sp>
      <p:grpSp>
        <p:nvGrpSpPr>
          <p:cNvPr id="7" name="Group 6"/>
          <p:cNvGrpSpPr/>
          <p:nvPr/>
        </p:nvGrpSpPr>
        <p:grpSpPr>
          <a:xfrm>
            <a:off x="0" y="1958168"/>
            <a:ext cx="12192000" cy="1470832"/>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Device-appliance or general-purpose software</a:t>
              </a:r>
            </a:p>
            <a:p>
              <a:pPr marL="457200" lvl="0" indent="-457200" algn="l" defTabSz="914089">
                <a:spcBef>
                  <a:spcPct val="20000"/>
                </a:spcBef>
                <a:buSzPct val="80000"/>
                <a:buFont typeface="Wingdings" charset="2"/>
                <a:buChar char="§"/>
              </a:pPr>
              <a:r>
                <a:rPr lang="en-US" i="0" dirty="0"/>
                <a:t>Local processing and control functions </a:t>
              </a:r>
              <a:r>
                <a:rPr lang="en-US" i="0" smtClean="0"/>
                <a:t>in devices</a:t>
              </a:r>
              <a:endParaRPr lang="en-US" i="0" dirty="0"/>
            </a:p>
          </p:txBody>
        </p:sp>
      </p:grpSp>
      <p:sp>
        <p:nvSpPr>
          <p:cNvPr id="13" name="Circular Arrow 28"/>
          <p:cNvSpPr/>
          <p:nvPr/>
        </p:nvSpPr>
        <p:spPr>
          <a:xfrm>
            <a:off x="5225520" y="3866993"/>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5664901" y="4336609"/>
            <a:ext cx="990977" cy="369332"/>
          </a:xfrm>
          <a:prstGeom prst="rect">
            <a:avLst/>
          </a:prstGeom>
          <a:noFill/>
        </p:spPr>
        <p:txBody>
          <a:bodyPr wrap="none" rtlCol="0">
            <a:spAutoFit/>
          </a:bodyPr>
          <a:lstStyle/>
          <a:p>
            <a:pPr algn="ctr"/>
            <a:r>
              <a:rPr lang="en-US" dirty="0"/>
              <a:t>sending</a:t>
            </a:r>
          </a:p>
        </p:txBody>
      </p:sp>
      <p:sp>
        <p:nvSpPr>
          <p:cNvPr id="16" name="Circular Arrow 28"/>
          <p:cNvSpPr/>
          <p:nvPr/>
        </p:nvSpPr>
        <p:spPr>
          <a:xfrm rot="10581472">
            <a:off x="5220752" y="4448025"/>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p:cNvSpPr txBox="1"/>
          <p:nvPr/>
        </p:nvSpPr>
        <p:spPr>
          <a:xfrm>
            <a:off x="5549946" y="5005168"/>
            <a:ext cx="1106585" cy="369332"/>
          </a:xfrm>
          <a:prstGeom prst="rect">
            <a:avLst/>
          </a:prstGeom>
          <a:noFill/>
        </p:spPr>
        <p:txBody>
          <a:bodyPr wrap="none" rtlCol="0">
            <a:spAutoFit/>
          </a:bodyPr>
          <a:lstStyle/>
          <a:p>
            <a:pPr algn="ctr"/>
            <a:r>
              <a:rPr lang="en-US" dirty="0"/>
              <a:t>feedback</a:t>
            </a:r>
          </a:p>
        </p:txBody>
      </p:sp>
      <p:sp>
        <p:nvSpPr>
          <p:cNvPr id="4" name="직사각형 3"/>
          <p:cNvSpPr/>
          <p:nvPr/>
        </p:nvSpPr>
        <p:spPr>
          <a:xfrm>
            <a:off x="2697992" y="4500563"/>
            <a:ext cx="2700337" cy="821330"/>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dirty="0">
                <a:solidFill>
                  <a:schemeClr val="tx1">
                    <a:lumMod val="95000"/>
                    <a:lumOff val="5000"/>
                  </a:schemeClr>
                </a:solidFill>
              </a:rPr>
              <a:t>Context translation</a:t>
            </a:r>
          </a:p>
          <a:p>
            <a:pPr algn="ctr"/>
            <a:r>
              <a:rPr lang="en-US" altLang="ko-KR" dirty="0">
                <a:solidFill>
                  <a:schemeClr val="tx1">
                    <a:lumMod val="95000"/>
                    <a:lumOff val="5000"/>
                  </a:schemeClr>
                </a:solidFill>
              </a:rPr>
              <a:t>Local data processing</a:t>
            </a:r>
            <a:endParaRPr lang="ko-KR" altLang="en-US" dirty="0">
              <a:solidFill>
                <a:schemeClr val="tx1">
                  <a:lumMod val="95000"/>
                  <a:lumOff val="5000"/>
                </a:schemeClr>
              </a:solidFill>
            </a:endParaRPr>
          </a:p>
        </p:txBody>
      </p:sp>
      <p:sp>
        <p:nvSpPr>
          <p:cNvPr id="18" name="직사각형 17"/>
          <p:cNvSpPr/>
          <p:nvPr/>
        </p:nvSpPr>
        <p:spPr>
          <a:xfrm>
            <a:off x="6847105" y="4500563"/>
            <a:ext cx="2700337" cy="82133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a:solidFill>
                  <a:schemeClr val="tx1">
                    <a:lumMod val="95000"/>
                    <a:lumOff val="5000"/>
                  </a:schemeClr>
                </a:solidFill>
              </a:rPr>
              <a:t>Gateway in backend</a:t>
            </a:r>
          </a:p>
        </p:txBody>
      </p:sp>
    </p:spTree>
    <p:extLst>
      <p:ext uri="{BB962C8B-B14F-4D97-AF65-F5344CB8AC3E}">
        <p14:creationId xmlns:p14="http://schemas.microsoft.com/office/powerpoint/2010/main" val="332031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598715" y="4873095"/>
            <a:ext cx="2700337" cy="82133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a:solidFill>
                  <a:schemeClr val="tx1">
                    <a:lumMod val="95000"/>
                    <a:lumOff val="5000"/>
                  </a:schemeClr>
                </a:solidFill>
              </a:rPr>
              <a:t>Device or</a:t>
            </a:r>
          </a:p>
          <a:p>
            <a:pPr algn="ctr"/>
            <a:r>
              <a:rPr lang="en-US" altLang="ko-KR" dirty="0">
                <a:solidFill>
                  <a:schemeClr val="tx1">
                    <a:lumMod val="95000"/>
                    <a:lumOff val="5000"/>
                  </a:schemeClr>
                </a:solidFill>
              </a:rPr>
              <a:t>Field gateway</a:t>
            </a:r>
            <a:endParaRPr lang="ko-KR" altLang="en-US" dirty="0">
              <a:solidFill>
                <a:schemeClr val="tx1">
                  <a:lumMod val="95000"/>
                  <a:lumOff val="5000"/>
                </a:schemeClr>
              </a:solidFill>
            </a:endParaRPr>
          </a:p>
        </p:txBody>
      </p:sp>
      <p:sp>
        <p:nvSpPr>
          <p:cNvPr id="18" name="직사각형 17"/>
          <p:cNvSpPr/>
          <p:nvPr/>
        </p:nvSpPr>
        <p:spPr>
          <a:xfrm>
            <a:off x="4747828" y="4873095"/>
            <a:ext cx="2700337" cy="821330"/>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dirty="0">
                <a:solidFill>
                  <a:schemeClr val="tx1">
                    <a:lumMod val="95000"/>
                    <a:lumOff val="5000"/>
                  </a:schemeClr>
                </a:solidFill>
              </a:rPr>
              <a:t>Gateway</a:t>
            </a:r>
          </a:p>
        </p:txBody>
      </p:sp>
      <p:sp>
        <p:nvSpPr>
          <p:cNvPr id="21" name="직사각형 20"/>
          <p:cNvSpPr/>
          <p:nvPr/>
        </p:nvSpPr>
        <p:spPr>
          <a:xfrm>
            <a:off x="8777959" y="4894727"/>
            <a:ext cx="2700337" cy="82133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a:solidFill>
                  <a:schemeClr val="tx1">
                    <a:lumMod val="95000"/>
                    <a:lumOff val="5000"/>
                  </a:schemeClr>
                </a:solidFill>
              </a:rPr>
              <a:t>Back-end</a:t>
            </a:r>
          </a:p>
          <a:p>
            <a:pPr algn="ctr"/>
            <a:r>
              <a:rPr lang="en-US" altLang="ko-KR" dirty="0">
                <a:solidFill>
                  <a:schemeClr val="tx1">
                    <a:lumMod val="95000"/>
                    <a:lumOff val="5000"/>
                  </a:schemeClr>
                </a:solidFill>
              </a:rPr>
              <a:t>system</a:t>
            </a:r>
          </a:p>
        </p:txBody>
      </p:sp>
      <p:sp>
        <p:nvSpPr>
          <p:cNvPr id="2" name="Title 1"/>
          <p:cNvSpPr>
            <a:spLocks noGrp="1"/>
          </p:cNvSpPr>
          <p:nvPr>
            <p:ph type="title"/>
          </p:nvPr>
        </p:nvSpPr>
        <p:spPr/>
        <p:txBody>
          <a:bodyPr>
            <a:normAutofit/>
          </a:bodyPr>
          <a:lstStyle/>
          <a:p>
            <a:r>
              <a:rPr lang="en-US" sz="4800" dirty="0"/>
              <a:t>Cloud Gateway</a:t>
            </a:r>
          </a:p>
        </p:txBody>
      </p:sp>
      <p:grpSp>
        <p:nvGrpSpPr>
          <p:cNvPr id="7" name="Group 6"/>
          <p:cNvGrpSpPr/>
          <p:nvPr/>
        </p:nvGrpSpPr>
        <p:grpSpPr>
          <a:xfrm>
            <a:off x="0" y="1866759"/>
            <a:ext cx="12192000" cy="2011007"/>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A system that enable s remote communication from and to devices or field gateways</a:t>
              </a:r>
            </a:p>
            <a:p>
              <a:pPr marL="457200" lvl="0" indent="-457200" algn="l" defTabSz="914089">
                <a:spcBef>
                  <a:spcPct val="20000"/>
                </a:spcBef>
                <a:buSzPct val="80000"/>
                <a:buFont typeface="Wingdings" charset="2"/>
                <a:buChar char="§"/>
              </a:pPr>
              <a:r>
                <a:rPr lang="en-US" i="0" dirty="0"/>
                <a:t>Handles communication between devices and a backend system</a:t>
              </a:r>
            </a:p>
          </p:txBody>
        </p:sp>
      </p:grpSp>
      <p:sp>
        <p:nvSpPr>
          <p:cNvPr id="13" name="Circular Arrow 28"/>
          <p:cNvSpPr/>
          <p:nvPr/>
        </p:nvSpPr>
        <p:spPr>
          <a:xfrm>
            <a:off x="3126243" y="4239525"/>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3565624" y="4709141"/>
            <a:ext cx="990977" cy="369332"/>
          </a:xfrm>
          <a:prstGeom prst="rect">
            <a:avLst/>
          </a:prstGeom>
          <a:noFill/>
        </p:spPr>
        <p:txBody>
          <a:bodyPr wrap="none" rtlCol="0">
            <a:spAutoFit/>
          </a:bodyPr>
          <a:lstStyle/>
          <a:p>
            <a:pPr algn="ctr"/>
            <a:r>
              <a:rPr lang="en-US" dirty="0"/>
              <a:t>sending</a:t>
            </a:r>
          </a:p>
        </p:txBody>
      </p:sp>
      <p:sp>
        <p:nvSpPr>
          <p:cNvPr id="17" name="TextBox 16"/>
          <p:cNvSpPr txBox="1"/>
          <p:nvPr/>
        </p:nvSpPr>
        <p:spPr>
          <a:xfrm>
            <a:off x="3450669" y="5377700"/>
            <a:ext cx="1106585" cy="369332"/>
          </a:xfrm>
          <a:prstGeom prst="rect">
            <a:avLst/>
          </a:prstGeom>
          <a:noFill/>
        </p:spPr>
        <p:txBody>
          <a:bodyPr wrap="none" rtlCol="0">
            <a:spAutoFit/>
          </a:bodyPr>
          <a:lstStyle/>
          <a:p>
            <a:pPr algn="ctr"/>
            <a:r>
              <a:rPr lang="en-US" dirty="0"/>
              <a:t>feedback</a:t>
            </a:r>
          </a:p>
        </p:txBody>
      </p:sp>
      <p:sp>
        <p:nvSpPr>
          <p:cNvPr id="12" name="Circular Arrow 28"/>
          <p:cNvSpPr/>
          <p:nvPr/>
        </p:nvSpPr>
        <p:spPr>
          <a:xfrm>
            <a:off x="7156374" y="4261157"/>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TextBox 13"/>
          <p:cNvSpPr txBox="1"/>
          <p:nvPr/>
        </p:nvSpPr>
        <p:spPr>
          <a:xfrm>
            <a:off x="7595755" y="4730773"/>
            <a:ext cx="990977" cy="369332"/>
          </a:xfrm>
          <a:prstGeom prst="rect">
            <a:avLst/>
          </a:prstGeom>
          <a:noFill/>
        </p:spPr>
        <p:txBody>
          <a:bodyPr wrap="none" rtlCol="0">
            <a:spAutoFit/>
          </a:bodyPr>
          <a:lstStyle/>
          <a:p>
            <a:pPr algn="ctr"/>
            <a:r>
              <a:rPr lang="en-US" dirty="0"/>
              <a:t>sending</a:t>
            </a:r>
          </a:p>
        </p:txBody>
      </p:sp>
      <p:sp>
        <p:nvSpPr>
          <p:cNvPr id="20" name="TextBox 19"/>
          <p:cNvSpPr txBox="1"/>
          <p:nvPr/>
        </p:nvSpPr>
        <p:spPr>
          <a:xfrm>
            <a:off x="7480800" y="5399332"/>
            <a:ext cx="1106585" cy="369332"/>
          </a:xfrm>
          <a:prstGeom prst="rect">
            <a:avLst/>
          </a:prstGeom>
          <a:noFill/>
        </p:spPr>
        <p:txBody>
          <a:bodyPr wrap="none" rtlCol="0">
            <a:spAutoFit/>
          </a:bodyPr>
          <a:lstStyle/>
          <a:p>
            <a:pPr algn="ctr"/>
            <a:r>
              <a:rPr lang="en-US" dirty="0"/>
              <a:t>feedback</a:t>
            </a:r>
          </a:p>
        </p:txBody>
      </p:sp>
      <p:sp>
        <p:nvSpPr>
          <p:cNvPr id="16" name="Circular Arrow 28"/>
          <p:cNvSpPr/>
          <p:nvPr/>
        </p:nvSpPr>
        <p:spPr>
          <a:xfrm rot="10800000">
            <a:off x="3121475" y="4820557"/>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Circular Arrow 28"/>
          <p:cNvSpPr/>
          <p:nvPr/>
        </p:nvSpPr>
        <p:spPr>
          <a:xfrm rot="10581472">
            <a:off x="7151606" y="4842189"/>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62847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Custom </a:t>
            </a:r>
            <a:r>
              <a:rPr lang="en-US" sz="4800" dirty="0" smtClean="0"/>
              <a:t>Cloud </a:t>
            </a:r>
            <a:r>
              <a:rPr lang="en-US" sz="4800" dirty="0"/>
              <a:t>Gateway</a:t>
            </a:r>
          </a:p>
        </p:txBody>
      </p:sp>
      <p:grpSp>
        <p:nvGrpSpPr>
          <p:cNvPr id="7" name="Group 6"/>
          <p:cNvGrpSpPr/>
          <p:nvPr/>
        </p:nvGrpSpPr>
        <p:grpSpPr>
          <a:xfrm>
            <a:off x="0" y="1958167"/>
            <a:ext cx="12192000" cy="2219197"/>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Protocol adaptation and/or some form of custom processing before reaching the cloud gateway communication</a:t>
              </a:r>
            </a:p>
            <a:p>
              <a:pPr marL="457200" lvl="0" indent="-457200" algn="l" defTabSz="914089">
                <a:spcBef>
                  <a:spcPct val="20000"/>
                </a:spcBef>
                <a:buSzPct val="80000"/>
                <a:buFont typeface="Wingdings" charset="2"/>
                <a:buChar char="§"/>
              </a:pPr>
              <a:r>
                <a:rPr lang="en-US" i="0" dirty="0"/>
                <a:t>Message transformations or compression/decompression</a:t>
              </a:r>
            </a:p>
          </p:txBody>
        </p:sp>
      </p:grpSp>
      <p:sp>
        <p:nvSpPr>
          <p:cNvPr id="13" name="Circular Arrow 28"/>
          <p:cNvSpPr/>
          <p:nvPr/>
        </p:nvSpPr>
        <p:spPr>
          <a:xfrm>
            <a:off x="5225520" y="4476592"/>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p:cNvSpPr txBox="1"/>
          <p:nvPr/>
        </p:nvSpPr>
        <p:spPr>
          <a:xfrm>
            <a:off x="5664901" y="4946208"/>
            <a:ext cx="990977" cy="369332"/>
          </a:xfrm>
          <a:prstGeom prst="rect">
            <a:avLst/>
          </a:prstGeom>
          <a:noFill/>
        </p:spPr>
        <p:txBody>
          <a:bodyPr wrap="none" rtlCol="0">
            <a:spAutoFit/>
          </a:bodyPr>
          <a:lstStyle/>
          <a:p>
            <a:pPr algn="ctr"/>
            <a:r>
              <a:rPr lang="en-US" dirty="0"/>
              <a:t>sending</a:t>
            </a:r>
          </a:p>
        </p:txBody>
      </p:sp>
      <p:sp>
        <p:nvSpPr>
          <p:cNvPr id="16" name="Circular Arrow 28"/>
          <p:cNvSpPr/>
          <p:nvPr/>
        </p:nvSpPr>
        <p:spPr>
          <a:xfrm rot="10581472">
            <a:off x="5220752" y="5057624"/>
            <a:ext cx="1803930" cy="1476532"/>
          </a:xfrm>
          <a:prstGeom prst="circularArrow">
            <a:avLst>
              <a:gd name="adj1" fmla="val 12500"/>
              <a:gd name="adj2" fmla="val 1142317"/>
              <a:gd name="adj3" fmla="val 20457681"/>
              <a:gd name="adj4" fmla="val 11343956"/>
              <a:gd name="adj5" fmla="val 125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p:cNvSpPr txBox="1"/>
          <p:nvPr/>
        </p:nvSpPr>
        <p:spPr>
          <a:xfrm>
            <a:off x="5549946" y="5614767"/>
            <a:ext cx="1106585" cy="369332"/>
          </a:xfrm>
          <a:prstGeom prst="rect">
            <a:avLst/>
          </a:prstGeom>
          <a:noFill/>
        </p:spPr>
        <p:txBody>
          <a:bodyPr wrap="none" rtlCol="0">
            <a:spAutoFit/>
          </a:bodyPr>
          <a:lstStyle/>
          <a:p>
            <a:pPr algn="ctr"/>
            <a:r>
              <a:rPr lang="en-US" dirty="0"/>
              <a:t>feedback</a:t>
            </a:r>
          </a:p>
        </p:txBody>
      </p:sp>
      <p:sp>
        <p:nvSpPr>
          <p:cNvPr id="4" name="직사각형 3"/>
          <p:cNvSpPr/>
          <p:nvPr/>
        </p:nvSpPr>
        <p:spPr>
          <a:xfrm>
            <a:off x="2697992" y="5110162"/>
            <a:ext cx="2700337" cy="821330"/>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dirty="0">
                <a:solidFill>
                  <a:schemeClr val="tx1">
                    <a:lumMod val="95000"/>
                    <a:lumOff val="5000"/>
                  </a:schemeClr>
                </a:solidFill>
              </a:rPr>
              <a:t>Respective protocol implementation</a:t>
            </a:r>
            <a:endParaRPr lang="ko-KR" altLang="en-US" dirty="0">
              <a:solidFill>
                <a:schemeClr val="tx1">
                  <a:lumMod val="95000"/>
                  <a:lumOff val="5000"/>
                </a:schemeClr>
              </a:solidFill>
            </a:endParaRPr>
          </a:p>
        </p:txBody>
      </p:sp>
      <p:sp>
        <p:nvSpPr>
          <p:cNvPr id="18" name="직사각형 17"/>
          <p:cNvSpPr/>
          <p:nvPr/>
        </p:nvSpPr>
        <p:spPr>
          <a:xfrm>
            <a:off x="6847105" y="5110162"/>
            <a:ext cx="2700337" cy="82133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dirty="0">
                <a:solidFill>
                  <a:schemeClr val="tx1">
                    <a:lumMod val="95000"/>
                    <a:lumOff val="5000"/>
                  </a:schemeClr>
                </a:solidFill>
              </a:rPr>
              <a:t>Gateway in backend</a:t>
            </a:r>
          </a:p>
        </p:txBody>
      </p:sp>
    </p:spTree>
    <p:extLst>
      <p:ext uri="{BB962C8B-B14F-4D97-AF65-F5344CB8AC3E}">
        <p14:creationId xmlns:p14="http://schemas.microsoft.com/office/powerpoint/2010/main" val="1910922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5679</TotalTime>
  <Words>1701</Words>
  <Application>Microsoft Macintosh PowerPoint</Application>
  <PresentationFormat>Custom</PresentationFormat>
  <Paragraphs>229</Paragraphs>
  <Slides>18</Slides>
  <Notes>18</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1_MS1444_Windows Azure Template 16x9_r08a</vt:lpstr>
      <vt:lpstr>1_Office Theme</vt:lpstr>
      <vt:lpstr>Office Theme</vt:lpstr>
      <vt:lpstr>Internet of Things</vt:lpstr>
      <vt:lpstr>Topics</vt:lpstr>
      <vt:lpstr>PowerPoint Presentation</vt:lpstr>
      <vt:lpstr>Azure IoT Architecture</vt:lpstr>
      <vt:lpstr>Device connectivity</vt:lpstr>
      <vt:lpstr>Device</vt:lpstr>
      <vt:lpstr>Field Gateway</vt:lpstr>
      <vt:lpstr>Cloud Gateway</vt:lpstr>
      <vt:lpstr>Custom Cloud Gateway</vt:lpstr>
      <vt:lpstr>PowerPoint Presentation</vt:lpstr>
      <vt:lpstr>Device Identity and Registry Store</vt:lpstr>
      <vt:lpstr>PowerPoint Presentation</vt:lpstr>
      <vt:lpstr>PowerPoint Presentation</vt:lpstr>
      <vt:lpstr>Stream Processor</vt:lpstr>
      <vt:lpstr>PowerPoint Presentation</vt:lpstr>
      <vt:lpstr>Solution UX</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468</cp:revision>
  <dcterms:created xsi:type="dcterms:W3CDTF">2015-09-13T19:29:02Z</dcterms:created>
  <dcterms:modified xsi:type="dcterms:W3CDTF">2016-07-07T16:08:05Z</dcterms:modified>
</cp:coreProperties>
</file>