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4"/>
  </p:notesMasterIdLst>
  <p:handoutMasterIdLst>
    <p:handoutMasterId r:id="rId25"/>
  </p:handoutMasterIdLst>
  <p:sldIdLst>
    <p:sldId id="330" r:id="rId4"/>
    <p:sldId id="331" r:id="rId5"/>
    <p:sldId id="332" r:id="rId6"/>
    <p:sldId id="382" r:id="rId7"/>
    <p:sldId id="383" r:id="rId8"/>
    <p:sldId id="385" r:id="rId9"/>
    <p:sldId id="384" r:id="rId10"/>
    <p:sldId id="362" r:id="rId11"/>
    <p:sldId id="367" r:id="rId12"/>
    <p:sldId id="378" r:id="rId13"/>
    <p:sldId id="386" r:id="rId14"/>
    <p:sldId id="366" r:id="rId15"/>
    <p:sldId id="374" r:id="rId16"/>
    <p:sldId id="377" r:id="rId17"/>
    <p:sldId id="376" r:id="rId18"/>
    <p:sldId id="387" r:id="rId19"/>
    <p:sldId id="388" r:id="rId20"/>
    <p:sldId id="389" r:id="rId21"/>
    <p:sldId id="390" r:id="rId22"/>
    <p:sldId id="33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82"/>
            <p14:sldId id="383"/>
            <p14:sldId id="385"/>
            <p14:sldId id="384"/>
            <p14:sldId id="362"/>
            <p14:sldId id="367"/>
            <p14:sldId id="378"/>
            <p14:sldId id="386"/>
            <p14:sldId id="366"/>
            <p14:sldId id="374"/>
            <p14:sldId id="377"/>
            <p14:sldId id="376"/>
            <p14:sldId id="387"/>
            <p14:sldId id="388"/>
            <p14:sldId id="389"/>
            <p14:sldId id="390"/>
            <p14:sldId id="333"/>
          </p14:sldIdLst>
        </p14:section>
      </p14:sectionLst>
    </p:ex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2" autoAdjust="0"/>
    <p:restoredTop sz="82393" autoAdjust="0"/>
  </p:normalViewPr>
  <p:slideViewPr>
    <p:cSldViewPr snapToGrid="0">
      <p:cViewPr varScale="1">
        <p:scale>
          <a:sx n="75" d="100"/>
          <a:sy n="75" d="100"/>
        </p:scale>
        <p:origin x="-328" y="-112"/>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7/12/16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dirty="0" smtClean="0"/>
              <a:t>Notes:</a:t>
            </a:r>
          </a:p>
          <a:p>
            <a:pPr marL="171450" lvl="0" indent="-171450">
              <a:buFont typeface="Arial" panose="020B0604020202020204" pitchFamily="34" charset="0"/>
              <a:buChar char="•"/>
            </a:pPr>
            <a:r>
              <a:rPr lang="en-US" dirty="0" smtClean="0"/>
              <a:t>In </a:t>
            </a:r>
            <a:r>
              <a:rPr lang="en-US" dirty="0"/>
              <a:t>the device side, each device gets its own unique endpoints</a:t>
            </a:r>
            <a:r>
              <a:rPr lang="en-US" baseline="0" dirty="0"/>
              <a:t> for security purposes and for isolation between devices.</a:t>
            </a:r>
          </a:p>
          <a:p>
            <a:pPr marL="171450" lvl="0" indent="-171450">
              <a:buFont typeface="Arial" panose="020B0604020202020204" pitchFamily="34" charset="0"/>
              <a:buChar char="•"/>
            </a:pPr>
            <a:r>
              <a:rPr lang="en-US" baseline="0" dirty="0"/>
              <a:t>Each device has an endpoint to send D2C messages, and to receive C2D messages. Field GW and Cloud GW can connect to multiple of these endpoints at the same time using the same TCP connection.</a:t>
            </a:r>
          </a:p>
          <a:p>
            <a:pPr marL="171450" lvl="0" indent="-171450">
              <a:buFont typeface="Arial" panose="020B0604020202020204" pitchFamily="34" charset="0"/>
              <a:buChar char="•"/>
            </a:pPr>
            <a:r>
              <a:rPr lang="en-US" dirty="0" err="1"/>
              <a:t>Iot</a:t>
            </a:r>
            <a:r>
              <a:rPr lang="en-US" baseline="0" dirty="0"/>
              <a:t> Hub management endpoint is used to change security and functional parameters of user own </a:t>
            </a:r>
            <a:r>
              <a:rPr lang="en-US" baseline="0" dirty="0" err="1"/>
              <a:t>IoT</a:t>
            </a:r>
            <a:r>
              <a:rPr lang="en-US" baseline="0" dirty="0"/>
              <a:t> Hub instance.</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40030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smtClean="0"/>
              <a:t>Notes:</a:t>
            </a:r>
          </a:p>
          <a:p>
            <a:pPr marL="171450" lvl="0" indent="-171450">
              <a:buFont typeface="Arial"/>
              <a:buChar char="•"/>
            </a:pPr>
            <a:r>
              <a:rPr lang="en-US" dirty="0" smtClean="0"/>
              <a:t>This </a:t>
            </a:r>
            <a:r>
              <a:rPr lang="en-US" dirty="0"/>
              <a:t>device-to-cloud receive endpoints is compatible with </a:t>
            </a:r>
            <a:r>
              <a:rPr lang="en-US" dirty="0" err="1"/>
              <a:t>EventHubs</a:t>
            </a:r>
            <a:r>
              <a:rPr lang="en-US" dirty="0"/>
              <a:t>, so any solution that you have that is currently using </a:t>
            </a:r>
            <a:r>
              <a:rPr lang="en-US" dirty="0" err="1"/>
              <a:t>EventHubs</a:t>
            </a:r>
            <a:r>
              <a:rPr lang="en-US" dirty="0"/>
              <a:t> will be very easily migrated to use </a:t>
            </a:r>
            <a:r>
              <a:rPr lang="en-US" dirty="0" err="1"/>
              <a:t>IoTHub</a:t>
            </a: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84234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User </a:t>
            </a:r>
            <a:r>
              <a:rPr lang="en-US" dirty="0"/>
              <a:t>can provision each device with its own security key to enable it to connect to </a:t>
            </a:r>
            <a:r>
              <a:rPr lang="en-US" dirty="0" err="1"/>
              <a:t>IoT</a:t>
            </a:r>
            <a:r>
              <a:rPr lang="en-US" dirty="0"/>
              <a:t> Hub.</a:t>
            </a:r>
          </a:p>
          <a:p>
            <a:pPr marL="171450" indent="-171450">
              <a:buFont typeface="Arial" panose="020B0604020202020204" pitchFamily="34" charset="0"/>
              <a:buChar char="•"/>
            </a:pPr>
            <a:r>
              <a:rPr lang="en-US" dirty="0"/>
              <a:t>The </a:t>
            </a:r>
            <a:r>
              <a:rPr lang="en-US" dirty="0" err="1"/>
              <a:t>IoT</a:t>
            </a:r>
            <a:r>
              <a:rPr lang="en-US" baseline="0" dirty="0"/>
              <a:t> identity registry stores device identities and keys.</a:t>
            </a:r>
          </a:p>
          <a:p>
            <a:pPr marL="171450" indent="-171450">
              <a:buFont typeface="Arial" panose="020B0604020202020204" pitchFamily="34" charset="0"/>
              <a:buChar char="•"/>
            </a:pPr>
            <a:r>
              <a:rPr lang="en-US" baseline="0" dirty="0"/>
              <a:t>User can receive detailed operation logs about device identity management operations and device connectivity events such as wrong credentials, send message too frequently, or reject all cloud to device messages.</a:t>
            </a:r>
          </a:p>
          <a:p>
            <a:pPr marL="171450" indent="-171450">
              <a:buFont typeface="Arial" panose="020B0604020202020204" pitchFamily="34" charset="0"/>
              <a:buChar char="•"/>
            </a:pPr>
            <a:r>
              <a:rPr lang="en-US" baseline="0" dirty="0"/>
              <a:t>Supported for a variety of languages and platforms such as C#, Java, JavaScript, and C for Linux, Windows, and RTOS.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Scales to millions of simultaneously connected devices and millions of events per second.</a:t>
            </a: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4180737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User </a:t>
            </a:r>
            <a:r>
              <a:rPr lang="en-US" dirty="0"/>
              <a:t>can</a:t>
            </a:r>
            <a:r>
              <a:rPr lang="en-US" baseline="0" dirty="0"/>
              <a:t> extend </a:t>
            </a:r>
            <a:r>
              <a:rPr lang="en-US" baseline="0" dirty="0" err="1"/>
              <a:t>IoT</a:t>
            </a:r>
            <a:r>
              <a:rPr lang="en-US" baseline="0" dirty="0"/>
              <a:t> Hub to provide support for custom protocols with Azure </a:t>
            </a:r>
            <a:r>
              <a:rPr lang="en-US" baseline="0" dirty="0" err="1"/>
              <a:t>IoT</a:t>
            </a:r>
            <a:r>
              <a:rPr lang="en-US" baseline="0" dirty="0"/>
              <a:t> Gateway SDK.</a:t>
            </a:r>
          </a:p>
          <a:p>
            <a:pPr marL="171450" indent="-171450">
              <a:buFont typeface="Arial" panose="020B0604020202020204" pitchFamily="34" charset="0"/>
              <a:buChar char="•"/>
            </a:pPr>
            <a:r>
              <a:rPr lang="en-US" baseline="0" dirty="0"/>
              <a:t>Receive millions of events per second from device, and process them by using an event processor engine.  It also store them for analysis during some days.</a:t>
            </a:r>
          </a:p>
          <a:p>
            <a:pPr marL="171450" indent="-171450">
              <a:buFont typeface="Arial" panose="020B0604020202020204" pitchFamily="34" charset="0"/>
              <a:buChar char="•"/>
            </a:pPr>
            <a:r>
              <a:rPr lang="en-US" baseline="0" dirty="0"/>
              <a:t>Send messages with an at-least-one delivery guarantee to individual devices. It request both delivery and expiration receipts for full visibility into the life cycle of message.</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283519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Service </a:t>
            </a:r>
            <a:r>
              <a:rPr lang="en-US" altLang="ko-KR" dirty="0"/>
              <a:t>Bus quotas - https://azure.microsoft.com/en-us/documentation/articles/service-bus-quotas/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SDKs</a:t>
            </a:r>
            <a:r>
              <a:rPr lang="en-US" altLang="ko-KR" baseline="0" dirty="0"/>
              <a:t> - </a:t>
            </a:r>
            <a:r>
              <a:rPr lang="en-US" altLang="ko-KR" dirty="0"/>
              <a:t>https://github.com/Azure/azure-iot-sdks/blob/master/readme.md</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667830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Here</a:t>
            </a:r>
            <a:r>
              <a:rPr lang="en-US" dirty="0"/>
              <a:t>,</a:t>
            </a:r>
            <a:r>
              <a:rPr lang="en-US" baseline="0" dirty="0"/>
              <a:t> it illustrates an main process and field value for making the new </a:t>
            </a:r>
            <a:r>
              <a:rPr lang="en-US" baseline="0" dirty="0" err="1"/>
              <a:t>IoT</a:t>
            </a:r>
            <a:r>
              <a:rPr lang="en-US" baseline="0" dirty="0"/>
              <a:t> Hub briefly.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4250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883316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In </a:t>
            </a:r>
            <a:r>
              <a:rPr lang="en-US" baseline="0" dirty="0"/>
              <a:t>the settings user can see that there are many sections.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 This figure is about shared access policies setting. This pertains to security. The user can create different shared access policies, and each access policy has different permissions.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998994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There </a:t>
            </a:r>
            <a:r>
              <a:rPr lang="en-US" baseline="0" dirty="0"/>
              <a:t>are two section for cloud to device settings and device to cloud settings.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The feedback retention time is how much this feedback is going to be retained in the system.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In this case, it is one hour.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502613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55597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Notes:</a:t>
            </a:r>
          </a:p>
          <a:p>
            <a:pPr marL="171450" indent="-171450">
              <a:buFont typeface="Arial"/>
              <a:buChar char="•"/>
            </a:pPr>
            <a:r>
              <a:rPr lang="en-US" b="0" dirty="0" smtClean="0"/>
              <a:t>The Module 6 Lesson</a:t>
            </a:r>
            <a:r>
              <a:rPr lang="en-US" b="0" baseline="0" dirty="0" smtClean="0"/>
              <a:t> 4 Lab should be completed at this time:</a:t>
            </a:r>
          </a:p>
          <a:p>
            <a:pPr marL="628650" lvl="1" indent="-171450">
              <a:buFont typeface="Arial"/>
              <a:buChar char="•"/>
            </a:pPr>
            <a:r>
              <a:rPr lang="en-US" b="0" dirty="0" smtClean="0"/>
              <a:t>https://</a:t>
            </a:r>
            <a:r>
              <a:rPr lang="en-US" b="0" dirty="0" err="1" smtClean="0"/>
              <a:t>github.com</a:t>
            </a:r>
            <a:r>
              <a:rPr lang="en-US" b="0" dirty="0" smtClean="0"/>
              <a:t>/</a:t>
            </a:r>
            <a:r>
              <a:rPr lang="en-US" b="0" dirty="0" err="1" smtClean="0"/>
              <a:t>MSFTImagine</a:t>
            </a:r>
            <a:r>
              <a:rPr lang="en-US" b="0" dirty="0" smtClean="0"/>
              <a:t>/</a:t>
            </a:r>
            <a:r>
              <a:rPr lang="en-US" b="0" dirty="0" err="1" smtClean="0"/>
              <a:t>computerscience</a:t>
            </a:r>
            <a:r>
              <a:rPr lang="en-US" b="0" dirty="0" smtClean="0"/>
              <a:t>/tree/master/Complimentary%20Course%20Content/Module6/Labs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One </a:t>
            </a:r>
            <a:r>
              <a:rPr lang="en-US" dirty="0"/>
              <a:t>of the challenges to developing an </a:t>
            </a:r>
            <a:r>
              <a:rPr lang="en-US" dirty="0" err="1"/>
              <a:t>IoT</a:t>
            </a:r>
            <a:r>
              <a:rPr lang="en-US" dirty="0"/>
              <a:t> solution is getting devices connected to the cloud.</a:t>
            </a:r>
          </a:p>
          <a:p>
            <a:pPr marL="171450" indent="-171450">
              <a:buFont typeface="Arial"/>
              <a:buChar char="•"/>
            </a:pPr>
            <a:r>
              <a:rPr lang="en-US" dirty="0"/>
              <a:t>We can solve these</a:t>
            </a:r>
            <a:r>
              <a:rPr lang="en-US" baseline="0" dirty="0"/>
              <a:t> problems with Azure </a:t>
            </a:r>
            <a:r>
              <a:rPr lang="en-US" baseline="0" dirty="0" err="1"/>
              <a:t>IoT</a:t>
            </a:r>
            <a:r>
              <a:rPr lang="en-US" baseline="0" dirty="0"/>
              <a:t> Suite and </a:t>
            </a:r>
            <a:r>
              <a:rPr lang="en-US" baseline="0" dirty="0" err="1"/>
              <a:t>Azrue</a:t>
            </a:r>
            <a:r>
              <a:rPr lang="en-US" baseline="0" dirty="0"/>
              <a:t> </a:t>
            </a:r>
            <a:r>
              <a:rPr lang="en-US" baseline="0" dirty="0" err="1"/>
              <a:t>IoT</a:t>
            </a:r>
            <a:r>
              <a:rPr lang="en-US" baseline="0" dirty="0"/>
              <a:t> Hub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2199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a:t>
            </a:r>
            <a:r>
              <a:rPr lang="en-US" dirty="0"/>
              <a:t>Azure </a:t>
            </a:r>
            <a:r>
              <a:rPr lang="en-US" dirty="0" err="1"/>
              <a:t>IoT</a:t>
            </a:r>
            <a:r>
              <a:rPr lang="en-US" dirty="0"/>
              <a:t> Suite is an enterprise-grade solution that enables you to get started quickly through a set of extensible preconfigured solutions that address common </a:t>
            </a:r>
            <a:r>
              <a:rPr lang="en-US" dirty="0" err="1"/>
              <a:t>IoT</a:t>
            </a:r>
            <a:r>
              <a:rPr lang="en-US" dirty="0"/>
              <a:t> scenarios, such as remote monitoring and predictive maintenance.</a:t>
            </a:r>
          </a:p>
          <a:p>
            <a:pPr marL="171450" indent="-171450">
              <a:buFont typeface="Arial"/>
              <a:buChar char="•"/>
            </a:pPr>
            <a:r>
              <a:rPr lang="en-US" dirty="0"/>
              <a:t>Preconfigured Azure services - </a:t>
            </a:r>
            <a:r>
              <a:rPr lang="en-US" baseline="0" dirty="0" err="1"/>
              <a:t>IoT</a:t>
            </a:r>
            <a:r>
              <a:rPr lang="en-US" baseline="0" dirty="0"/>
              <a:t> Hub, Event hubs, Stream Analytics, Machine Learning, Azure storage, so on.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90036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Notes:</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smtClean="0"/>
              <a:t>Data </a:t>
            </a:r>
            <a:r>
              <a:rPr lang="en-US" altLang="ko-KR" dirty="0"/>
              <a:t>ingestion : Ingress of data at scale to the cloud.</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Device identity : Manage unique identities of every connected device.</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Command and control : Send messages to a device from the cloud to cause the device to take some action.</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Rules and actions : The solution back end uses rules to act on specific device-to-cloud data.</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Predictive analytics : The solution back end applies analyzes device-to-cloud data to predict when specific actions should take place.</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81023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smtClean="0"/>
              <a:t>Notes:</a:t>
            </a:r>
          </a:p>
          <a:p>
            <a:pPr marL="171450" lvl="0" indent="-171450">
              <a:buFont typeface="Arial"/>
              <a:buChar char="•"/>
            </a:pPr>
            <a:r>
              <a:rPr lang="en-US" dirty="0" smtClean="0"/>
              <a:t>This </a:t>
            </a:r>
            <a:r>
              <a:rPr lang="en-US" dirty="0"/>
              <a:t>diagram illustrates the key elements of the remote monitoring solution</a:t>
            </a:r>
            <a:r>
              <a:rPr lang="en-US" baseline="0" dirty="0"/>
              <a:t> for </a:t>
            </a:r>
            <a:r>
              <a:rPr lang="en-US" baseline="0" dirty="0" err="1"/>
              <a:t>IoT</a:t>
            </a:r>
            <a:r>
              <a:rPr lang="en-US" baseline="0" dirty="0"/>
              <a:t> Suite example.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59850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Core </a:t>
            </a:r>
            <a:r>
              <a:rPr lang="en-US" dirty="0"/>
              <a:t>to Azure </a:t>
            </a:r>
            <a:r>
              <a:rPr lang="en-US" dirty="0" err="1"/>
              <a:t>IoT</a:t>
            </a:r>
            <a:r>
              <a:rPr lang="en-US" dirty="0"/>
              <a:t> Suite is the Azure </a:t>
            </a:r>
            <a:r>
              <a:rPr lang="en-US" dirty="0" err="1"/>
              <a:t>IoT</a:t>
            </a:r>
            <a:r>
              <a:rPr lang="en-US" dirty="0"/>
              <a:t> Hub service. This provides the device-to-cloud and cloud-to-device messaging capabilities and acts as the gateway to the cloud and the other key </a:t>
            </a:r>
            <a:r>
              <a:rPr lang="en-US" dirty="0" err="1"/>
              <a:t>IoT</a:t>
            </a:r>
            <a:r>
              <a:rPr lang="en-US" dirty="0"/>
              <a:t> Suite services</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411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kern="1200" dirty="0" smtClean="0">
                <a:solidFill>
                  <a:schemeClr val="tx1"/>
                </a:solidFill>
                <a:effectLst/>
                <a:latin typeface="+mn-lt"/>
                <a:ea typeface="+mn-ea"/>
                <a:cs typeface="+mn-cs"/>
              </a:rPr>
              <a:t>Notes:</a:t>
            </a:r>
          </a:p>
          <a:p>
            <a:pPr marL="171450" lvl="0" indent="-171450">
              <a:buFont typeface="Arial" panose="020B0604020202020204" pitchFamily="34" charset="0"/>
              <a:buChar char="•"/>
            </a:pPr>
            <a:r>
              <a:rPr lang="en-US" sz="1200" b="0" i="0" kern="1200" dirty="0" smtClean="0">
                <a:solidFill>
                  <a:schemeClr val="tx1"/>
                </a:solidFill>
                <a:effectLst/>
                <a:latin typeface="+mn-lt"/>
                <a:ea typeface="+mn-ea"/>
                <a:cs typeface="+mn-cs"/>
              </a:rPr>
              <a:t>Azure </a:t>
            </a:r>
            <a:r>
              <a:rPr lang="en-US" sz="1200" b="0" i="0" kern="1200" dirty="0" err="1">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Hub is a fully managed service that enables reliable and secure bidirectional communications between millions of </a:t>
            </a:r>
            <a:r>
              <a:rPr lang="en-US" sz="1200" b="0" i="0" kern="1200" dirty="0" err="1">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devices and a solution back end.</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Provides reliable device-to-cloud and cloud-to-device messaging at scale.</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Enables secure communications using per-device security credentials and access control.</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Provides extensive monitoring for device connectivity and device identity management events.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Includes device libraries for the most popular languages and platforms.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b="1" dirty="0" smtClean="0"/>
              <a:t>References:</a:t>
            </a:r>
            <a:r>
              <a:rPr lang="en-US" dirty="0" smtClean="0"/>
              <a:t> </a:t>
            </a:r>
            <a:endParaRPr lang="en-US" dirty="0"/>
          </a:p>
          <a:p>
            <a:pPr marL="171450" indent="-171450">
              <a:buFont typeface="Arial"/>
              <a:buChar char="•"/>
            </a:pPr>
            <a:r>
              <a:rPr lang="en-US" sz="1200" b="0" i="0" u="none" strike="noStrike" kern="1200" baseline="0" dirty="0">
                <a:solidFill>
                  <a:schemeClr val="tx1"/>
                </a:solidFill>
                <a:latin typeface="+mn-lt"/>
                <a:ea typeface="+mn-ea"/>
                <a:cs typeface="+mn-cs"/>
              </a:rPr>
              <a:t>TCP </a:t>
            </a:r>
          </a:p>
          <a:p>
            <a:pPr marL="171450" indent="-171450">
              <a:buFont typeface="Arial"/>
              <a:buChar char="•"/>
            </a:pPr>
            <a:r>
              <a:rPr lang="en-US" sz="1200" b="0" i="0" u="none" strike="noStrike" kern="1200" baseline="0" dirty="0">
                <a:solidFill>
                  <a:schemeClr val="tx1"/>
                </a:solidFill>
                <a:latin typeface="+mn-lt"/>
                <a:ea typeface="+mn-ea"/>
                <a:cs typeface="+mn-cs"/>
              </a:rPr>
              <a:t> http://tools.ietf.org/html/rfc793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UDP </a:t>
            </a:r>
          </a:p>
          <a:p>
            <a:pPr marL="171450" indent="-171450">
              <a:buFont typeface="Arial"/>
              <a:buChar char="•"/>
            </a:pPr>
            <a:r>
              <a:rPr lang="en-US" sz="1200" b="0" i="0" u="none" strike="noStrike" kern="1200" baseline="0" dirty="0">
                <a:solidFill>
                  <a:schemeClr val="tx1"/>
                </a:solidFill>
                <a:latin typeface="+mn-lt"/>
                <a:ea typeface="+mn-ea"/>
                <a:cs typeface="+mn-cs"/>
              </a:rPr>
              <a:t> http://tools.ietf.org/html/rfc768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AMQP </a:t>
            </a:r>
          </a:p>
          <a:p>
            <a:pPr marL="171450" indent="-171450">
              <a:buFont typeface="Arial"/>
              <a:buChar char="•"/>
            </a:pPr>
            <a:r>
              <a:rPr lang="en-US" sz="1200" b="0" i="0" u="none" strike="noStrike" kern="1200" baseline="0" dirty="0">
                <a:solidFill>
                  <a:schemeClr val="tx1"/>
                </a:solidFill>
                <a:latin typeface="+mn-lt"/>
                <a:ea typeface="+mn-ea"/>
                <a:cs typeface="+mn-cs"/>
              </a:rPr>
              <a:t> http://www.amqp.org/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AMQP Core </a:t>
            </a:r>
          </a:p>
          <a:p>
            <a:pPr marL="171450" indent="-171450">
              <a:buFont typeface="Arial"/>
              <a:buChar char="•"/>
            </a:pPr>
            <a:r>
              <a:rPr lang="en-US" sz="1200" b="0" i="0" u="none" strike="noStrike" kern="1200" baseline="0" dirty="0">
                <a:solidFill>
                  <a:schemeClr val="tx1"/>
                </a:solidFill>
                <a:latin typeface="+mn-lt"/>
                <a:ea typeface="+mn-ea"/>
                <a:cs typeface="+mn-cs"/>
              </a:rPr>
              <a:t> http://docs.oasis-open.org/amqp/core/v1.0/os/amqp-core-overview-v1.0-os.html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MQTT </a:t>
            </a:r>
          </a:p>
          <a:p>
            <a:pPr marL="171450" indent="-171450">
              <a:buFont typeface="Arial"/>
              <a:buChar char="•"/>
            </a:pPr>
            <a:r>
              <a:rPr lang="en-US" sz="1200" b="0" i="0" u="none" strike="noStrike" kern="1200" baseline="0" dirty="0">
                <a:solidFill>
                  <a:schemeClr val="tx1"/>
                </a:solidFill>
                <a:latin typeface="+mn-lt"/>
                <a:ea typeface="+mn-ea"/>
                <a:cs typeface="+mn-cs"/>
              </a:rPr>
              <a:t> http://mqtt.org/ http://docs.oasis-open.org/mqtt/mqtt/v3.1.1/mqtt-v3.1.1.html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 http://en.wikipedia.org/wiki/Constrained_Application_Protocol </a:t>
            </a:r>
          </a:p>
          <a:p>
            <a:pPr marL="0" indent="0">
              <a:buFont typeface="Arial"/>
              <a:buNone/>
            </a:pPr>
            <a:r>
              <a:rPr lang="en-US" sz="1200" b="0" i="0" u="none" strike="noStrike" kern="1200" baseline="0" dirty="0">
                <a:solidFill>
                  <a:schemeClr val="tx1"/>
                </a:solidFill>
                <a:latin typeface="+mn-lt"/>
                <a:ea typeface="+mn-ea"/>
                <a:cs typeface="+mn-cs"/>
              </a:rPr>
              <a:t>  </a:t>
            </a:r>
          </a:p>
          <a:p>
            <a:pPr marL="171450" lvl="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7091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microsoft.com/office/2007/relationships/hdphoto" Target="../media/hdphoto2.wdp"/><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Introduction to </a:t>
            </a:r>
            <a:r>
              <a:rPr lang="en-US" dirty="0" err="1">
                <a:latin typeface="Segoe UI" panose="020B0502040204020203" pitchFamily="34" charset="0"/>
                <a:cs typeface="Segoe UI" panose="020B0502040204020203" pitchFamily="34" charset="0"/>
              </a:rPr>
              <a:t>IoT</a:t>
            </a:r>
            <a:r>
              <a:rPr lang="en-US" dirty="0">
                <a:latin typeface="Segoe UI" panose="020B0502040204020203" pitchFamily="34" charset="0"/>
                <a:cs typeface="Segoe UI" panose="020B0502040204020203" pitchFamily="34" charset="0"/>
              </a:rPr>
              <a:t> Hub</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 Hub? (Cont.)</a:t>
            </a:r>
          </a:p>
        </p:txBody>
      </p:sp>
      <p:sp>
        <p:nvSpPr>
          <p:cNvPr id="19" name="Content Placeholder 2"/>
          <p:cNvSpPr>
            <a:spLocks noGrp="1"/>
          </p:cNvSpPr>
          <p:nvPr>
            <p:ph sz="half" idx="1"/>
          </p:nvPr>
        </p:nvSpPr>
        <p:spPr>
          <a:xfrm>
            <a:off x="838200" y="1690688"/>
            <a:ext cx="4508501" cy="4758265"/>
          </a:xfrm>
        </p:spPr>
        <p:txBody>
          <a:bodyPr>
            <a:normAutofit/>
          </a:bodyPr>
          <a:lstStyle/>
          <a:p>
            <a:pPr>
              <a:buFont typeface="Wingdings" charset="2"/>
              <a:buChar char="§"/>
            </a:pPr>
            <a:r>
              <a:rPr lang="en-US" altLang="ko-KR" dirty="0" smtClean="0"/>
              <a:t>For </a:t>
            </a:r>
            <a:r>
              <a:rPr lang="en-US" altLang="ko-KR" dirty="0"/>
              <a:t>the device </a:t>
            </a:r>
            <a:r>
              <a:rPr lang="en-US" altLang="ko-KR" dirty="0" smtClean="0"/>
              <a:t>side</a:t>
            </a:r>
            <a:endParaRPr lang="en-US" altLang="ko-KR" dirty="0"/>
          </a:p>
          <a:p>
            <a:pPr>
              <a:buFont typeface="Wingdings" charset="2"/>
              <a:buChar char="§"/>
            </a:pPr>
            <a:r>
              <a:rPr lang="en-US" altLang="ko-KR" dirty="0"/>
              <a:t>For the service </a:t>
            </a:r>
            <a:r>
              <a:rPr lang="en-US" altLang="ko-KR" dirty="0" smtClean="0"/>
              <a:t>side</a:t>
            </a:r>
            <a:endParaRPr lang="en-US" altLang="ko-KR" dirty="0"/>
          </a:p>
          <a:p>
            <a:pPr>
              <a:buFont typeface="Wingdings" charset="2"/>
              <a:buChar char="§"/>
            </a:pPr>
            <a:r>
              <a:rPr lang="en-US" altLang="ko-KR" dirty="0" err="1"/>
              <a:t>IoT</a:t>
            </a:r>
            <a:r>
              <a:rPr lang="en-US" altLang="ko-KR" dirty="0"/>
              <a:t> Hub </a:t>
            </a:r>
            <a:r>
              <a:rPr lang="en-US" altLang="ko-KR" dirty="0" smtClean="0"/>
              <a:t>Management</a:t>
            </a:r>
            <a:endParaRPr lang="en-US" altLang="ko-KR" dirty="0"/>
          </a:p>
        </p:txBody>
      </p:sp>
      <p:grpSp>
        <p:nvGrpSpPr>
          <p:cNvPr id="21" name="Group 20"/>
          <p:cNvGrpSpPr/>
          <p:nvPr/>
        </p:nvGrpSpPr>
        <p:grpSpPr>
          <a:xfrm>
            <a:off x="5664201" y="1690688"/>
            <a:ext cx="6007099" cy="4758266"/>
            <a:chOff x="5664201" y="1690688"/>
            <a:chExt cx="6007099" cy="4758266"/>
          </a:xfrm>
        </p:grpSpPr>
        <p:sp>
          <p:nvSpPr>
            <p:cNvPr id="8" name="Rectangle 17"/>
            <p:cNvSpPr/>
            <p:nvPr/>
          </p:nvSpPr>
          <p:spPr>
            <a:xfrm>
              <a:off x="5664201" y="1690688"/>
              <a:ext cx="6007099" cy="4758266"/>
            </a:xfrm>
            <a:prstGeom prst="rect">
              <a:avLst/>
            </a:prstGeom>
            <a:solidFill>
              <a:srgbClr val="005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err="1" smtClean="0">
                  <a:solidFill>
                    <a:schemeClr val="bg1"/>
                  </a:solidFill>
                </a:rPr>
                <a:t>IoT</a:t>
              </a:r>
              <a:r>
                <a:rPr lang="en-US" sz="2400" dirty="0" smtClean="0">
                  <a:solidFill>
                    <a:schemeClr val="bg1"/>
                  </a:solidFill>
                </a:rPr>
                <a:t> Hub</a:t>
              </a:r>
              <a:endParaRPr lang="en-US" sz="2400" dirty="0">
                <a:solidFill>
                  <a:schemeClr val="bg1"/>
                </a:solidFill>
              </a:endParaRPr>
            </a:p>
          </p:txBody>
        </p:sp>
        <p:grpSp>
          <p:nvGrpSpPr>
            <p:cNvPr id="6" name="Group 5"/>
            <p:cNvGrpSpPr/>
            <p:nvPr/>
          </p:nvGrpSpPr>
          <p:grpSpPr>
            <a:xfrm>
              <a:off x="5718907" y="2414692"/>
              <a:ext cx="5897686" cy="3852184"/>
              <a:chOff x="5732741" y="2414692"/>
              <a:chExt cx="5897686" cy="3852184"/>
            </a:xfrm>
          </p:grpSpPr>
          <p:sp>
            <p:nvSpPr>
              <p:cNvPr id="18" name="Rectangle 17"/>
              <p:cNvSpPr/>
              <p:nvPr/>
            </p:nvSpPr>
            <p:spPr>
              <a:xfrm>
                <a:off x="7593751" y="4720717"/>
                <a:ext cx="1521615" cy="1546159"/>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IoT</a:t>
                </a:r>
                <a:r>
                  <a:rPr lang="en-US" dirty="0">
                    <a:solidFill>
                      <a:schemeClr val="bg1"/>
                    </a:solidFill>
                  </a:rPr>
                  <a:t> Hub</a:t>
                </a:r>
              </a:p>
              <a:p>
                <a:pPr algn="ctr"/>
                <a:r>
                  <a:rPr lang="en-US" dirty="0">
                    <a:solidFill>
                      <a:schemeClr val="bg1"/>
                    </a:solidFill>
                  </a:rPr>
                  <a:t>management</a:t>
                </a:r>
              </a:p>
            </p:txBody>
          </p:sp>
          <p:grpSp>
            <p:nvGrpSpPr>
              <p:cNvPr id="4" name="Group 3"/>
              <p:cNvGrpSpPr/>
              <p:nvPr/>
            </p:nvGrpSpPr>
            <p:grpSpPr>
              <a:xfrm>
                <a:off x="5732741" y="2414692"/>
                <a:ext cx="1625600" cy="3852184"/>
                <a:chOff x="5921350" y="2376967"/>
                <a:chExt cx="1625600" cy="3852184"/>
              </a:xfrm>
            </p:grpSpPr>
            <p:sp>
              <p:nvSpPr>
                <p:cNvPr id="7" name="Rectangle 17"/>
                <p:cNvSpPr/>
                <p:nvPr/>
              </p:nvSpPr>
              <p:spPr>
                <a:xfrm>
                  <a:off x="5921350" y="2376967"/>
                  <a:ext cx="1625600" cy="2001835"/>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Device ID</a:t>
                  </a:r>
                </a:p>
                <a:p>
                  <a:pPr algn="ctr"/>
                  <a:endParaRPr lang="en-US" sz="2400" dirty="0">
                    <a:solidFill>
                      <a:schemeClr val="bg1"/>
                    </a:solidFill>
                  </a:endParaRPr>
                </a:p>
                <a:p>
                  <a:pPr algn="ctr"/>
                  <a:endParaRPr lang="en-US" sz="2400" dirty="0">
                    <a:solidFill>
                      <a:schemeClr val="bg1"/>
                    </a:solidFill>
                  </a:endParaRPr>
                </a:p>
                <a:p>
                  <a:pPr algn="ctr"/>
                  <a:endParaRPr lang="en-US" sz="2400" dirty="0">
                    <a:solidFill>
                      <a:schemeClr val="bg1"/>
                    </a:solidFill>
                  </a:endParaRPr>
                </a:p>
                <a:p>
                  <a:pPr algn="ctr"/>
                  <a:endParaRPr lang="en-US" sz="2400" dirty="0">
                    <a:solidFill>
                      <a:schemeClr val="bg1"/>
                    </a:solidFill>
                  </a:endParaRPr>
                </a:p>
              </p:txBody>
            </p:sp>
            <p:sp>
              <p:nvSpPr>
                <p:cNvPr id="9" name="Rectangle 17"/>
                <p:cNvSpPr/>
                <p:nvPr/>
              </p:nvSpPr>
              <p:spPr>
                <a:xfrm>
                  <a:off x="5921350" y="4682992"/>
                  <a:ext cx="1625600" cy="46699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a:t>
                  </a:r>
                </a:p>
              </p:txBody>
            </p:sp>
            <p:sp>
              <p:nvSpPr>
                <p:cNvPr id="10" name="Rectangle 17"/>
                <p:cNvSpPr/>
                <p:nvPr/>
              </p:nvSpPr>
              <p:spPr>
                <a:xfrm>
                  <a:off x="5921350" y="5222576"/>
                  <a:ext cx="1625600" cy="46699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a:t>
                  </a:r>
                </a:p>
              </p:txBody>
            </p:sp>
            <p:sp>
              <p:nvSpPr>
                <p:cNvPr id="11" name="Rectangle 17"/>
                <p:cNvSpPr/>
                <p:nvPr/>
              </p:nvSpPr>
              <p:spPr>
                <a:xfrm>
                  <a:off x="5921350" y="5762161"/>
                  <a:ext cx="1625600" cy="46699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a:t>
                  </a:r>
                </a:p>
              </p:txBody>
            </p:sp>
            <p:sp>
              <p:nvSpPr>
                <p:cNvPr id="16" name="Rectangle 17"/>
                <p:cNvSpPr/>
                <p:nvPr/>
              </p:nvSpPr>
              <p:spPr>
                <a:xfrm>
                  <a:off x="6003899" y="2998158"/>
                  <a:ext cx="1460502" cy="5832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D2C send</a:t>
                  </a:r>
                </a:p>
                <a:p>
                  <a:pPr algn="ctr"/>
                  <a:r>
                    <a:rPr lang="en-US" dirty="0">
                      <a:solidFill>
                        <a:schemeClr val="bg1"/>
                      </a:solidFill>
                    </a:rPr>
                    <a:t>endpoint</a:t>
                  </a:r>
                </a:p>
              </p:txBody>
            </p:sp>
            <p:sp>
              <p:nvSpPr>
                <p:cNvPr id="17" name="Rectangle 17"/>
                <p:cNvSpPr/>
                <p:nvPr/>
              </p:nvSpPr>
              <p:spPr>
                <a:xfrm>
                  <a:off x="6003899" y="3675497"/>
                  <a:ext cx="1460502" cy="5832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C2D queue</a:t>
                  </a:r>
                </a:p>
                <a:p>
                  <a:pPr algn="ctr"/>
                  <a:r>
                    <a:rPr lang="en-US" dirty="0">
                      <a:solidFill>
                        <a:schemeClr val="bg1"/>
                      </a:solidFill>
                    </a:rPr>
                    <a:t>endpoint</a:t>
                  </a:r>
                </a:p>
              </p:txBody>
            </p:sp>
            <p:sp>
              <p:nvSpPr>
                <p:cNvPr id="3" name="직사각형 2"/>
                <p:cNvSpPr/>
                <p:nvPr/>
              </p:nvSpPr>
              <p:spPr>
                <a:xfrm>
                  <a:off x="5921350" y="2376967"/>
                  <a:ext cx="1625600" cy="3852184"/>
                </a:xfrm>
                <a:prstGeom prst="rect">
                  <a:avLst/>
                </a:prstGeom>
                <a:noFill/>
                <a:ln w="28575">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5" name="Group 4"/>
              <p:cNvGrpSpPr/>
              <p:nvPr/>
            </p:nvGrpSpPr>
            <p:grpSpPr>
              <a:xfrm>
                <a:off x="9350777" y="2863210"/>
                <a:ext cx="2279650" cy="3403666"/>
                <a:chOff x="9187316" y="2825485"/>
                <a:chExt cx="2279650" cy="3403666"/>
              </a:xfrm>
            </p:grpSpPr>
            <p:sp>
              <p:nvSpPr>
                <p:cNvPr id="12" name="Rectangle 17"/>
                <p:cNvSpPr/>
                <p:nvPr/>
              </p:nvSpPr>
              <p:spPr>
                <a:xfrm>
                  <a:off x="9206364" y="282548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D2C receive</a:t>
                  </a:r>
                </a:p>
                <a:p>
                  <a:pPr algn="ctr"/>
                  <a:r>
                    <a:rPr lang="en-US" sz="2000" dirty="0">
                      <a:solidFill>
                        <a:schemeClr val="bg1"/>
                      </a:solidFill>
                    </a:rPr>
                    <a:t>endpoint</a:t>
                  </a:r>
                </a:p>
              </p:txBody>
            </p:sp>
            <p:sp>
              <p:nvSpPr>
                <p:cNvPr id="13" name="Rectangle 17"/>
                <p:cNvSpPr/>
                <p:nvPr/>
              </p:nvSpPr>
              <p:spPr>
                <a:xfrm>
                  <a:off x="9206364" y="369889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C2D send</a:t>
                  </a:r>
                </a:p>
                <a:p>
                  <a:pPr algn="ctr"/>
                  <a:r>
                    <a:rPr lang="en-US" sz="2000" dirty="0">
                      <a:solidFill>
                        <a:schemeClr val="bg1"/>
                      </a:solidFill>
                    </a:rPr>
                    <a:t>endpoint</a:t>
                  </a:r>
                </a:p>
              </p:txBody>
            </p:sp>
            <p:sp>
              <p:nvSpPr>
                <p:cNvPr id="14" name="Rectangle 17"/>
                <p:cNvSpPr/>
                <p:nvPr/>
              </p:nvSpPr>
              <p:spPr>
                <a:xfrm>
                  <a:off x="9206364" y="4572308"/>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Message feedback endpoint</a:t>
                  </a:r>
                </a:p>
              </p:txBody>
            </p:sp>
            <p:sp>
              <p:nvSpPr>
                <p:cNvPr id="15" name="Rectangle 17"/>
                <p:cNvSpPr/>
                <p:nvPr/>
              </p:nvSpPr>
              <p:spPr>
                <a:xfrm>
                  <a:off x="9206364" y="5455289"/>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Identity management</a:t>
                  </a:r>
                </a:p>
              </p:txBody>
            </p:sp>
            <p:sp>
              <p:nvSpPr>
                <p:cNvPr id="20" name="직사각형 19"/>
                <p:cNvSpPr/>
                <p:nvPr/>
              </p:nvSpPr>
              <p:spPr>
                <a:xfrm>
                  <a:off x="9187316" y="2825485"/>
                  <a:ext cx="2279650" cy="3403666"/>
                </a:xfrm>
                <a:prstGeom prst="rect">
                  <a:avLst/>
                </a:prstGeom>
                <a:noFill/>
                <a:ln w="28575">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spTree>
    <p:extLst>
      <p:ext uri="{BB962C8B-B14F-4D97-AF65-F5344CB8AC3E}">
        <p14:creationId xmlns:p14="http://schemas.microsoft.com/office/powerpoint/2010/main" val="51908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Service Side in </a:t>
            </a:r>
            <a:r>
              <a:rPr lang="en-US" sz="4800" dirty="0" err="1"/>
              <a:t>IoT</a:t>
            </a:r>
            <a:r>
              <a:rPr lang="en-US" sz="4800" dirty="0"/>
              <a:t> Hub</a:t>
            </a:r>
          </a:p>
        </p:txBody>
      </p:sp>
      <p:sp>
        <p:nvSpPr>
          <p:cNvPr id="3" name="Content Placeholder 2"/>
          <p:cNvSpPr>
            <a:spLocks noGrp="1"/>
          </p:cNvSpPr>
          <p:nvPr>
            <p:ph sz="half" idx="1"/>
          </p:nvPr>
        </p:nvSpPr>
        <p:spPr/>
        <p:txBody>
          <a:bodyPr>
            <a:normAutofit/>
          </a:bodyPr>
          <a:lstStyle/>
          <a:p>
            <a:pPr>
              <a:buFont typeface="Wingdings" charset="2"/>
              <a:buChar char="§"/>
            </a:pPr>
            <a:r>
              <a:rPr lang="en-US" altLang="ko-KR" dirty="0" smtClean="0"/>
              <a:t>Back</a:t>
            </a:r>
            <a:r>
              <a:rPr lang="en-US" altLang="ko-KR" dirty="0"/>
              <a:t>-end receive from the D2C receive </a:t>
            </a:r>
            <a:r>
              <a:rPr lang="en-US" altLang="ko-KR" dirty="0" smtClean="0"/>
              <a:t>endpoint</a:t>
            </a:r>
            <a:endParaRPr lang="en-US" altLang="ko-KR" dirty="0"/>
          </a:p>
          <a:p>
            <a:pPr>
              <a:buFont typeface="Wingdings" charset="2"/>
              <a:buChar char="§"/>
            </a:pPr>
            <a:r>
              <a:rPr lang="en-US" altLang="ko-KR" dirty="0"/>
              <a:t>C2D send endpoints to send message to individual </a:t>
            </a:r>
            <a:r>
              <a:rPr lang="en-US" altLang="ko-KR" dirty="0" smtClean="0"/>
              <a:t>devices</a:t>
            </a:r>
            <a:endParaRPr lang="en-US" altLang="ko-KR" dirty="0"/>
          </a:p>
          <a:p>
            <a:pPr>
              <a:buFont typeface="Wingdings" charset="2"/>
              <a:buChar char="§"/>
            </a:pPr>
            <a:r>
              <a:rPr lang="en-US" altLang="ko-KR" dirty="0"/>
              <a:t>Feedback endpoint provides delivery status </a:t>
            </a:r>
            <a:r>
              <a:rPr lang="en-US" altLang="ko-KR" dirty="0" smtClean="0"/>
              <a:t>information</a:t>
            </a:r>
            <a:endParaRPr lang="en-US" altLang="ko-KR" dirty="0"/>
          </a:p>
          <a:p>
            <a:pPr>
              <a:buFont typeface="Wingdings" charset="2"/>
              <a:buChar char="§"/>
            </a:pPr>
            <a:r>
              <a:rPr lang="en-US" altLang="ko-KR" dirty="0"/>
              <a:t>Device Identity management provides secure connectivity between cloud and </a:t>
            </a:r>
            <a:r>
              <a:rPr lang="en-US" altLang="ko-KR" dirty="0" smtClean="0"/>
              <a:t>device</a:t>
            </a:r>
            <a:endParaRPr lang="en-US" altLang="ko-KR" dirty="0"/>
          </a:p>
        </p:txBody>
      </p:sp>
      <p:grpSp>
        <p:nvGrpSpPr>
          <p:cNvPr id="10" name="그룹 9"/>
          <p:cNvGrpSpPr/>
          <p:nvPr/>
        </p:nvGrpSpPr>
        <p:grpSpPr>
          <a:xfrm>
            <a:off x="7161848" y="1608058"/>
            <a:ext cx="4072255" cy="4786472"/>
            <a:chOff x="7537768" y="1655442"/>
            <a:chExt cx="2507615" cy="3744033"/>
          </a:xfrm>
        </p:grpSpPr>
        <p:sp>
          <p:nvSpPr>
            <p:cNvPr id="5" name="Rectangle 17"/>
            <p:cNvSpPr/>
            <p:nvPr/>
          </p:nvSpPr>
          <p:spPr>
            <a:xfrm>
              <a:off x="7670798" y="182562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D2C receive</a:t>
              </a:r>
            </a:p>
            <a:p>
              <a:pPr algn="ctr"/>
              <a:r>
                <a:rPr lang="en-US" sz="2000" dirty="0">
                  <a:solidFill>
                    <a:schemeClr val="bg1"/>
                  </a:solidFill>
                </a:rPr>
                <a:t>endpoint</a:t>
              </a:r>
            </a:p>
          </p:txBody>
        </p:sp>
        <p:sp>
          <p:nvSpPr>
            <p:cNvPr id="6" name="Rectangle 17"/>
            <p:cNvSpPr/>
            <p:nvPr/>
          </p:nvSpPr>
          <p:spPr>
            <a:xfrm>
              <a:off x="7670798" y="269903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C2D send</a:t>
              </a:r>
            </a:p>
            <a:p>
              <a:pPr algn="ctr"/>
              <a:r>
                <a:rPr lang="en-US" sz="2000" dirty="0">
                  <a:solidFill>
                    <a:schemeClr val="bg1"/>
                  </a:solidFill>
                </a:rPr>
                <a:t>endpoint</a:t>
              </a:r>
            </a:p>
          </p:txBody>
        </p:sp>
        <p:sp>
          <p:nvSpPr>
            <p:cNvPr id="7" name="Rectangle 17"/>
            <p:cNvSpPr/>
            <p:nvPr/>
          </p:nvSpPr>
          <p:spPr>
            <a:xfrm>
              <a:off x="7670798" y="3572448"/>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Message feedback endpoint</a:t>
              </a:r>
            </a:p>
          </p:txBody>
        </p:sp>
        <p:sp>
          <p:nvSpPr>
            <p:cNvPr id="8" name="Rectangle 17"/>
            <p:cNvSpPr/>
            <p:nvPr/>
          </p:nvSpPr>
          <p:spPr>
            <a:xfrm>
              <a:off x="7670798" y="4455429"/>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Identity management</a:t>
              </a:r>
            </a:p>
          </p:txBody>
        </p:sp>
        <p:sp>
          <p:nvSpPr>
            <p:cNvPr id="9" name="직사각형 8"/>
            <p:cNvSpPr/>
            <p:nvPr/>
          </p:nvSpPr>
          <p:spPr>
            <a:xfrm>
              <a:off x="7537768" y="1655442"/>
              <a:ext cx="2507615" cy="3744033"/>
            </a:xfrm>
            <a:prstGeom prst="rect">
              <a:avLst/>
            </a:prstGeom>
            <a:noFill/>
            <a:ln w="28575">
              <a:solidFill>
                <a:srgbClr val="76717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57194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7840382" cy="830997"/>
          </a:xfrm>
          <a:prstGeom prst="rect">
            <a:avLst/>
          </a:prstGeom>
          <a:noFill/>
        </p:spPr>
        <p:txBody>
          <a:bodyPr wrap="square" rtlCol="0">
            <a:spAutoFit/>
          </a:bodyPr>
          <a:lstStyle/>
          <a:p>
            <a:r>
              <a:rPr lang="en-US" sz="4800" dirty="0">
                <a:solidFill>
                  <a:prstClr val="black"/>
                </a:solidFill>
                <a:latin typeface="Segoe UI"/>
              </a:rPr>
              <a:t>Why Use Azure </a:t>
            </a:r>
            <a:r>
              <a:rPr lang="en-US" sz="4800" dirty="0" err="1">
                <a:solidFill>
                  <a:prstClr val="black"/>
                </a:solidFill>
                <a:latin typeface="Segoe UI"/>
              </a:rPr>
              <a:t>IoT</a:t>
            </a:r>
            <a:r>
              <a:rPr lang="en-US" sz="4800" dirty="0">
                <a:solidFill>
                  <a:prstClr val="black"/>
                </a:solidFill>
                <a:latin typeface="Segoe UI"/>
              </a:rPr>
              <a:t> Hub</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Benefits of </a:t>
                </a:r>
                <a:r>
                  <a:rPr lang="en-US" i="0" dirty="0" err="1">
                    <a:solidFill>
                      <a:prstClr val="white"/>
                    </a:solidFill>
                    <a:latin typeface="Segoe UI"/>
                  </a:rPr>
                  <a:t>IoT</a:t>
                </a:r>
                <a:r>
                  <a:rPr lang="en-US" i="0" dirty="0">
                    <a:solidFill>
                      <a:prstClr val="white"/>
                    </a:solidFill>
                    <a:latin typeface="Segoe UI"/>
                  </a:rPr>
                  <a:t> Hub</a:t>
                </a: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Per-device authentication and secure connectivity</a:t>
              </a:r>
            </a:p>
            <a:p>
              <a:pPr marL="1316038" indent="-457200">
                <a:buFont typeface="Wingdings" charset="2"/>
                <a:buChar char="§"/>
              </a:pPr>
              <a:r>
                <a:rPr lang="en-US" sz="2800" dirty="0">
                  <a:solidFill>
                    <a:srgbClr val="000000"/>
                  </a:solidFill>
                </a:rPr>
                <a:t>Monitoring of device connectivity operation</a:t>
              </a:r>
            </a:p>
            <a:p>
              <a:pPr marL="1316038" indent="-457200">
                <a:buFont typeface="Wingdings" charset="2"/>
                <a:buChar char="§"/>
              </a:pPr>
              <a:r>
                <a:rPr lang="en-US" sz="2800" dirty="0">
                  <a:solidFill>
                    <a:srgbClr val="000000"/>
                  </a:solidFill>
                </a:rPr>
                <a:t>An extensive set of device libraries</a:t>
              </a:r>
            </a:p>
            <a:p>
              <a:pPr marL="1316038" indent="-457200">
                <a:buFont typeface="Wingdings" charset="2"/>
                <a:buChar char="§"/>
              </a:pPr>
              <a:r>
                <a:rPr lang="en-US" sz="2800" dirty="0">
                  <a:solidFill>
                    <a:srgbClr val="000000"/>
                  </a:solidFill>
                </a:rPr>
                <a:t>Scale</a:t>
              </a:r>
            </a:p>
          </p:txBody>
        </p:sp>
      </p:grpSp>
    </p:spTree>
    <p:extLst>
      <p:ext uri="{BB962C8B-B14F-4D97-AF65-F5344CB8AC3E}">
        <p14:creationId xmlns:p14="http://schemas.microsoft.com/office/powerpoint/2010/main" val="370183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9669182" cy="830997"/>
          </a:xfrm>
          <a:prstGeom prst="rect">
            <a:avLst/>
          </a:prstGeom>
          <a:noFill/>
        </p:spPr>
        <p:txBody>
          <a:bodyPr wrap="square" rtlCol="0">
            <a:spAutoFit/>
          </a:bodyPr>
          <a:lstStyle/>
          <a:p>
            <a:r>
              <a:rPr lang="en-US" sz="4800" dirty="0">
                <a:solidFill>
                  <a:prstClr val="black"/>
                </a:solidFill>
                <a:latin typeface="Segoe UI"/>
              </a:rPr>
              <a:t>Why Use Azure </a:t>
            </a:r>
            <a:r>
              <a:rPr lang="en-US" sz="4800" dirty="0" err="1">
                <a:solidFill>
                  <a:prstClr val="black"/>
                </a:solidFill>
                <a:latin typeface="Segoe UI"/>
              </a:rPr>
              <a:t>IoT</a:t>
            </a:r>
            <a:r>
              <a:rPr lang="en-US" sz="4800" dirty="0">
                <a:solidFill>
                  <a:prstClr val="black"/>
                </a:solidFill>
                <a:latin typeface="Segoe UI"/>
              </a:rPr>
              <a:t> Hub (Cont.)</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Benefits of </a:t>
                </a:r>
                <a:r>
                  <a:rPr lang="en-US" i="0" dirty="0" err="1">
                    <a:solidFill>
                      <a:prstClr val="white"/>
                    </a:solidFill>
                    <a:latin typeface="Segoe UI"/>
                  </a:rPr>
                  <a:t>IoT</a:t>
                </a:r>
                <a:r>
                  <a:rPr lang="en-US" i="0" dirty="0">
                    <a:solidFill>
                      <a:prstClr val="white"/>
                    </a:solidFill>
                    <a:latin typeface="Segoe UI"/>
                  </a:rPr>
                  <a:t> Hub</a:t>
                </a: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err="1">
                  <a:solidFill>
                    <a:srgbClr val="000000"/>
                  </a:solidFill>
                </a:rPr>
                <a:t>IoT</a:t>
              </a:r>
              <a:r>
                <a:rPr lang="en-US" sz="2800" dirty="0">
                  <a:solidFill>
                    <a:srgbClr val="000000"/>
                  </a:solidFill>
                </a:rPr>
                <a:t> protocols and extensibility</a:t>
              </a:r>
            </a:p>
            <a:p>
              <a:pPr marL="1316038" indent="-457200">
                <a:buFont typeface="Wingdings" charset="2"/>
                <a:buChar char="§"/>
              </a:pPr>
              <a:r>
                <a:rPr lang="en-US" sz="2800" dirty="0">
                  <a:solidFill>
                    <a:srgbClr val="000000"/>
                  </a:solidFill>
                </a:rPr>
                <a:t>Event-based device-to-cloud ingestion</a:t>
              </a:r>
            </a:p>
            <a:p>
              <a:pPr marL="1316038" indent="-457200">
                <a:buFont typeface="Wingdings" charset="2"/>
                <a:buChar char="§"/>
              </a:pPr>
              <a:r>
                <a:rPr lang="en-US" sz="2800" dirty="0">
                  <a:solidFill>
                    <a:srgbClr val="000000"/>
                  </a:solidFill>
                </a:rPr>
                <a:t>Reliable cloud-to-device messaging or commands</a:t>
              </a:r>
            </a:p>
          </p:txBody>
        </p:sp>
      </p:grpSp>
    </p:spTree>
    <p:extLst>
      <p:ext uri="{BB962C8B-B14F-4D97-AF65-F5344CB8AC3E}">
        <p14:creationId xmlns:p14="http://schemas.microsoft.com/office/powerpoint/2010/main" val="173310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err="1"/>
              <a:t>IoT</a:t>
            </a:r>
            <a:r>
              <a:rPr lang="en-US" altLang="ko-KR" sz="4800" dirty="0"/>
              <a:t> Hub vs Event Hubs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4037813889"/>
              </p:ext>
            </p:extLst>
          </p:nvPr>
        </p:nvGraphicFramePr>
        <p:xfrm>
          <a:off x="838200" y="1492995"/>
          <a:ext cx="10727267" cy="5330999"/>
        </p:xfrm>
        <a:graphic>
          <a:graphicData uri="http://schemas.openxmlformats.org/drawingml/2006/table">
            <a:tbl>
              <a:tblPr firstRow="1">
                <a:tableStyleId>{21E4AEA4-8DFA-4A89-87EB-49C32662AFE0}</a:tableStyleId>
              </a:tblPr>
              <a:tblGrid>
                <a:gridCol w="2192867">
                  <a:extLst>
                    <a:ext uri="{9D8B030D-6E8A-4147-A177-3AD203B41FA5}">
                      <a16:colId xmlns:a16="http://schemas.microsoft.com/office/drawing/2014/main" xmlns="" val="48614039"/>
                    </a:ext>
                  </a:extLst>
                </a:gridCol>
                <a:gridCol w="4135584">
                  <a:extLst>
                    <a:ext uri="{9D8B030D-6E8A-4147-A177-3AD203B41FA5}">
                      <a16:colId xmlns:a16="http://schemas.microsoft.com/office/drawing/2014/main" xmlns="" val="2691826141"/>
                    </a:ext>
                  </a:extLst>
                </a:gridCol>
                <a:gridCol w="4398816">
                  <a:extLst>
                    <a:ext uri="{9D8B030D-6E8A-4147-A177-3AD203B41FA5}">
                      <a16:colId xmlns:a16="http://schemas.microsoft.com/office/drawing/2014/main" xmlns="" val="740133587"/>
                    </a:ext>
                  </a:extLst>
                </a:gridCol>
              </a:tblGrid>
              <a:tr h="463341">
                <a:tc>
                  <a:txBody>
                    <a:bodyPr/>
                    <a:lstStyle/>
                    <a:p>
                      <a:pPr algn="ctr"/>
                      <a:r>
                        <a:rPr lang="en-US" sz="2000" b="0" dirty="0">
                          <a:solidFill>
                            <a:schemeClr val="bg1"/>
                          </a:solidFill>
                        </a:rPr>
                        <a:t>Area</a:t>
                      </a:r>
                    </a:p>
                  </a:txBody>
                  <a:tcPr anchor="ctr">
                    <a:solidFill>
                      <a:srgbClr val="0070C0"/>
                    </a:solidFill>
                  </a:tcPr>
                </a:tc>
                <a:tc>
                  <a:txBody>
                    <a:bodyPr/>
                    <a:lstStyle/>
                    <a:p>
                      <a:pPr algn="ctr"/>
                      <a:r>
                        <a:rPr lang="en-US" sz="2000" b="0" dirty="0" err="1">
                          <a:solidFill>
                            <a:schemeClr val="bg1"/>
                          </a:solidFill>
                        </a:rPr>
                        <a:t>IoT</a:t>
                      </a:r>
                      <a:r>
                        <a:rPr lang="en-US" sz="2000" b="0" dirty="0">
                          <a:solidFill>
                            <a:schemeClr val="bg1"/>
                          </a:solidFill>
                        </a:rPr>
                        <a:t> Hub</a:t>
                      </a:r>
                    </a:p>
                  </a:txBody>
                  <a:tcPr anchor="ctr">
                    <a:solidFill>
                      <a:srgbClr val="0070C0"/>
                    </a:solidFill>
                  </a:tcPr>
                </a:tc>
                <a:tc>
                  <a:txBody>
                    <a:bodyPr/>
                    <a:lstStyle/>
                    <a:p>
                      <a:pPr algn="ctr"/>
                      <a:r>
                        <a:rPr lang="en-US" sz="2000" b="0" dirty="0">
                          <a:solidFill>
                            <a:schemeClr val="bg1"/>
                          </a:solidFill>
                        </a:rPr>
                        <a:t>Event Hub</a:t>
                      </a:r>
                    </a:p>
                  </a:txBody>
                  <a:tcPr anchor="ctr">
                    <a:solidFill>
                      <a:srgbClr val="0070C0"/>
                    </a:solidFill>
                  </a:tcPr>
                </a:tc>
                <a:extLst>
                  <a:ext uri="{0D108BD9-81ED-4DB2-BD59-A6C34878D82A}">
                    <a16:rowId xmlns:a16="http://schemas.microsoft.com/office/drawing/2014/main" xmlns="" val="679667022"/>
                  </a:ext>
                </a:extLst>
              </a:tr>
              <a:tr h="730652">
                <a:tc>
                  <a:txBody>
                    <a:bodyPr/>
                    <a:lstStyle/>
                    <a:p>
                      <a:pPr algn="ctr"/>
                      <a:r>
                        <a:rPr lang="en-US" sz="2000" b="0" dirty="0"/>
                        <a:t>Communication</a:t>
                      </a:r>
                    </a:p>
                    <a:p>
                      <a:pPr algn="ctr"/>
                      <a:r>
                        <a:rPr lang="en-US" sz="2000" b="0" dirty="0"/>
                        <a:t>patterns</a:t>
                      </a:r>
                    </a:p>
                  </a:txBody>
                  <a:tcPr anchor="ctr">
                    <a:solidFill>
                      <a:schemeClr val="bg1">
                        <a:lumMod val="85000"/>
                      </a:schemeClr>
                    </a:solidFill>
                  </a:tcPr>
                </a:tc>
                <a:tc>
                  <a:txBody>
                    <a:bodyPr/>
                    <a:lstStyle/>
                    <a:p>
                      <a:pPr algn="ctr"/>
                      <a:r>
                        <a:rPr lang="en-US" altLang="ko-KR" sz="2000" b="0" dirty="0"/>
                        <a:t>Enables device-to-cloud and cloud-to-device messaging.</a:t>
                      </a:r>
                    </a:p>
                  </a:txBody>
                  <a:tcPr anchor="ctr">
                    <a:solidFill>
                      <a:schemeClr val="bg1">
                        <a:lumMod val="85000"/>
                      </a:schemeClr>
                    </a:solidFill>
                  </a:tcPr>
                </a:tc>
                <a:tc>
                  <a:txBody>
                    <a:bodyPr/>
                    <a:lstStyle/>
                    <a:p>
                      <a:pPr algn="ctr"/>
                      <a:r>
                        <a:rPr lang="en-US" altLang="ko-KR" sz="2000" b="0" dirty="0"/>
                        <a:t>Only enables event ingress </a:t>
                      </a:r>
                    </a:p>
                  </a:txBody>
                  <a:tcPr anchor="ctr">
                    <a:solidFill>
                      <a:schemeClr val="bg1">
                        <a:lumMod val="85000"/>
                      </a:schemeClr>
                    </a:solidFill>
                  </a:tcPr>
                </a:tc>
                <a:extLst>
                  <a:ext uri="{0D108BD9-81ED-4DB2-BD59-A6C34878D82A}">
                    <a16:rowId xmlns:a16="http://schemas.microsoft.com/office/drawing/2014/main" xmlns="" val="2034482246"/>
                  </a:ext>
                </a:extLst>
              </a:tr>
              <a:tr h="942122">
                <a:tc>
                  <a:txBody>
                    <a:bodyPr/>
                    <a:lstStyle/>
                    <a:p>
                      <a:pPr algn="ctr"/>
                      <a:r>
                        <a:rPr lang="en-US" sz="2000" b="0" dirty="0"/>
                        <a:t>Protocol</a:t>
                      </a:r>
                    </a:p>
                    <a:p>
                      <a:pPr algn="ctr"/>
                      <a:r>
                        <a:rPr lang="en-US" sz="2000" b="0" dirty="0"/>
                        <a:t>Support</a:t>
                      </a:r>
                    </a:p>
                  </a:txBody>
                  <a:tcPr anchor="ctr">
                    <a:solidFill>
                      <a:schemeClr val="bg1">
                        <a:lumMod val="85000"/>
                      </a:schemeClr>
                    </a:solidFill>
                  </a:tcPr>
                </a:tc>
                <a:tc>
                  <a:txBody>
                    <a:bodyPr/>
                    <a:lstStyle/>
                    <a:p>
                      <a:pPr algn="ctr"/>
                      <a:r>
                        <a:rPr lang="en-US" altLang="ko-KR" sz="2000" b="0" dirty="0"/>
                        <a:t>Supports AMQP, AMQP over </a:t>
                      </a:r>
                      <a:r>
                        <a:rPr lang="en-US" altLang="ko-KR" sz="2000" b="0" dirty="0" err="1"/>
                        <a:t>WebSockets</a:t>
                      </a:r>
                      <a:r>
                        <a:rPr lang="en-US" altLang="ko-KR" sz="2000" b="0" dirty="0"/>
                        <a:t>, MQTT, and HTTP/1. </a:t>
                      </a:r>
                    </a:p>
                  </a:txBody>
                  <a:tcPr anchor="ctr">
                    <a:solidFill>
                      <a:schemeClr val="bg1">
                        <a:lumMod val="85000"/>
                      </a:schemeClr>
                    </a:solidFill>
                  </a:tcPr>
                </a:tc>
                <a:tc>
                  <a:txBody>
                    <a:bodyPr/>
                    <a:lstStyle/>
                    <a:p>
                      <a:pPr algn="ctr"/>
                      <a:r>
                        <a:rPr lang="en-US" altLang="ko-KR" sz="2000" b="0" dirty="0"/>
                        <a:t>Supports AMQP, AMQP over </a:t>
                      </a:r>
                      <a:r>
                        <a:rPr lang="en-US" altLang="ko-KR" sz="2000" b="0" dirty="0" err="1"/>
                        <a:t>WebSockets</a:t>
                      </a:r>
                      <a:r>
                        <a:rPr lang="en-US" altLang="ko-KR" sz="2000" b="0" dirty="0"/>
                        <a:t>, and HTTP/1</a:t>
                      </a:r>
                    </a:p>
                  </a:txBody>
                  <a:tcPr anchor="ctr">
                    <a:solidFill>
                      <a:schemeClr val="bg1">
                        <a:lumMod val="85000"/>
                      </a:schemeClr>
                    </a:solidFill>
                  </a:tcPr>
                </a:tc>
                <a:extLst>
                  <a:ext uri="{0D108BD9-81ED-4DB2-BD59-A6C34878D82A}">
                    <a16:rowId xmlns:a16="http://schemas.microsoft.com/office/drawing/2014/main" xmlns="" val="682465758"/>
                  </a:ext>
                </a:extLst>
              </a:tr>
              <a:tr h="942122">
                <a:tc>
                  <a:txBody>
                    <a:bodyPr/>
                    <a:lstStyle/>
                    <a:p>
                      <a:pPr algn="ctr"/>
                      <a:r>
                        <a:rPr lang="en-US" sz="2000" b="0" dirty="0"/>
                        <a:t>Security</a:t>
                      </a:r>
                    </a:p>
                  </a:txBody>
                  <a:tcPr anchor="ctr">
                    <a:solidFill>
                      <a:schemeClr val="bg1">
                        <a:lumMod val="85000"/>
                      </a:schemeClr>
                    </a:solidFill>
                  </a:tcPr>
                </a:tc>
                <a:tc>
                  <a:txBody>
                    <a:bodyPr/>
                    <a:lstStyle/>
                    <a:p>
                      <a:pPr algn="ctr"/>
                      <a:r>
                        <a:rPr lang="en-US" altLang="ko-KR" sz="2000" b="0" dirty="0"/>
                        <a:t>Provides per-device identity and revocable access control</a:t>
                      </a:r>
                    </a:p>
                  </a:txBody>
                  <a:tcPr anchor="ctr">
                    <a:solidFill>
                      <a:schemeClr val="bg1">
                        <a:lumMod val="85000"/>
                      </a:schemeClr>
                    </a:solidFill>
                  </a:tcPr>
                </a:tc>
                <a:tc>
                  <a:txBody>
                    <a:bodyPr/>
                    <a:lstStyle/>
                    <a:p>
                      <a:pPr algn="ctr"/>
                      <a:r>
                        <a:rPr lang="en-US" altLang="ko-KR" sz="2000" b="0" dirty="0"/>
                        <a:t>Provides Event Hubs-wide shared access policies, with limited revocation support through publisher's policies.</a:t>
                      </a:r>
                    </a:p>
                  </a:txBody>
                  <a:tcPr anchor="ctr">
                    <a:solidFill>
                      <a:schemeClr val="bg1">
                        <a:lumMod val="85000"/>
                      </a:schemeClr>
                    </a:solidFill>
                  </a:tcPr>
                </a:tc>
                <a:extLst>
                  <a:ext uri="{0D108BD9-81ED-4DB2-BD59-A6C34878D82A}">
                    <a16:rowId xmlns:a16="http://schemas.microsoft.com/office/drawing/2014/main" xmlns="" val="4230228483"/>
                  </a:ext>
                </a:extLst>
              </a:tr>
              <a:tr h="942122">
                <a:tc>
                  <a:txBody>
                    <a:bodyPr/>
                    <a:lstStyle/>
                    <a:p>
                      <a:pPr algn="ctr"/>
                      <a:r>
                        <a:rPr lang="en-US" sz="2000" b="0" dirty="0"/>
                        <a:t>Device SDKs</a:t>
                      </a:r>
                    </a:p>
                  </a:txBody>
                  <a:tcPr anchor="ctr">
                    <a:solidFill>
                      <a:schemeClr val="bg1">
                        <a:lumMod val="85000"/>
                      </a:schemeClr>
                    </a:solidFill>
                  </a:tcPr>
                </a:tc>
                <a:tc>
                  <a:txBody>
                    <a:bodyPr/>
                    <a:lstStyle/>
                    <a:p>
                      <a:pPr algn="ctr"/>
                      <a:r>
                        <a:rPr lang="en-US" altLang="ko-KR" sz="2000" b="0" dirty="0"/>
                        <a:t>Provides device SDKs for a large variety of platforms and languages</a:t>
                      </a:r>
                    </a:p>
                  </a:txBody>
                  <a:tcPr anchor="ctr">
                    <a:solidFill>
                      <a:schemeClr val="bg1">
                        <a:lumMod val="85000"/>
                      </a:schemeClr>
                    </a:solidFill>
                  </a:tcPr>
                </a:tc>
                <a:tc>
                  <a:txBody>
                    <a:bodyPr/>
                    <a:lstStyle/>
                    <a:p>
                      <a:pPr algn="ctr"/>
                      <a:r>
                        <a:rPr lang="en-US" altLang="ko-KR" sz="2000" b="0" dirty="0"/>
                        <a:t> .NET, and C. Also provides AMQP and HTTP send interfaces.</a:t>
                      </a:r>
                    </a:p>
                  </a:txBody>
                  <a:tcPr anchor="ctr">
                    <a:solidFill>
                      <a:schemeClr val="bg1">
                        <a:lumMod val="85000"/>
                      </a:schemeClr>
                    </a:solidFill>
                  </a:tcPr>
                </a:tc>
                <a:extLst>
                  <a:ext uri="{0D108BD9-81ED-4DB2-BD59-A6C34878D82A}">
                    <a16:rowId xmlns:a16="http://schemas.microsoft.com/office/drawing/2014/main" xmlns="" val="3329658239"/>
                  </a:ext>
                </a:extLst>
              </a:tr>
              <a:tr h="942122">
                <a:tc>
                  <a:txBody>
                    <a:bodyPr/>
                    <a:lstStyle/>
                    <a:p>
                      <a:pPr algn="ctr"/>
                      <a:r>
                        <a:rPr lang="en-US" sz="2000" b="0" dirty="0"/>
                        <a:t>Scale</a:t>
                      </a:r>
                    </a:p>
                  </a:txBody>
                  <a:tcPr anchor="ctr">
                    <a:solidFill>
                      <a:schemeClr val="bg1">
                        <a:lumMod val="85000"/>
                      </a:schemeClr>
                    </a:solidFill>
                  </a:tcPr>
                </a:tc>
                <a:tc>
                  <a:txBody>
                    <a:bodyPr/>
                    <a:lstStyle/>
                    <a:p>
                      <a:pPr algn="ctr"/>
                      <a:r>
                        <a:rPr lang="en-US" sz="2000" b="0" dirty="0"/>
                        <a:t>Support millions of simultaneously connected devices.</a:t>
                      </a:r>
                    </a:p>
                  </a:txBody>
                  <a:tcPr anchor="ctr">
                    <a:solidFill>
                      <a:schemeClr val="bg1">
                        <a:lumMod val="85000"/>
                      </a:schemeClr>
                    </a:solidFill>
                  </a:tcPr>
                </a:tc>
                <a:tc>
                  <a:txBody>
                    <a:bodyPr/>
                    <a:lstStyle/>
                    <a:p>
                      <a:pPr algn="ctr"/>
                      <a:r>
                        <a:rPr lang="en-US" sz="2000" b="0" dirty="0"/>
                        <a:t>Up to 5,000 AMQP connections, as per Azure Service Bus quotas.</a:t>
                      </a:r>
                    </a:p>
                  </a:txBody>
                  <a:tcPr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704931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How to Create an </a:t>
            </a:r>
            <a:r>
              <a:rPr lang="en-US" sz="4800" dirty="0" err="1"/>
              <a:t>IoT</a:t>
            </a:r>
            <a:r>
              <a:rPr lang="en-US" sz="4800" dirty="0"/>
              <a:t> Hub in Azure</a:t>
            </a:r>
          </a:p>
        </p:txBody>
      </p:sp>
      <p:pic>
        <p:nvPicPr>
          <p:cNvPr id="3" name="그림 2"/>
          <p:cNvPicPr>
            <a:picLocks noChangeAspect="1"/>
          </p:cNvPicPr>
          <p:nvPr/>
        </p:nvPicPr>
        <p:blipFill>
          <a:blip r:embed="rId3"/>
          <a:stretch>
            <a:fillRect/>
          </a:stretch>
        </p:blipFill>
        <p:spPr>
          <a:xfrm>
            <a:off x="4021666" y="1553106"/>
            <a:ext cx="7718584" cy="5076349"/>
          </a:xfrm>
          <a:prstGeom prst="rect">
            <a:avLst/>
          </a:prstGeom>
        </p:spPr>
      </p:pic>
      <p:sp>
        <p:nvSpPr>
          <p:cNvPr id="14" name="Content Placeholder 2"/>
          <p:cNvSpPr>
            <a:spLocks noGrp="1"/>
          </p:cNvSpPr>
          <p:nvPr>
            <p:ph sz="half" idx="1"/>
          </p:nvPr>
        </p:nvSpPr>
        <p:spPr>
          <a:xfrm>
            <a:off x="417883" y="2653773"/>
            <a:ext cx="3409050" cy="2578628"/>
          </a:xfrm>
        </p:spPr>
        <p:txBody>
          <a:bodyPr>
            <a:normAutofit/>
          </a:bodyPr>
          <a:lstStyle/>
          <a:p>
            <a:pPr>
              <a:buFont typeface="Wingdings" charset="2"/>
              <a:buChar char="§"/>
            </a:pPr>
            <a:r>
              <a:rPr lang="en-US" altLang="ko-KR" dirty="0" smtClean="0"/>
              <a:t>Create </a:t>
            </a:r>
            <a:r>
              <a:rPr lang="en-US" altLang="ko-KR" dirty="0"/>
              <a:t>a new </a:t>
            </a:r>
            <a:r>
              <a:rPr lang="en-US" altLang="ko-KR" dirty="0" err="1"/>
              <a:t>IoT</a:t>
            </a:r>
            <a:r>
              <a:rPr lang="en-US" altLang="ko-KR" dirty="0"/>
              <a:t> Hub for your </a:t>
            </a:r>
            <a:r>
              <a:rPr lang="en-US" altLang="ko-KR" dirty="0" smtClean="0"/>
              <a:t>solution</a:t>
            </a:r>
            <a:endParaRPr lang="en-US" altLang="ko-KR" dirty="0"/>
          </a:p>
          <a:p>
            <a:pPr>
              <a:buFont typeface="Wingdings" charset="2"/>
              <a:buChar char="§"/>
            </a:pPr>
            <a:r>
              <a:rPr lang="en-US" altLang="ko-KR" dirty="0"/>
              <a:t>New </a:t>
            </a:r>
            <a:r>
              <a:rPr lang="en-US" altLang="ko-KR" dirty="0" smtClean="0"/>
              <a:t>&gt; </a:t>
            </a:r>
            <a:r>
              <a:rPr lang="en-US" altLang="ko-KR" dirty="0"/>
              <a:t>Internet of </a:t>
            </a:r>
            <a:r>
              <a:rPr lang="en-US" altLang="ko-KR" dirty="0" smtClean="0"/>
              <a:t>Things &gt; </a:t>
            </a:r>
            <a:r>
              <a:rPr lang="en-US" altLang="ko-KR" dirty="0" err="1"/>
              <a:t>IoT</a:t>
            </a:r>
            <a:r>
              <a:rPr lang="en-US" altLang="ko-KR" dirty="0"/>
              <a:t> </a:t>
            </a:r>
            <a:r>
              <a:rPr lang="en-US" altLang="ko-KR" dirty="0" smtClean="0"/>
              <a:t>Hub</a:t>
            </a:r>
            <a:endParaRPr lang="en-US" altLang="ko-KR" dirty="0"/>
          </a:p>
        </p:txBody>
      </p:sp>
    </p:spTree>
    <p:extLst>
      <p:ext uri="{BB962C8B-B14F-4D97-AF65-F5344CB8AC3E}">
        <p14:creationId xmlns:p14="http://schemas.microsoft.com/office/powerpoint/2010/main" val="162451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37808"/>
          </a:xfrm>
        </p:spPr>
        <p:txBody>
          <a:bodyPr>
            <a:normAutofit/>
          </a:bodyPr>
          <a:lstStyle/>
          <a:p>
            <a:r>
              <a:rPr lang="en-US" sz="4800" dirty="0"/>
              <a:t>How to Create an </a:t>
            </a:r>
            <a:r>
              <a:rPr lang="en-US" sz="4800" dirty="0" err="1"/>
              <a:t>IoT</a:t>
            </a:r>
            <a:r>
              <a:rPr lang="en-US" sz="4800" dirty="0"/>
              <a:t> Hub in Azure (Cont.)</a:t>
            </a:r>
          </a:p>
        </p:txBody>
      </p:sp>
      <p:sp>
        <p:nvSpPr>
          <p:cNvPr id="14" name="Content Placeholder 2"/>
          <p:cNvSpPr>
            <a:spLocks noGrp="1"/>
          </p:cNvSpPr>
          <p:nvPr>
            <p:ph sz="half" idx="1"/>
          </p:nvPr>
        </p:nvSpPr>
        <p:spPr>
          <a:xfrm>
            <a:off x="838200" y="2302933"/>
            <a:ext cx="5477933" cy="3962400"/>
          </a:xfrm>
        </p:spPr>
        <p:txBody>
          <a:bodyPr>
            <a:normAutofit/>
          </a:bodyPr>
          <a:lstStyle/>
          <a:p>
            <a:pPr>
              <a:buFont typeface="Wingdings" charset="2"/>
              <a:buChar char="§"/>
            </a:pPr>
            <a:r>
              <a:rPr lang="en-US" altLang="ko-KR" dirty="0"/>
              <a:t> </a:t>
            </a:r>
            <a:r>
              <a:rPr lang="en-US" altLang="ko-KR" dirty="0" err="1"/>
              <a:t>IoT</a:t>
            </a:r>
            <a:r>
              <a:rPr lang="en-US" altLang="ko-KR" dirty="0"/>
              <a:t> Hub Units – based on your total message count and the number of connected </a:t>
            </a:r>
            <a:r>
              <a:rPr lang="en-US" altLang="ko-KR" dirty="0" smtClean="0"/>
              <a:t>devices</a:t>
            </a:r>
            <a:endParaRPr lang="en-US" altLang="ko-KR" dirty="0"/>
          </a:p>
          <a:p>
            <a:pPr>
              <a:buFont typeface="Wingdings" charset="2"/>
              <a:buChar char="§"/>
            </a:pPr>
            <a:r>
              <a:rPr lang="en-US" altLang="ko-KR" dirty="0"/>
              <a:t>D2C partitions – the number of partitions for device to cloud messages</a:t>
            </a:r>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dirty="0"/>
          </a:p>
          <a:p>
            <a:pPr>
              <a:buFont typeface="Wingdings" charset="2"/>
              <a:buChar char="§"/>
            </a:pPr>
            <a:endParaRPr lang="en-US" dirty="0"/>
          </a:p>
        </p:txBody>
      </p:sp>
      <p:pic>
        <p:nvPicPr>
          <p:cNvPr id="5" name="그림 4"/>
          <p:cNvPicPr>
            <a:picLocks noChangeAspect="1"/>
          </p:cNvPicPr>
          <p:nvPr/>
        </p:nvPicPr>
        <p:blipFill>
          <a:blip r:embed="rId3"/>
          <a:stretch>
            <a:fillRect/>
          </a:stretch>
        </p:blipFill>
        <p:spPr>
          <a:xfrm>
            <a:off x="6896100" y="1612107"/>
            <a:ext cx="4457700" cy="5000625"/>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39884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37808"/>
          </a:xfrm>
        </p:spPr>
        <p:txBody>
          <a:bodyPr>
            <a:normAutofit/>
          </a:bodyPr>
          <a:lstStyle/>
          <a:p>
            <a:r>
              <a:rPr lang="en-US" sz="4800" dirty="0"/>
              <a:t>How to Create an </a:t>
            </a:r>
            <a:r>
              <a:rPr lang="en-US" sz="4800" dirty="0" err="1"/>
              <a:t>IoT</a:t>
            </a:r>
            <a:r>
              <a:rPr lang="en-US" sz="4800" dirty="0"/>
              <a:t> Hub in Azure (Cont.)</a:t>
            </a:r>
          </a:p>
        </p:txBody>
      </p:sp>
      <p:pic>
        <p:nvPicPr>
          <p:cNvPr id="6" name="그림 5"/>
          <p:cNvPicPr>
            <a:picLocks noChangeAspect="1"/>
          </p:cNvPicPr>
          <p:nvPr/>
        </p:nvPicPr>
        <p:blipFill>
          <a:blip r:embed="rId3"/>
          <a:stretch>
            <a:fillRect/>
          </a:stretch>
        </p:blipFill>
        <p:spPr>
          <a:xfrm>
            <a:off x="873918" y="2150526"/>
            <a:ext cx="10444163" cy="4202240"/>
          </a:xfrm>
          <a:prstGeom prst="rect">
            <a:avLst/>
          </a:prstGeom>
          <a:ln>
            <a:solidFill>
              <a:srgbClr val="D5D5D5"/>
            </a:solidFill>
          </a:ln>
        </p:spPr>
      </p:pic>
    </p:spTree>
    <p:extLst>
      <p:ext uri="{BB962C8B-B14F-4D97-AF65-F5344CB8AC3E}">
        <p14:creationId xmlns:p14="http://schemas.microsoft.com/office/powerpoint/2010/main" val="424842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37808"/>
          </a:xfrm>
        </p:spPr>
        <p:txBody>
          <a:bodyPr>
            <a:normAutofit/>
          </a:bodyPr>
          <a:lstStyle/>
          <a:p>
            <a:r>
              <a:rPr lang="en-US" sz="4800" dirty="0"/>
              <a:t>How to Create an </a:t>
            </a:r>
            <a:r>
              <a:rPr lang="en-US" sz="4800" dirty="0" err="1"/>
              <a:t>IoT</a:t>
            </a:r>
            <a:r>
              <a:rPr lang="en-US" sz="4800" dirty="0"/>
              <a:t> Hub in Azure (Cont.)</a:t>
            </a:r>
          </a:p>
        </p:txBody>
      </p:sp>
      <p:sp>
        <p:nvSpPr>
          <p:cNvPr id="14" name="Content Placeholder 2"/>
          <p:cNvSpPr>
            <a:spLocks noGrp="1"/>
          </p:cNvSpPr>
          <p:nvPr>
            <p:ph sz="half" idx="1"/>
          </p:nvPr>
        </p:nvSpPr>
        <p:spPr>
          <a:xfrm>
            <a:off x="838200" y="2975034"/>
            <a:ext cx="3750733" cy="2182244"/>
          </a:xfrm>
        </p:spPr>
        <p:txBody>
          <a:bodyPr>
            <a:normAutofit/>
          </a:bodyPr>
          <a:lstStyle/>
          <a:p>
            <a:pPr>
              <a:buFont typeface="Wingdings" charset="2"/>
              <a:buChar char="§"/>
            </a:pPr>
            <a:r>
              <a:rPr lang="en-US" altLang="ko-KR" dirty="0"/>
              <a:t> Messaging </a:t>
            </a:r>
            <a:r>
              <a:rPr lang="en-US" altLang="ko-KR" dirty="0" smtClean="0"/>
              <a:t>section</a:t>
            </a:r>
            <a:endParaRPr lang="en-US" altLang="ko-KR" dirty="0"/>
          </a:p>
          <a:p>
            <a:pPr lvl="1">
              <a:buFont typeface="Wingdings" charset="2"/>
              <a:buChar char="§"/>
            </a:pPr>
            <a:r>
              <a:rPr lang="en-US" altLang="ko-KR" dirty="0"/>
              <a:t>C2D setting</a:t>
            </a:r>
          </a:p>
          <a:p>
            <a:pPr lvl="1">
              <a:buFont typeface="Wingdings" charset="2"/>
              <a:buChar char="§"/>
            </a:pPr>
            <a:r>
              <a:rPr lang="en-US" altLang="ko-KR" dirty="0"/>
              <a:t>D2C </a:t>
            </a:r>
            <a:r>
              <a:rPr lang="en-US" altLang="ko-KR" dirty="0" smtClean="0"/>
              <a:t>setting</a:t>
            </a:r>
            <a:endParaRPr lang="en-US" altLang="ko-KR" dirty="0"/>
          </a:p>
        </p:txBody>
      </p:sp>
      <p:pic>
        <p:nvPicPr>
          <p:cNvPr id="3" name="그림 2"/>
          <p:cNvPicPr>
            <a:picLocks noChangeAspect="1"/>
          </p:cNvPicPr>
          <p:nvPr/>
        </p:nvPicPr>
        <p:blipFill>
          <a:blip r:embed="rId3"/>
          <a:stretch>
            <a:fillRect/>
          </a:stretch>
        </p:blipFill>
        <p:spPr>
          <a:xfrm>
            <a:off x="5372097" y="1784347"/>
            <a:ext cx="6340602" cy="4563618"/>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84022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Azure </a:t>
            </a:r>
            <a:r>
              <a:rPr lang="en-US" sz="4800" dirty="0" err="1"/>
              <a:t>IoT</a:t>
            </a:r>
            <a:r>
              <a:rPr lang="en-US" sz="4800" dirty="0"/>
              <a:t> Suite SDKs</a:t>
            </a:r>
          </a:p>
        </p:txBody>
      </p:sp>
      <p:grpSp>
        <p:nvGrpSpPr>
          <p:cNvPr id="7" name="Group 6"/>
          <p:cNvGrpSpPr/>
          <p:nvPr/>
        </p:nvGrpSpPr>
        <p:grpSpPr>
          <a:xfrm>
            <a:off x="0" y="2363601"/>
            <a:ext cx="12192000" cy="854698"/>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smtClean="0"/>
                <a:t>Two types of SDKs:</a:t>
              </a:r>
              <a:endParaRPr lang="en-US" i="0" dirty="0"/>
            </a:p>
          </p:txBody>
        </p:sp>
      </p:grpSp>
      <p:sp>
        <p:nvSpPr>
          <p:cNvPr id="22" name="Rectangle 6"/>
          <p:cNvSpPr/>
          <p:nvPr/>
        </p:nvSpPr>
        <p:spPr>
          <a:xfrm>
            <a:off x="0" y="3208763"/>
            <a:ext cx="12192000" cy="3064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chemeClr val="tx1"/>
                </a:solidFill>
              </a:rPr>
              <a:t>Device-</a:t>
            </a:r>
            <a:r>
              <a:rPr lang="en-US" sz="2800" dirty="0" smtClean="0">
                <a:solidFill>
                  <a:schemeClr val="tx1"/>
                </a:solidFill>
              </a:rPr>
              <a:t>facing </a:t>
            </a:r>
            <a:r>
              <a:rPr lang="en-US" sz="2800" dirty="0">
                <a:solidFill>
                  <a:schemeClr val="tx1"/>
                </a:solidFill>
              </a:rPr>
              <a:t>- For devices and field gateway</a:t>
            </a:r>
          </a:p>
          <a:p>
            <a:pPr marL="1773238" lvl="1" indent="-457200">
              <a:buFont typeface="Wingdings" charset="2"/>
              <a:buChar char="§"/>
            </a:pPr>
            <a:r>
              <a:rPr lang="en-US" sz="2800" dirty="0">
                <a:solidFill>
                  <a:schemeClr val="tx1"/>
                </a:solidFill>
              </a:rPr>
              <a:t>Platforms : RTOS, Linux, Windows, Android, iOS…</a:t>
            </a:r>
          </a:p>
          <a:p>
            <a:pPr marL="1773238" lvl="1" indent="-457200">
              <a:buFont typeface="Wingdings" charset="2"/>
              <a:buChar char="§"/>
            </a:pPr>
            <a:r>
              <a:rPr lang="en-US" sz="2800" dirty="0">
                <a:solidFill>
                  <a:schemeClr val="tx1"/>
                </a:solidFill>
              </a:rPr>
              <a:t>Languages : C, Java, C#, </a:t>
            </a:r>
            <a:r>
              <a:rPr lang="en-US" sz="2800" dirty="0" err="1" smtClean="0">
                <a:solidFill>
                  <a:schemeClr val="tx1"/>
                </a:solidFill>
              </a:rPr>
              <a:t>Javascript</a:t>
            </a:r>
            <a:endParaRPr lang="en-US" sz="2800" dirty="0">
              <a:solidFill>
                <a:schemeClr val="tx1"/>
              </a:solidFill>
            </a:endParaRPr>
          </a:p>
          <a:p>
            <a:pPr marL="1316038" indent="-457200">
              <a:buFont typeface="Wingdings" charset="2"/>
              <a:buChar char="§"/>
            </a:pPr>
            <a:r>
              <a:rPr lang="en-US" sz="2800" dirty="0">
                <a:solidFill>
                  <a:schemeClr val="tx1"/>
                </a:solidFill>
              </a:rPr>
              <a:t>Service-facing - For back-ends and cloud gateway</a:t>
            </a:r>
          </a:p>
          <a:p>
            <a:pPr marL="1773238" lvl="1" indent="-457200">
              <a:buFont typeface="Wingdings" charset="2"/>
              <a:buChar char="§"/>
            </a:pPr>
            <a:r>
              <a:rPr lang="en-US" sz="2800" dirty="0">
                <a:solidFill>
                  <a:schemeClr val="tx1"/>
                </a:solidFill>
              </a:rPr>
              <a:t>Languages : .NET C#, Java, Node</a:t>
            </a:r>
          </a:p>
        </p:txBody>
      </p:sp>
    </p:spTree>
    <p:extLst>
      <p:ext uri="{BB962C8B-B14F-4D97-AF65-F5344CB8AC3E}">
        <p14:creationId xmlns:p14="http://schemas.microsoft.com/office/powerpoint/2010/main" val="181059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Introduction </a:t>
            </a:r>
            <a:r>
              <a:rPr lang="en-US" dirty="0" smtClean="0"/>
              <a:t>to </a:t>
            </a:r>
            <a:r>
              <a:rPr lang="en-US" dirty="0" err="1"/>
              <a:t>IoT</a:t>
            </a:r>
            <a:r>
              <a:rPr lang="en-US" dirty="0"/>
              <a:t> Hub in Azure</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a:t>
              </a:r>
              <a:r>
                <a:rPr lang="en-US" sz="2800" dirty="0" err="1"/>
                <a:t>IoT</a:t>
              </a:r>
              <a:r>
                <a:rPr lang="en-US" sz="2800" dirty="0"/>
                <a:t> solution and Azure </a:t>
              </a:r>
              <a:r>
                <a:rPr lang="en-US" sz="2800" dirty="0" err="1"/>
                <a:t>IoT</a:t>
              </a:r>
              <a:r>
                <a:rPr lang="en-US" sz="2800" dirty="0"/>
                <a:t> </a:t>
              </a:r>
              <a:r>
                <a:rPr lang="en-US" sz="2800" dirty="0" smtClean="0"/>
                <a:t>Suite</a:t>
              </a:r>
              <a:endParaRPr lang="en-US" sz="2800" dirty="0"/>
            </a:p>
            <a:p>
              <a:pPr marL="1316038" indent="-457200">
                <a:buFont typeface="Wingdings" charset="2"/>
                <a:buChar char="§"/>
              </a:pPr>
              <a:r>
                <a:rPr lang="en-US" sz="2800" dirty="0"/>
                <a:t>Understand </a:t>
              </a:r>
              <a:r>
                <a:rPr lang="en-US" sz="2800" dirty="0" err="1"/>
                <a:t>IoT</a:t>
              </a:r>
              <a:r>
                <a:rPr lang="en-US" sz="2800" dirty="0"/>
                <a:t> Hub in </a:t>
              </a:r>
              <a:r>
                <a:rPr lang="en-US" sz="2800" dirty="0" smtClean="0"/>
                <a:t>Azure</a:t>
              </a:r>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a:t>
              </a:r>
              <a:r>
                <a:rPr lang="en-US" sz="2800" dirty="0" err="1"/>
                <a:t>IoT</a:t>
              </a:r>
              <a:r>
                <a:rPr lang="en-US" sz="2800" dirty="0"/>
                <a:t> solution and Azure </a:t>
              </a:r>
              <a:r>
                <a:rPr lang="en-US" sz="2800" dirty="0" err="1"/>
                <a:t>IoT</a:t>
              </a:r>
              <a:r>
                <a:rPr lang="en-US" sz="2800" dirty="0"/>
                <a:t> Suite.</a:t>
              </a:r>
            </a:p>
            <a:p>
              <a:pPr marL="1316038" indent="-457200">
                <a:buFont typeface="Wingdings" charset="2"/>
                <a:buChar char="§"/>
              </a:pPr>
              <a:r>
                <a:rPr lang="en-US" sz="2800" dirty="0"/>
                <a:t>Understand </a:t>
              </a:r>
              <a:r>
                <a:rPr lang="en-US" sz="2800" dirty="0" err="1"/>
                <a:t>IoT</a:t>
              </a:r>
              <a:r>
                <a:rPr lang="en-US" sz="2800" dirty="0"/>
                <a:t> Hub in Azure</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9694334" cy="1616075"/>
          </a:xfrm>
        </p:spPr>
        <p:txBody>
          <a:bodyPr>
            <a:normAutofit/>
          </a:bodyPr>
          <a:lstStyle/>
          <a:p>
            <a:r>
              <a:rPr lang="en-US" dirty="0" smtClean="0"/>
              <a:t>Connecting </a:t>
            </a:r>
            <a:r>
              <a:rPr lang="en-US" dirty="0"/>
              <a:t>Devices to the </a:t>
            </a:r>
            <a:r>
              <a:rPr lang="en-US" dirty="0" smtClean="0"/>
              <a:t>Cloud</a:t>
            </a:r>
            <a:endParaRPr lang="en-US" dirty="0"/>
          </a:p>
        </p:txBody>
      </p:sp>
      <p:grpSp>
        <p:nvGrpSpPr>
          <p:cNvPr id="5" name="Group 7"/>
          <p:cNvGrpSpPr/>
          <p:nvPr/>
        </p:nvGrpSpPr>
        <p:grpSpPr>
          <a:xfrm>
            <a:off x="0" y="2103027"/>
            <a:ext cx="12192000" cy="433164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2054198"/>
                <a:ext cx="12192000" cy="625778"/>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Challenges:</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Communication protocols</a:t>
              </a:r>
            </a:p>
            <a:p>
              <a:pPr marL="1316038" indent="-457200">
                <a:buFont typeface="Wingdings" charset="2"/>
                <a:buChar char="§"/>
              </a:pPr>
              <a:r>
                <a:rPr lang="en-US" sz="2800" dirty="0">
                  <a:solidFill>
                    <a:srgbClr val="000000"/>
                  </a:solidFill>
                </a:rPr>
                <a:t>Platform specificities</a:t>
              </a:r>
            </a:p>
            <a:p>
              <a:pPr marL="1316038" indent="-457200">
                <a:buFont typeface="Wingdings" charset="2"/>
                <a:buChar char="§"/>
              </a:pPr>
              <a:r>
                <a:rPr lang="en-US" sz="2800" dirty="0">
                  <a:solidFill>
                    <a:srgbClr val="000000"/>
                  </a:solidFill>
                </a:rPr>
                <a:t>Security</a:t>
              </a:r>
            </a:p>
            <a:p>
              <a:pPr marL="1316038" indent="-457200">
                <a:buFont typeface="Wingdings" charset="2"/>
                <a:buChar char="§"/>
              </a:pPr>
              <a:r>
                <a:rPr lang="en-US" sz="2800" dirty="0">
                  <a:solidFill>
                    <a:srgbClr val="000000"/>
                  </a:solidFill>
                </a:rPr>
                <a:t>Device identification</a:t>
              </a:r>
            </a:p>
            <a:p>
              <a:pPr marL="1316038" indent="-457200">
                <a:buFont typeface="Wingdings" charset="2"/>
                <a:buChar char="§"/>
              </a:pPr>
              <a:r>
                <a:rPr lang="en-US" sz="2800" dirty="0">
                  <a:solidFill>
                    <a:srgbClr val="000000"/>
                  </a:solidFill>
                </a:rPr>
                <a:t>Command and control</a:t>
              </a:r>
            </a:p>
            <a:p>
              <a:pPr marL="1316038" indent="-457200">
                <a:buFont typeface="Wingdings" charset="2"/>
                <a:buChar char="§"/>
              </a:pPr>
              <a:r>
                <a:rPr lang="en-US" sz="2800" dirty="0">
                  <a:solidFill>
                    <a:srgbClr val="000000"/>
                  </a:solidFill>
                </a:rPr>
                <a:t>IP capable device or not.</a:t>
              </a:r>
            </a:p>
          </p:txBody>
        </p:sp>
      </p:grpSp>
    </p:spTree>
    <p:extLst>
      <p:ext uri="{BB962C8B-B14F-4D97-AF65-F5344CB8AC3E}">
        <p14:creationId xmlns:p14="http://schemas.microsoft.com/office/powerpoint/2010/main" val="1226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What is Azure </a:t>
            </a:r>
            <a:r>
              <a:rPr lang="en-US" sz="4800" dirty="0" err="1"/>
              <a:t>IoT</a:t>
            </a:r>
            <a:r>
              <a:rPr lang="en-US" sz="4800" dirty="0"/>
              <a:t> Suite?</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Preconfigured solutions with a broad range of capabilities for </a:t>
                </a:r>
                <a:r>
                  <a:rPr lang="en-US" i="0" dirty="0" err="1">
                    <a:solidFill>
                      <a:prstClr val="white"/>
                    </a:solidFill>
                    <a:latin typeface="Segoe UI"/>
                  </a:rPr>
                  <a:t>IoT</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Collect data from devices</a:t>
              </a:r>
            </a:p>
            <a:p>
              <a:pPr marL="1316038" indent="-457200">
                <a:buFont typeface="Wingdings" charset="2"/>
                <a:buChar char="§"/>
              </a:pPr>
              <a:r>
                <a:rPr lang="en-US" sz="2800" dirty="0">
                  <a:solidFill>
                    <a:srgbClr val="000000"/>
                  </a:solidFill>
                </a:rPr>
                <a:t>Analyze data streams in-motion</a:t>
              </a:r>
            </a:p>
            <a:p>
              <a:pPr marL="1316038" indent="-457200">
                <a:buFont typeface="Wingdings" charset="2"/>
                <a:buChar char="§"/>
              </a:pPr>
              <a:r>
                <a:rPr lang="en-US" sz="2800" dirty="0">
                  <a:solidFill>
                    <a:srgbClr val="000000"/>
                  </a:solidFill>
                </a:rPr>
                <a:t>Store and query large data sets</a:t>
              </a:r>
            </a:p>
            <a:p>
              <a:pPr marL="1316038" indent="-457200">
                <a:buFont typeface="Wingdings" charset="2"/>
                <a:buChar char="§"/>
              </a:pPr>
              <a:r>
                <a:rPr lang="en-US" sz="2800" dirty="0">
                  <a:solidFill>
                    <a:srgbClr val="000000"/>
                  </a:solidFill>
                </a:rPr>
                <a:t>Visualize both real-time and historical data</a:t>
              </a:r>
            </a:p>
            <a:p>
              <a:pPr marL="1316038" indent="-457200">
                <a:buFont typeface="Wingdings" charset="2"/>
                <a:buChar char="§"/>
              </a:pPr>
              <a:r>
                <a:rPr lang="en-US" sz="2800" dirty="0">
                  <a:solidFill>
                    <a:srgbClr val="000000"/>
                  </a:solidFill>
                </a:rPr>
                <a:t>Integrate with back-office systems</a:t>
              </a:r>
            </a:p>
          </p:txBody>
        </p:sp>
      </p:grpSp>
    </p:spTree>
    <p:extLst>
      <p:ext uri="{BB962C8B-B14F-4D97-AF65-F5344CB8AC3E}">
        <p14:creationId xmlns:p14="http://schemas.microsoft.com/office/powerpoint/2010/main" val="255231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sz="4800" dirty="0"/>
              <a:t>Solutions Map to Specific </a:t>
            </a:r>
            <a:r>
              <a:rPr lang="en-US" altLang="ko-KR" sz="4800" dirty="0" err="1"/>
              <a:t>IoT</a:t>
            </a:r>
            <a:r>
              <a:rPr lang="en-US" altLang="ko-KR" sz="4800" dirty="0"/>
              <a:t> Features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2198764955"/>
              </p:ext>
            </p:extLst>
          </p:nvPr>
        </p:nvGraphicFramePr>
        <p:xfrm>
          <a:off x="516465" y="2373526"/>
          <a:ext cx="11159069" cy="2518132"/>
        </p:xfrm>
        <a:graphic>
          <a:graphicData uri="http://schemas.openxmlformats.org/drawingml/2006/table">
            <a:tbl>
              <a:tblPr firstRow="1">
                <a:tableStyleId>{21E4AEA4-8DFA-4A89-87EB-49C32662AFE0}</a:tableStyleId>
              </a:tblPr>
              <a:tblGrid>
                <a:gridCol w="1947333">
                  <a:extLst>
                    <a:ext uri="{9D8B030D-6E8A-4147-A177-3AD203B41FA5}">
                      <a16:colId xmlns:a16="http://schemas.microsoft.com/office/drawing/2014/main" xmlns="" val="48614039"/>
                    </a:ext>
                  </a:extLst>
                </a:gridCol>
                <a:gridCol w="1742998">
                  <a:extLst>
                    <a:ext uri="{9D8B030D-6E8A-4147-A177-3AD203B41FA5}">
                      <a16:colId xmlns:a16="http://schemas.microsoft.com/office/drawing/2014/main" xmlns="" val="2691826141"/>
                    </a:ext>
                  </a:extLst>
                </a:gridCol>
                <a:gridCol w="1761495">
                  <a:extLst>
                    <a:ext uri="{9D8B030D-6E8A-4147-A177-3AD203B41FA5}">
                      <a16:colId xmlns:a16="http://schemas.microsoft.com/office/drawing/2014/main" xmlns="" val="740133587"/>
                    </a:ext>
                  </a:extLst>
                </a:gridCol>
                <a:gridCol w="1955259">
                  <a:extLst>
                    <a:ext uri="{9D8B030D-6E8A-4147-A177-3AD203B41FA5}">
                      <a16:colId xmlns:a16="http://schemas.microsoft.com/office/drawing/2014/main" xmlns="" val="319957056"/>
                    </a:ext>
                  </a:extLst>
                </a:gridCol>
                <a:gridCol w="1884798">
                  <a:extLst>
                    <a:ext uri="{9D8B030D-6E8A-4147-A177-3AD203B41FA5}">
                      <a16:colId xmlns:a16="http://schemas.microsoft.com/office/drawing/2014/main" xmlns="" val="3087108132"/>
                    </a:ext>
                  </a:extLst>
                </a:gridCol>
                <a:gridCol w="1867186">
                  <a:extLst>
                    <a:ext uri="{9D8B030D-6E8A-4147-A177-3AD203B41FA5}">
                      <a16:colId xmlns:a16="http://schemas.microsoft.com/office/drawing/2014/main" xmlns="" val="3897417586"/>
                    </a:ext>
                  </a:extLst>
                </a:gridCol>
              </a:tblGrid>
              <a:tr h="537495">
                <a:tc>
                  <a:txBody>
                    <a:bodyPr/>
                    <a:lstStyle/>
                    <a:p>
                      <a:pPr algn="ctr"/>
                      <a:r>
                        <a:rPr lang="en-US" sz="2400" b="0" dirty="0">
                          <a:solidFill>
                            <a:schemeClr val="bg1"/>
                          </a:solidFill>
                        </a:rPr>
                        <a:t>Solution</a:t>
                      </a:r>
                    </a:p>
                  </a:txBody>
                  <a:tcPr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t>Data Ingestion</a:t>
                      </a:r>
                    </a:p>
                  </a:txBody>
                  <a:tcPr anchor="ctr">
                    <a:solidFill>
                      <a:srgbClr val="0070C0"/>
                    </a:solidFill>
                  </a:tcPr>
                </a:tc>
                <a:tc>
                  <a:txBody>
                    <a:bodyPr/>
                    <a:lstStyle/>
                    <a:p>
                      <a:pPr algn="ctr"/>
                      <a:r>
                        <a:rPr lang="en-US" sz="2400" b="0" dirty="0"/>
                        <a:t>Device Identity</a:t>
                      </a:r>
                    </a:p>
                  </a:txBody>
                  <a:tcPr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t>Command and Control</a:t>
                      </a:r>
                      <a:endParaRPr lang="en-US" sz="2400" b="0" dirty="0">
                        <a:solidFill>
                          <a:schemeClr val="bg1"/>
                        </a:solidFill>
                      </a:endParaRPr>
                    </a:p>
                  </a:txBody>
                  <a:tcPr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t>Rules and Actions</a:t>
                      </a:r>
                      <a:endParaRPr lang="en-US" sz="2400" b="0" dirty="0">
                        <a:solidFill>
                          <a:schemeClr val="bg1"/>
                        </a:solidFill>
                      </a:endParaRPr>
                    </a:p>
                  </a:txBody>
                  <a:tcPr anchor="ctr">
                    <a:solidFill>
                      <a:srgbClr val="0070C0"/>
                    </a:solidFill>
                  </a:tcPr>
                </a:tc>
                <a:tc>
                  <a:txBody>
                    <a:bodyPr/>
                    <a:lstStyle/>
                    <a:p>
                      <a:pPr algn="ctr"/>
                      <a:r>
                        <a:rPr lang="en-US" sz="2400" b="0" dirty="0"/>
                        <a:t>Predictive</a:t>
                      </a:r>
                    </a:p>
                    <a:p>
                      <a:pPr algn="ctr"/>
                      <a:r>
                        <a:rPr lang="en-US" sz="2400" b="0" dirty="0"/>
                        <a:t>Analytics</a:t>
                      </a:r>
                      <a:endParaRPr lang="en-US" sz="2400" b="0" dirty="0">
                        <a:solidFill>
                          <a:schemeClr val="bg1"/>
                        </a:solidFill>
                      </a:endParaRPr>
                    </a:p>
                  </a:txBody>
                  <a:tcPr anchor="ctr">
                    <a:solidFill>
                      <a:srgbClr val="0070C0"/>
                    </a:solidFill>
                  </a:tcPr>
                </a:tc>
                <a:extLst>
                  <a:ext uri="{0D108BD9-81ED-4DB2-BD59-A6C34878D82A}">
                    <a16:rowId xmlns:a16="http://schemas.microsoft.com/office/drawing/2014/main" xmlns="" val="679667022"/>
                  </a:ext>
                </a:extLst>
              </a:tr>
              <a:tr h="8475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lumMod val="85000"/>
                              <a:lumOff val="15000"/>
                            </a:schemeClr>
                          </a:solidFill>
                        </a:rPr>
                        <a:t>Remote monitoring</a:t>
                      </a:r>
                      <a:endParaRPr lang="en-US" sz="2400" b="0" dirty="0"/>
                    </a:p>
                  </a:txBody>
                  <a:tcPr anchor="ctr">
                    <a:solidFill>
                      <a:schemeClr val="bg1">
                        <a:lumMod val="85000"/>
                      </a:schemeClr>
                    </a:solidFill>
                  </a:tcPr>
                </a:tc>
                <a:tc>
                  <a:txBody>
                    <a:bodyPr/>
                    <a:lstStyle/>
                    <a:p>
                      <a:pPr algn="ct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algn="ctr"/>
                      <a:r>
                        <a:rPr lang="en-US" altLang="ko-KR" sz="2400" b="0" dirty="0"/>
                        <a:t>-</a:t>
                      </a:r>
                    </a:p>
                  </a:txBody>
                  <a:tcPr anchor="ctr">
                    <a:solidFill>
                      <a:schemeClr val="bg1">
                        <a:lumMod val="85000"/>
                      </a:schemeClr>
                    </a:solidFill>
                  </a:tcPr>
                </a:tc>
                <a:extLst>
                  <a:ext uri="{0D108BD9-81ED-4DB2-BD59-A6C34878D82A}">
                    <a16:rowId xmlns:a16="http://schemas.microsoft.com/office/drawing/2014/main" xmlns="" val="2034482246"/>
                  </a:ext>
                </a:extLst>
              </a:tr>
              <a:tr h="847586">
                <a:tc>
                  <a:txBody>
                    <a:bodyPr/>
                    <a:lstStyle/>
                    <a:p>
                      <a:pPr algn="ctr"/>
                      <a:r>
                        <a:rPr lang="en-US" sz="2400" b="0" dirty="0"/>
                        <a:t>Predictive</a:t>
                      </a:r>
                    </a:p>
                    <a:p>
                      <a:pPr algn="ctr"/>
                      <a:r>
                        <a:rPr lang="en-US" sz="2400" b="0" dirty="0"/>
                        <a:t>maintenance</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extLst>
                  <a:ext uri="{0D108BD9-81ED-4DB2-BD59-A6C34878D82A}">
                    <a16:rowId xmlns:a16="http://schemas.microsoft.com/office/drawing/2014/main" xmlns="" val="682465758"/>
                  </a:ext>
                </a:extLst>
              </a:tr>
            </a:tbl>
          </a:graphicData>
        </a:graphic>
      </p:graphicFrame>
    </p:spTree>
    <p:extLst>
      <p:ext uri="{BB962C8B-B14F-4D97-AF65-F5344CB8AC3E}">
        <p14:creationId xmlns:p14="http://schemas.microsoft.com/office/powerpoint/2010/main" val="253819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Remote Monitoring Preconfigured Solution Overview</a:t>
            </a:r>
          </a:p>
        </p:txBody>
      </p:sp>
      <p:sp>
        <p:nvSpPr>
          <p:cNvPr id="10" name="Rectangle 17"/>
          <p:cNvSpPr/>
          <p:nvPr/>
        </p:nvSpPr>
        <p:spPr>
          <a:xfrm>
            <a:off x="486497" y="3539067"/>
            <a:ext cx="1322836" cy="2079096"/>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Devices</a:t>
            </a:r>
          </a:p>
          <a:p>
            <a:pPr algn="ctr"/>
            <a:endParaRPr lang="en-US" sz="2400" dirty="0">
              <a:solidFill>
                <a:schemeClr val="bg1"/>
              </a:solidFill>
            </a:endParaRPr>
          </a:p>
        </p:txBody>
      </p:sp>
      <p:sp>
        <p:nvSpPr>
          <p:cNvPr id="11" name="Rectangle 17"/>
          <p:cNvSpPr/>
          <p:nvPr/>
        </p:nvSpPr>
        <p:spPr>
          <a:xfrm>
            <a:off x="10342418" y="3539067"/>
            <a:ext cx="1427918" cy="2079096"/>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Back-end</a:t>
            </a:r>
          </a:p>
          <a:p>
            <a:pPr algn="ctr"/>
            <a:r>
              <a:rPr lang="en-US" sz="2000" dirty="0">
                <a:solidFill>
                  <a:schemeClr val="bg1"/>
                </a:solidFill>
              </a:rPr>
              <a:t>System and</a:t>
            </a:r>
          </a:p>
          <a:p>
            <a:pPr algn="ctr"/>
            <a:r>
              <a:rPr lang="en-US" sz="2000" dirty="0">
                <a:solidFill>
                  <a:schemeClr val="bg1"/>
                </a:solidFill>
              </a:rPr>
              <a:t>Processes</a:t>
            </a:r>
          </a:p>
        </p:txBody>
      </p:sp>
      <p:cxnSp>
        <p:nvCxnSpPr>
          <p:cNvPr id="13" name="직선 화살표 연결선 12"/>
          <p:cNvCxnSpPr/>
          <p:nvPr/>
        </p:nvCxnSpPr>
        <p:spPr>
          <a:xfrm>
            <a:off x="1875032" y="4690536"/>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a:off x="1858099" y="5232403"/>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9924141" y="4707470"/>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9907208" y="5249337"/>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2303985" y="2268775"/>
            <a:ext cx="7598328" cy="3738155"/>
            <a:chOff x="2031018" y="2175446"/>
            <a:chExt cx="8358161" cy="4111970"/>
          </a:xfrm>
        </p:grpSpPr>
        <p:sp>
          <p:nvSpPr>
            <p:cNvPr id="14" name="Rectangle 13"/>
            <p:cNvSpPr/>
            <p:nvPr/>
          </p:nvSpPr>
          <p:spPr>
            <a:xfrm>
              <a:off x="2031018" y="2175446"/>
              <a:ext cx="8358161" cy="4111970"/>
            </a:xfrm>
            <a:prstGeom prst="rect">
              <a:avLst/>
            </a:prstGeom>
            <a:solidFill>
              <a:srgbClr val="8D8787"/>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19" name="Group 18"/>
            <p:cNvGrpSpPr/>
            <p:nvPr/>
          </p:nvGrpSpPr>
          <p:grpSpPr>
            <a:xfrm>
              <a:off x="2117530" y="2323260"/>
              <a:ext cx="8185136" cy="3816343"/>
              <a:chOff x="2222144" y="2238319"/>
              <a:chExt cx="8185136" cy="3816343"/>
            </a:xfrm>
          </p:grpSpPr>
          <p:grpSp>
            <p:nvGrpSpPr>
              <p:cNvPr id="20" name="Group 19"/>
              <p:cNvGrpSpPr/>
              <p:nvPr/>
            </p:nvGrpSpPr>
            <p:grpSpPr>
              <a:xfrm>
                <a:off x="8593625" y="2502070"/>
                <a:ext cx="1813655" cy="1341275"/>
                <a:chOff x="8377264" y="2187697"/>
                <a:chExt cx="1813655" cy="1341275"/>
              </a:xfrm>
            </p:grpSpPr>
            <p:pic>
              <p:nvPicPr>
                <p:cNvPr id="59" name="Picture 58" descr="Azure Active Directory.png"/>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889420" y="2187697"/>
                  <a:ext cx="780288" cy="780288"/>
                </a:xfrm>
                <a:prstGeom prst="rect">
                  <a:avLst/>
                </a:prstGeom>
              </p:spPr>
            </p:pic>
            <p:sp>
              <p:nvSpPr>
                <p:cNvPr id="60" name="TextBox 59"/>
                <p:cNvSpPr txBox="1"/>
                <p:nvPr/>
              </p:nvSpPr>
              <p:spPr>
                <a:xfrm>
                  <a:off x="8377264" y="2882641"/>
                  <a:ext cx="1813655" cy="646331"/>
                </a:xfrm>
                <a:prstGeom prst="rect">
                  <a:avLst/>
                </a:prstGeom>
                <a:noFill/>
              </p:spPr>
              <p:txBody>
                <a:bodyPr wrap="none" rtlCol="0">
                  <a:spAutoFit/>
                </a:bodyPr>
                <a:lstStyle/>
                <a:p>
                  <a:pPr algn="ctr"/>
                  <a:r>
                    <a:rPr lang="en-US" dirty="0" smtClean="0">
                      <a:solidFill>
                        <a:schemeClr val="bg1"/>
                      </a:solidFill>
                    </a:rPr>
                    <a:t>Azure</a:t>
                  </a:r>
                </a:p>
                <a:p>
                  <a:pPr algn="ctr"/>
                  <a:r>
                    <a:rPr lang="en-US" dirty="0" smtClean="0">
                      <a:solidFill>
                        <a:schemeClr val="bg1"/>
                      </a:solidFill>
                    </a:rPr>
                    <a:t>Active Directory</a:t>
                  </a:r>
                  <a:endParaRPr lang="en-US" dirty="0">
                    <a:solidFill>
                      <a:schemeClr val="bg1"/>
                    </a:solidFill>
                  </a:endParaRPr>
                </a:p>
              </p:txBody>
            </p:sp>
          </p:grpSp>
          <p:grpSp>
            <p:nvGrpSpPr>
              <p:cNvPr id="21" name="Group 20"/>
              <p:cNvGrpSpPr/>
              <p:nvPr/>
            </p:nvGrpSpPr>
            <p:grpSpPr>
              <a:xfrm>
                <a:off x="2222144" y="2923952"/>
                <a:ext cx="7939704" cy="3130710"/>
                <a:chOff x="2089877" y="2923952"/>
                <a:chExt cx="7939704" cy="3130710"/>
              </a:xfrm>
            </p:grpSpPr>
            <p:cxnSp>
              <p:nvCxnSpPr>
                <p:cNvPr id="25" name="Straight Arrow Connector 24"/>
                <p:cNvCxnSpPr>
                  <a:stCxn id="57" idx="3"/>
                  <a:endCxn id="55" idx="1"/>
                </p:cNvCxnSpPr>
                <p:nvPr/>
              </p:nvCxnSpPr>
              <p:spPr>
                <a:xfrm>
                  <a:off x="2887855" y="5414816"/>
                  <a:ext cx="964726" cy="0"/>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51" idx="1"/>
                </p:cNvCxnSpPr>
                <p:nvPr/>
              </p:nvCxnSpPr>
              <p:spPr>
                <a:xfrm>
                  <a:off x="7193225" y="5409807"/>
                  <a:ext cx="1882158" cy="5009"/>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7"/>
                <p:cNvCxnSpPr>
                  <a:stCxn id="43" idx="3"/>
                  <a:endCxn id="45" idx="0"/>
                </p:cNvCxnSpPr>
                <p:nvPr/>
              </p:nvCxnSpPr>
              <p:spPr>
                <a:xfrm>
                  <a:off x="7235792" y="3221132"/>
                  <a:ext cx="718692" cy="651595"/>
                </a:xfrm>
                <a:prstGeom prst="bentConnector2">
                  <a:avLst/>
                </a:prstGeom>
                <a:ln w="57150" cmpd="sng">
                  <a:solidFill>
                    <a:schemeClr val="bg1"/>
                  </a:solidFill>
                  <a:prstDash val="solid"/>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5" idx="3"/>
                  <a:endCxn id="53" idx="1"/>
                </p:cNvCxnSpPr>
                <p:nvPr/>
              </p:nvCxnSpPr>
              <p:spPr>
                <a:xfrm>
                  <a:off x="4446941" y="5414816"/>
                  <a:ext cx="983700" cy="0"/>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3" idx="3"/>
                  <a:endCxn id="50" idx="1"/>
                </p:cNvCxnSpPr>
                <p:nvPr/>
              </p:nvCxnSpPr>
              <p:spPr>
                <a:xfrm>
                  <a:off x="6025001" y="5414816"/>
                  <a:ext cx="616431" cy="0"/>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7"/>
                <p:cNvCxnSpPr>
                  <a:stCxn id="50" idx="3"/>
                  <a:endCxn id="46" idx="2"/>
                </p:cNvCxnSpPr>
                <p:nvPr/>
              </p:nvCxnSpPr>
              <p:spPr>
                <a:xfrm flipV="1">
                  <a:off x="7235792" y="4814258"/>
                  <a:ext cx="718693" cy="600558"/>
                </a:xfrm>
                <a:prstGeom prst="bentConnector2">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0" idx="0"/>
                  <a:endCxn id="44" idx="2"/>
                </p:cNvCxnSpPr>
                <p:nvPr/>
              </p:nvCxnSpPr>
              <p:spPr>
                <a:xfrm flipV="1">
                  <a:off x="6938612" y="3885219"/>
                  <a:ext cx="1" cy="1232417"/>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7"/>
                <p:cNvCxnSpPr>
                  <a:stCxn id="43" idx="1"/>
                  <a:endCxn id="57" idx="0"/>
                </p:cNvCxnSpPr>
                <p:nvPr/>
              </p:nvCxnSpPr>
              <p:spPr>
                <a:xfrm rot="10800000" flipV="1">
                  <a:off x="2590676" y="3221132"/>
                  <a:ext cx="4050757" cy="1896504"/>
                </a:xfrm>
                <a:prstGeom prst="bentConnector2">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48"/>
                <p:cNvCxnSpPr>
                  <a:stCxn id="47" idx="1"/>
                  <a:endCxn id="55" idx="0"/>
                </p:cNvCxnSpPr>
                <p:nvPr/>
              </p:nvCxnSpPr>
              <p:spPr>
                <a:xfrm rot="10800000" flipV="1">
                  <a:off x="4149761" y="4169906"/>
                  <a:ext cx="1280880" cy="947729"/>
                </a:xfrm>
                <a:prstGeom prst="bentConnector2">
                  <a:avLst/>
                </a:prstGeom>
                <a:ln w="57150" cmpd="sng">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47" idx="0"/>
                  <a:endCxn id="43" idx="1"/>
                </p:cNvCxnSpPr>
                <p:nvPr/>
              </p:nvCxnSpPr>
              <p:spPr>
                <a:xfrm rot="5400000" flipH="1" flipV="1">
                  <a:off x="5858829" y="3090125"/>
                  <a:ext cx="651595" cy="913611"/>
                </a:xfrm>
                <a:prstGeom prst="bentConnector2">
                  <a:avLst/>
                </a:prstGeom>
                <a:ln w="57150" cmpd="sng">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089877" y="5117636"/>
                  <a:ext cx="1001596" cy="910373"/>
                  <a:chOff x="2089877" y="5117636"/>
                  <a:chExt cx="1001596" cy="910373"/>
                </a:xfrm>
              </p:grpSpPr>
              <p:pic>
                <p:nvPicPr>
                  <p:cNvPr id="57" name="Picture 56" descr="IoT.png"/>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293495" y="5117636"/>
                    <a:ext cx="594360" cy="594360"/>
                  </a:xfrm>
                  <a:prstGeom prst="rect">
                    <a:avLst/>
                  </a:prstGeom>
                </p:spPr>
              </p:pic>
              <p:sp>
                <p:nvSpPr>
                  <p:cNvPr id="58" name="TextBox 57"/>
                  <p:cNvSpPr txBox="1"/>
                  <p:nvPr/>
                </p:nvSpPr>
                <p:spPr>
                  <a:xfrm>
                    <a:off x="2089877" y="5658677"/>
                    <a:ext cx="1001596" cy="369332"/>
                  </a:xfrm>
                  <a:prstGeom prst="rect">
                    <a:avLst/>
                  </a:prstGeom>
                  <a:noFill/>
                </p:spPr>
                <p:txBody>
                  <a:bodyPr wrap="none" rtlCol="0">
                    <a:spAutoFit/>
                  </a:bodyPr>
                  <a:lstStyle/>
                  <a:p>
                    <a:r>
                      <a:rPr lang="en-US" dirty="0" err="1" smtClean="0">
                        <a:solidFill>
                          <a:schemeClr val="bg1"/>
                        </a:solidFill>
                      </a:rPr>
                      <a:t>IoT</a:t>
                    </a:r>
                    <a:r>
                      <a:rPr lang="en-US" dirty="0" smtClean="0">
                        <a:solidFill>
                          <a:schemeClr val="bg1"/>
                        </a:solidFill>
                      </a:rPr>
                      <a:t> Hub</a:t>
                    </a:r>
                    <a:endParaRPr lang="en-US" dirty="0">
                      <a:solidFill>
                        <a:schemeClr val="bg1"/>
                      </a:solidFill>
                    </a:endParaRPr>
                  </a:p>
                </p:txBody>
              </p:sp>
            </p:grpSp>
            <p:grpSp>
              <p:nvGrpSpPr>
                <p:cNvPr id="36" name="Group 35"/>
                <p:cNvGrpSpPr/>
                <p:nvPr/>
              </p:nvGrpSpPr>
              <p:grpSpPr>
                <a:xfrm>
                  <a:off x="3197893" y="5117636"/>
                  <a:ext cx="1903736" cy="937026"/>
                  <a:chOff x="3197893" y="5117636"/>
                  <a:chExt cx="1903736" cy="937026"/>
                </a:xfrm>
              </p:grpSpPr>
              <p:pic>
                <p:nvPicPr>
                  <p:cNvPr id="55" name="Picture 54" descr="Stream Analytics.png"/>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52581" y="5117636"/>
                    <a:ext cx="594360" cy="594360"/>
                  </a:xfrm>
                  <a:prstGeom prst="rect">
                    <a:avLst/>
                  </a:prstGeom>
                </p:spPr>
              </p:pic>
              <p:sp>
                <p:nvSpPr>
                  <p:cNvPr id="56" name="TextBox 55"/>
                  <p:cNvSpPr txBox="1"/>
                  <p:nvPr/>
                </p:nvSpPr>
                <p:spPr>
                  <a:xfrm>
                    <a:off x="3197893" y="5685330"/>
                    <a:ext cx="1903736" cy="369332"/>
                  </a:xfrm>
                  <a:prstGeom prst="rect">
                    <a:avLst/>
                  </a:prstGeom>
                  <a:noFill/>
                </p:spPr>
                <p:txBody>
                  <a:bodyPr wrap="none" rtlCol="0">
                    <a:spAutoFit/>
                  </a:bodyPr>
                  <a:lstStyle/>
                  <a:p>
                    <a:r>
                      <a:rPr lang="en-US" dirty="0" smtClean="0">
                        <a:solidFill>
                          <a:schemeClr val="bg1"/>
                        </a:solidFill>
                      </a:rPr>
                      <a:t>Stream Analytics</a:t>
                    </a:r>
                    <a:endParaRPr lang="en-US" dirty="0">
                      <a:solidFill>
                        <a:schemeClr val="bg1"/>
                      </a:solidFill>
                    </a:endParaRPr>
                  </a:p>
                </p:txBody>
              </p:sp>
            </p:grpSp>
            <p:grpSp>
              <p:nvGrpSpPr>
                <p:cNvPr id="37" name="Group 36"/>
                <p:cNvGrpSpPr/>
                <p:nvPr/>
              </p:nvGrpSpPr>
              <p:grpSpPr>
                <a:xfrm>
                  <a:off x="5096560" y="5117636"/>
                  <a:ext cx="1262523" cy="924450"/>
                  <a:chOff x="5096560" y="5117636"/>
                  <a:chExt cx="1262523" cy="924450"/>
                </a:xfrm>
              </p:grpSpPr>
              <p:pic>
                <p:nvPicPr>
                  <p:cNvPr id="53" name="Picture 52" descr="Event Hubs.png"/>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430641" y="5117636"/>
                    <a:ext cx="594360" cy="594360"/>
                  </a:xfrm>
                  <a:prstGeom prst="rect">
                    <a:avLst/>
                  </a:prstGeom>
                </p:spPr>
              </p:pic>
              <p:sp>
                <p:nvSpPr>
                  <p:cNvPr id="54" name="TextBox 53"/>
                  <p:cNvSpPr txBox="1"/>
                  <p:nvPr/>
                </p:nvSpPr>
                <p:spPr>
                  <a:xfrm>
                    <a:off x="5096560" y="5672754"/>
                    <a:ext cx="1262523" cy="369332"/>
                  </a:xfrm>
                  <a:prstGeom prst="rect">
                    <a:avLst/>
                  </a:prstGeom>
                  <a:noFill/>
                </p:spPr>
                <p:txBody>
                  <a:bodyPr wrap="none" rtlCol="0">
                    <a:spAutoFit/>
                  </a:bodyPr>
                  <a:lstStyle/>
                  <a:p>
                    <a:pPr algn="ctr"/>
                    <a:r>
                      <a:rPr lang="en-US" dirty="0" smtClean="0">
                        <a:solidFill>
                          <a:schemeClr val="bg1"/>
                        </a:solidFill>
                      </a:rPr>
                      <a:t>Event Hub</a:t>
                    </a:r>
                    <a:endParaRPr lang="en-US" dirty="0">
                      <a:solidFill>
                        <a:schemeClr val="bg1"/>
                      </a:solidFill>
                    </a:endParaRPr>
                  </a:p>
                </p:txBody>
              </p:sp>
            </p:grpSp>
            <p:grpSp>
              <p:nvGrpSpPr>
                <p:cNvPr id="38" name="Group 37"/>
                <p:cNvGrpSpPr/>
                <p:nvPr/>
              </p:nvGrpSpPr>
              <p:grpSpPr>
                <a:xfrm>
                  <a:off x="8715549" y="5117636"/>
                  <a:ext cx="1314032" cy="927454"/>
                  <a:chOff x="8715549" y="5117636"/>
                  <a:chExt cx="1314032" cy="927454"/>
                </a:xfrm>
              </p:grpSpPr>
              <p:pic>
                <p:nvPicPr>
                  <p:cNvPr id="51" name="Picture 50" descr="Logic App.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075383" y="5117636"/>
                    <a:ext cx="594360" cy="594360"/>
                  </a:xfrm>
                  <a:prstGeom prst="rect">
                    <a:avLst/>
                  </a:prstGeom>
                </p:spPr>
              </p:pic>
              <p:sp>
                <p:nvSpPr>
                  <p:cNvPr id="52" name="TextBox 51"/>
                  <p:cNvSpPr txBox="1"/>
                  <p:nvPr/>
                </p:nvSpPr>
                <p:spPr>
                  <a:xfrm>
                    <a:off x="8715549" y="5675758"/>
                    <a:ext cx="1314032" cy="369332"/>
                  </a:xfrm>
                  <a:prstGeom prst="rect">
                    <a:avLst/>
                  </a:prstGeom>
                  <a:noFill/>
                </p:spPr>
                <p:txBody>
                  <a:bodyPr wrap="none" rtlCol="0">
                    <a:spAutoFit/>
                  </a:bodyPr>
                  <a:lstStyle/>
                  <a:p>
                    <a:pPr algn="ctr"/>
                    <a:r>
                      <a:rPr lang="en-US" dirty="0" smtClean="0">
                        <a:solidFill>
                          <a:schemeClr val="bg1"/>
                        </a:solidFill>
                      </a:rPr>
                      <a:t>Logic Apps</a:t>
                    </a:r>
                    <a:endParaRPr lang="en-US" dirty="0">
                      <a:solidFill>
                        <a:schemeClr val="bg1"/>
                      </a:solidFill>
                    </a:endParaRPr>
                  </a:p>
                </p:txBody>
              </p:sp>
            </p:grpSp>
            <p:grpSp>
              <p:nvGrpSpPr>
                <p:cNvPr id="39" name="Group 38"/>
                <p:cNvGrpSpPr/>
                <p:nvPr/>
              </p:nvGrpSpPr>
              <p:grpSpPr>
                <a:xfrm>
                  <a:off x="6335191" y="5117636"/>
                  <a:ext cx="1206843" cy="913376"/>
                  <a:chOff x="6335191" y="5117636"/>
                  <a:chExt cx="1206843" cy="913376"/>
                </a:xfrm>
              </p:grpSpPr>
              <p:sp>
                <p:nvSpPr>
                  <p:cNvPr id="49" name="TextBox 48"/>
                  <p:cNvSpPr txBox="1"/>
                  <p:nvPr/>
                </p:nvSpPr>
                <p:spPr>
                  <a:xfrm>
                    <a:off x="6335191" y="5661680"/>
                    <a:ext cx="1206843" cy="369332"/>
                  </a:xfrm>
                  <a:prstGeom prst="rect">
                    <a:avLst/>
                  </a:prstGeom>
                  <a:noFill/>
                </p:spPr>
                <p:txBody>
                  <a:bodyPr wrap="none" rtlCol="0">
                    <a:spAutoFit/>
                  </a:bodyPr>
                  <a:lstStyle/>
                  <a:p>
                    <a:r>
                      <a:rPr lang="en-US" dirty="0" smtClean="0">
                        <a:solidFill>
                          <a:schemeClr val="bg1"/>
                        </a:solidFill>
                      </a:rPr>
                      <a:t>Web Jobs</a:t>
                    </a:r>
                    <a:endParaRPr lang="en-US" dirty="0">
                      <a:solidFill>
                        <a:schemeClr val="bg1"/>
                      </a:solidFill>
                    </a:endParaRPr>
                  </a:p>
                </p:txBody>
              </p:sp>
              <p:pic>
                <p:nvPicPr>
                  <p:cNvPr id="50" name="Picture 49" descr="WebJob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641432" y="5117636"/>
                    <a:ext cx="594360" cy="594360"/>
                  </a:xfrm>
                  <a:prstGeom prst="rect">
                    <a:avLst/>
                  </a:prstGeom>
                </p:spPr>
              </p:pic>
            </p:grpSp>
            <p:grpSp>
              <p:nvGrpSpPr>
                <p:cNvPr id="40" name="Group 39"/>
                <p:cNvGrpSpPr/>
                <p:nvPr/>
              </p:nvGrpSpPr>
              <p:grpSpPr>
                <a:xfrm>
                  <a:off x="4909463" y="3872727"/>
                  <a:ext cx="1634695" cy="941531"/>
                  <a:chOff x="4909463" y="3872727"/>
                  <a:chExt cx="1634695" cy="941531"/>
                </a:xfrm>
              </p:grpSpPr>
              <p:pic>
                <p:nvPicPr>
                  <p:cNvPr id="47" name="Picture 46" descr="Storage blob.png"/>
                  <p:cNvPicPr>
                    <a:picLocks noChangeAspect="1"/>
                  </p:cNvPicPr>
                  <p:nvPr/>
                </p:nvPicPr>
                <p:blipFill>
                  <a:blip r:embed="rId9" cstate="print">
                    <a:biLevel thresh="50000"/>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5430641" y="3872727"/>
                    <a:ext cx="594360" cy="594360"/>
                  </a:xfrm>
                  <a:prstGeom prst="rect">
                    <a:avLst/>
                  </a:prstGeom>
                </p:spPr>
              </p:pic>
              <p:sp>
                <p:nvSpPr>
                  <p:cNvPr id="48" name="TextBox 47"/>
                  <p:cNvSpPr txBox="1"/>
                  <p:nvPr/>
                </p:nvSpPr>
                <p:spPr>
                  <a:xfrm>
                    <a:off x="4909463" y="4444926"/>
                    <a:ext cx="1634695" cy="369332"/>
                  </a:xfrm>
                  <a:prstGeom prst="rect">
                    <a:avLst/>
                  </a:prstGeom>
                  <a:noFill/>
                </p:spPr>
                <p:txBody>
                  <a:bodyPr wrap="none" rtlCol="0">
                    <a:spAutoFit/>
                  </a:bodyPr>
                  <a:lstStyle/>
                  <a:p>
                    <a:r>
                      <a:rPr lang="en-US" dirty="0" smtClean="0">
                        <a:solidFill>
                          <a:schemeClr val="bg1"/>
                        </a:solidFill>
                      </a:rPr>
                      <a:t>Storage Blobs</a:t>
                    </a:r>
                    <a:endParaRPr lang="en-US" dirty="0">
                      <a:solidFill>
                        <a:schemeClr val="bg1"/>
                      </a:solidFill>
                    </a:endParaRPr>
                  </a:p>
                </p:txBody>
              </p:sp>
            </p:grpSp>
            <p:grpSp>
              <p:nvGrpSpPr>
                <p:cNvPr id="41" name="Group 40"/>
                <p:cNvGrpSpPr/>
                <p:nvPr/>
              </p:nvGrpSpPr>
              <p:grpSpPr>
                <a:xfrm>
                  <a:off x="7175797" y="3872727"/>
                  <a:ext cx="1557375" cy="941531"/>
                  <a:chOff x="7175797" y="3872727"/>
                  <a:chExt cx="1557375" cy="941531"/>
                </a:xfrm>
              </p:grpSpPr>
              <p:pic>
                <p:nvPicPr>
                  <p:cNvPr id="45" name="Picture 44" descr="DocumentDB.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657304" y="3872727"/>
                    <a:ext cx="594360" cy="594360"/>
                  </a:xfrm>
                  <a:prstGeom prst="rect">
                    <a:avLst/>
                  </a:prstGeom>
                </p:spPr>
              </p:pic>
              <p:sp>
                <p:nvSpPr>
                  <p:cNvPr id="46" name="TextBox 45"/>
                  <p:cNvSpPr txBox="1"/>
                  <p:nvPr/>
                </p:nvSpPr>
                <p:spPr>
                  <a:xfrm>
                    <a:off x="7175797" y="4444926"/>
                    <a:ext cx="1557375" cy="369332"/>
                  </a:xfrm>
                  <a:prstGeom prst="rect">
                    <a:avLst/>
                  </a:prstGeom>
                  <a:noFill/>
                </p:spPr>
                <p:txBody>
                  <a:bodyPr wrap="none" rtlCol="0">
                    <a:spAutoFit/>
                  </a:bodyPr>
                  <a:lstStyle/>
                  <a:p>
                    <a:r>
                      <a:rPr lang="en-US" dirty="0" err="1" smtClean="0">
                        <a:solidFill>
                          <a:schemeClr val="bg1"/>
                        </a:solidFill>
                      </a:rPr>
                      <a:t>DocumentDB</a:t>
                    </a:r>
                    <a:endParaRPr lang="en-US" dirty="0">
                      <a:solidFill>
                        <a:schemeClr val="bg1"/>
                      </a:solidFill>
                    </a:endParaRPr>
                  </a:p>
                </p:txBody>
              </p:sp>
            </p:grpSp>
            <p:grpSp>
              <p:nvGrpSpPr>
                <p:cNvPr id="42" name="Group 41"/>
                <p:cNvGrpSpPr/>
                <p:nvPr/>
              </p:nvGrpSpPr>
              <p:grpSpPr>
                <a:xfrm>
                  <a:off x="6007934" y="2923952"/>
                  <a:ext cx="1861357" cy="961267"/>
                  <a:chOff x="6007934" y="2923952"/>
                  <a:chExt cx="1861357" cy="961267"/>
                </a:xfrm>
              </p:grpSpPr>
              <p:pic>
                <p:nvPicPr>
                  <p:cNvPr id="43" name="Picture 42" descr="Web App (was Websit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641432" y="2923952"/>
                    <a:ext cx="594360" cy="594360"/>
                  </a:xfrm>
                  <a:prstGeom prst="rect">
                    <a:avLst/>
                  </a:prstGeom>
                </p:spPr>
              </p:pic>
              <p:sp>
                <p:nvSpPr>
                  <p:cNvPr id="44" name="TextBox 43"/>
                  <p:cNvSpPr txBox="1"/>
                  <p:nvPr/>
                </p:nvSpPr>
                <p:spPr>
                  <a:xfrm>
                    <a:off x="6007934" y="3515887"/>
                    <a:ext cx="1861357" cy="369332"/>
                  </a:xfrm>
                  <a:prstGeom prst="rect">
                    <a:avLst/>
                  </a:prstGeom>
                  <a:noFill/>
                </p:spPr>
                <p:txBody>
                  <a:bodyPr wrap="none" rtlCol="0">
                    <a:spAutoFit/>
                  </a:bodyPr>
                  <a:lstStyle/>
                  <a:p>
                    <a:pPr algn="ctr"/>
                    <a:r>
                      <a:rPr lang="en-US" dirty="0" smtClean="0">
                        <a:solidFill>
                          <a:schemeClr val="bg1"/>
                        </a:solidFill>
                      </a:rPr>
                      <a:t>Web/Mobile App</a:t>
                    </a:r>
                    <a:endParaRPr lang="en-US" dirty="0">
                      <a:solidFill>
                        <a:schemeClr val="bg1"/>
                      </a:solidFill>
                    </a:endParaRPr>
                  </a:p>
                </p:txBody>
              </p:sp>
            </p:grpSp>
          </p:grpSp>
          <p:grpSp>
            <p:nvGrpSpPr>
              <p:cNvPr id="22" name="Group 21"/>
              <p:cNvGrpSpPr/>
              <p:nvPr/>
            </p:nvGrpSpPr>
            <p:grpSpPr>
              <a:xfrm>
                <a:off x="7621113" y="2238319"/>
                <a:ext cx="1121183" cy="826535"/>
                <a:chOff x="7621113" y="2238319"/>
                <a:chExt cx="1121183" cy="826535"/>
              </a:xfrm>
            </p:grpSpPr>
            <p:pic>
              <p:nvPicPr>
                <p:cNvPr id="23" name="Picture 22" descr="Power BI.png"/>
                <p:cNvPicPr>
                  <a:picLocks noChangeAspect="1"/>
                </p:cNvPicPr>
                <p:nvPr/>
              </p:nvPicPr>
              <p:blipFill rotWithShape="1">
                <a:blip r:embed="rId13">
                  <a:extLst>
                    <a:ext uri="{BEBA8EAE-BF5A-486C-A8C5-ECC9F3942E4B}">
                      <a14:imgProps xmlns:a14="http://schemas.microsoft.com/office/drawing/2010/main">
                        <a14:imgLayer r:embed="rId14">
                          <a14:imgEffect>
                            <a14:backgroundRemoval t="20000" b="80588" l="19412" r="80000">
                              <a14:foregroundMark x1="47059" y1="47059" x2="45294" y2="72353"/>
                              <a14:foregroundMark x1="37059" y1="49412" x2="37647" y2="70000"/>
                              <a14:foregroundMark x1="56471" y1="42353" x2="55294" y2="75294"/>
                              <a14:foregroundMark x1="25882" y1="54118" x2="25882" y2="66471"/>
                            </a14:backgroundRemoval>
                          </a14:imgEffect>
                        </a14:imgLayer>
                      </a14:imgProps>
                    </a:ext>
                    <a:ext uri="{28A0092B-C50C-407E-A947-70E740481C1C}">
                      <a14:useLocalDpi xmlns:a14="http://schemas.microsoft.com/office/drawing/2010/main" val="0"/>
                    </a:ext>
                  </a:extLst>
                </a:blip>
                <a:srcRect l="16559" t="20201" r="18445" b="14798"/>
                <a:stretch/>
              </p:blipFill>
              <p:spPr>
                <a:xfrm>
                  <a:off x="7884546" y="2238319"/>
                  <a:ext cx="594317" cy="594360"/>
                </a:xfrm>
                <a:prstGeom prst="rect">
                  <a:avLst/>
                </a:prstGeom>
              </p:spPr>
            </p:pic>
            <p:sp>
              <p:nvSpPr>
                <p:cNvPr id="24" name="TextBox 23"/>
                <p:cNvSpPr txBox="1"/>
                <p:nvPr/>
              </p:nvSpPr>
              <p:spPr>
                <a:xfrm>
                  <a:off x="7621113" y="2695522"/>
                  <a:ext cx="1121183" cy="369332"/>
                </a:xfrm>
                <a:prstGeom prst="rect">
                  <a:avLst/>
                </a:prstGeom>
                <a:noFill/>
              </p:spPr>
              <p:txBody>
                <a:bodyPr wrap="none" rtlCol="0">
                  <a:spAutoFit/>
                </a:bodyPr>
                <a:lstStyle/>
                <a:p>
                  <a:pPr algn="ctr"/>
                  <a:r>
                    <a:rPr lang="en-US" dirty="0" smtClean="0">
                      <a:solidFill>
                        <a:schemeClr val="bg1"/>
                      </a:solidFill>
                    </a:rPr>
                    <a:t>Power BI</a:t>
                  </a:r>
                  <a:endParaRPr lang="en-US" dirty="0">
                    <a:solidFill>
                      <a:schemeClr val="bg1"/>
                    </a:solidFill>
                  </a:endParaRPr>
                </a:p>
              </p:txBody>
            </p:sp>
          </p:grpSp>
        </p:grpSp>
      </p:grpSp>
    </p:spTree>
    <p:extLst>
      <p:ext uri="{BB962C8B-B14F-4D97-AF65-F5344CB8AC3E}">
        <p14:creationId xmlns:p14="http://schemas.microsoft.com/office/powerpoint/2010/main" val="29132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What is </a:t>
            </a:r>
            <a:r>
              <a:rPr lang="en-US" sz="4800" dirty="0" err="1"/>
              <a:t>IoT</a:t>
            </a:r>
            <a:r>
              <a:rPr lang="en-US" sz="4800" dirty="0"/>
              <a:t> Hub?</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The gateway for device to connect to the cloud in Azure</a:t>
                </a: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Millions of simultaneously connect devices</a:t>
              </a:r>
            </a:p>
            <a:p>
              <a:pPr marL="1316038" indent="-457200">
                <a:buFont typeface="Wingdings" charset="2"/>
                <a:buChar char="§"/>
              </a:pPr>
              <a:r>
                <a:rPr lang="en-US" sz="2800" dirty="0">
                  <a:solidFill>
                    <a:srgbClr val="000000"/>
                  </a:solidFill>
                </a:rPr>
                <a:t>Per-device authentication</a:t>
              </a:r>
            </a:p>
            <a:p>
              <a:pPr marL="1316038" indent="-457200">
                <a:buFont typeface="Wingdings" charset="2"/>
                <a:buChar char="§"/>
              </a:pPr>
              <a:r>
                <a:rPr lang="en-US" sz="2800" dirty="0">
                  <a:solidFill>
                    <a:srgbClr val="000000"/>
                  </a:solidFill>
                </a:rPr>
                <a:t>High throughput device to cloud messaging</a:t>
              </a:r>
            </a:p>
            <a:p>
              <a:pPr marL="1316038" indent="-457200">
                <a:buFont typeface="Wingdings" charset="2"/>
                <a:buChar char="§"/>
              </a:pPr>
              <a:r>
                <a:rPr lang="en-US" sz="2800" dirty="0">
                  <a:solidFill>
                    <a:srgbClr val="000000"/>
                  </a:solidFill>
                </a:rPr>
                <a:t>Multi-protocol and platform</a:t>
              </a:r>
            </a:p>
          </p:txBody>
        </p:sp>
      </p:grpSp>
    </p:spTree>
    <p:extLst>
      <p:ext uri="{BB962C8B-B14F-4D97-AF65-F5344CB8AC3E}">
        <p14:creationId xmlns:p14="http://schemas.microsoft.com/office/powerpoint/2010/main" val="32117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 Hub? (Cont.)</a:t>
            </a:r>
          </a:p>
        </p:txBody>
      </p:sp>
      <p:grpSp>
        <p:nvGrpSpPr>
          <p:cNvPr id="7" name="Group 6"/>
          <p:cNvGrpSpPr/>
          <p:nvPr/>
        </p:nvGrpSpPr>
        <p:grpSpPr>
          <a:xfrm>
            <a:off x="421111" y="1590842"/>
            <a:ext cx="11349779" cy="5253790"/>
            <a:chOff x="320852" y="1590842"/>
            <a:chExt cx="11349779" cy="5253790"/>
          </a:xfrm>
        </p:grpSpPr>
        <p:grpSp>
          <p:nvGrpSpPr>
            <p:cNvPr id="8" name="Group 7"/>
            <p:cNvGrpSpPr/>
            <p:nvPr/>
          </p:nvGrpSpPr>
          <p:grpSpPr>
            <a:xfrm>
              <a:off x="320852" y="3729274"/>
              <a:ext cx="2285422" cy="1318660"/>
              <a:chOff x="320852" y="3729274"/>
              <a:chExt cx="2285422" cy="1318660"/>
            </a:xfrm>
          </p:grpSpPr>
          <p:grpSp>
            <p:nvGrpSpPr>
              <p:cNvPr id="53" name="Group 52"/>
              <p:cNvGrpSpPr/>
              <p:nvPr/>
            </p:nvGrpSpPr>
            <p:grpSpPr>
              <a:xfrm>
                <a:off x="320852" y="3729274"/>
                <a:ext cx="2285422" cy="1318660"/>
                <a:chOff x="1989510" y="5242676"/>
                <a:chExt cx="979418" cy="1161923"/>
              </a:xfrm>
            </p:grpSpPr>
            <p:sp>
              <p:nvSpPr>
                <p:cNvPr id="55" name="Rectangle 54"/>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Existing </a:t>
                  </a:r>
                  <a:r>
                    <a:rPr lang="en-US" dirty="0" err="1" smtClean="0">
                      <a:solidFill>
                        <a:schemeClr val="tx1"/>
                      </a:solidFill>
                    </a:rPr>
                    <a:t>IoT</a:t>
                  </a:r>
                  <a:r>
                    <a:rPr lang="en-US" dirty="0" smtClean="0">
                      <a:solidFill>
                        <a:schemeClr val="tx1"/>
                      </a:solidFill>
                    </a:rPr>
                    <a:t> devices</a:t>
                  </a:r>
                </a:p>
                <a:p>
                  <a:pPr algn="ctr"/>
                  <a:endParaRPr lang="en-US" dirty="0">
                    <a:solidFill>
                      <a:schemeClr val="tx1"/>
                    </a:solidFill>
                  </a:endParaRPr>
                </a:p>
              </p:txBody>
            </p:sp>
          </p:grpSp>
          <p:sp>
            <p:nvSpPr>
              <p:cNvPr id="54" name="Rectangle 53"/>
              <p:cNvSpPr/>
              <p:nvPr/>
            </p:nvSpPr>
            <p:spPr>
              <a:xfrm rot="5400000">
                <a:off x="1080780" y="3806063"/>
                <a:ext cx="525033" cy="160049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device Library</a:t>
                </a:r>
              </a:p>
            </p:txBody>
          </p:sp>
        </p:grpSp>
        <p:cxnSp>
          <p:nvCxnSpPr>
            <p:cNvPr id="9" name="Straight Connector 68"/>
            <p:cNvCxnSpPr/>
            <p:nvPr/>
          </p:nvCxnSpPr>
          <p:spPr>
            <a:xfrm flipV="1">
              <a:off x="4445867" y="4359207"/>
              <a:ext cx="483736" cy="1278021"/>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320852" y="5298708"/>
              <a:ext cx="2285422" cy="1318660"/>
              <a:chOff x="1989510" y="5242676"/>
              <a:chExt cx="979418" cy="1161923"/>
            </a:xfrm>
          </p:grpSpPr>
          <p:sp>
            <p:nvSpPr>
              <p:cNvPr id="50" name="Rectangle 49"/>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Low-power</a:t>
                </a:r>
                <a:r>
                  <a:rPr lang="en-US" dirty="0">
                    <a:solidFill>
                      <a:schemeClr val="tx1"/>
                    </a:solidFill>
                  </a:rPr>
                  <a:t> </a:t>
                </a:r>
                <a:r>
                  <a:rPr lang="en-US" dirty="0" smtClean="0">
                    <a:solidFill>
                      <a:schemeClr val="tx1"/>
                    </a:solidFill>
                  </a:rPr>
                  <a:t>devices</a:t>
                </a:r>
              </a:p>
              <a:p>
                <a:pPr algn="ctr"/>
                <a:endParaRPr lang="en-US" dirty="0" smtClean="0">
                  <a:solidFill>
                    <a:schemeClr val="tx1"/>
                  </a:solidFill>
                </a:endParaRPr>
              </a:p>
            </p:txBody>
          </p:sp>
        </p:grpSp>
        <p:grpSp>
          <p:nvGrpSpPr>
            <p:cNvPr id="11" name="Group 10"/>
            <p:cNvGrpSpPr/>
            <p:nvPr/>
          </p:nvGrpSpPr>
          <p:grpSpPr>
            <a:xfrm>
              <a:off x="320852" y="2072099"/>
              <a:ext cx="2285422" cy="1318660"/>
              <a:chOff x="258261" y="2081788"/>
              <a:chExt cx="1577364" cy="1161923"/>
            </a:xfrm>
          </p:grpSpPr>
          <p:grpSp>
            <p:nvGrpSpPr>
              <p:cNvPr id="45" name="Group 44"/>
              <p:cNvGrpSpPr/>
              <p:nvPr/>
            </p:nvGrpSpPr>
            <p:grpSpPr>
              <a:xfrm>
                <a:off x="258261" y="2081788"/>
                <a:ext cx="1577364" cy="1161923"/>
                <a:chOff x="1989510" y="5242676"/>
                <a:chExt cx="979418" cy="1161923"/>
              </a:xfrm>
            </p:grpSpPr>
            <p:sp>
              <p:nvSpPr>
                <p:cNvPr id="47" name="Rectangle 46"/>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IP-capable devices</a:t>
                  </a:r>
                </a:p>
                <a:p>
                  <a:pPr algn="ctr"/>
                  <a:endParaRPr lang="en-US" dirty="0">
                    <a:solidFill>
                      <a:schemeClr val="tx1"/>
                    </a:solidFill>
                  </a:endParaRPr>
                </a:p>
              </p:txBody>
            </p:sp>
          </p:grpSp>
          <p:sp>
            <p:nvSpPr>
              <p:cNvPr id="46" name="Rectangle 45"/>
              <p:cNvSpPr/>
              <p:nvPr/>
            </p:nvSpPr>
            <p:spPr>
              <a:xfrm rot="5400000">
                <a:off x="738159" y="2297091"/>
                <a:ext cx="462627"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device Library</a:t>
                </a:r>
              </a:p>
            </p:txBody>
          </p:sp>
        </p:grpSp>
        <p:cxnSp>
          <p:nvCxnSpPr>
            <p:cNvPr id="12" name="Elbow Connector 12"/>
            <p:cNvCxnSpPr>
              <a:stCxn id="52" idx="3"/>
              <a:endCxn id="31" idx="1"/>
            </p:cNvCxnSpPr>
            <p:nvPr/>
          </p:nvCxnSpPr>
          <p:spPr>
            <a:xfrm flipV="1">
              <a:off x="2357255" y="5891220"/>
              <a:ext cx="387962" cy="1742"/>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9" idx="3"/>
            </p:cNvCxnSpPr>
            <p:nvPr/>
          </p:nvCxnSpPr>
          <p:spPr>
            <a:xfrm flipH="1">
              <a:off x="2357255" y="2660309"/>
              <a:ext cx="4594324"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31" idx="3"/>
            </p:cNvCxnSpPr>
            <p:nvPr/>
          </p:nvCxnSpPr>
          <p:spPr>
            <a:xfrm flipH="1" flipV="1">
              <a:off x="4445867" y="5891220"/>
              <a:ext cx="2144768"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6938210" y="1590842"/>
              <a:ext cx="4732421" cy="4973053"/>
              <a:chOff x="6644105" y="1590842"/>
              <a:chExt cx="4732421" cy="4973053"/>
            </a:xfrm>
          </p:grpSpPr>
          <p:sp>
            <p:nvSpPr>
              <p:cNvPr id="33" name="Rectangle 32"/>
              <p:cNvSpPr/>
              <p:nvPr/>
            </p:nvSpPr>
            <p:spPr>
              <a:xfrm>
                <a:off x="6729867" y="1649465"/>
                <a:ext cx="4536378" cy="4840111"/>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34" name="Group 33"/>
              <p:cNvGrpSpPr/>
              <p:nvPr/>
            </p:nvGrpSpPr>
            <p:grpSpPr>
              <a:xfrm>
                <a:off x="6840220" y="1685028"/>
                <a:ext cx="4137092" cy="4753287"/>
                <a:chOff x="6840220" y="1685028"/>
                <a:chExt cx="4137092" cy="4753287"/>
              </a:xfrm>
            </p:grpSpPr>
            <p:grpSp>
              <p:nvGrpSpPr>
                <p:cNvPr id="36" name="Group 35"/>
                <p:cNvGrpSpPr/>
                <p:nvPr/>
              </p:nvGrpSpPr>
              <p:grpSpPr>
                <a:xfrm>
                  <a:off x="6840220" y="1685028"/>
                  <a:ext cx="4137092" cy="4753287"/>
                  <a:chOff x="6840220" y="1685028"/>
                  <a:chExt cx="4137092" cy="4753287"/>
                </a:xfrm>
              </p:grpSpPr>
              <p:sp>
                <p:nvSpPr>
                  <p:cNvPr id="38" name="Rectangle 37"/>
                  <p:cNvSpPr/>
                  <p:nvPr/>
                </p:nvSpPr>
                <p:spPr>
                  <a:xfrm>
                    <a:off x="6955644" y="1762354"/>
                    <a:ext cx="752177"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err="1" smtClean="0">
                        <a:solidFill>
                          <a:schemeClr val="bg1"/>
                        </a:solidFill>
                      </a:rPr>
                      <a:t>IoT</a:t>
                    </a:r>
                    <a:r>
                      <a:rPr lang="en-US" dirty="0" smtClean="0">
                        <a:solidFill>
                          <a:schemeClr val="bg1"/>
                        </a:solidFill>
                      </a:rPr>
                      <a:t> Hub</a:t>
                    </a:r>
                  </a:p>
                </p:txBody>
              </p:sp>
              <p:sp>
                <p:nvSpPr>
                  <p:cNvPr id="39" name="Rectangle 38"/>
                  <p:cNvSpPr/>
                  <p:nvPr/>
                </p:nvSpPr>
                <p:spPr>
                  <a:xfrm>
                    <a:off x="6840220" y="1685028"/>
                    <a:ext cx="980767" cy="4753287"/>
                  </a:xfrm>
                  <a:prstGeom prst="rect">
                    <a:avLst/>
                  </a:prstGeom>
                  <a:noFill/>
                  <a:ln w="57150" cmpd="sng">
                    <a:solidFill>
                      <a:srgbClr val="183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40" name="Group 39"/>
                  <p:cNvGrpSpPr/>
                  <p:nvPr/>
                </p:nvGrpSpPr>
                <p:grpSpPr>
                  <a:xfrm>
                    <a:off x="8222822" y="1762354"/>
                    <a:ext cx="2754490" cy="4614333"/>
                    <a:chOff x="8222822" y="1762354"/>
                    <a:chExt cx="2754490" cy="4614333"/>
                  </a:xfrm>
                </p:grpSpPr>
                <p:sp>
                  <p:nvSpPr>
                    <p:cNvPr id="41" name="Rectangle 40"/>
                    <p:cNvSpPr/>
                    <p:nvPr/>
                  </p:nvSpPr>
                  <p:spPr>
                    <a:xfrm>
                      <a:off x="8222822" y="1762354"/>
                      <a:ext cx="2754490"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solidFill>
                            <a:schemeClr val="bg1"/>
                          </a:solidFill>
                        </a:rPr>
                        <a:t>IoT</a:t>
                      </a:r>
                      <a:r>
                        <a:rPr lang="en-US" dirty="0" smtClean="0">
                          <a:solidFill>
                            <a:schemeClr val="bg1"/>
                          </a:solidFill>
                        </a:rPr>
                        <a:t> solution backend</a:t>
                      </a:r>
                    </a:p>
                  </p:txBody>
                </p:sp>
                <p:sp>
                  <p:nvSpPr>
                    <p:cNvPr id="42" name="Rectangle 41"/>
                    <p:cNvSpPr/>
                    <p:nvPr/>
                  </p:nvSpPr>
                  <p:spPr>
                    <a:xfrm>
                      <a:off x="8316699" y="2440626"/>
                      <a:ext cx="2566737" cy="101422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Event-based device-to-cloud ingestion</a:t>
                      </a:r>
                    </a:p>
                  </p:txBody>
                </p:sp>
                <p:sp>
                  <p:nvSpPr>
                    <p:cNvPr id="43" name="Rectangle 42"/>
                    <p:cNvSpPr/>
                    <p:nvPr/>
                  </p:nvSpPr>
                  <p:spPr>
                    <a:xfrm>
                      <a:off x="8316699" y="3726668"/>
                      <a:ext cx="2566737" cy="101422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Reliable cloud-to-device messaging</a:t>
                      </a:r>
                    </a:p>
                  </p:txBody>
                </p:sp>
                <p:sp>
                  <p:nvSpPr>
                    <p:cNvPr id="44" name="Rectangle 43"/>
                    <p:cNvSpPr/>
                    <p:nvPr/>
                  </p:nvSpPr>
                  <p:spPr>
                    <a:xfrm>
                      <a:off x="8316699" y="5012710"/>
                      <a:ext cx="2566737" cy="101422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Per-device authentication and secure connectivity</a:t>
                      </a:r>
                    </a:p>
                  </p:txBody>
                </p:sp>
              </p:grpSp>
            </p:grpSp>
            <p:cxnSp>
              <p:nvCxnSpPr>
                <p:cNvPr id="37" name="Straight Arrow Connector 36"/>
                <p:cNvCxnSpPr>
                  <a:stCxn id="41" idx="1"/>
                  <a:endCxn id="38" idx="3"/>
                </p:cNvCxnSpPr>
                <p:nvPr/>
              </p:nvCxnSpPr>
              <p:spPr>
                <a:xfrm flipH="1">
                  <a:off x="7707821" y="4069521"/>
                  <a:ext cx="515001"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6644105" y="1590842"/>
                <a:ext cx="4732421" cy="4973053"/>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cxnSp>
          <p:nvCxnSpPr>
            <p:cNvPr id="16" name="Straight Arrow Connector 15"/>
            <p:cNvCxnSpPr/>
            <p:nvPr/>
          </p:nvCxnSpPr>
          <p:spPr>
            <a:xfrm flipH="1">
              <a:off x="2431270" y="4122821"/>
              <a:ext cx="2465092" cy="6044"/>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65579" y="1871579"/>
              <a:ext cx="0" cy="4776056"/>
            </a:xfrm>
            <a:prstGeom prst="line">
              <a:avLst/>
            </a:prstGeom>
            <a:ln w="57150" cmpd="sng">
              <a:solidFill>
                <a:srgbClr val="D6D6D6"/>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745217" y="5315237"/>
              <a:ext cx="1700650" cy="1151965"/>
              <a:chOff x="2852161" y="5315237"/>
              <a:chExt cx="1700650" cy="1151965"/>
            </a:xfrm>
          </p:grpSpPr>
          <p:sp>
            <p:nvSpPr>
              <p:cNvPr id="31" name="Rectangle 30"/>
              <p:cNvSpPr/>
              <p:nvPr/>
            </p:nvSpPr>
            <p:spPr>
              <a:xfrm>
                <a:off x="2852161" y="5315237"/>
                <a:ext cx="1700650" cy="1151965"/>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IoT</a:t>
                </a:r>
                <a:r>
                  <a:rPr lang="en-US" dirty="0" smtClean="0">
                    <a:solidFill>
                      <a:schemeClr val="tx1"/>
                    </a:solidFill>
                  </a:rPr>
                  <a:t> field Gateway</a:t>
                </a:r>
              </a:p>
              <a:p>
                <a:pPr algn="ctr"/>
                <a:endParaRPr lang="en-US" dirty="0" smtClean="0">
                  <a:solidFill>
                    <a:schemeClr val="tx1"/>
                  </a:solidFill>
                </a:endParaRPr>
              </a:p>
              <a:p>
                <a:pPr algn="ctr"/>
                <a:endParaRPr lang="en-US" dirty="0" smtClean="0">
                  <a:solidFill>
                    <a:schemeClr val="tx1"/>
                  </a:solidFill>
                </a:endParaRPr>
              </a:p>
            </p:txBody>
          </p:sp>
          <p:sp>
            <p:nvSpPr>
              <p:cNvPr id="32" name="Rectangle 31"/>
              <p:cNvSpPr/>
              <p:nvPr/>
            </p:nvSpPr>
            <p:spPr>
              <a:xfrm rot="5400000">
                <a:off x="3433613" y="5330063"/>
                <a:ext cx="525033" cy="160049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device Library</a:t>
                </a:r>
              </a:p>
            </p:txBody>
          </p:sp>
        </p:grpSp>
        <p:grpSp>
          <p:nvGrpSpPr>
            <p:cNvPr id="19" name="Group 18"/>
            <p:cNvGrpSpPr/>
            <p:nvPr/>
          </p:nvGrpSpPr>
          <p:grpSpPr>
            <a:xfrm>
              <a:off x="4929603" y="4037216"/>
              <a:ext cx="1700650" cy="1151965"/>
              <a:chOff x="2852161" y="5315237"/>
              <a:chExt cx="1700650" cy="1151965"/>
            </a:xfrm>
          </p:grpSpPr>
          <p:sp>
            <p:nvSpPr>
              <p:cNvPr id="29" name="Rectangle 28"/>
              <p:cNvSpPr/>
              <p:nvPr/>
            </p:nvSpPr>
            <p:spPr>
              <a:xfrm>
                <a:off x="2852161" y="5315237"/>
                <a:ext cx="1700650" cy="1151965"/>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IoT</a:t>
                </a:r>
                <a:r>
                  <a:rPr lang="en-US" dirty="0" smtClean="0">
                    <a:solidFill>
                      <a:schemeClr val="tx1"/>
                    </a:solidFill>
                  </a:rPr>
                  <a:t> protocol Gateway</a:t>
                </a:r>
              </a:p>
              <a:p>
                <a:pPr algn="ctr"/>
                <a:endParaRPr lang="en-US" dirty="0" smtClean="0">
                  <a:solidFill>
                    <a:schemeClr val="tx1"/>
                  </a:solidFill>
                </a:endParaRPr>
              </a:p>
              <a:p>
                <a:pPr algn="ctr"/>
                <a:endParaRPr lang="en-US" dirty="0" smtClean="0">
                  <a:solidFill>
                    <a:schemeClr val="tx1"/>
                  </a:solidFill>
                </a:endParaRPr>
              </a:p>
            </p:txBody>
          </p:sp>
          <p:sp>
            <p:nvSpPr>
              <p:cNvPr id="30" name="Rectangle 29"/>
              <p:cNvSpPr/>
              <p:nvPr/>
            </p:nvSpPr>
            <p:spPr>
              <a:xfrm rot="5400000">
                <a:off x="3433613" y="5356799"/>
                <a:ext cx="525033" cy="160049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device Library</a:t>
                </a:r>
              </a:p>
            </p:txBody>
          </p:sp>
        </p:grpSp>
        <p:sp>
          <p:nvSpPr>
            <p:cNvPr id="20" name="TextBox 19"/>
            <p:cNvSpPr txBox="1"/>
            <p:nvPr/>
          </p:nvSpPr>
          <p:spPr>
            <a:xfrm>
              <a:off x="3756526" y="1871579"/>
              <a:ext cx="736500" cy="369332"/>
            </a:xfrm>
            <a:prstGeom prst="rect">
              <a:avLst/>
            </a:prstGeom>
            <a:noFill/>
          </p:spPr>
          <p:txBody>
            <a:bodyPr wrap="none" rtlCol="0">
              <a:spAutoFit/>
            </a:bodyPr>
            <a:lstStyle/>
            <a:p>
              <a:r>
                <a:rPr lang="en-US" dirty="0" smtClean="0"/>
                <a:t>Local</a:t>
              </a:r>
              <a:endParaRPr lang="en-US" dirty="0"/>
            </a:p>
          </p:txBody>
        </p:sp>
        <p:sp>
          <p:nvSpPr>
            <p:cNvPr id="21" name="TextBox 20"/>
            <p:cNvSpPr txBox="1"/>
            <p:nvPr/>
          </p:nvSpPr>
          <p:spPr>
            <a:xfrm>
              <a:off x="4791245" y="1871579"/>
              <a:ext cx="787783" cy="369332"/>
            </a:xfrm>
            <a:prstGeom prst="rect">
              <a:avLst/>
            </a:prstGeom>
            <a:noFill/>
          </p:spPr>
          <p:txBody>
            <a:bodyPr wrap="none" rtlCol="0">
              <a:spAutoFit/>
            </a:bodyPr>
            <a:lstStyle/>
            <a:p>
              <a:r>
                <a:rPr lang="en-US" dirty="0" smtClean="0"/>
                <a:t>Cloud</a:t>
              </a:r>
              <a:endParaRPr lang="en-US" dirty="0"/>
            </a:p>
          </p:txBody>
        </p:sp>
        <p:cxnSp>
          <p:nvCxnSpPr>
            <p:cNvPr id="22" name="Straight Arrow Connector 21"/>
            <p:cNvCxnSpPr/>
            <p:nvPr/>
          </p:nvCxnSpPr>
          <p:spPr>
            <a:xfrm flipH="1">
              <a:off x="6540215" y="4879474"/>
              <a:ext cx="585151"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95006" y="2630899"/>
              <a:ext cx="2384787" cy="338554"/>
            </a:xfrm>
            <a:prstGeom prst="rect">
              <a:avLst/>
            </a:prstGeom>
            <a:noFill/>
          </p:spPr>
          <p:txBody>
            <a:bodyPr wrap="none" rtlCol="0">
              <a:spAutoFit/>
            </a:bodyPr>
            <a:lstStyle/>
            <a:p>
              <a:r>
                <a:rPr lang="en-US" sz="1600" dirty="0" smtClean="0"/>
                <a:t>AMPQS, MQTT, HTTPS</a:t>
              </a:r>
              <a:endParaRPr lang="en-US" sz="1600" dirty="0"/>
            </a:p>
          </p:txBody>
        </p:sp>
        <p:sp>
          <p:nvSpPr>
            <p:cNvPr id="24" name="TextBox 23"/>
            <p:cNvSpPr txBox="1"/>
            <p:nvPr/>
          </p:nvSpPr>
          <p:spPr>
            <a:xfrm>
              <a:off x="2569403" y="3772569"/>
              <a:ext cx="1719942" cy="338554"/>
            </a:xfrm>
            <a:prstGeom prst="rect">
              <a:avLst/>
            </a:prstGeom>
            <a:noFill/>
          </p:spPr>
          <p:txBody>
            <a:bodyPr wrap="none" rtlCol="0">
              <a:spAutoFit/>
            </a:bodyPr>
            <a:lstStyle/>
            <a:p>
              <a:r>
                <a:rPr lang="en-US" sz="1600" dirty="0" smtClean="0"/>
                <a:t>MQTT or custom</a:t>
              </a:r>
              <a:endParaRPr lang="en-US" sz="1600" dirty="0"/>
            </a:p>
          </p:txBody>
        </p:sp>
        <p:sp>
          <p:nvSpPr>
            <p:cNvPr id="25" name="TextBox 24"/>
            <p:cNvSpPr txBox="1"/>
            <p:nvPr/>
          </p:nvSpPr>
          <p:spPr>
            <a:xfrm>
              <a:off x="4967700" y="5502443"/>
              <a:ext cx="925754" cy="338554"/>
            </a:xfrm>
            <a:prstGeom prst="rect">
              <a:avLst/>
            </a:prstGeom>
            <a:noFill/>
          </p:spPr>
          <p:txBody>
            <a:bodyPr wrap="none" rtlCol="0">
              <a:spAutoFit/>
            </a:bodyPr>
            <a:lstStyle/>
            <a:p>
              <a:r>
                <a:rPr lang="en-US" sz="1600" dirty="0" smtClean="0"/>
                <a:t>AMPQS</a:t>
              </a:r>
              <a:endParaRPr lang="en-US" sz="1600" dirty="0"/>
            </a:p>
          </p:txBody>
        </p:sp>
        <p:sp>
          <p:nvSpPr>
            <p:cNvPr id="26" name="TextBox 25"/>
            <p:cNvSpPr txBox="1"/>
            <p:nvPr/>
          </p:nvSpPr>
          <p:spPr>
            <a:xfrm>
              <a:off x="8506866" y="6506078"/>
              <a:ext cx="1595108" cy="338554"/>
            </a:xfrm>
            <a:prstGeom prst="rect">
              <a:avLst/>
            </a:prstGeom>
            <a:noFill/>
          </p:spPr>
          <p:txBody>
            <a:bodyPr wrap="none" rtlCol="0">
              <a:spAutoFit/>
            </a:bodyPr>
            <a:lstStyle/>
            <a:p>
              <a:pPr algn="ctr"/>
              <a:r>
                <a:rPr lang="en-US" sz="1600" dirty="0" smtClean="0"/>
                <a:t>Azure </a:t>
              </a:r>
              <a:r>
                <a:rPr lang="en-US" sz="1600" dirty="0" err="1" smtClean="0"/>
                <a:t>IoT</a:t>
              </a:r>
              <a:r>
                <a:rPr lang="en-US" sz="1600" dirty="0" smtClean="0"/>
                <a:t> Suite</a:t>
              </a:r>
              <a:endParaRPr lang="en-US" sz="1600" dirty="0"/>
            </a:p>
          </p:txBody>
        </p:sp>
        <p:sp>
          <p:nvSpPr>
            <p:cNvPr id="27" name="TextBox 26"/>
            <p:cNvSpPr txBox="1"/>
            <p:nvPr/>
          </p:nvSpPr>
          <p:spPr>
            <a:xfrm>
              <a:off x="6189574" y="5320632"/>
              <a:ext cx="925754" cy="338554"/>
            </a:xfrm>
            <a:prstGeom prst="rect">
              <a:avLst/>
            </a:prstGeom>
            <a:noFill/>
          </p:spPr>
          <p:txBody>
            <a:bodyPr wrap="none" rtlCol="0">
              <a:spAutoFit/>
            </a:bodyPr>
            <a:lstStyle/>
            <a:p>
              <a:r>
                <a:rPr lang="en-US" sz="1600" dirty="0" smtClean="0"/>
                <a:t>AMPQS</a:t>
              </a:r>
              <a:endParaRPr lang="en-US" sz="1600" dirty="0"/>
            </a:p>
          </p:txBody>
        </p:sp>
        <p:cxnSp>
          <p:nvCxnSpPr>
            <p:cNvPr id="28" name="Straight Connector 27"/>
            <p:cNvCxnSpPr>
              <a:stCxn id="27" idx="0"/>
            </p:cNvCxnSpPr>
            <p:nvPr/>
          </p:nvCxnSpPr>
          <p:spPr>
            <a:xfrm flipV="1">
              <a:off x="6652451" y="4946316"/>
              <a:ext cx="152075" cy="374316"/>
            </a:xfrm>
            <a:prstGeom prst="line">
              <a:avLst/>
            </a:prstGeom>
            <a:ln w="3175"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063222" y="427654"/>
            <a:ext cx="3707668" cy="923330"/>
            <a:chOff x="1604088" y="545076"/>
            <a:chExt cx="3707668" cy="923330"/>
          </a:xfrm>
        </p:grpSpPr>
        <p:sp>
          <p:nvSpPr>
            <p:cNvPr id="59" name="TextBox 58"/>
            <p:cNvSpPr txBox="1"/>
            <p:nvPr/>
          </p:nvSpPr>
          <p:spPr>
            <a:xfrm>
              <a:off x="2201334" y="545076"/>
              <a:ext cx="3110422" cy="923330"/>
            </a:xfrm>
            <a:prstGeom prst="rect">
              <a:avLst/>
            </a:prstGeom>
            <a:noFill/>
          </p:spPr>
          <p:txBody>
            <a:bodyPr wrap="none" rtlCol="0">
              <a:spAutoFit/>
            </a:bodyPr>
            <a:lstStyle/>
            <a:p>
              <a:r>
                <a:rPr lang="en-US" dirty="0"/>
                <a:t>D</a:t>
              </a:r>
              <a:r>
                <a:rPr lang="en-US" dirty="0" smtClean="0"/>
                <a:t>ata path</a:t>
              </a:r>
            </a:p>
            <a:p>
              <a:r>
                <a:rPr lang="en-US" dirty="0" smtClean="0"/>
                <a:t>Optional solution component</a:t>
              </a:r>
            </a:p>
            <a:p>
              <a:r>
                <a:rPr lang="en-US" dirty="0" err="1" smtClean="0"/>
                <a:t>IoT</a:t>
              </a:r>
              <a:r>
                <a:rPr lang="en-US" dirty="0" smtClean="0"/>
                <a:t> solution component</a:t>
              </a:r>
              <a:endParaRPr lang="en-US" dirty="0"/>
            </a:p>
          </p:txBody>
        </p:sp>
        <p:grpSp>
          <p:nvGrpSpPr>
            <p:cNvPr id="60" name="Group 59"/>
            <p:cNvGrpSpPr/>
            <p:nvPr/>
          </p:nvGrpSpPr>
          <p:grpSpPr>
            <a:xfrm>
              <a:off x="1604088" y="726584"/>
              <a:ext cx="465775" cy="741822"/>
              <a:chOff x="1604088" y="737099"/>
              <a:chExt cx="465775" cy="740161"/>
            </a:xfrm>
          </p:grpSpPr>
          <p:cxnSp>
            <p:nvCxnSpPr>
              <p:cNvPr id="61" name="Straight Arrow Connector 60"/>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711712" y="876700"/>
                <a:ext cx="250527" cy="252189"/>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3" name="Rectangle 62"/>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spTree>
    <p:extLst>
      <p:ext uri="{BB962C8B-B14F-4D97-AF65-F5344CB8AC3E}">
        <p14:creationId xmlns:p14="http://schemas.microsoft.com/office/powerpoint/2010/main" val="2026747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6875</TotalTime>
  <Words>1733</Words>
  <Application>Microsoft Macintosh PowerPoint</Application>
  <PresentationFormat>Custom</PresentationFormat>
  <Paragraphs>276</Paragraphs>
  <Slides>20</Slides>
  <Notes>20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1_MS1444_Windows Azure Template 16x9_r08a</vt:lpstr>
      <vt:lpstr>1_Office Theme</vt:lpstr>
      <vt:lpstr>Office Theme</vt:lpstr>
      <vt:lpstr>Internet of Things</vt:lpstr>
      <vt:lpstr>Topics</vt:lpstr>
      <vt:lpstr>PowerPoint Presentation</vt:lpstr>
      <vt:lpstr>Connecting Devices to the Cloud</vt:lpstr>
      <vt:lpstr>What is Azure IoT Suite?</vt:lpstr>
      <vt:lpstr>Solutions Map to Specific IoT Features</vt:lpstr>
      <vt:lpstr>Remote Monitoring Preconfigured Solution Overview</vt:lpstr>
      <vt:lpstr>What is IoT Hub?</vt:lpstr>
      <vt:lpstr>What is IoT Hub? (Cont.)</vt:lpstr>
      <vt:lpstr>What is IoT Hub? (Cont.)</vt:lpstr>
      <vt:lpstr>Service Side in IoT Hub</vt:lpstr>
      <vt:lpstr>PowerPoint Presentation</vt:lpstr>
      <vt:lpstr>PowerPoint Presentation</vt:lpstr>
      <vt:lpstr>IoT Hub vs Event Hubs</vt:lpstr>
      <vt:lpstr>How to Create an IoT Hub in Azure</vt:lpstr>
      <vt:lpstr>How to Create an IoT Hub in Azure (Cont.)</vt:lpstr>
      <vt:lpstr>How to Create an IoT Hub in Azure (Cont.)</vt:lpstr>
      <vt:lpstr>How to Create an IoT Hub in Azure (Cont.)</vt:lpstr>
      <vt:lpstr>Azure IoT Suite SDKs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563</cp:revision>
  <dcterms:created xsi:type="dcterms:W3CDTF">2015-09-13T19:29:02Z</dcterms:created>
  <dcterms:modified xsi:type="dcterms:W3CDTF">2016-07-12T21:53:55Z</dcterms:modified>
</cp:coreProperties>
</file>