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9E81-84B5-40AD-AB5B-F121C232D2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29E7-7DD9-42EB-9626-7E1809AD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Worldwide Partner Conference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28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551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826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4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085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427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114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017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729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1/30/2017 5:13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799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R="0" lvl="0" indent="0" defTabSz="9325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64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95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1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0725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4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32B-2FFC-450F-B32F-21541B6F7F6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4664-7D87-4D21-B3D6-D2D9F4E3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958"/>
            <a:ext cx="9144000" cy="90644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6264"/>
            <a:ext cx="9144000" cy="33415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cognitive intelligence?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cognitive intelligence?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Categories of Cognitive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409644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487"/>
            <a:ext cx="12192000" cy="1411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Freeform 22"/>
          <p:cNvSpPr>
            <a:spLocks noChangeAspect="1"/>
          </p:cNvSpPr>
          <p:nvPr/>
        </p:nvSpPr>
        <p:spPr bwMode="auto">
          <a:xfrm>
            <a:off x="602757" y="526041"/>
            <a:ext cx="661251" cy="437566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8644" y="221908"/>
            <a:ext cx="3353885" cy="1045828"/>
            <a:chOff x="1013503" y="1562943"/>
            <a:chExt cx="3421137" cy="1066799"/>
          </a:xfrm>
        </p:grpSpPr>
        <p:grpSp>
          <p:nvGrpSpPr>
            <p:cNvPr id="4" name="Group 3"/>
            <p:cNvGrpSpPr/>
            <p:nvPr/>
          </p:nvGrpSpPr>
          <p:grpSpPr>
            <a:xfrm>
              <a:off x="1013503" y="1562943"/>
              <a:ext cx="3421137" cy="1066799"/>
              <a:chOff x="434899" y="234018"/>
              <a:chExt cx="3421137" cy="106679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52881" y="372821"/>
                <a:ext cx="2503155" cy="76944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179243" marR="0" lvl="0" indent="0" defTabSz="913386" eaLnBrk="1" fontAlgn="base" latinLnBrk="0" hangingPunct="1">
                  <a:lnSpc>
                    <a:spcPct val="100000"/>
                  </a:lnSpc>
                  <a:spcBef>
                    <a:spcPts val="1175"/>
                  </a:spcBef>
                  <a:spcAft>
                    <a:spcPts val="1175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31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  <a:cs typeface="Segoe UI Semibold" panose="020B0702040204020203" pitchFamily="34" charset="0"/>
                  </a:rPr>
                  <a:t>Speech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34899" y="234018"/>
                <a:ext cx="1066799" cy="10667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0" name="Freeform 18"/>
            <p:cNvSpPr>
              <a:spLocks noChangeAspect="1"/>
            </p:cNvSpPr>
            <p:nvPr/>
          </p:nvSpPr>
          <p:spPr bwMode="auto">
            <a:xfrm>
              <a:off x="1174755" y="1820147"/>
              <a:ext cx="744295" cy="651997"/>
            </a:xfrm>
            <a:custGeom>
              <a:avLst/>
              <a:gdLst>
                <a:gd name="T0" fmla="*/ 115 w 6349"/>
                <a:gd name="T1" fmla="*/ 1548 h 5575"/>
                <a:gd name="T2" fmla="*/ 1324 w 6349"/>
                <a:gd name="T3" fmla="*/ 225 h 5575"/>
                <a:gd name="T4" fmla="*/ 5039 w 6349"/>
                <a:gd name="T5" fmla="*/ 228 h 5575"/>
                <a:gd name="T6" fmla="*/ 6221 w 6349"/>
                <a:gd name="T7" fmla="*/ 1445 h 5575"/>
                <a:gd name="T8" fmla="*/ 6235 w 6349"/>
                <a:gd name="T9" fmla="*/ 3263 h 5575"/>
                <a:gd name="T10" fmla="*/ 4974 w 6349"/>
                <a:gd name="T11" fmla="*/ 4531 h 5575"/>
                <a:gd name="T12" fmla="*/ 3498 w 6349"/>
                <a:gd name="T13" fmla="*/ 4683 h 5575"/>
                <a:gd name="T14" fmla="*/ 3298 w 6349"/>
                <a:gd name="T15" fmla="*/ 4745 h 5575"/>
                <a:gd name="T16" fmla="*/ 2475 w 6349"/>
                <a:gd name="T17" fmla="*/ 5284 h 5575"/>
                <a:gd name="T18" fmla="*/ 1414 w 6349"/>
                <a:gd name="T19" fmla="*/ 5561 h 5575"/>
                <a:gd name="T20" fmla="*/ 1936 w 6349"/>
                <a:gd name="T21" fmla="*/ 4628 h 5575"/>
                <a:gd name="T22" fmla="*/ 1490 w 6349"/>
                <a:gd name="T23" fmla="*/ 4559 h 5575"/>
                <a:gd name="T24" fmla="*/ 118 w 6349"/>
                <a:gd name="T25" fmla="*/ 3270 h 5575"/>
                <a:gd name="T26" fmla="*/ 115 w 6349"/>
                <a:gd name="T27" fmla="*/ 1548 h 5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49" h="5575">
                  <a:moveTo>
                    <a:pt x="115" y="1548"/>
                  </a:moveTo>
                  <a:cubicBezTo>
                    <a:pt x="211" y="957"/>
                    <a:pt x="595" y="353"/>
                    <a:pt x="1324" y="225"/>
                  </a:cubicBezTo>
                  <a:cubicBezTo>
                    <a:pt x="2565" y="10"/>
                    <a:pt x="3802" y="0"/>
                    <a:pt x="5039" y="228"/>
                  </a:cubicBezTo>
                  <a:cubicBezTo>
                    <a:pt x="5713" y="353"/>
                    <a:pt x="6086" y="792"/>
                    <a:pt x="6221" y="1445"/>
                  </a:cubicBezTo>
                  <a:cubicBezTo>
                    <a:pt x="6349" y="2050"/>
                    <a:pt x="6339" y="2658"/>
                    <a:pt x="6235" y="3263"/>
                  </a:cubicBezTo>
                  <a:cubicBezTo>
                    <a:pt x="6135" y="3847"/>
                    <a:pt x="5724" y="4438"/>
                    <a:pt x="4974" y="4531"/>
                  </a:cubicBezTo>
                  <a:cubicBezTo>
                    <a:pt x="4483" y="4590"/>
                    <a:pt x="3989" y="4631"/>
                    <a:pt x="3498" y="4683"/>
                  </a:cubicBezTo>
                  <a:cubicBezTo>
                    <a:pt x="3429" y="4690"/>
                    <a:pt x="3356" y="4707"/>
                    <a:pt x="3298" y="4745"/>
                  </a:cubicBezTo>
                  <a:cubicBezTo>
                    <a:pt x="3021" y="4921"/>
                    <a:pt x="2869" y="5125"/>
                    <a:pt x="2475" y="5284"/>
                  </a:cubicBezTo>
                  <a:cubicBezTo>
                    <a:pt x="2154" y="5423"/>
                    <a:pt x="1466" y="5575"/>
                    <a:pt x="1414" y="5561"/>
                  </a:cubicBezTo>
                  <a:cubicBezTo>
                    <a:pt x="1390" y="5523"/>
                    <a:pt x="1894" y="4963"/>
                    <a:pt x="1936" y="4628"/>
                  </a:cubicBezTo>
                  <a:cubicBezTo>
                    <a:pt x="1760" y="4600"/>
                    <a:pt x="1625" y="4579"/>
                    <a:pt x="1490" y="4559"/>
                  </a:cubicBezTo>
                  <a:cubicBezTo>
                    <a:pt x="719" y="4441"/>
                    <a:pt x="277" y="4013"/>
                    <a:pt x="118" y="3270"/>
                  </a:cubicBezTo>
                  <a:cubicBezTo>
                    <a:pt x="0" y="2665"/>
                    <a:pt x="35" y="2056"/>
                    <a:pt x="115" y="1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561587" y="2652048"/>
            <a:ext cx="1568743" cy="1568743"/>
            <a:chOff x="1167239" y="2704730"/>
            <a:chExt cx="1600200" cy="1600200"/>
          </a:xfrm>
        </p:grpSpPr>
        <p:sp>
          <p:nvSpPr>
            <p:cNvPr id="33" name="Rectangle 32"/>
            <p:cNvSpPr/>
            <p:nvPr/>
          </p:nvSpPr>
          <p:spPr>
            <a:xfrm>
              <a:off x="1167239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95527" y="3071481"/>
              <a:ext cx="1143624" cy="866698"/>
              <a:chOff x="1395527" y="3071481"/>
              <a:chExt cx="1143624" cy="86669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395527" y="3071481"/>
                <a:ext cx="1143624" cy="866698"/>
                <a:chOff x="1395525" y="3097901"/>
                <a:chExt cx="1143624" cy="866698"/>
              </a:xfrm>
            </p:grpSpPr>
            <p:sp>
              <p:nvSpPr>
                <p:cNvPr id="74" name="Freeform 31"/>
                <p:cNvSpPr>
                  <a:spLocks noEditPoints="1"/>
                </p:cNvSpPr>
                <p:nvPr/>
              </p:nvSpPr>
              <p:spPr bwMode="auto">
                <a:xfrm>
                  <a:off x="1395525" y="3097901"/>
                  <a:ext cx="1143624" cy="866698"/>
                </a:xfrm>
                <a:custGeom>
                  <a:avLst/>
                  <a:gdLst>
                    <a:gd name="T0" fmla="*/ 70 w 320"/>
                    <a:gd name="T1" fmla="*/ 240 h 240"/>
                    <a:gd name="T2" fmla="*/ 92 w 320"/>
                    <a:gd name="T3" fmla="*/ 210 h 240"/>
                    <a:gd name="T4" fmla="*/ 87 w 320"/>
                    <a:gd name="T5" fmla="*/ 198 h 240"/>
                    <a:gd name="T6" fmla="*/ 73 w 320"/>
                    <a:gd name="T7" fmla="*/ 197 h 240"/>
                    <a:gd name="T8" fmla="*/ 1 w 320"/>
                    <a:gd name="T9" fmla="*/ 121 h 240"/>
                    <a:gd name="T10" fmla="*/ 4 w 320"/>
                    <a:gd name="T11" fmla="*/ 66 h 240"/>
                    <a:gd name="T12" fmla="*/ 63 w 320"/>
                    <a:gd name="T13" fmla="*/ 10 h 240"/>
                    <a:gd name="T14" fmla="*/ 257 w 320"/>
                    <a:gd name="T15" fmla="*/ 10 h 240"/>
                    <a:gd name="T16" fmla="*/ 317 w 320"/>
                    <a:gd name="T17" fmla="*/ 75 h 240"/>
                    <a:gd name="T18" fmla="*/ 314 w 320"/>
                    <a:gd name="T19" fmla="*/ 143 h 240"/>
                    <a:gd name="T20" fmla="*/ 249 w 320"/>
                    <a:gd name="T21" fmla="*/ 196 h 240"/>
                    <a:gd name="T22" fmla="*/ 188 w 320"/>
                    <a:gd name="T23" fmla="*/ 201 h 240"/>
                    <a:gd name="T24" fmla="*/ 152 w 320"/>
                    <a:gd name="T25" fmla="*/ 214 h 240"/>
                    <a:gd name="T26" fmla="*/ 70 w 320"/>
                    <a:gd name="T27" fmla="*/ 240 h 240"/>
                    <a:gd name="T28" fmla="*/ 152 w 320"/>
                    <a:gd name="T29" fmla="*/ 165 h 240"/>
                    <a:gd name="T30" fmla="*/ 231 w 320"/>
                    <a:gd name="T31" fmla="*/ 160 h 240"/>
                    <a:gd name="T32" fmla="*/ 268 w 320"/>
                    <a:gd name="T33" fmla="*/ 121 h 240"/>
                    <a:gd name="T34" fmla="*/ 268 w 320"/>
                    <a:gd name="T35" fmla="*/ 83 h 240"/>
                    <a:gd name="T36" fmla="*/ 227 w 320"/>
                    <a:gd name="T37" fmla="*/ 41 h 240"/>
                    <a:gd name="T38" fmla="*/ 90 w 320"/>
                    <a:gd name="T39" fmla="*/ 41 h 240"/>
                    <a:gd name="T40" fmla="*/ 48 w 320"/>
                    <a:gd name="T41" fmla="*/ 85 h 240"/>
                    <a:gd name="T42" fmla="*/ 48 w 320"/>
                    <a:gd name="T43" fmla="*/ 120 h 240"/>
                    <a:gd name="T44" fmla="*/ 88 w 320"/>
                    <a:gd name="T45" fmla="*/ 161 h 240"/>
                    <a:gd name="T46" fmla="*/ 152 w 320"/>
                    <a:gd name="T47" fmla="*/ 165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0" h="240">
                      <a:moveTo>
                        <a:pt x="70" y="240"/>
                      </a:moveTo>
                      <a:cubicBezTo>
                        <a:pt x="78" y="229"/>
                        <a:pt x="85" y="220"/>
                        <a:pt x="92" y="210"/>
                      </a:cubicBezTo>
                      <a:cubicBezTo>
                        <a:pt x="97" y="203"/>
                        <a:pt x="97" y="198"/>
                        <a:pt x="87" y="198"/>
                      </a:cubicBezTo>
                      <a:cubicBezTo>
                        <a:pt x="82" y="198"/>
                        <a:pt x="77" y="197"/>
                        <a:pt x="73" y="197"/>
                      </a:cubicBezTo>
                      <a:cubicBezTo>
                        <a:pt x="28" y="191"/>
                        <a:pt x="4" y="166"/>
                        <a:pt x="1" y="121"/>
                      </a:cubicBezTo>
                      <a:cubicBezTo>
                        <a:pt x="0" y="103"/>
                        <a:pt x="0" y="85"/>
                        <a:pt x="4" y="66"/>
                      </a:cubicBezTo>
                      <a:cubicBezTo>
                        <a:pt x="11" y="36"/>
                        <a:pt x="32" y="15"/>
                        <a:pt x="63" y="10"/>
                      </a:cubicBezTo>
                      <a:cubicBezTo>
                        <a:pt x="127" y="0"/>
                        <a:pt x="192" y="0"/>
                        <a:pt x="257" y="10"/>
                      </a:cubicBezTo>
                      <a:cubicBezTo>
                        <a:pt x="291" y="16"/>
                        <a:pt x="310" y="37"/>
                        <a:pt x="317" y="75"/>
                      </a:cubicBezTo>
                      <a:cubicBezTo>
                        <a:pt x="320" y="98"/>
                        <a:pt x="319" y="121"/>
                        <a:pt x="314" y="143"/>
                      </a:cubicBezTo>
                      <a:cubicBezTo>
                        <a:pt x="307" y="173"/>
                        <a:pt x="283" y="192"/>
                        <a:pt x="249" y="196"/>
                      </a:cubicBezTo>
                      <a:cubicBezTo>
                        <a:pt x="229" y="198"/>
                        <a:pt x="209" y="200"/>
                        <a:pt x="188" y="201"/>
                      </a:cubicBezTo>
                      <a:cubicBezTo>
                        <a:pt x="175" y="202"/>
                        <a:pt x="163" y="206"/>
                        <a:pt x="152" y="214"/>
                      </a:cubicBezTo>
                      <a:cubicBezTo>
                        <a:pt x="128" y="231"/>
                        <a:pt x="100" y="236"/>
                        <a:pt x="70" y="240"/>
                      </a:cubicBezTo>
                      <a:close/>
                      <a:moveTo>
                        <a:pt x="152" y="165"/>
                      </a:moveTo>
                      <a:cubicBezTo>
                        <a:pt x="186" y="166"/>
                        <a:pt x="209" y="166"/>
                        <a:pt x="231" y="160"/>
                      </a:cubicBezTo>
                      <a:cubicBezTo>
                        <a:pt x="252" y="155"/>
                        <a:pt x="265" y="142"/>
                        <a:pt x="268" y="121"/>
                      </a:cubicBezTo>
                      <a:cubicBezTo>
                        <a:pt x="270" y="109"/>
                        <a:pt x="270" y="96"/>
                        <a:pt x="268" y="83"/>
                      </a:cubicBezTo>
                      <a:cubicBezTo>
                        <a:pt x="265" y="60"/>
                        <a:pt x="250" y="45"/>
                        <a:pt x="227" y="41"/>
                      </a:cubicBezTo>
                      <a:cubicBezTo>
                        <a:pt x="181" y="35"/>
                        <a:pt x="136" y="34"/>
                        <a:pt x="90" y="41"/>
                      </a:cubicBezTo>
                      <a:cubicBezTo>
                        <a:pt x="65" y="45"/>
                        <a:pt x="51" y="60"/>
                        <a:pt x="48" y="85"/>
                      </a:cubicBezTo>
                      <a:cubicBezTo>
                        <a:pt x="46" y="97"/>
                        <a:pt x="46" y="108"/>
                        <a:pt x="48" y="120"/>
                      </a:cubicBezTo>
                      <a:cubicBezTo>
                        <a:pt x="52" y="143"/>
                        <a:pt x="65" y="156"/>
                        <a:pt x="88" y="161"/>
                      </a:cubicBezTo>
                      <a:cubicBezTo>
                        <a:pt x="113" y="165"/>
                        <a:pt x="138" y="165"/>
                        <a:pt x="152" y="165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32"/>
                <p:cNvSpPr>
                  <a:spLocks/>
                </p:cNvSpPr>
                <p:nvPr/>
              </p:nvSpPr>
              <p:spPr bwMode="auto">
                <a:xfrm>
                  <a:off x="1559632" y="3220982"/>
                  <a:ext cx="800024" cy="476941"/>
                </a:xfrm>
                <a:custGeom>
                  <a:avLst/>
                  <a:gdLst>
                    <a:gd name="T0" fmla="*/ 106 w 224"/>
                    <a:gd name="T1" fmla="*/ 131 h 132"/>
                    <a:gd name="T2" fmla="*/ 42 w 224"/>
                    <a:gd name="T3" fmla="*/ 127 h 132"/>
                    <a:gd name="T4" fmla="*/ 2 w 224"/>
                    <a:gd name="T5" fmla="*/ 86 h 132"/>
                    <a:gd name="T6" fmla="*/ 2 w 224"/>
                    <a:gd name="T7" fmla="*/ 51 h 132"/>
                    <a:gd name="T8" fmla="*/ 44 w 224"/>
                    <a:gd name="T9" fmla="*/ 7 h 132"/>
                    <a:gd name="T10" fmla="*/ 181 w 224"/>
                    <a:gd name="T11" fmla="*/ 7 h 132"/>
                    <a:gd name="T12" fmla="*/ 222 w 224"/>
                    <a:gd name="T13" fmla="*/ 49 h 132"/>
                    <a:gd name="T14" fmla="*/ 222 w 224"/>
                    <a:gd name="T15" fmla="*/ 87 h 132"/>
                    <a:gd name="T16" fmla="*/ 185 w 224"/>
                    <a:gd name="T17" fmla="*/ 126 h 132"/>
                    <a:gd name="T18" fmla="*/ 106 w 224"/>
                    <a:gd name="T1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132">
                      <a:moveTo>
                        <a:pt x="106" y="131"/>
                      </a:moveTo>
                      <a:cubicBezTo>
                        <a:pt x="92" y="131"/>
                        <a:pt x="67" y="131"/>
                        <a:pt x="42" y="127"/>
                      </a:cubicBezTo>
                      <a:cubicBezTo>
                        <a:pt x="19" y="122"/>
                        <a:pt x="6" y="109"/>
                        <a:pt x="2" y="86"/>
                      </a:cubicBezTo>
                      <a:cubicBezTo>
                        <a:pt x="0" y="74"/>
                        <a:pt x="0" y="63"/>
                        <a:pt x="2" y="51"/>
                      </a:cubicBezTo>
                      <a:cubicBezTo>
                        <a:pt x="5" y="26"/>
                        <a:pt x="19" y="11"/>
                        <a:pt x="44" y="7"/>
                      </a:cubicBezTo>
                      <a:cubicBezTo>
                        <a:pt x="90" y="0"/>
                        <a:pt x="135" y="1"/>
                        <a:pt x="181" y="7"/>
                      </a:cubicBezTo>
                      <a:cubicBezTo>
                        <a:pt x="204" y="11"/>
                        <a:pt x="219" y="26"/>
                        <a:pt x="222" y="49"/>
                      </a:cubicBezTo>
                      <a:cubicBezTo>
                        <a:pt x="224" y="62"/>
                        <a:pt x="224" y="75"/>
                        <a:pt x="222" y="87"/>
                      </a:cubicBezTo>
                      <a:cubicBezTo>
                        <a:pt x="219" y="108"/>
                        <a:pt x="206" y="121"/>
                        <a:pt x="185" y="126"/>
                      </a:cubicBezTo>
                      <a:cubicBezTo>
                        <a:pt x="163" y="132"/>
                        <a:pt x="140" y="132"/>
                        <a:pt x="106" y="13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720833" y="3394139"/>
                <a:ext cx="493012" cy="103123"/>
                <a:chOff x="1686625" y="3385251"/>
                <a:chExt cx="535508" cy="11201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686625" y="3385251"/>
                  <a:ext cx="112012" cy="1120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1898373" y="3385251"/>
                  <a:ext cx="112012" cy="1120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110121" y="3385251"/>
                  <a:ext cx="112012" cy="1120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05" name="Group 104"/>
          <p:cNvGrpSpPr/>
          <p:nvPr/>
        </p:nvGrpSpPr>
        <p:grpSpPr>
          <a:xfrm>
            <a:off x="5311630" y="2652048"/>
            <a:ext cx="1568743" cy="1568743"/>
            <a:chOff x="5412867" y="2704730"/>
            <a:chExt cx="1600200" cy="1600200"/>
          </a:xfrm>
        </p:grpSpPr>
        <p:sp>
          <p:nvSpPr>
            <p:cNvPr id="49" name="Rectangle 48"/>
            <p:cNvSpPr/>
            <p:nvPr/>
          </p:nvSpPr>
          <p:spPr>
            <a:xfrm>
              <a:off x="5412867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41155" y="3071481"/>
              <a:ext cx="1143624" cy="866698"/>
              <a:chOff x="5641155" y="3071481"/>
              <a:chExt cx="1143624" cy="86669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641155" y="3071481"/>
                <a:ext cx="1143624" cy="866698"/>
                <a:chOff x="1395525" y="3097901"/>
                <a:chExt cx="1143624" cy="866698"/>
              </a:xfrm>
            </p:grpSpPr>
            <p:sp>
              <p:nvSpPr>
                <p:cNvPr id="77" name="Freeform 31"/>
                <p:cNvSpPr>
                  <a:spLocks noEditPoints="1"/>
                </p:cNvSpPr>
                <p:nvPr/>
              </p:nvSpPr>
              <p:spPr bwMode="auto">
                <a:xfrm>
                  <a:off x="1395525" y="3097901"/>
                  <a:ext cx="1143624" cy="866698"/>
                </a:xfrm>
                <a:custGeom>
                  <a:avLst/>
                  <a:gdLst>
                    <a:gd name="T0" fmla="*/ 70 w 320"/>
                    <a:gd name="T1" fmla="*/ 240 h 240"/>
                    <a:gd name="T2" fmla="*/ 92 w 320"/>
                    <a:gd name="T3" fmla="*/ 210 h 240"/>
                    <a:gd name="T4" fmla="*/ 87 w 320"/>
                    <a:gd name="T5" fmla="*/ 198 h 240"/>
                    <a:gd name="T6" fmla="*/ 73 w 320"/>
                    <a:gd name="T7" fmla="*/ 197 h 240"/>
                    <a:gd name="T8" fmla="*/ 1 w 320"/>
                    <a:gd name="T9" fmla="*/ 121 h 240"/>
                    <a:gd name="T10" fmla="*/ 4 w 320"/>
                    <a:gd name="T11" fmla="*/ 66 h 240"/>
                    <a:gd name="T12" fmla="*/ 63 w 320"/>
                    <a:gd name="T13" fmla="*/ 10 h 240"/>
                    <a:gd name="T14" fmla="*/ 257 w 320"/>
                    <a:gd name="T15" fmla="*/ 10 h 240"/>
                    <a:gd name="T16" fmla="*/ 317 w 320"/>
                    <a:gd name="T17" fmla="*/ 75 h 240"/>
                    <a:gd name="T18" fmla="*/ 314 w 320"/>
                    <a:gd name="T19" fmla="*/ 143 h 240"/>
                    <a:gd name="T20" fmla="*/ 249 w 320"/>
                    <a:gd name="T21" fmla="*/ 196 h 240"/>
                    <a:gd name="T22" fmla="*/ 188 w 320"/>
                    <a:gd name="T23" fmla="*/ 201 h 240"/>
                    <a:gd name="T24" fmla="*/ 152 w 320"/>
                    <a:gd name="T25" fmla="*/ 214 h 240"/>
                    <a:gd name="T26" fmla="*/ 70 w 320"/>
                    <a:gd name="T27" fmla="*/ 240 h 240"/>
                    <a:gd name="T28" fmla="*/ 152 w 320"/>
                    <a:gd name="T29" fmla="*/ 165 h 240"/>
                    <a:gd name="T30" fmla="*/ 231 w 320"/>
                    <a:gd name="T31" fmla="*/ 160 h 240"/>
                    <a:gd name="T32" fmla="*/ 268 w 320"/>
                    <a:gd name="T33" fmla="*/ 121 h 240"/>
                    <a:gd name="T34" fmla="*/ 268 w 320"/>
                    <a:gd name="T35" fmla="*/ 83 h 240"/>
                    <a:gd name="T36" fmla="*/ 227 w 320"/>
                    <a:gd name="T37" fmla="*/ 41 h 240"/>
                    <a:gd name="T38" fmla="*/ 90 w 320"/>
                    <a:gd name="T39" fmla="*/ 41 h 240"/>
                    <a:gd name="T40" fmla="*/ 48 w 320"/>
                    <a:gd name="T41" fmla="*/ 85 h 240"/>
                    <a:gd name="T42" fmla="*/ 48 w 320"/>
                    <a:gd name="T43" fmla="*/ 120 h 240"/>
                    <a:gd name="T44" fmla="*/ 88 w 320"/>
                    <a:gd name="T45" fmla="*/ 161 h 240"/>
                    <a:gd name="T46" fmla="*/ 152 w 320"/>
                    <a:gd name="T47" fmla="*/ 165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0" h="240">
                      <a:moveTo>
                        <a:pt x="70" y="240"/>
                      </a:moveTo>
                      <a:cubicBezTo>
                        <a:pt x="78" y="229"/>
                        <a:pt x="85" y="220"/>
                        <a:pt x="92" y="210"/>
                      </a:cubicBezTo>
                      <a:cubicBezTo>
                        <a:pt x="97" y="203"/>
                        <a:pt x="97" y="198"/>
                        <a:pt x="87" y="198"/>
                      </a:cubicBezTo>
                      <a:cubicBezTo>
                        <a:pt x="82" y="198"/>
                        <a:pt x="77" y="197"/>
                        <a:pt x="73" y="197"/>
                      </a:cubicBezTo>
                      <a:cubicBezTo>
                        <a:pt x="28" y="191"/>
                        <a:pt x="4" y="166"/>
                        <a:pt x="1" y="121"/>
                      </a:cubicBezTo>
                      <a:cubicBezTo>
                        <a:pt x="0" y="103"/>
                        <a:pt x="0" y="85"/>
                        <a:pt x="4" y="66"/>
                      </a:cubicBezTo>
                      <a:cubicBezTo>
                        <a:pt x="11" y="36"/>
                        <a:pt x="32" y="15"/>
                        <a:pt x="63" y="10"/>
                      </a:cubicBezTo>
                      <a:cubicBezTo>
                        <a:pt x="127" y="0"/>
                        <a:pt x="192" y="0"/>
                        <a:pt x="257" y="10"/>
                      </a:cubicBezTo>
                      <a:cubicBezTo>
                        <a:pt x="291" y="16"/>
                        <a:pt x="310" y="37"/>
                        <a:pt x="317" y="75"/>
                      </a:cubicBezTo>
                      <a:cubicBezTo>
                        <a:pt x="320" y="98"/>
                        <a:pt x="319" y="121"/>
                        <a:pt x="314" y="143"/>
                      </a:cubicBezTo>
                      <a:cubicBezTo>
                        <a:pt x="307" y="173"/>
                        <a:pt x="283" y="192"/>
                        <a:pt x="249" y="196"/>
                      </a:cubicBezTo>
                      <a:cubicBezTo>
                        <a:pt x="229" y="198"/>
                        <a:pt x="209" y="200"/>
                        <a:pt x="188" y="201"/>
                      </a:cubicBezTo>
                      <a:cubicBezTo>
                        <a:pt x="175" y="202"/>
                        <a:pt x="163" y="206"/>
                        <a:pt x="152" y="214"/>
                      </a:cubicBezTo>
                      <a:cubicBezTo>
                        <a:pt x="128" y="231"/>
                        <a:pt x="100" y="236"/>
                        <a:pt x="70" y="240"/>
                      </a:cubicBezTo>
                      <a:close/>
                      <a:moveTo>
                        <a:pt x="152" y="165"/>
                      </a:moveTo>
                      <a:cubicBezTo>
                        <a:pt x="186" y="166"/>
                        <a:pt x="209" y="166"/>
                        <a:pt x="231" y="160"/>
                      </a:cubicBezTo>
                      <a:cubicBezTo>
                        <a:pt x="252" y="155"/>
                        <a:pt x="265" y="142"/>
                        <a:pt x="268" y="121"/>
                      </a:cubicBezTo>
                      <a:cubicBezTo>
                        <a:pt x="270" y="109"/>
                        <a:pt x="270" y="96"/>
                        <a:pt x="268" y="83"/>
                      </a:cubicBezTo>
                      <a:cubicBezTo>
                        <a:pt x="265" y="60"/>
                        <a:pt x="250" y="45"/>
                        <a:pt x="227" y="41"/>
                      </a:cubicBezTo>
                      <a:cubicBezTo>
                        <a:pt x="181" y="35"/>
                        <a:pt x="136" y="34"/>
                        <a:pt x="90" y="41"/>
                      </a:cubicBezTo>
                      <a:cubicBezTo>
                        <a:pt x="65" y="45"/>
                        <a:pt x="51" y="60"/>
                        <a:pt x="48" y="85"/>
                      </a:cubicBezTo>
                      <a:cubicBezTo>
                        <a:pt x="46" y="97"/>
                        <a:pt x="46" y="108"/>
                        <a:pt x="48" y="120"/>
                      </a:cubicBezTo>
                      <a:cubicBezTo>
                        <a:pt x="52" y="143"/>
                        <a:pt x="65" y="156"/>
                        <a:pt x="88" y="161"/>
                      </a:cubicBezTo>
                      <a:cubicBezTo>
                        <a:pt x="113" y="165"/>
                        <a:pt x="138" y="165"/>
                        <a:pt x="152" y="165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32"/>
                <p:cNvSpPr>
                  <a:spLocks/>
                </p:cNvSpPr>
                <p:nvPr/>
              </p:nvSpPr>
              <p:spPr bwMode="auto">
                <a:xfrm>
                  <a:off x="1559632" y="3220982"/>
                  <a:ext cx="800024" cy="476941"/>
                </a:xfrm>
                <a:custGeom>
                  <a:avLst/>
                  <a:gdLst>
                    <a:gd name="T0" fmla="*/ 106 w 224"/>
                    <a:gd name="T1" fmla="*/ 131 h 132"/>
                    <a:gd name="T2" fmla="*/ 42 w 224"/>
                    <a:gd name="T3" fmla="*/ 127 h 132"/>
                    <a:gd name="T4" fmla="*/ 2 w 224"/>
                    <a:gd name="T5" fmla="*/ 86 h 132"/>
                    <a:gd name="T6" fmla="*/ 2 w 224"/>
                    <a:gd name="T7" fmla="*/ 51 h 132"/>
                    <a:gd name="T8" fmla="*/ 44 w 224"/>
                    <a:gd name="T9" fmla="*/ 7 h 132"/>
                    <a:gd name="T10" fmla="*/ 181 w 224"/>
                    <a:gd name="T11" fmla="*/ 7 h 132"/>
                    <a:gd name="T12" fmla="*/ 222 w 224"/>
                    <a:gd name="T13" fmla="*/ 49 h 132"/>
                    <a:gd name="T14" fmla="*/ 222 w 224"/>
                    <a:gd name="T15" fmla="*/ 87 h 132"/>
                    <a:gd name="T16" fmla="*/ 185 w 224"/>
                    <a:gd name="T17" fmla="*/ 126 h 132"/>
                    <a:gd name="T18" fmla="*/ 106 w 224"/>
                    <a:gd name="T1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132">
                      <a:moveTo>
                        <a:pt x="106" y="131"/>
                      </a:moveTo>
                      <a:cubicBezTo>
                        <a:pt x="92" y="131"/>
                        <a:pt x="67" y="131"/>
                        <a:pt x="42" y="127"/>
                      </a:cubicBezTo>
                      <a:cubicBezTo>
                        <a:pt x="19" y="122"/>
                        <a:pt x="6" y="109"/>
                        <a:pt x="2" y="86"/>
                      </a:cubicBezTo>
                      <a:cubicBezTo>
                        <a:pt x="0" y="74"/>
                        <a:pt x="0" y="63"/>
                        <a:pt x="2" y="51"/>
                      </a:cubicBezTo>
                      <a:cubicBezTo>
                        <a:pt x="5" y="26"/>
                        <a:pt x="19" y="11"/>
                        <a:pt x="44" y="7"/>
                      </a:cubicBezTo>
                      <a:cubicBezTo>
                        <a:pt x="90" y="0"/>
                        <a:pt x="135" y="1"/>
                        <a:pt x="181" y="7"/>
                      </a:cubicBezTo>
                      <a:cubicBezTo>
                        <a:pt x="204" y="11"/>
                        <a:pt x="219" y="26"/>
                        <a:pt x="222" y="49"/>
                      </a:cubicBezTo>
                      <a:cubicBezTo>
                        <a:pt x="224" y="62"/>
                        <a:pt x="224" y="75"/>
                        <a:pt x="222" y="87"/>
                      </a:cubicBezTo>
                      <a:cubicBezTo>
                        <a:pt x="219" y="108"/>
                        <a:pt x="206" y="121"/>
                        <a:pt x="185" y="126"/>
                      </a:cubicBezTo>
                      <a:cubicBezTo>
                        <a:pt x="163" y="132"/>
                        <a:pt x="140" y="132"/>
                        <a:pt x="106" y="13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5889309" y="3335767"/>
                <a:ext cx="631930" cy="184974"/>
                <a:chOff x="5981991" y="2678634"/>
                <a:chExt cx="631930" cy="184974"/>
              </a:xfrm>
              <a:solidFill>
                <a:schemeClr val="bg1"/>
              </a:solidFill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5981991" y="2678634"/>
                  <a:ext cx="257244" cy="184974"/>
                  <a:chOff x="5981991" y="2678634"/>
                  <a:chExt cx="257244" cy="184974"/>
                </a:xfrm>
                <a:grpFill/>
              </p:grpSpPr>
              <p:sp>
                <p:nvSpPr>
                  <p:cNvPr id="93" name="Freeform 92"/>
                  <p:cNvSpPr/>
                  <p:nvPr/>
                </p:nvSpPr>
                <p:spPr bwMode="auto">
                  <a:xfrm>
                    <a:off x="5981991" y="2678634"/>
                    <a:ext cx="125643" cy="184974"/>
                  </a:xfrm>
                  <a:custGeom>
                    <a:avLst/>
                    <a:gdLst>
                      <a:gd name="connsiteX0" fmla="*/ 64566 w 125643"/>
                      <a:gd name="connsiteY0" fmla="*/ 3490 h 184974"/>
                      <a:gd name="connsiteX1" fmla="*/ 0 w 125643"/>
                      <a:gd name="connsiteY1" fmla="*/ 184974 h 184974"/>
                      <a:gd name="connsiteX2" fmla="*/ 80272 w 125643"/>
                      <a:gd name="connsiteY2" fmla="*/ 184974 h 184974"/>
                      <a:gd name="connsiteX3" fmla="*/ 125643 w 125643"/>
                      <a:gd name="connsiteY3" fmla="*/ 0 h 184974"/>
                      <a:gd name="connsiteX4" fmla="*/ 64566 w 125643"/>
                      <a:gd name="connsiteY4" fmla="*/ 3490 h 1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643" h="184974">
                        <a:moveTo>
                          <a:pt x="64566" y="3490"/>
                        </a:moveTo>
                        <a:lnTo>
                          <a:pt x="0" y="184974"/>
                        </a:lnTo>
                        <a:lnTo>
                          <a:pt x="80272" y="184974"/>
                        </a:lnTo>
                        <a:lnTo>
                          <a:pt x="125643" y="0"/>
                        </a:lnTo>
                        <a:lnTo>
                          <a:pt x="64566" y="3490"/>
                        </a:lnTo>
                        <a:close/>
                      </a:path>
                    </a:pathLst>
                  </a:custGeom>
                  <a:grpFill/>
                  <a:ln w="3175"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 bwMode="auto">
                  <a:xfrm>
                    <a:off x="6113592" y="2678634"/>
                    <a:ext cx="125643" cy="184974"/>
                  </a:xfrm>
                  <a:custGeom>
                    <a:avLst/>
                    <a:gdLst>
                      <a:gd name="connsiteX0" fmla="*/ 64566 w 125643"/>
                      <a:gd name="connsiteY0" fmla="*/ 3490 h 184974"/>
                      <a:gd name="connsiteX1" fmla="*/ 0 w 125643"/>
                      <a:gd name="connsiteY1" fmla="*/ 184974 h 184974"/>
                      <a:gd name="connsiteX2" fmla="*/ 80272 w 125643"/>
                      <a:gd name="connsiteY2" fmla="*/ 184974 h 184974"/>
                      <a:gd name="connsiteX3" fmla="*/ 125643 w 125643"/>
                      <a:gd name="connsiteY3" fmla="*/ 0 h 184974"/>
                      <a:gd name="connsiteX4" fmla="*/ 64566 w 125643"/>
                      <a:gd name="connsiteY4" fmla="*/ 3490 h 1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643" h="184974">
                        <a:moveTo>
                          <a:pt x="64566" y="3490"/>
                        </a:moveTo>
                        <a:lnTo>
                          <a:pt x="0" y="184974"/>
                        </a:lnTo>
                        <a:lnTo>
                          <a:pt x="80272" y="184974"/>
                        </a:lnTo>
                        <a:lnTo>
                          <a:pt x="125643" y="0"/>
                        </a:lnTo>
                        <a:lnTo>
                          <a:pt x="64566" y="3490"/>
                        </a:lnTo>
                        <a:close/>
                      </a:path>
                    </a:pathLst>
                  </a:custGeom>
                  <a:grpFill/>
                  <a:ln w="3175"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 rot="10800000">
                  <a:off x="6356677" y="2678634"/>
                  <a:ext cx="257244" cy="184974"/>
                  <a:chOff x="5981991" y="2678634"/>
                  <a:chExt cx="257244" cy="184974"/>
                </a:xfrm>
                <a:grpFill/>
              </p:grpSpPr>
              <p:sp>
                <p:nvSpPr>
                  <p:cNvPr id="91" name="Freeform 90"/>
                  <p:cNvSpPr/>
                  <p:nvPr/>
                </p:nvSpPr>
                <p:spPr bwMode="auto">
                  <a:xfrm>
                    <a:off x="5981991" y="2678634"/>
                    <a:ext cx="125643" cy="184974"/>
                  </a:xfrm>
                  <a:custGeom>
                    <a:avLst/>
                    <a:gdLst>
                      <a:gd name="connsiteX0" fmla="*/ 64566 w 125643"/>
                      <a:gd name="connsiteY0" fmla="*/ 3490 h 184974"/>
                      <a:gd name="connsiteX1" fmla="*/ 0 w 125643"/>
                      <a:gd name="connsiteY1" fmla="*/ 184974 h 184974"/>
                      <a:gd name="connsiteX2" fmla="*/ 80272 w 125643"/>
                      <a:gd name="connsiteY2" fmla="*/ 184974 h 184974"/>
                      <a:gd name="connsiteX3" fmla="*/ 125643 w 125643"/>
                      <a:gd name="connsiteY3" fmla="*/ 0 h 184974"/>
                      <a:gd name="connsiteX4" fmla="*/ 64566 w 125643"/>
                      <a:gd name="connsiteY4" fmla="*/ 3490 h 1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643" h="184974">
                        <a:moveTo>
                          <a:pt x="64566" y="3490"/>
                        </a:moveTo>
                        <a:lnTo>
                          <a:pt x="0" y="184974"/>
                        </a:lnTo>
                        <a:lnTo>
                          <a:pt x="80272" y="184974"/>
                        </a:lnTo>
                        <a:lnTo>
                          <a:pt x="125643" y="0"/>
                        </a:lnTo>
                        <a:lnTo>
                          <a:pt x="64566" y="3490"/>
                        </a:lnTo>
                        <a:close/>
                      </a:path>
                    </a:pathLst>
                  </a:custGeom>
                  <a:grpFill/>
                  <a:ln w="3175"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 bwMode="auto">
                  <a:xfrm>
                    <a:off x="6113592" y="2678634"/>
                    <a:ext cx="125643" cy="184974"/>
                  </a:xfrm>
                  <a:custGeom>
                    <a:avLst/>
                    <a:gdLst>
                      <a:gd name="connsiteX0" fmla="*/ 64566 w 125643"/>
                      <a:gd name="connsiteY0" fmla="*/ 3490 h 184974"/>
                      <a:gd name="connsiteX1" fmla="*/ 0 w 125643"/>
                      <a:gd name="connsiteY1" fmla="*/ 184974 h 184974"/>
                      <a:gd name="connsiteX2" fmla="*/ 80272 w 125643"/>
                      <a:gd name="connsiteY2" fmla="*/ 184974 h 184974"/>
                      <a:gd name="connsiteX3" fmla="*/ 125643 w 125643"/>
                      <a:gd name="connsiteY3" fmla="*/ 0 h 184974"/>
                      <a:gd name="connsiteX4" fmla="*/ 64566 w 125643"/>
                      <a:gd name="connsiteY4" fmla="*/ 3490 h 1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643" h="184974">
                        <a:moveTo>
                          <a:pt x="64566" y="3490"/>
                        </a:moveTo>
                        <a:lnTo>
                          <a:pt x="0" y="184974"/>
                        </a:lnTo>
                        <a:lnTo>
                          <a:pt x="80272" y="184974"/>
                        </a:lnTo>
                        <a:lnTo>
                          <a:pt x="125643" y="0"/>
                        </a:lnTo>
                        <a:lnTo>
                          <a:pt x="64566" y="3490"/>
                        </a:lnTo>
                        <a:close/>
                      </a:path>
                    </a:pathLst>
                  </a:custGeom>
                  <a:grpFill/>
                  <a:ln w="3175"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  <p:grpSp>
        <p:nvGrpSpPr>
          <p:cNvPr id="106" name="Group 105"/>
          <p:cNvGrpSpPr/>
          <p:nvPr/>
        </p:nvGrpSpPr>
        <p:grpSpPr>
          <a:xfrm>
            <a:off x="9061674" y="2652048"/>
            <a:ext cx="1568743" cy="1568743"/>
            <a:chOff x="9658494" y="2704730"/>
            <a:chExt cx="1600200" cy="1600200"/>
          </a:xfrm>
        </p:grpSpPr>
        <p:sp>
          <p:nvSpPr>
            <p:cNvPr id="62" name="Rectangle 61"/>
            <p:cNvSpPr/>
            <p:nvPr/>
          </p:nvSpPr>
          <p:spPr>
            <a:xfrm>
              <a:off x="9658494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9886782" y="3071481"/>
              <a:ext cx="1143624" cy="866698"/>
              <a:chOff x="9886782" y="3071481"/>
              <a:chExt cx="1143624" cy="866698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9886782" y="3071481"/>
                <a:ext cx="1143624" cy="866698"/>
                <a:chOff x="1395525" y="3097901"/>
                <a:chExt cx="1143624" cy="866698"/>
              </a:xfrm>
            </p:grpSpPr>
            <p:sp>
              <p:nvSpPr>
                <p:cNvPr id="80" name="Freeform 31"/>
                <p:cNvSpPr>
                  <a:spLocks noEditPoints="1"/>
                </p:cNvSpPr>
                <p:nvPr/>
              </p:nvSpPr>
              <p:spPr bwMode="auto">
                <a:xfrm>
                  <a:off x="1395525" y="3097901"/>
                  <a:ext cx="1143624" cy="866698"/>
                </a:xfrm>
                <a:custGeom>
                  <a:avLst/>
                  <a:gdLst>
                    <a:gd name="T0" fmla="*/ 70 w 320"/>
                    <a:gd name="T1" fmla="*/ 240 h 240"/>
                    <a:gd name="T2" fmla="*/ 92 w 320"/>
                    <a:gd name="T3" fmla="*/ 210 h 240"/>
                    <a:gd name="T4" fmla="*/ 87 w 320"/>
                    <a:gd name="T5" fmla="*/ 198 h 240"/>
                    <a:gd name="T6" fmla="*/ 73 w 320"/>
                    <a:gd name="T7" fmla="*/ 197 h 240"/>
                    <a:gd name="T8" fmla="*/ 1 w 320"/>
                    <a:gd name="T9" fmla="*/ 121 h 240"/>
                    <a:gd name="T10" fmla="*/ 4 w 320"/>
                    <a:gd name="T11" fmla="*/ 66 h 240"/>
                    <a:gd name="T12" fmla="*/ 63 w 320"/>
                    <a:gd name="T13" fmla="*/ 10 h 240"/>
                    <a:gd name="T14" fmla="*/ 257 w 320"/>
                    <a:gd name="T15" fmla="*/ 10 h 240"/>
                    <a:gd name="T16" fmla="*/ 317 w 320"/>
                    <a:gd name="T17" fmla="*/ 75 h 240"/>
                    <a:gd name="T18" fmla="*/ 314 w 320"/>
                    <a:gd name="T19" fmla="*/ 143 h 240"/>
                    <a:gd name="T20" fmla="*/ 249 w 320"/>
                    <a:gd name="T21" fmla="*/ 196 h 240"/>
                    <a:gd name="T22" fmla="*/ 188 w 320"/>
                    <a:gd name="T23" fmla="*/ 201 h 240"/>
                    <a:gd name="T24" fmla="*/ 152 w 320"/>
                    <a:gd name="T25" fmla="*/ 214 h 240"/>
                    <a:gd name="T26" fmla="*/ 70 w 320"/>
                    <a:gd name="T27" fmla="*/ 240 h 240"/>
                    <a:gd name="T28" fmla="*/ 152 w 320"/>
                    <a:gd name="T29" fmla="*/ 165 h 240"/>
                    <a:gd name="T30" fmla="*/ 231 w 320"/>
                    <a:gd name="T31" fmla="*/ 160 h 240"/>
                    <a:gd name="T32" fmla="*/ 268 w 320"/>
                    <a:gd name="T33" fmla="*/ 121 h 240"/>
                    <a:gd name="T34" fmla="*/ 268 w 320"/>
                    <a:gd name="T35" fmla="*/ 83 h 240"/>
                    <a:gd name="T36" fmla="*/ 227 w 320"/>
                    <a:gd name="T37" fmla="*/ 41 h 240"/>
                    <a:gd name="T38" fmla="*/ 90 w 320"/>
                    <a:gd name="T39" fmla="*/ 41 h 240"/>
                    <a:gd name="T40" fmla="*/ 48 w 320"/>
                    <a:gd name="T41" fmla="*/ 85 h 240"/>
                    <a:gd name="T42" fmla="*/ 48 w 320"/>
                    <a:gd name="T43" fmla="*/ 120 h 240"/>
                    <a:gd name="T44" fmla="*/ 88 w 320"/>
                    <a:gd name="T45" fmla="*/ 161 h 240"/>
                    <a:gd name="T46" fmla="*/ 152 w 320"/>
                    <a:gd name="T47" fmla="*/ 165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0" h="240">
                      <a:moveTo>
                        <a:pt x="70" y="240"/>
                      </a:moveTo>
                      <a:cubicBezTo>
                        <a:pt x="78" y="229"/>
                        <a:pt x="85" y="220"/>
                        <a:pt x="92" y="210"/>
                      </a:cubicBezTo>
                      <a:cubicBezTo>
                        <a:pt x="97" y="203"/>
                        <a:pt x="97" y="198"/>
                        <a:pt x="87" y="198"/>
                      </a:cubicBezTo>
                      <a:cubicBezTo>
                        <a:pt x="82" y="198"/>
                        <a:pt x="77" y="197"/>
                        <a:pt x="73" y="197"/>
                      </a:cubicBezTo>
                      <a:cubicBezTo>
                        <a:pt x="28" y="191"/>
                        <a:pt x="4" y="166"/>
                        <a:pt x="1" y="121"/>
                      </a:cubicBezTo>
                      <a:cubicBezTo>
                        <a:pt x="0" y="103"/>
                        <a:pt x="0" y="85"/>
                        <a:pt x="4" y="66"/>
                      </a:cubicBezTo>
                      <a:cubicBezTo>
                        <a:pt x="11" y="36"/>
                        <a:pt x="32" y="15"/>
                        <a:pt x="63" y="10"/>
                      </a:cubicBezTo>
                      <a:cubicBezTo>
                        <a:pt x="127" y="0"/>
                        <a:pt x="192" y="0"/>
                        <a:pt x="257" y="10"/>
                      </a:cubicBezTo>
                      <a:cubicBezTo>
                        <a:pt x="291" y="16"/>
                        <a:pt x="310" y="37"/>
                        <a:pt x="317" y="75"/>
                      </a:cubicBezTo>
                      <a:cubicBezTo>
                        <a:pt x="320" y="98"/>
                        <a:pt x="319" y="121"/>
                        <a:pt x="314" y="143"/>
                      </a:cubicBezTo>
                      <a:cubicBezTo>
                        <a:pt x="307" y="173"/>
                        <a:pt x="283" y="192"/>
                        <a:pt x="249" y="196"/>
                      </a:cubicBezTo>
                      <a:cubicBezTo>
                        <a:pt x="229" y="198"/>
                        <a:pt x="209" y="200"/>
                        <a:pt x="188" y="201"/>
                      </a:cubicBezTo>
                      <a:cubicBezTo>
                        <a:pt x="175" y="202"/>
                        <a:pt x="163" y="206"/>
                        <a:pt x="152" y="214"/>
                      </a:cubicBezTo>
                      <a:cubicBezTo>
                        <a:pt x="128" y="231"/>
                        <a:pt x="100" y="236"/>
                        <a:pt x="70" y="240"/>
                      </a:cubicBezTo>
                      <a:close/>
                      <a:moveTo>
                        <a:pt x="152" y="165"/>
                      </a:moveTo>
                      <a:cubicBezTo>
                        <a:pt x="186" y="166"/>
                        <a:pt x="209" y="166"/>
                        <a:pt x="231" y="160"/>
                      </a:cubicBezTo>
                      <a:cubicBezTo>
                        <a:pt x="252" y="155"/>
                        <a:pt x="265" y="142"/>
                        <a:pt x="268" y="121"/>
                      </a:cubicBezTo>
                      <a:cubicBezTo>
                        <a:pt x="270" y="109"/>
                        <a:pt x="270" y="96"/>
                        <a:pt x="268" y="83"/>
                      </a:cubicBezTo>
                      <a:cubicBezTo>
                        <a:pt x="265" y="60"/>
                        <a:pt x="250" y="45"/>
                        <a:pt x="227" y="41"/>
                      </a:cubicBezTo>
                      <a:cubicBezTo>
                        <a:pt x="181" y="35"/>
                        <a:pt x="136" y="34"/>
                        <a:pt x="90" y="41"/>
                      </a:cubicBezTo>
                      <a:cubicBezTo>
                        <a:pt x="65" y="45"/>
                        <a:pt x="51" y="60"/>
                        <a:pt x="48" y="85"/>
                      </a:cubicBezTo>
                      <a:cubicBezTo>
                        <a:pt x="46" y="97"/>
                        <a:pt x="46" y="108"/>
                        <a:pt x="48" y="120"/>
                      </a:cubicBezTo>
                      <a:cubicBezTo>
                        <a:pt x="52" y="143"/>
                        <a:pt x="65" y="156"/>
                        <a:pt x="88" y="161"/>
                      </a:cubicBezTo>
                      <a:cubicBezTo>
                        <a:pt x="113" y="165"/>
                        <a:pt x="138" y="165"/>
                        <a:pt x="152" y="165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32"/>
                <p:cNvSpPr>
                  <a:spLocks/>
                </p:cNvSpPr>
                <p:nvPr/>
              </p:nvSpPr>
              <p:spPr bwMode="auto">
                <a:xfrm>
                  <a:off x="1559632" y="3220982"/>
                  <a:ext cx="800024" cy="476941"/>
                </a:xfrm>
                <a:custGeom>
                  <a:avLst/>
                  <a:gdLst>
                    <a:gd name="T0" fmla="*/ 106 w 224"/>
                    <a:gd name="T1" fmla="*/ 131 h 132"/>
                    <a:gd name="T2" fmla="*/ 42 w 224"/>
                    <a:gd name="T3" fmla="*/ 127 h 132"/>
                    <a:gd name="T4" fmla="*/ 2 w 224"/>
                    <a:gd name="T5" fmla="*/ 86 h 132"/>
                    <a:gd name="T6" fmla="*/ 2 w 224"/>
                    <a:gd name="T7" fmla="*/ 51 h 132"/>
                    <a:gd name="T8" fmla="*/ 44 w 224"/>
                    <a:gd name="T9" fmla="*/ 7 h 132"/>
                    <a:gd name="T10" fmla="*/ 181 w 224"/>
                    <a:gd name="T11" fmla="*/ 7 h 132"/>
                    <a:gd name="T12" fmla="*/ 222 w 224"/>
                    <a:gd name="T13" fmla="*/ 49 h 132"/>
                    <a:gd name="T14" fmla="*/ 222 w 224"/>
                    <a:gd name="T15" fmla="*/ 87 h 132"/>
                    <a:gd name="T16" fmla="*/ 185 w 224"/>
                    <a:gd name="T17" fmla="*/ 126 h 132"/>
                    <a:gd name="T18" fmla="*/ 106 w 224"/>
                    <a:gd name="T1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132">
                      <a:moveTo>
                        <a:pt x="106" y="131"/>
                      </a:moveTo>
                      <a:cubicBezTo>
                        <a:pt x="92" y="131"/>
                        <a:pt x="67" y="131"/>
                        <a:pt x="42" y="127"/>
                      </a:cubicBezTo>
                      <a:cubicBezTo>
                        <a:pt x="19" y="122"/>
                        <a:pt x="6" y="109"/>
                        <a:pt x="2" y="86"/>
                      </a:cubicBezTo>
                      <a:cubicBezTo>
                        <a:pt x="0" y="74"/>
                        <a:pt x="0" y="63"/>
                        <a:pt x="2" y="51"/>
                      </a:cubicBezTo>
                      <a:cubicBezTo>
                        <a:pt x="5" y="26"/>
                        <a:pt x="19" y="11"/>
                        <a:pt x="44" y="7"/>
                      </a:cubicBezTo>
                      <a:cubicBezTo>
                        <a:pt x="90" y="0"/>
                        <a:pt x="135" y="1"/>
                        <a:pt x="181" y="7"/>
                      </a:cubicBezTo>
                      <a:cubicBezTo>
                        <a:pt x="204" y="11"/>
                        <a:pt x="219" y="26"/>
                        <a:pt x="222" y="49"/>
                      </a:cubicBezTo>
                      <a:cubicBezTo>
                        <a:pt x="224" y="62"/>
                        <a:pt x="224" y="75"/>
                        <a:pt x="222" y="87"/>
                      </a:cubicBezTo>
                      <a:cubicBezTo>
                        <a:pt x="219" y="108"/>
                        <a:pt x="206" y="121"/>
                        <a:pt x="185" y="126"/>
                      </a:cubicBezTo>
                      <a:cubicBezTo>
                        <a:pt x="163" y="132"/>
                        <a:pt x="140" y="132"/>
                        <a:pt x="106" y="13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0247205" y="3305007"/>
                <a:ext cx="422778" cy="268455"/>
                <a:chOff x="9799637" y="2592327"/>
                <a:chExt cx="465113" cy="295337"/>
              </a:xfrm>
              <a:solidFill>
                <a:schemeClr val="bg1"/>
              </a:solidFill>
            </p:grpSpPr>
            <p:sp>
              <p:nvSpPr>
                <p:cNvPr id="101" name="Freeform 100"/>
                <p:cNvSpPr/>
                <p:nvPr/>
              </p:nvSpPr>
              <p:spPr bwMode="auto">
                <a:xfrm rot="16200000">
                  <a:off x="9725512" y="2666453"/>
                  <a:ext cx="295336" cy="147085"/>
                </a:xfrm>
                <a:custGeom>
                  <a:avLst/>
                  <a:gdLst>
                    <a:gd name="connsiteX0" fmla="*/ 295336 w 295336"/>
                    <a:gd name="connsiteY0" fmla="*/ 50682 h 147085"/>
                    <a:gd name="connsiteX1" fmla="*/ 295336 w 295336"/>
                    <a:gd name="connsiteY1" fmla="*/ 96401 h 147085"/>
                    <a:gd name="connsiteX2" fmla="*/ 200777 w 295336"/>
                    <a:gd name="connsiteY2" fmla="*/ 96401 h 147085"/>
                    <a:gd name="connsiteX3" fmla="*/ 200777 w 295336"/>
                    <a:gd name="connsiteY3" fmla="*/ 147085 h 147085"/>
                    <a:gd name="connsiteX4" fmla="*/ 155058 w 295336"/>
                    <a:gd name="connsiteY4" fmla="*/ 147085 h 147085"/>
                    <a:gd name="connsiteX5" fmla="*/ 155058 w 295336"/>
                    <a:gd name="connsiteY5" fmla="*/ 96401 h 147085"/>
                    <a:gd name="connsiteX6" fmla="*/ 0 w 295336"/>
                    <a:gd name="connsiteY6" fmla="*/ 96401 h 147085"/>
                    <a:gd name="connsiteX7" fmla="*/ 0 w 295336"/>
                    <a:gd name="connsiteY7" fmla="*/ 50682 h 147085"/>
                    <a:gd name="connsiteX8" fmla="*/ 155058 w 295336"/>
                    <a:gd name="connsiteY8" fmla="*/ 50682 h 147085"/>
                    <a:gd name="connsiteX9" fmla="*/ 155058 w 295336"/>
                    <a:gd name="connsiteY9" fmla="*/ 0 h 147085"/>
                    <a:gd name="connsiteX10" fmla="*/ 200777 w 295336"/>
                    <a:gd name="connsiteY10" fmla="*/ 0 h 147085"/>
                    <a:gd name="connsiteX11" fmla="*/ 200777 w 295336"/>
                    <a:gd name="connsiteY11" fmla="*/ 50682 h 147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5336" h="147085">
                      <a:moveTo>
                        <a:pt x="295336" y="50682"/>
                      </a:moveTo>
                      <a:lnTo>
                        <a:pt x="295336" y="96401"/>
                      </a:lnTo>
                      <a:lnTo>
                        <a:pt x="200777" y="96401"/>
                      </a:lnTo>
                      <a:lnTo>
                        <a:pt x="200777" y="147085"/>
                      </a:lnTo>
                      <a:lnTo>
                        <a:pt x="155058" y="147085"/>
                      </a:lnTo>
                      <a:lnTo>
                        <a:pt x="155058" y="96401"/>
                      </a:lnTo>
                      <a:lnTo>
                        <a:pt x="0" y="96401"/>
                      </a:lnTo>
                      <a:lnTo>
                        <a:pt x="0" y="50682"/>
                      </a:lnTo>
                      <a:lnTo>
                        <a:pt x="155058" y="50682"/>
                      </a:lnTo>
                      <a:lnTo>
                        <a:pt x="155058" y="0"/>
                      </a:lnTo>
                      <a:lnTo>
                        <a:pt x="200777" y="0"/>
                      </a:lnTo>
                      <a:lnTo>
                        <a:pt x="200777" y="50682"/>
                      </a:lnTo>
                      <a:close/>
                    </a:path>
                  </a:pathLst>
                </a:custGeom>
                <a:grpFill/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 rot="16200000">
                  <a:off x="9884527" y="2666453"/>
                  <a:ext cx="295336" cy="147085"/>
                </a:xfrm>
                <a:custGeom>
                  <a:avLst/>
                  <a:gdLst>
                    <a:gd name="connsiteX0" fmla="*/ 295336 w 295336"/>
                    <a:gd name="connsiteY0" fmla="*/ 50682 h 147085"/>
                    <a:gd name="connsiteX1" fmla="*/ 295336 w 295336"/>
                    <a:gd name="connsiteY1" fmla="*/ 96401 h 147085"/>
                    <a:gd name="connsiteX2" fmla="*/ 118391 w 295336"/>
                    <a:gd name="connsiteY2" fmla="*/ 96401 h 147085"/>
                    <a:gd name="connsiteX3" fmla="*/ 118391 w 295336"/>
                    <a:gd name="connsiteY3" fmla="*/ 147085 h 147085"/>
                    <a:gd name="connsiteX4" fmla="*/ 72672 w 295336"/>
                    <a:gd name="connsiteY4" fmla="*/ 147085 h 147085"/>
                    <a:gd name="connsiteX5" fmla="*/ 72672 w 295336"/>
                    <a:gd name="connsiteY5" fmla="*/ 96401 h 147085"/>
                    <a:gd name="connsiteX6" fmla="*/ 0 w 295336"/>
                    <a:gd name="connsiteY6" fmla="*/ 96401 h 147085"/>
                    <a:gd name="connsiteX7" fmla="*/ 0 w 295336"/>
                    <a:gd name="connsiteY7" fmla="*/ 50682 h 147085"/>
                    <a:gd name="connsiteX8" fmla="*/ 72672 w 295336"/>
                    <a:gd name="connsiteY8" fmla="*/ 50682 h 147085"/>
                    <a:gd name="connsiteX9" fmla="*/ 72672 w 295336"/>
                    <a:gd name="connsiteY9" fmla="*/ 0 h 147085"/>
                    <a:gd name="connsiteX10" fmla="*/ 118391 w 295336"/>
                    <a:gd name="connsiteY10" fmla="*/ 0 h 147085"/>
                    <a:gd name="connsiteX11" fmla="*/ 118391 w 295336"/>
                    <a:gd name="connsiteY11" fmla="*/ 50682 h 147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5336" h="147085">
                      <a:moveTo>
                        <a:pt x="295336" y="50682"/>
                      </a:moveTo>
                      <a:lnTo>
                        <a:pt x="295336" y="96401"/>
                      </a:lnTo>
                      <a:lnTo>
                        <a:pt x="118391" y="96401"/>
                      </a:lnTo>
                      <a:lnTo>
                        <a:pt x="118391" y="147085"/>
                      </a:lnTo>
                      <a:lnTo>
                        <a:pt x="72672" y="147085"/>
                      </a:lnTo>
                      <a:lnTo>
                        <a:pt x="72672" y="96401"/>
                      </a:lnTo>
                      <a:lnTo>
                        <a:pt x="0" y="96401"/>
                      </a:lnTo>
                      <a:lnTo>
                        <a:pt x="0" y="50682"/>
                      </a:lnTo>
                      <a:lnTo>
                        <a:pt x="72672" y="50682"/>
                      </a:lnTo>
                      <a:lnTo>
                        <a:pt x="72672" y="0"/>
                      </a:lnTo>
                      <a:lnTo>
                        <a:pt x="118391" y="0"/>
                      </a:lnTo>
                      <a:lnTo>
                        <a:pt x="118391" y="50682"/>
                      </a:lnTo>
                      <a:close/>
                    </a:path>
                  </a:pathLst>
                </a:custGeom>
                <a:grpFill/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10117666" y="2592327"/>
                  <a:ext cx="147084" cy="295335"/>
                </a:xfrm>
                <a:custGeom>
                  <a:avLst/>
                  <a:gdLst>
                    <a:gd name="connsiteX0" fmla="*/ 50681 w 147084"/>
                    <a:gd name="connsiteY0" fmla="*/ 0 h 295335"/>
                    <a:gd name="connsiteX1" fmla="*/ 96400 w 147084"/>
                    <a:gd name="connsiteY1" fmla="*/ 0 h 295335"/>
                    <a:gd name="connsiteX2" fmla="*/ 96400 w 147084"/>
                    <a:gd name="connsiteY2" fmla="*/ 40363 h 295335"/>
                    <a:gd name="connsiteX3" fmla="*/ 147084 w 147084"/>
                    <a:gd name="connsiteY3" fmla="*/ 40363 h 295335"/>
                    <a:gd name="connsiteX4" fmla="*/ 147084 w 147084"/>
                    <a:gd name="connsiteY4" fmla="*/ 86082 h 295335"/>
                    <a:gd name="connsiteX5" fmla="*/ 96400 w 147084"/>
                    <a:gd name="connsiteY5" fmla="*/ 86082 h 295335"/>
                    <a:gd name="connsiteX6" fmla="*/ 96400 w 147084"/>
                    <a:gd name="connsiteY6" fmla="*/ 295335 h 295335"/>
                    <a:gd name="connsiteX7" fmla="*/ 50681 w 147084"/>
                    <a:gd name="connsiteY7" fmla="*/ 295335 h 295335"/>
                    <a:gd name="connsiteX8" fmla="*/ 50681 w 147084"/>
                    <a:gd name="connsiteY8" fmla="*/ 86082 h 295335"/>
                    <a:gd name="connsiteX9" fmla="*/ 0 w 147084"/>
                    <a:gd name="connsiteY9" fmla="*/ 86082 h 295335"/>
                    <a:gd name="connsiteX10" fmla="*/ 0 w 147084"/>
                    <a:gd name="connsiteY10" fmla="*/ 40363 h 295335"/>
                    <a:gd name="connsiteX11" fmla="*/ 50681 w 147084"/>
                    <a:gd name="connsiteY11" fmla="*/ 40363 h 295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7084" h="295335">
                      <a:moveTo>
                        <a:pt x="50681" y="0"/>
                      </a:moveTo>
                      <a:lnTo>
                        <a:pt x="96400" y="0"/>
                      </a:lnTo>
                      <a:lnTo>
                        <a:pt x="96400" y="40363"/>
                      </a:lnTo>
                      <a:lnTo>
                        <a:pt x="147084" y="40363"/>
                      </a:lnTo>
                      <a:lnTo>
                        <a:pt x="147084" y="86082"/>
                      </a:lnTo>
                      <a:lnTo>
                        <a:pt x="96400" y="86082"/>
                      </a:lnTo>
                      <a:lnTo>
                        <a:pt x="96400" y="295335"/>
                      </a:lnTo>
                      <a:lnTo>
                        <a:pt x="50681" y="295335"/>
                      </a:lnTo>
                      <a:lnTo>
                        <a:pt x="50681" y="86082"/>
                      </a:lnTo>
                      <a:lnTo>
                        <a:pt x="0" y="86082"/>
                      </a:lnTo>
                      <a:lnTo>
                        <a:pt x="0" y="40363"/>
                      </a:lnTo>
                      <a:lnTo>
                        <a:pt x="50681" y="40363"/>
                      </a:lnTo>
                      <a:close/>
                    </a:path>
                  </a:pathLst>
                </a:custGeom>
                <a:grpFill/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3" name="Group 22"/>
          <p:cNvGrpSpPr/>
          <p:nvPr/>
        </p:nvGrpSpPr>
        <p:grpSpPr>
          <a:xfrm>
            <a:off x="911677" y="4378826"/>
            <a:ext cx="2868559" cy="1412625"/>
            <a:chOff x="504297" y="3658467"/>
            <a:chExt cx="2926080" cy="1440951"/>
          </a:xfrm>
        </p:grpSpPr>
        <p:sp>
          <p:nvSpPr>
            <p:cNvPr id="24" name="TextBox 23"/>
            <p:cNvSpPr txBox="1"/>
            <p:nvPr/>
          </p:nvSpPr>
          <p:spPr>
            <a:xfrm>
              <a:off x="504297" y="3658467"/>
              <a:ext cx="2926080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Speech API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7301" y="4300738"/>
              <a:ext cx="2660073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Convert speech to text and back again, and understand its intent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13124" y="4378826"/>
            <a:ext cx="3155415" cy="1181804"/>
            <a:chOff x="3147784" y="3658467"/>
            <a:chExt cx="3218688" cy="1205502"/>
          </a:xfrm>
        </p:grpSpPr>
        <p:sp>
          <p:nvSpPr>
            <p:cNvPr id="27" name="TextBox 26"/>
            <p:cNvSpPr txBox="1"/>
            <p:nvPr/>
          </p:nvSpPr>
          <p:spPr>
            <a:xfrm>
              <a:off x="3147784" y="3658467"/>
              <a:ext cx="3218688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Speaker Recognition API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27092" y="4300738"/>
              <a:ext cx="2660073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Give your app the ability to know who's talking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1764" y="4243050"/>
            <a:ext cx="2868559" cy="1548401"/>
            <a:chOff x="6083879" y="3519968"/>
            <a:chExt cx="2926080" cy="1579450"/>
          </a:xfrm>
        </p:grpSpPr>
        <p:sp>
          <p:nvSpPr>
            <p:cNvPr id="30" name="TextBox 29"/>
            <p:cNvSpPr txBox="1"/>
            <p:nvPr/>
          </p:nvSpPr>
          <p:spPr>
            <a:xfrm>
              <a:off x="6083879" y="3519968"/>
              <a:ext cx="292608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Recognition Intelligent Service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16883" y="4300738"/>
              <a:ext cx="2660073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Fine-tune speech recognition for anyone, anywhere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0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" y="487"/>
            <a:ext cx="12192000" cy="1411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76726" y="357982"/>
            <a:ext cx="3195803" cy="755254"/>
            <a:chOff x="1174755" y="1701746"/>
            <a:chExt cx="3259886" cy="770398"/>
          </a:xfrm>
        </p:grpSpPr>
        <p:sp>
          <p:nvSpPr>
            <p:cNvPr id="92" name="Rectangle 91"/>
            <p:cNvSpPr/>
            <p:nvPr/>
          </p:nvSpPr>
          <p:spPr>
            <a:xfrm>
              <a:off x="1931486" y="1701746"/>
              <a:ext cx="2503155" cy="7694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79243" marR="0" lvl="0" indent="0" defTabSz="913386" eaLnBrk="1" fontAlgn="base" latinLnBrk="0" hangingPunct="1">
                <a:lnSpc>
                  <a:spcPct val="100000"/>
                </a:lnSpc>
                <a:spcBef>
                  <a:spcPts val="1175"/>
                </a:spcBef>
                <a:spcAft>
                  <a:spcPts val="11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Semibold" panose="020B0702040204020203" pitchFamily="34" charset="0"/>
                </a:rPr>
                <a:t>Speech</a:t>
              </a:r>
            </a:p>
          </p:txBody>
        </p:sp>
        <p:sp>
          <p:nvSpPr>
            <p:cNvPr id="91" name="Freeform 18"/>
            <p:cNvSpPr>
              <a:spLocks noChangeAspect="1"/>
            </p:cNvSpPr>
            <p:nvPr/>
          </p:nvSpPr>
          <p:spPr bwMode="auto">
            <a:xfrm>
              <a:off x="1174755" y="1820147"/>
              <a:ext cx="744295" cy="651997"/>
            </a:xfrm>
            <a:custGeom>
              <a:avLst/>
              <a:gdLst>
                <a:gd name="T0" fmla="*/ 115 w 6349"/>
                <a:gd name="T1" fmla="*/ 1548 h 5575"/>
                <a:gd name="T2" fmla="*/ 1324 w 6349"/>
                <a:gd name="T3" fmla="*/ 225 h 5575"/>
                <a:gd name="T4" fmla="*/ 5039 w 6349"/>
                <a:gd name="T5" fmla="*/ 228 h 5575"/>
                <a:gd name="T6" fmla="*/ 6221 w 6349"/>
                <a:gd name="T7" fmla="*/ 1445 h 5575"/>
                <a:gd name="T8" fmla="*/ 6235 w 6349"/>
                <a:gd name="T9" fmla="*/ 3263 h 5575"/>
                <a:gd name="T10" fmla="*/ 4974 w 6349"/>
                <a:gd name="T11" fmla="*/ 4531 h 5575"/>
                <a:gd name="T12" fmla="*/ 3498 w 6349"/>
                <a:gd name="T13" fmla="*/ 4683 h 5575"/>
                <a:gd name="T14" fmla="*/ 3298 w 6349"/>
                <a:gd name="T15" fmla="*/ 4745 h 5575"/>
                <a:gd name="T16" fmla="*/ 2475 w 6349"/>
                <a:gd name="T17" fmla="*/ 5284 h 5575"/>
                <a:gd name="T18" fmla="*/ 1414 w 6349"/>
                <a:gd name="T19" fmla="*/ 5561 h 5575"/>
                <a:gd name="T20" fmla="*/ 1936 w 6349"/>
                <a:gd name="T21" fmla="*/ 4628 h 5575"/>
                <a:gd name="T22" fmla="*/ 1490 w 6349"/>
                <a:gd name="T23" fmla="*/ 4559 h 5575"/>
                <a:gd name="T24" fmla="*/ 118 w 6349"/>
                <a:gd name="T25" fmla="*/ 3270 h 5575"/>
                <a:gd name="T26" fmla="*/ 115 w 6349"/>
                <a:gd name="T27" fmla="*/ 1548 h 5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49" h="5575">
                  <a:moveTo>
                    <a:pt x="115" y="1548"/>
                  </a:moveTo>
                  <a:cubicBezTo>
                    <a:pt x="211" y="957"/>
                    <a:pt x="595" y="353"/>
                    <a:pt x="1324" y="225"/>
                  </a:cubicBezTo>
                  <a:cubicBezTo>
                    <a:pt x="2565" y="10"/>
                    <a:pt x="3802" y="0"/>
                    <a:pt x="5039" y="228"/>
                  </a:cubicBezTo>
                  <a:cubicBezTo>
                    <a:pt x="5713" y="353"/>
                    <a:pt x="6086" y="792"/>
                    <a:pt x="6221" y="1445"/>
                  </a:cubicBezTo>
                  <a:cubicBezTo>
                    <a:pt x="6349" y="2050"/>
                    <a:pt x="6339" y="2658"/>
                    <a:pt x="6235" y="3263"/>
                  </a:cubicBezTo>
                  <a:cubicBezTo>
                    <a:pt x="6135" y="3847"/>
                    <a:pt x="5724" y="4438"/>
                    <a:pt x="4974" y="4531"/>
                  </a:cubicBezTo>
                  <a:cubicBezTo>
                    <a:pt x="4483" y="4590"/>
                    <a:pt x="3989" y="4631"/>
                    <a:pt x="3498" y="4683"/>
                  </a:cubicBezTo>
                  <a:cubicBezTo>
                    <a:pt x="3429" y="4690"/>
                    <a:pt x="3356" y="4707"/>
                    <a:pt x="3298" y="4745"/>
                  </a:cubicBezTo>
                  <a:cubicBezTo>
                    <a:pt x="3021" y="4921"/>
                    <a:pt x="2869" y="5125"/>
                    <a:pt x="2475" y="5284"/>
                  </a:cubicBezTo>
                  <a:cubicBezTo>
                    <a:pt x="2154" y="5423"/>
                    <a:pt x="1466" y="5575"/>
                    <a:pt x="1414" y="5561"/>
                  </a:cubicBezTo>
                  <a:cubicBezTo>
                    <a:pt x="1390" y="5523"/>
                    <a:pt x="1894" y="4963"/>
                    <a:pt x="1936" y="4628"/>
                  </a:cubicBezTo>
                  <a:cubicBezTo>
                    <a:pt x="1760" y="4600"/>
                    <a:pt x="1625" y="4579"/>
                    <a:pt x="1490" y="4559"/>
                  </a:cubicBezTo>
                  <a:cubicBezTo>
                    <a:pt x="719" y="4441"/>
                    <a:pt x="277" y="4013"/>
                    <a:pt x="118" y="3270"/>
                  </a:cubicBezTo>
                  <a:cubicBezTo>
                    <a:pt x="0" y="2665"/>
                    <a:pt x="35" y="2056"/>
                    <a:pt x="115" y="1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54224" y="2652046"/>
            <a:ext cx="1568743" cy="1568743"/>
            <a:chOff x="10270699" y="2704728"/>
            <a:chExt cx="1600200" cy="1600200"/>
          </a:xfrm>
        </p:grpSpPr>
        <p:sp>
          <p:nvSpPr>
            <p:cNvPr id="67" name="Rectangle 66"/>
            <p:cNvSpPr/>
            <p:nvPr/>
          </p:nvSpPr>
          <p:spPr>
            <a:xfrm>
              <a:off x="10270699" y="2704728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574049" y="2901004"/>
              <a:ext cx="993502" cy="1207648"/>
              <a:chOff x="10574049" y="2901004"/>
              <a:chExt cx="993502" cy="120764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0574049" y="2901004"/>
                <a:ext cx="993502" cy="1207648"/>
                <a:chOff x="1127084" y="3139548"/>
                <a:chExt cx="851767" cy="1035364"/>
              </a:xfrm>
            </p:grpSpPr>
            <p:sp>
              <p:nvSpPr>
                <p:cNvPr id="71" name="Freeform 41"/>
                <p:cNvSpPr>
                  <a:spLocks noEditPoints="1"/>
                </p:cNvSpPr>
                <p:nvPr/>
              </p:nvSpPr>
              <p:spPr bwMode="auto">
                <a:xfrm>
                  <a:off x="1127084" y="3139548"/>
                  <a:ext cx="851767" cy="1035364"/>
                </a:xfrm>
                <a:custGeom>
                  <a:avLst/>
                  <a:gdLst>
                    <a:gd name="T0" fmla="*/ 237 w 273"/>
                    <a:gd name="T1" fmla="*/ 54 h 332"/>
                    <a:gd name="T2" fmla="*/ 54 w 273"/>
                    <a:gd name="T3" fmla="*/ 58 h 332"/>
                    <a:gd name="T4" fmla="*/ 55 w 273"/>
                    <a:gd name="T5" fmla="*/ 203 h 332"/>
                    <a:gd name="T6" fmla="*/ 98 w 273"/>
                    <a:gd name="T7" fmla="*/ 235 h 332"/>
                    <a:gd name="T8" fmla="*/ 63 w 273"/>
                    <a:gd name="T9" fmla="*/ 261 h 332"/>
                    <a:gd name="T10" fmla="*/ 15 w 273"/>
                    <a:gd name="T11" fmla="*/ 281 h 332"/>
                    <a:gd name="T12" fmla="*/ 6 w 273"/>
                    <a:gd name="T13" fmla="*/ 315 h 332"/>
                    <a:gd name="T14" fmla="*/ 20 w 273"/>
                    <a:gd name="T15" fmla="*/ 322 h 332"/>
                    <a:gd name="T16" fmla="*/ 216 w 273"/>
                    <a:gd name="T17" fmla="*/ 250 h 332"/>
                    <a:gd name="T18" fmla="*/ 258 w 273"/>
                    <a:gd name="T19" fmla="*/ 182 h 332"/>
                    <a:gd name="T20" fmla="*/ 237 w 273"/>
                    <a:gd name="T21" fmla="*/ 54 h 332"/>
                    <a:gd name="T22" fmla="*/ 149 w 273"/>
                    <a:gd name="T23" fmla="*/ 209 h 332"/>
                    <a:gd name="T24" fmla="*/ 76 w 273"/>
                    <a:gd name="T25" fmla="*/ 160 h 332"/>
                    <a:gd name="T26" fmla="*/ 86 w 273"/>
                    <a:gd name="T27" fmla="*/ 82 h 332"/>
                    <a:gd name="T28" fmla="*/ 96 w 273"/>
                    <a:gd name="T29" fmla="*/ 72 h 332"/>
                    <a:gd name="T30" fmla="*/ 149 w 273"/>
                    <a:gd name="T31" fmla="*/ 51 h 332"/>
                    <a:gd name="T32" fmla="*/ 228 w 273"/>
                    <a:gd name="T33" fmla="*/ 130 h 332"/>
                    <a:gd name="T34" fmla="*/ 149 w 273"/>
                    <a:gd name="T35" fmla="*/ 209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3" h="332">
                      <a:moveTo>
                        <a:pt x="237" y="54"/>
                      </a:moveTo>
                      <a:cubicBezTo>
                        <a:pt x="189" y="0"/>
                        <a:pt x="101" y="2"/>
                        <a:pt x="54" y="58"/>
                      </a:cubicBezTo>
                      <a:cubicBezTo>
                        <a:pt x="19" y="100"/>
                        <a:pt x="19" y="161"/>
                        <a:pt x="55" y="203"/>
                      </a:cubicBezTo>
                      <a:cubicBezTo>
                        <a:pt x="67" y="217"/>
                        <a:pt x="81" y="226"/>
                        <a:pt x="98" y="235"/>
                      </a:cubicBezTo>
                      <a:cubicBezTo>
                        <a:pt x="87" y="248"/>
                        <a:pt x="76" y="256"/>
                        <a:pt x="63" y="261"/>
                      </a:cubicBezTo>
                      <a:cubicBezTo>
                        <a:pt x="47" y="268"/>
                        <a:pt x="31" y="274"/>
                        <a:pt x="15" y="281"/>
                      </a:cubicBezTo>
                      <a:cubicBezTo>
                        <a:pt x="0" y="287"/>
                        <a:pt x="7" y="303"/>
                        <a:pt x="6" y="315"/>
                      </a:cubicBezTo>
                      <a:cubicBezTo>
                        <a:pt x="5" y="324"/>
                        <a:pt x="14" y="321"/>
                        <a:pt x="20" y="322"/>
                      </a:cubicBezTo>
                      <a:cubicBezTo>
                        <a:pt x="95" y="332"/>
                        <a:pt x="159" y="304"/>
                        <a:pt x="216" y="250"/>
                      </a:cubicBezTo>
                      <a:cubicBezTo>
                        <a:pt x="235" y="232"/>
                        <a:pt x="250" y="209"/>
                        <a:pt x="258" y="182"/>
                      </a:cubicBezTo>
                      <a:cubicBezTo>
                        <a:pt x="273" y="135"/>
                        <a:pt x="270" y="91"/>
                        <a:pt x="237" y="54"/>
                      </a:cubicBezTo>
                      <a:close/>
                      <a:moveTo>
                        <a:pt x="149" y="209"/>
                      </a:moveTo>
                      <a:cubicBezTo>
                        <a:pt x="116" y="209"/>
                        <a:pt x="88" y="189"/>
                        <a:pt x="76" y="160"/>
                      </a:cubicBezTo>
                      <a:cubicBezTo>
                        <a:pt x="64" y="135"/>
                        <a:pt x="67" y="105"/>
                        <a:pt x="86" y="82"/>
                      </a:cubicBezTo>
                      <a:cubicBezTo>
                        <a:pt x="89" y="78"/>
                        <a:pt x="92" y="75"/>
                        <a:pt x="96" y="72"/>
                      </a:cubicBezTo>
                      <a:cubicBezTo>
                        <a:pt x="110" y="59"/>
                        <a:pt x="129" y="51"/>
                        <a:pt x="149" y="51"/>
                      </a:cubicBezTo>
                      <a:cubicBezTo>
                        <a:pt x="193" y="51"/>
                        <a:pt x="228" y="86"/>
                        <a:pt x="228" y="130"/>
                      </a:cubicBezTo>
                      <a:cubicBezTo>
                        <a:pt x="228" y="174"/>
                        <a:pt x="193" y="209"/>
                        <a:pt x="149" y="209"/>
                      </a:cubicBezTo>
                      <a:close/>
                    </a:path>
                  </a:pathLst>
                </a:custGeom>
                <a:solidFill>
                  <a:srgbClr val="FBFC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42"/>
                <p:cNvSpPr>
                  <a:spLocks/>
                </p:cNvSpPr>
                <p:nvPr/>
              </p:nvSpPr>
              <p:spPr bwMode="auto">
                <a:xfrm>
                  <a:off x="1325730" y="3299066"/>
                  <a:ext cx="511662" cy="493604"/>
                </a:xfrm>
                <a:custGeom>
                  <a:avLst/>
                  <a:gdLst>
                    <a:gd name="T0" fmla="*/ 14 w 164"/>
                    <a:gd name="T1" fmla="*/ 113 h 158"/>
                    <a:gd name="T2" fmla="*/ 12 w 164"/>
                    <a:gd name="T3" fmla="*/ 109 h 158"/>
                    <a:gd name="T4" fmla="*/ 85 w 164"/>
                    <a:gd name="T5" fmla="*/ 158 h 158"/>
                    <a:gd name="T6" fmla="*/ 164 w 164"/>
                    <a:gd name="T7" fmla="*/ 79 h 158"/>
                    <a:gd name="T8" fmla="*/ 85 w 164"/>
                    <a:gd name="T9" fmla="*/ 0 h 158"/>
                    <a:gd name="T10" fmla="*/ 32 w 164"/>
                    <a:gd name="T11" fmla="*/ 21 h 158"/>
                    <a:gd name="T12" fmla="*/ 32 w 164"/>
                    <a:gd name="T13" fmla="*/ 21 h 158"/>
                    <a:gd name="T14" fmla="*/ 22 w 164"/>
                    <a:gd name="T15" fmla="*/ 31 h 158"/>
                    <a:gd name="T16" fmla="*/ 12 w 164"/>
                    <a:gd name="T17" fmla="*/ 10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8">
                      <a:moveTo>
                        <a:pt x="14" y="113"/>
                      </a:moveTo>
                      <a:cubicBezTo>
                        <a:pt x="13" y="112"/>
                        <a:pt x="13" y="111"/>
                        <a:pt x="12" y="109"/>
                      </a:cubicBezTo>
                      <a:cubicBezTo>
                        <a:pt x="24" y="138"/>
                        <a:pt x="52" y="158"/>
                        <a:pt x="85" y="158"/>
                      </a:cubicBezTo>
                      <a:cubicBezTo>
                        <a:pt x="129" y="158"/>
                        <a:pt x="164" y="123"/>
                        <a:pt x="164" y="79"/>
                      </a:cubicBezTo>
                      <a:cubicBezTo>
                        <a:pt x="164" y="35"/>
                        <a:pt x="129" y="0"/>
                        <a:pt x="85" y="0"/>
                      </a:cubicBezTo>
                      <a:cubicBezTo>
                        <a:pt x="65" y="0"/>
                        <a:pt x="46" y="8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28" y="24"/>
                        <a:pt x="25" y="27"/>
                        <a:pt x="22" y="31"/>
                      </a:cubicBezTo>
                      <a:cubicBezTo>
                        <a:pt x="3" y="54"/>
                        <a:pt x="0" y="84"/>
                        <a:pt x="12" y="10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10955678" y="3195474"/>
                <a:ext cx="317845" cy="340782"/>
              </a:xfrm>
              <a:custGeom>
                <a:avLst/>
                <a:gdLst>
                  <a:gd name="T0" fmla="*/ 39 w 79"/>
                  <a:gd name="T1" fmla="*/ 84 h 85"/>
                  <a:gd name="T2" fmla="*/ 10 w 79"/>
                  <a:gd name="T3" fmla="*/ 84 h 85"/>
                  <a:gd name="T4" fmla="*/ 5 w 79"/>
                  <a:gd name="T5" fmla="*/ 82 h 85"/>
                  <a:gd name="T6" fmla="*/ 4 w 79"/>
                  <a:gd name="T7" fmla="*/ 62 h 85"/>
                  <a:gd name="T8" fmla="*/ 22 w 79"/>
                  <a:gd name="T9" fmla="*/ 27 h 85"/>
                  <a:gd name="T10" fmla="*/ 24 w 79"/>
                  <a:gd name="T11" fmla="*/ 10 h 85"/>
                  <a:gd name="T12" fmla="*/ 22 w 79"/>
                  <a:gd name="T13" fmla="*/ 9 h 85"/>
                  <a:gd name="T14" fmla="*/ 19 w 79"/>
                  <a:gd name="T15" fmla="*/ 8 h 85"/>
                  <a:gd name="T16" fmla="*/ 19 w 79"/>
                  <a:gd name="T17" fmla="*/ 0 h 85"/>
                  <a:gd name="T18" fmla="*/ 21 w 79"/>
                  <a:gd name="T19" fmla="*/ 0 h 85"/>
                  <a:gd name="T20" fmla="*/ 57 w 79"/>
                  <a:gd name="T21" fmla="*/ 0 h 85"/>
                  <a:gd name="T22" fmla="*/ 60 w 79"/>
                  <a:gd name="T23" fmla="*/ 3 h 85"/>
                  <a:gd name="T24" fmla="*/ 60 w 79"/>
                  <a:gd name="T25" fmla="*/ 7 h 85"/>
                  <a:gd name="T26" fmla="*/ 57 w 79"/>
                  <a:gd name="T27" fmla="*/ 9 h 85"/>
                  <a:gd name="T28" fmla="*/ 55 w 79"/>
                  <a:gd name="T29" fmla="*/ 12 h 85"/>
                  <a:gd name="T30" fmla="*/ 60 w 79"/>
                  <a:gd name="T31" fmla="*/ 33 h 85"/>
                  <a:gd name="T32" fmla="*/ 78 w 79"/>
                  <a:gd name="T33" fmla="*/ 69 h 85"/>
                  <a:gd name="T34" fmla="*/ 77 w 79"/>
                  <a:gd name="T35" fmla="*/ 75 h 85"/>
                  <a:gd name="T36" fmla="*/ 62 w 79"/>
                  <a:gd name="T37" fmla="*/ 84 h 85"/>
                  <a:gd name="T38" fmla="*/ 39 w 79"/>
                  <a:gd name="T39" fmla="*/ 84 h 85"/>
                  <a:gd name="T40" fmla="*/ 34 w 79"/>
                  <a:gd name="T41" fmla="*/ 19 h 85"/>
                  <a:gd name="T42" fmla="*/ 30 w 79"/>
                  <a:gd name="T43" fmla="*/ 33 h 85"/>
                  <a:gd name="T44" fmla="*/ 11 w 79"/>
                  <a:gd name="T45" fmla="*/ 69 h 85"/>
                  <a:gd name="T46" fmla="*/ 14 w 79"/>
                  <a:gd name="T47" fmla="*/ 74 h 85"/>
                  <a:gd name="T48" fmla="*/ 18 w 79"/>
                  <a:gd name="T49" fmla="*/ 72 h 85"/>
                  <a:gd name="T50" fmla="*/ 31 w 79"/>
                  <a:gd name="T51" fmla="*/ 46 h 85"/>
                  <a:gd name="T52" fmla="*/ 47 w 79"/>
                  <a:gd name="T53" fmla="*/ 36 h 85"/>
                  <a:gd name="T54" fmla="*/ 49 w 79"/>
                  <a:gd name="T55" fmla="*/ 33 h 85"/>
                  <a:gd name="T56" fmla="*/ 45 w 79"/>
                  <a:gd name="T57" fmla="*/ 17 h 85"/>
                  <a:gd name="T58" fmla="*/ 46 w 79"/>
                  <a:gd name="T59" fmla="*/ 12 h 85"/>
                  <a:gd name="T60" fmla="*/ 43 w 79"/>
                  <a:gd name="T61" fmla="*/ 9 h 85"/>
                  <a:gd name="T62" fmla="*/ 34 w 79"/>
                  <a:gd name="T63" fmla="*/ 1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85">
                    <a:moveTo>
                      <a:pt x="39" y="84"/>
                    </a:moveTo>
                    <a:cubicBezTo>
                      <a:pt x="30" y="84"/>
                      <a:pt x="20" y="84"/>
                      <a:pt x="10" y="84"/>
                    </a:cubicBezTo>
                    <a:cubicBezTo>
                      <a:pt x="8" y="84"/>
                      <a:pt x="7" y="83"/>
                      <a:pt x="5" y="82"/>
                    </a:cubicBezTo>
                    <a:cubicBezTo>
                      <a:pt x="0" y="75"/>
                      <a:pt x="0" y="69"/>
                      <a:pt x="4" y="62"/>
                    </a:cubicBezTo>
                    <a:cubicBezTo>
                      <a:pt x="11" y="51"/>
                      <a:pt x="17" y="39"/>
                      <a:pt x="22" y="27"/>
                    </a:cubicBezTo>
                    <a:cubicBezTo>
                      <a:pt x="25" y="21"/>
                      <a:pt x="23" y="16"/>
                      <a:pt x="24" y="10"/>
                    </a:cubicBezTo>
                    <a:cubicBezTo>
                      <a:pt x="24" y="9"/>
                      <a:pt x="23" y="9"/>
                      <a:pt x="22" y="9"/>
                    </a:cubicBezTo>
                    <a:cubicBezTo>
                      <a:pt x="21" y="9"/>
                      <a:pt x="19" y="10"/>
                      <a:pt x="19" y="8"/>
                    </a:cubicBezTo>
                    <a:cubicBezTo>
                      <a:pt x="19" y="6"/>
                      <a:pt x="19" y="3"/>
                      <a:pt x="19" y="0"/>
                    </a:cubicBezTo>
                    <a:cubicBezTo>
                      <a:pt x="19" y="0"/>
                      <a:pt x="21" y="0"/>
                      <a:pt x="21" y="0"/>
                    </a:cubicBezTo>
                    <a:cubicBezTo>
                      <a:pt x="33" y="0"/>
                      <a:pt x="45" y="0"/>
                      <a:pt x="57" y="0"/>
                    </a:cubicBezTo>
                    <a:cubicBezTo>
                      <a:pt x="59" y="0"/>
                      <a:pt x="60" y="1"/>
                      <a:pt x="60" y="3"/>
                    </a:cubicBezTo>
                    <a:cubicBezTo>
                      <a:pt x="60" y="4"/>
                      <a:pt x="60" y="5"/>
                      <a:pt x="60" y="7"/>
                    </a:cubicBezTo>
                    <a:cubicBezTo>
                      <a:pt x="60" y="9"/>
                      <a:pt x="60" y="10"/>
                      <a:pt x="57" y="9"/>
                    </a:cubicBezTo>
                    <a:cubicBezTo>
                      <a:pt x="55" y="9"/>
                      <a:pt x="55" y="10"/>
                      <a:pt x="55" y="12"/>
                    </a:cubicBezTo>
                    <a:cubicBezTo>
                      <a:pt x="54" y="20"/>
                      <a:pt x="56" y="26"/>
                      <a:pt x="60" y="33"/>
                    </a:cubicBezTo>
                    <a:cubicBezTo>
                      <a:pt x="66" y="45"/>
                      <a:pt x="72" y="57"/>
                      <a:pt x="78" y="69"/>
                    </a:cubicBezTo>
                    <a:cubicBezTo>
                      <a:pt x="79" y="71"/>
                      <a:pt x="78" y="73"/>
                      <a:pt x="77" y="75"/>
                    </a:cubicBezTo>
                    <a:cubicBezTo>
                      <a:pt x="74" y="83"/>
                      <a:pt x="69" y="85"/>
                      <a:pt x="62" y="84"/>
                    </a:cubicBezTo>
                    <a:cubicBezTo>
                      <a:pt x="54" y="84"/>
                      <a:pt x="47" y="84"/>
                      <a:pt x="39" y="84"/>
                    </a:cubicBezTo>
                    <a:close/>
                    <a:moveTo>
                      <a:pt x="34" y="19"/>
                    </a:moveTo>
                    <a:cubicBezTo>
                      <a:pt x="35" y="24"/>
                      <a:pt x="33" y="28"/>
                      <a:pt x="30" y="33"/>
                    </a:cubicBezTo>
                    <a:cubicBezTo>
                      <a:pt x="24" y="45"/>
                      <a:pt x="17" y="57"/>
                      <a:pt x="11" y="69"/>
                    </a:cubicBezTo>
                    <a:cubicBezTo>
                      <a:pt x="9" y="72"/>
                      <a:pt x="10" y="74"/>
                      <a:pt x="14" y="74"/>
                    </a:cubicBezTo>
                    <a:cubicBezTo>
                      <a:pt x="16" y="74"/>
                      <a:pt x="17" y="74"/>
                      <a:pt x="18" y="72"/>
                    </a:cubicBezTo>
                    <a:cubicBezTo>
                      <a:pt x="22" y="63"/>
                      <a:pt x="27" y="55"/>
                      <a:pt x="31" y="46"/>
                    </a:cubicBezTo>
                    <a:cubicBezTo>
                      <a:pt x="34" y="38"/>
                      <a:pt x="38" y="34"/>
                      <a:pt x="47" y="36"/>
                    </a:cubicBezTo>
                    <a:cubicBezTo>
                      <a:pt x="50" y="36"/>
                      <a:pt x="50" y="35"/>
                      <a:pt x="49" y="33"/>
                    </a:cubicBezTo>
                    <a:cubicBezTo>
                      <a:pt x="46" y="28"/>
                      <a:pt x="45" y="23"/>
                      <a:pt x="45" y="17"/>
                    </a:cubicBezTo>
                    <a:cubicBezTo>
                      <a:pt x="46" y="16"/>
                      <a:pt x="45" y="14"/>
                      <a:pt x="46" y="12"/>
                    </a:cubicBezTo>
                    <a:cubicBezTo>
                      <a:pt x="46" y="10"/>
                      <a:pt x="45" y="10"/>
                      <a:pt x="43" y="9"/>
                    </a:cubicBezTo>
                    <a:cubicBezTo>
                      <a:pt x="34" y="9"/>
                      <a:pt x="34" y="9"/>
                      <a:pt x="34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80863" y="4243050"/>
            <a:ext cx="2155191" cy="1548401"/>
            <a:chOff x="301362" y="4327635"/>
            <a:chExt cx="2198407" cy="1579450"/>
          </a:xfrm>
        </p:grpSpPr>
        <p:sp>
          <p:nvSpPr>
            <p:cNvPr id="22" name="TextBox 21"/>
            <p:cNvSpPr txBox="1"/>
            <p:nvPr/>
          </p:nvSpPr>
          <p:spPr>
            <a:xfrm>
              <a:off x="301362" y="4327635"/>
              <a:ext cx="2198407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Spell Check API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1362" y="5108405"/>
              <a:ext cx="2198407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Detect and correct spelling mistakes within your app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27582" y="4243049"/>
            <a:ext cx="3470957" cy="1779223"/>
            <a:chOff x="6884785" y="4327634"/>
            <a:chExt cx="3540557" cy="1814900"/>
          </a:xfrm>
        </p:grpSpPr>
        <p:sp>
          <p:nvSpPr>
            <p:cNvPr id="24" name="TextBox 23"/>
            <p:cNvSpPr txBox="1"/>
            <p:nvPr/>
          </p:nvSpPr>
          <p:spPr>
            <a:xfrm>
              <a:off x="6884785" y="4327634"/>
              <a:ext cx="3540557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Language Understanding Intelligent Service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55860" y="5108405"/>
              <a:ext cx="2198407" cy="103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Teach your apps to understand commands from your users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6617" y="4243050"/>
            <a:ext cx="2607782" cy="1779222"/>
            <a:chOff x="2490143" y="4327635"/>
            <a:chExt cx="2660073" cy="1814899"/>
          </a:xfrm>
        </p:grpSpPr>
        <p:sp>
          <p:nvSpPr>
            <p:cNvPr id="26" name="TextBox 25"/>
            <p:cNvSpPr txBox="1"/>
            <p:nvPr/>
          </p:nvSpPr>
          <p:spPr>
            <a:xfrm>
              <a:off x="2490143" y="4327635"/>
              <a:ext cx="2660073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Language Model API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20976" y="5108405"/>
              <a:ext cx="2198407" cy="103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Leverage the power of language models trained on web-scale 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10645" y="4243050"/>
            <a:ext cx="2370710" cy="1548401"/>
            <a:chOff x="5009113" y="4327635"/>
            <a:chExt cx="2418248" cy="1579450"/>
          </a:xfrm>
        </p:grpSpPr>
        <p:sp>
          <p:nvSpPr>
            <p:cNvPr id="28" name="TextBox 27"/>
            <p:cNvSpPr txBox="1"/>
            <p:nvPr/>
          </p:nvSpPr>
          <p:spPr>
            <a:xfrm>
              <a:off x="5009113" y="4327635"/>
              <a:ext cx="2418248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Linguistic Analysis API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19034" y="5108405"/>
              <a:ext cx="2198407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Easily parse complex text with language analysis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60999" y="4243047"/>
            <a:ext cx="2155191" cy="1779223"/>
            <a:chOff x="9971594" y="4327632"/>
            <a:chExt cx="2198407" cy="1814900"/>
          </a:xfrm>
        </p:grpSpPr>
        <p:sp>
          <p:nvSpPr>
            <p:cNvPr id="30" name="TextBox 29"/>
            <p:cNvSpPr txBox="1"/>
            <p:nvPr/>
          </p:nvSpPr>
          <p:spPr>
            <a:xfrm>
              <a:off x="10071521" y="4327632"/>
              <a:ext cx="1998552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Text Analytics API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71594" y="5108403"/>
              <a:ext cx="2198407" cy="103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Detect sentiment, key phrases, topics, and language from your text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4088" y="2652048"/>
            <a:ext cx="1568743" cy="1568743"/>
            <a:chOff x="600467" y="2704730"/>
            <a:chExt cx="1600200" cy="1600200"/>
          </a:xfrm>
        </p:grpSpPr>
        <p:sp>
          <p:nvSpPr>
            <p:cNvPr id="33" name="Rectangle 32"/>
            <p:cNvSpPr/>
            <p:nvPr/>
          </p:nvSpPr>
          <p:spPr>
            <a:xfrm>
              <a:off x="600467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03817" y="2901006"/>
              <a:ext cx="993502" cy="1207648"/>
              <a:chOff x="974684" y="2987148"/>
              <a:chExt cx="851767" cy="103536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74684" y="2987148"/>
                <a:ext cx="851767" cy="1035364"/>
                <a:chOff x="5602448" y="3120325"/>
                <a:chExt cx="498764" cy="606272"/>
              </a:xfrm>
            </p:grpSpPr>
            <p:sp>
              <p:nvSpPr>
                <p:cNvPr id="37" name="Freeform 41"/>
                <p:cNvSpPr>
                  <a:spLocks noEditPoints="1"/>
                </p:cNvSpPr>
                <p:nvPr/>
              </p:nvSpPr>
              <p:spPr bwMode="auto">
                <a:xfrm>
                  <a:off x="5602448" y="3120325"/>
                  <a:ext cx="498764" cy="606272"/>
                </a:xfrm>
                <a:custGeom>
                  <a:avLst/>
                  <a:gdLst>
                    <a:gd name="T0" fmla="*/ 237 w 273"/>
                    <a:gd name="T1" fmla="*/ 54 h 332"/>
                    <a:gd name="T2" fmla="*/ 54 w 273"/>
                    <a:gd name="T3" fmla="*/ 58 h 332"/>
                    <a:gd name="T4" fmla="*/ 55 w 273"/>
                    <a:gd name="T5" fmla="*/ 203 h 332"/>
                    <a:gd name="T6" fmla="*/ 98 w 273"/>
                    <a:gd name="T7" fmla="*/ 235 h 332"/>
                    <a:gd name="T8" fmla="*/ 63 w 273"/>
                    <a:gd name="T9" fmla="*/ 261 h 332"/>
                    <a:gd name="T10" fmla="*/ 15 w 273"/>
                    <a:gd name="T11" fmla="*/ 281 h 332"/>
                    <a:gd name="T12" fmla="*/ 6 w 273"/>
                    <a:gd name="T13" fmla="*/ 315 h 332"/>
                    <a:gd name="T14" fmla="*/ 20 w 273"/>
                    <a:gd name="T15" fmla="*/ 322 h 332"/>
                    <a:gd name="T16" fmla="*/ 216 w 273"/>
                    <a:gd name="T17" fmla="*/ 250 h 332"/>
                    <a:gd name="T18" fmla="*/ 258 w 273"/>
                    <a:gd name="T19" fmla="*/ 182 h 332"/>
                    <a:gd name="T20" fmla="*/ 237 w 273"/>
                    <a:gd name="T21" fmla="*/ 54 h 332"/>
                    <a:gd name="T22" fmla="*/ 149 w 273"/>
                    <a:gd name="T23" fmla="*/ 209 h 332"/>
                    <a:gd name="T24" fmla="*/ 76 w 273"/>
                    <a:gd name="T25" fmla="*/ 160 h 332"/>
                    <a:gd name="T26" fmla="*/ 86 w 273"/>
                    <a:gd name="T27" fmla="*/ 82 h 332"/>
                    <a:gd name="T28" fmla="*/ 96 w 273"/>
                    <a:gd name="T29" fmla="*/ 72 h 332"/>
                    <a:gd name="T30" fmla="*/ 149 w 273"/>
                    <a:gd name="T31" fmla="*/ 51 h 332"/>
                    <a:gd name="T32" fmla="*/ 228 w 273"/>
                    <a:gd name="T33" fmla="*/ 130 h 332"/>
                    <a:gd name="T34" fmla="*/ 149 w 273"/>
                    <a:gd name="T35" fmla="*/ 209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3" h="332">
                      <a:moveTo>
                        <a:pt x="237" y="54"/>
                      </a:moveTo>
                      <a:cubicBezTo>
                        <a:pt x="189" y="0"/>
                        <a:pt x="101" y="2"/>
                        <a:pt x="54" y="58"/>
                      </a:cubicBezTo>
                      <a:cubicBezTo>
                        <a:pt x="19" y="100"/>
                        <a:pt x="19" y="161"/>
                        <a:pt x="55" y="203"/>
                      </a:cubicBezTo>
                      <a:cubicBezTo>
                        <a:pt x="67" y="217"/>
                        <a:pt x="81" y="226"/>
                        <a:pt x="98" y="235"/>
                      </a:cubicBezTo>
                      <a:cubicBezTo>
                        <a:pt x="87" y="248"/>
                        <a:pt x="76" y="256"/>
                        <a:pt x="63" y="261"/>
                      </a:cubicBezTo>
                      <a:cubicBezTo>
                        <a:pt x="47" y="268"/>
                        <a:pt x="31" y="274"/>
                        <a:pt x="15" y="281"/>
                      </a:cubicBezTo>
                      <a:cubicBezTo>
                        <a:pt x="0" y="287"/>
                        <a:pt x="7" y="303"/>
                        <a:pt x="6" y="315"/>
                      </a:cubicBezTo>
                      <a:cubicBezTo>
                        <a:pt x="5" y="324"/>
                        <a:pt x="14" y="321"/>
                        <a:pt x="20" y="322"/>
                      </a:cubicBezTo>
                      <a:cubicBezTo>
                        <a:pt x="95" y="332"/>
                        <a:pt x="159" y="304"/>
                        <a:pt x="216" y="250"/>
                      </a:cubicBezTo>
                      <a:cubicBezTo>
                        <a:pt x="235" y="232"/>
                        <a:pt x="250" y="209"/>
                        <a:pt x="258" y="182"/>
                      </a:cubicBezTo>
                      <a:cubicBezTo>
                        <a:pt x="273" y="135"/>
                        <a:pt x="270" y="91"/>
                        <a:pt x="237" y="54"/>
                      </a:cubicBezTo>
                      <a:close/>
                      <a:moveTo>
                        <a:pt x="149" y="209"/>
                      </a:moveTo>
                      <a:cubicBezTo>
                        <a:pt x="116" y="209"/>
                        <a:pt x="88" y="189"/>
                        <a:pt x="76" y="160"/>
                      </a:cubicBezTo>
                      <a:cubicBezTo>
                        <a:pt x="64" y="135"/>
                        <a:pt x="67" y="105"/>
                        <a:pt x="86" y="82"/>
                      </a:cubicBezTo>
                      <a:cubicBezTo>
                        <a:pt x="89" y="78"/>
                        <a:pt x="92" y="75"/>
                        <a:pt x="96" y="72"/>
                      </a:cubicBezTo>
                      <a:cubicBezTo>
                        <a:pt x="110" y="59"/>
                        <a:pt x="129" y="51"/>
                        <a:pt x="149" y="51"/>
                      </a:cubicBezTo>
                      <a:cubicBezTo>
                        <a:pt x="193" y="51"/>
                        <a:pt x="228" y="86"/>
                        <a:pt x="228" y="130"/>
                      </a:cubicBezTo>
                      <a:cubicBezTo>
                        <a:pt x="228" y="174"/>
                        <a:pt x="193" y="209"/>
                        <a:pt x="149" y="209"/>
                      </a:cubicBezTo>
                      <a:close/>
                    </a:path>
                  </a:pathLst>
                </a:custGeom>
                <a:solidFill>
                  <a:srgbClr val="FBFC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Freeform 42"/>
                <p:cNvSpPr>
                  <a:spLocks/>
                </p:cNvSpPr>
                <p:nvPr/>
              </p:nvSpPr>
              <p:spPr bwMode="auto">
                <a:xfrm>
                  <a:off x="5718768" y="3213733"/>
                  <a:ext cx="299611" cy="289037"/>
                </a:xfrm>
                <a:custGeom>
                  <a:avLst/>
                  <a:gdLst>
                    <a:gd name="T0" fmla="*/ 14 w 164"/>
                    <a:gd name="T1" fmla="*/ 113 h 158"/>
                    <a:gd name="T2" fmla="*/ 12 w 164"/>
                    <a:gd name="T3" fmla="*/ 109 h 158"/>
                    <a:gd name="T4" fmla="*/ 85 w 164"/>
                    <a:gd name="T5" fmla="*/ 158 h 158"/>
                    <a:gd name="T6" fmla="*/ 164 w 164"/>
                    <a:gd name="T7" fmla="*/ 79 h 158"/>
                    <a:gd name="T8" fmla="*/ 85 w 164"/>
                    <a:gd name="T9" fmla="*/ 0 h 158"/>
                    <a:gd name="T10" fmla="*/ 32 w 164"/>
                    <a:gd name="T11" fmla="*/ 21 h 158"/>
                    <a:gd name="T12" fmla="*/ 32 w 164"/>
                    <a:gd name="T13" fmla="*/ 21 h 158"/>
                    <a:gd name="T14" fmla="*/ 22 w 164"/>
                    <a:gd name="T15" fmla="*/ 31 h 158"/>
                    <a:gd name="T16" fmla="*/ 12 w 164"/>
                    <a:gd name="T17" fmla="*/ 10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8">
                      <a:moveTo>
                        <a:pt x="14" y="113"/>
                      </a:moveTo>
                      <a:cubicBezTo>
                        <a:pt x="13" y="112"/>
                        <a:pt x="13" y="111"/>
                        <a:pt x="12" y="109"/>
                      </a:cubicBezTo>
                      <a:cubicBezTo>
                        <a:pt x="24" y="138"/>
                        <a:pt x="52" y="158"/>
                        <a:pt x="85" y="158"/>
                      </a:cubicBezTo>
                      <a:cubicBezTo>
                        <a:pt x="129" y="158"/>
                        <a:pt x="164" y="123"/>
                        <a:pt x="164" y="79"/>
                      </a:cubicBezTo>
                      <a:cubicBezTo>
                        <a:pt x="164" y="35"/>
                        <a:pt x="129" y="0"/>
                        <a:pt x="85" y="0"/>
                      </a:cubicBezTo>
                      <a:cubicBezTo>
                        <a:pt x="65" y="0"/>
                        <a:pt x="46" y="8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28" y="24"/>
                        <a:pt x="25" y="27"/>
                        <a:pt x="22" y="31"/>
                      </a:cubicBezTo>
                      <a:cubicBezTo>
                        <a:pt x="3" y="54"/>
                        <a:pt x="0" y="84"/>
                        <a:pt x="12" y="10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29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l="21147" t="20016" r="22901" b="33981"/>
              <a:stretch/>
            </p:blipFill>
            <p:spPr>
              <a:xfrm>
                <a:off x="1173329" y="3146666"/>
                <a:ext cx="511663" cy="493602"/>
              </a:xfrm>
              <a:prstGeom prst="rect">
                <a:avLst/>
              </a:prstGeom>
            </p:spPr>
          </p:pic>
        </p:grpSp>
      </p:grpSp>
      <p:grpSp>
        <p:nvGrpSpPr>
          <p:cNvPr id="39" name="Group 38"/>
          <p:cNvGrpSpPr/>
          <p:nvPr/>
        </p:nvGrpSpPr>
        <p:grpSpPr>
          <a:xfrm>
            <a:off x="2944122" y="2652048"/>
            <a:ext cx="1568743" cy="1568743"/>
            <a:chOff x="3018025" y="2704730"/>
            <a:chExt cx="1600200" cy="1600200"/>
          </a:xfrm>
        </p:grpSpPr>
        <p:sp>
          <p:nvSpPr>
            <p:cNvPr id="40" name="Rectangle 39"/>
            <p:cNvSpPr/>
            <p:nvPr/>
          </p:nvSpPr>
          <p:spPr>
            <a:xfrm>
              <a:off x="3018025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321375" y="2901006"/>
              <a:ext cx="993502" cy="1207648"/>
              <a:chOff x="3321375" y="2901006"/>
              <a:chExt cx="993502" cy="120764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321375" y="2901006"/>
                <a:ext cx="993502" cy="1207648"/>
                <a:chOff x="1127084" y="3139548"/>
                <a:chExt cx="851767" cy="1035364"/>
              </a:xfrm>
            </p:grpSpPr>
            <p:sp>
              <p:nvSpPr>
                <p:cNvPr id="44" name="Freeform 41"/>
                <p:cNvSpPr>
                  <a:spLocks noEditPoints="1"/>
                </p:cNvSpPr>
                <p:nvPr/>
              </p:nvSpPr>
              <p:spPr bwMode="auto">
                <a:xfrm>
                  <a:off x="1127084" y="3139548"/>
                  <a:ext cx="851767" cy="1035364"/>
                </a:xfrm>
                <a:custGeom>
                  <a:avLst/>
                  <a:gdLst>
                    <a:gd name="T0" fmla="*/ 237 w 273"/>
                    <a:gd name="T1" fmla="*/ 54 h 332"/>
                    <a:gd name="T2" fmla="*/ 54 w 273"/>
                    <a:gd name="T3" fmla="*/ 58 h 332"/>
                    <a:gd name="T4" fmla="*/ 55 w 273"/>
                    <a:gd name="T5" fmla="*/ 203 h 332"/>
                    <a:gd name="T6" fmla="*/ 98 w 273"/>
                    <a:gd name="T7" fmla="*/ 235 h 332"/>
                    <a:gd name="T8" fmla="*/ 63 w 273"/>
                    <a:gd name="T9" fmla="*/ 261 h 332"/>
                    <a:gd name="T10" fmla="*/ 15 w 273"/>
                    <a:gd name="T11" fmla="*/ 281 h 332"/>
                    <a:gd name="T12" fmla="*/ 6 w 273"/>
                    <a:gd name="T13" fmla="*/ 315 h 332"/>
                    <a:gd name="T14" fmla="*/ 20 w 273"/>
                    <a:gd name="T15" fmla="*/ 322 h 332"/>
                    <a:gd name="T16" fmla="*/ 216 w 273"/>
                    <a:gd name="T17" fmla="*/ 250 h 332"/>
                    <a:gd name="T18" fmla="*/ 258 w 273"/>
                    <a:gd name="T19" fmla="*/ 182 h 332"/>
                    <a:gd name="T20" fmla="*/ 237 w 273"/>
                    <a:gd name="T21" fmla="*/ 54 h 332"/>
                    <a:gd name="T22" fmla="*/ 149 w 273"/>
                    <a:gd name="T23" fmla="*/ 209 h 332"/>
                    <a:gd name="T24" fmla="*/ 76 w 273"/>
                    <a:gd name="T25" fmla="*/ 160 h 332"/>
                    <a:gd name="T26" fmla="*/ 86 w 273"/>
                    <a:gd name="T27" fmla="*/ 82 h 332"/>
                    <a:gd name="T28" fmla="*/ 96 w 273"/>
                    <a:gd name="T29" fmla="*/ 72 h 332"/>
                    <a:gd name="T30" fmla="*/ 149 w 273"/>
                    <a:gd name="T31" fmla="*/ 51 h 332"/>
                    <a:gd name="T32" fmla="*/ 228 w 273"/>
                    <a:gd name="T33" fmla="*/ 130 h 332"/>
                    <a:gd name="T34" fmla="*/ 149 w 273"/>
                    <a:gd name="T35" fmla="*/ 209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3" h="332">
                      <a:moveTo>
                        <a:pt x="237" y="54"/>
                      </a:moveTo>
                      <a:cubicBezTo>
                        <a:pt x="189" y="0"/>
                        <a:pt x="101" y="2"/>
                        <a:pt x="54" y="58"/>
                      </a:cubicBezTo>
                      <a:cubicBezTo>
                        <a:pt x="19" y="100"/>
                        <a:pt x="19" y="161"/>
                        <a:pt x="55" y="203"/>
                      </a:cubicBezTo>
                      <a:cubicBezTo>
                        <a:pt x="67" y="217"/>
                        <a:pt x="81" y="226"/>
                        <a:pt x="98" y="235"/>
                      </a:cubicBezTo>
                      <a:cubicBezTo>
                        <a:pt x="87" y="248"/>
                        <a:pt x="76" y="256"/>
                        <a:pt x="63" y="261"/>
                      </a:cubicBezTo>
                      <a:cubicBezTo>
                        <a:pt x="47" y="268"/>
                        <a:pt x="31" y="274"/>
                        <a:pt x="15" y="281"/>
                      </a:cubicBezTo>
                      <a:cubicBezTo>
                        <a:pt x="0" y="287"/>
                        <a:pt x="7" y="303"/>
                        <a:pt x="6" y="315"/>
                      </a:cubicBezTo>
                      <a:cubicBezTo>
                        <a:pt x="5" y="324"/>
                        <a:pt x="14" y="321"/>
                        <a:pt x="20" y="322"/>
                      </a:cubicBezTo>
                      <a:cubicBezTo>
                        <a:pt x="95" y="332"/>
                        <a:pt x="159" y="304"/>
                        <a:pt x="216" y="250"/>
                      </a:cubicBezTo>
                      <a:cubicBezTo>
                        <a:pt x="235" y="232"/>
                        <a:pt x="250" y="209"/>
                        <a:pt x="258" y="182"/>
                      </a:cubicBezTo>
                      <a:cubicBezTo>
                        <a:pt x="273" y="135"/>
                        <a:pt x="270" y="91"/>
                        <a:pt x="237" y="54"/>
                      </a:cubicBezTo>
                      <a:close/>
                      <a:moveTo>
                        <a:pt x="149" y="209"/>
                      </a:moveTo>
                      <a:cubicBezTo>
                        <a:pt x="116" y="209"/>
                        <a:pt x="88" y="189"/>
                        <a:pt x="76" y="160"/>
                      </a:cubicBezTo>
                      <a:cubicBezTo>
                        <a:pt x="64" y="135"/>
                        <a:pt x="67" y="105"/>
                        <a:pt x="86" y="82"/>
                      </a:cubicBezTo>
                      <a:cubicBezTo>
                        <a:pt x="89" y="78"/>
                        <a:pt x="92" y="75"/>
                        <a:pt x="96" y="72"/>
                      </a:cubicBezTo>
                      <a:cubicBezTo>
                        <a:pt x="110" y="59"/>
                        <a:pt x="129" y="51"/>
                        <a:pt x="149" y="51"/>
                      </a:cubicBezTo>
                      <a:cubicBezTo>
                        <a:pt x="193" y="51"/>
                        <a:pt x="228" y="86"/>
                        <a:pt x="228" y="130"/>
                      </a:cubicBezTo>
                      <a:cubicBezTo>
                        <a:pt x="228" y="174"/>
                        <a:pt x="193" y="209"/>
                        <a:pt x="149" y="209"/>
                      </a:cubicBezTo>
                      <a:close/>
                    </a:path>
                  </a:pathLst>
                </a:custGeom>
                <a:solidFill>
                  <a:srgbClr val="FBFC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1325730" y="3299066"/>
                  <a:ext cx="511662" cy="493604"/>
                </a:xfrm>
                <a:custGeom>
                  <a:avLst/>
                  <a:gdLst>
                    <a:gd name="T0" fmla="*/ 14 w 164"/>
                    <a:gd name="T1" fmla="*/ 113 h 158"/>
                    <a:gd name="T2" fmla="*/ 12 w 164"/>
                    <a:gd name="T3" fmla="*/ 109 h 158"/>
                    <a:gd name="T4" fmla="*/ 85 w 164"/>
                    <a:gd name="T5" fmla="*/ 158 h 158"/>
                    <a:gd name="T6" fmla="*/ 164 w 164"/>
                    <a:gd name="T7" fmla="*/ 79 h 158"/>
                    <a:gd name="T8" fmla="*/ 85 w 164"/>
                    <a:gd name="T9" fmla="*/ 0 h 158"/>
                    <a:gd name="T10" fmla="*/ 32 w 164"/>
                    <a:gd name="T11" fmla="*/ 21 h 158"/>
                    <a:gd name="T12" fmla="*/ 32 w 164"/>
                    <a:gd name="T13" fmla="*/ 21 h 158"/>
                    <a:gd name="T14" fmla="*/ 22 w 164"/>
                    <a:gd name="T15" fmla="*/ 31 h 158"/>
                    <a:gd name="T16" fmla="*/ 12 w 164"/>
                    <a:gd name="T17" fmla="*/ 10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8">
                      <a:moveTo>
                        <a:pt x="14" y="113"/>
                      </a:moveTo>
                      <a:cubicBezTo>
                        <a:pt x="13" y="112"/>
                        <a:pt x="13" y="111"/>
                        <a:pt x="12" y="109"/>
                      </a:cubicBezTo>
                      <a:cubicBezTo>
                        <a:pt x="24" y="138"/>
                        <a:pt x="52" y="158"/>
                        <a:pt x="85" y="158"/>
                      </a:cubicBezTo>
                      <a:cubicBezTo>
                        <a:pt x="129" y="158"/>
                        <a:pt x="164" y="123"/>
                        <a:pt x="164" y="79"/>
                      </a:cubicBezTo>
                      <a:cubicBezTo>
                        <a:pt x="164" y="35"/>
                        <a:pt x="129" y="0"/>
                        <a:pt x="85" y="0"/>
                      </a:cubicBezTo>
                      <a:cubicBezTo>
                        <a:pt x="65" y="0"/>
                        <a:pt x="46" y="8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28" y="24"/>
                        <a:pt x="25" y="27"/>
                        <a:pt x="22" y="31"/>
                      </a:cubicBezTo>
                      <a:cubicBezTo>
                        <a:pt x="3" y="54"/>
                        <a:pt x="0" y="84"/>
                        <a:pt x="12" y="10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4"/>
              <a:srcRect l="27454" t="29919" r="19972" b="40695"/>
              <a:stretch/>
            </p:blipFill>
            <p:spPr>
              <a:xfrm>
                <a:off x="3628456" y="3192462"/>
                <a:ext cx="522442" cy="363636"/>
              </a:xfrm>
              <a:prstGeom prst="rect">
                <a:avLst/>
              </a:prstGeom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5314156" y="2652048"/>
            <a:ext cx="1568743" cy="1568743"/>
            <a:chOff x="5435583" y="2704730"/>
            <a:chExt cx="1600200" cy="1600200"/>
          </a:xfrm>
        </p:grpSpPr>
        <p:sp>
          <p:nvSpPr>
            <p:cNvPr id="50" name="Rectangle 49"/>
            <p:cNvSpPr/>
            <p:nvPr/>
          </p:nvSpPr>
          <p:spPr>
            <a:xfrm>
              <a:off x="5435583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38933" y="2901006"/>
              <a:ext cx="993502" cy="1207648"/>
              <a:chOff x="5738933" y="2901006"/>
              <a:chExt cx="993502" cy="120764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738933" y="2901006"/>
                <a:ext cx="993502" cy="1207648"/>
                <a:chOff x="1127084" y="3139548"/>
                <a:chExt cx="851767" cy="1035364"/>
              </a:xfrm>
            </p:grpSpPr>
            <p:sp>
              <p:nvSpPr>
                <p:cNvPr id="54" name="Freeform 41"/>
                <p:cNvSpPr>
                  <a:spLocks noEditPoints="1"/>
                </p:cNvSpPr>
                <p:nvPr/>
              </p:nvSpPr>
              <p:spPr bwMode="auto">
                <a:xfrm>
                  <a:off x="1127084" y="3139548"/>
                  <a:ext cx="851767" cy="1035364"/>
                </a:xfrm>
                <a:custGeom>
                  <a:avLst/>
                  <a:gdLst>
                    <a:gd name="T0" fmla="*/ 237 w 273"/>
                    <a:gd name="T1" fmla="*/ 54 h 332"/>
                    <a:gd name="T2" fmla="*/ 54 w 273"/>
                    <a:gd name="T3" fmla="*/ 58 h 332"/>
                    <a:gd name="T4" fmla="*/ 55 w 273"/>
                    <a:gd name="T5" fmla="*/ 203 h 332"/>
                    <a:gd name="T6" fmla="*/ 98 w 273"/>
                    <a:gd name="T7" fmla="*/ 235 h 332"/>
                    <a:gd name="T8" fmla="*/ 63 w 273"/>
                    <a:gd name="T9" fmla="*/ 261 h 332"/>
                    <a:gd name="T10" fmla="*/ 15 w 273"/>
                    <a:gd name="T11" fmla="*/ 281 h 332"/>
                    <a:gd name="T12" fmla="*/ 6 w 273"/>
                    <a:gd name="T13" fmla="*/ 315 h 332"/>
                    <a:gd name="T14" fmla="*/ 20 w 273"/>
                    <a:gd name="T15" fmla="*/ 322 h 332"/>
                    <a:gd name="T16" fmla="*/ 216 w 273"/>
                    <a:gd name="T17" fmla="*/ 250 h 332"/>
                    <a:gd name="T18" fmla="*/ 258 w 273"/>
                    <a:gd name="T19" fmla="*/ 182 h 332"/>
                    <a:gd name="T20" fmla="*/ 237 w 273"/>
                    <a:gd name="T21" fmla="*/ 54 h 332"/>
                    <a:gd name="T22" fmla="*/ 149 w 273"/>
                    <a:gd name="T23" fmla="*/ 209 h 332"/>
                    <a:gd name="T24" fmla="*/ 76 w 273"/>
                    <a:gd name="T25" fmla="*/ 160 h 332"/>
                    <a:gd name="T26" fmla="*/ 86 w 273"/>
                    <a:gd name="T27" fmla="*/ 82 h 332"/>
                    <a:gd name="T28" fmla="*/ 96 w 273"/>
                    <a:gd name="T29" fmla="*/ 72 h 332"/>
                    <a:gd name="T30" fmla="*/ 149 w 273"/>
                    <a:gd name="T31" fmla="*/ 51 h 332"/>
                    <a:gd name="T32" fmla="*/ 228 w 273"/>
                    <a:gd name="T33" fmla="*/ 130 h 332"/>
                    <a:gd name="T34" fmla="*/ 149 w 273"/>
                    <a:gd name="T35" fmla="*/ 209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3" h="332">
                      <a:moveTo>
                        <a:pt x="237" y="54"/>
                      </a:moveTo>
                      <a:cubicBezTo>
                        <a:pt x="189" y="0"/>
                        <a:pt x="101" y="2"/>
                        <a:pt x="54" y="58"/>
                      </a:cubicBezTo>
                      <a:cubicBezTo>
                        <a:pt x="19" y="100"/>
                        <a:pt x="19" y="161"/>
                        <a:pt x="55" y="203"/>
                      </a:cubicBezTo>
                      <a:cubicBezTo>
                        <a:pt x="67" y="217"/>
                        <a:pt x="81" y="226"/>
                        <a:pt x="98" y="235"/>
                      </a:cubicBezTo>
                      <a:cubicBezTo>
                        <a:pt x="87" y="248"/>
                        <a:pt x="76" y="256"/>
                        <a:pt x="63" y="261"/>
                      </a:cubicBezTo>
                      <a:cubicBezTo>
                        <a:pt x="47" y="268"/>
                        <a:pt x="31" y="274"/>
                        <a:pt x="15" y="281"/>
                      </a:cubicBezTo>
                      <a:cubicBezTo>
                        <a:pt x="0" y="287"/>
                        <a:pt x="7" y="303"/>
                        <a:pt x="6" y="315"/>
                      </a:cubicBezTo>
                      <a:cubicBezTo>
                        <a:pt x="5" y="324"/>
                        <a:pt x="14" y="321"/>
                        <a:pt x="20" y="322"/>
                      </a:cubicBezTo>
                      <a:cubicBezTo>
                        <a:pt x="95" y="332"/>
                        <a:pt x="159" y="304"/>
                        <a:pt x="216" y="250"/>
                      </a:cubicBezTo>
                      <a:cubicBezTo>
                        <a:pt x="235" y="232"/>
                        <a:pt x="250" y="209"/>
                        <a:pt x="258" y="182"/>
                      </a:cubicBezTo>
                      <a:cubicBezTo>
                        <a:pt x="273" y="135"/>
                        <a:pt x="270" y="91"/>
                        <a:pt x="237" y="54"/>
                      </a:cubicBezTo>
                      <a:close/>
                      <a:moveTo>
                        <a:pt x="149" y="209"/>
                      </a:moveTo>
                      <a:cubicBezTo>
                        <a:pt x="116" y="209"/>
                        <a:pt x="88" y="189"/>
                        <a:pt x="76" y="160"/>
                      </a:cubicBezTo>
                      <a:cubicBezTo>
                        <a:pt x="64" y="135"/>
                        <a:pt x="67" y="105"/>
                        <a:pt x="86" y="82"/>
                      </a:cubicBezTo>
                      <a:cubicBezTo>
                        <a:pt x="89" y="78"/>
                        <a:pt x="92" y="75"/>
                        <a:pt x="96" y="72"/>
                      </a:cubicBezTo>
                      <a:cubicBezTo>
                        <a:pt x="110" y="59"/>
                        <a:pt x="129" y="51"/>
                        <a:pt x="149" y="51"/>
                      </a:cubicBezTo>
                      <a:cubicBezTo>
                        <a:pt x="193" y="51"/>
                        <a:pt x="228" y="86"/>
                        <a:pt x="228" y="130"/>
                      </a:cubicBezTo>
                      <a:cubicBezTo>
                        <a:pt x="228" y="174"/>
                        <a:pt x="193" y="209"/>
                        <a:pt x="149" y="209"/>
                      </a:cubicBezTo>
                      <a:close/>
                    </a:path>
                  </a:pathLst>
                </a:custGeom>
                <a:solidFill>
                  <a:srgbClr val="FBFC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42"/>
                <p:cNvSpPr>
                  <a:spLocks/>
                </p:cNvSpPr>
                <p:nvPr/>
              </p:nvSpPr>
              <p:spPr bwMode="auto">
                <a:xfrm>
                  <a:off x="1325730" y="3299066"/>
                  <a:ext cx="511662" cy="493604"/>
                </a:xfrm>
                <a:custGeom>
                  <a:avLst/>
                  <a:gdLst>
                    <a:gd name="T0" fmla="*/ 14 w 164"/>
                    <a:gd name="T1" fmla="*/ 113 h 158"/>
                    <a:gd name="T2" fmla="*/ 12 w 164"/>
                    <a:gd name="T3" fmla="*/ 109 h 158"/>
                    <a:gd name="T4" fmla="*/ 85 w 164"/>
                    <a:gd name="T5" fmla="*/ 158 h 158"/>
                    <a:gd name="T6" fmla="*/ 164 w 164"/>
                    <a:gd name="T7" fmla="*/ 79 h 158"/>
                    <a:gd name="T8" fmla="*/ 85 w 164"/>
                    <a:gd name="T9" fmla="*/ 0 h 158"/>
                    <a:gd name="T10" fmla="*/ 32 w 164"/>
                    <a:gd name="T11" fmla="*/ 21 h 158"/>
                    <a:gd name="T12" fmla="*/ 32 w 164"/>
                    <a:gd name="T13" fmla="*/ 21 h 158"/>
                    <a:gd name="T14" fmla="*/ 22 w 164"/>
                    <a:gd name="T15" fmla="*/ 31 h 158"/>
                    <a:gd name="T16" fmla="*/ 12 w 164"/>
                    <a:gd name="T17" fmla="*/ 10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8">
                      <a:moveTo>
                        <a:pt x="14" y="113"/>
                      </a:moveTo>
                      <a:cubicBezTo>
                        <a:pt x="13" y="112"/>
                        <a:pt x="13" y="111"/>
                        <a:pt x="12" y="109"/>
                      </a:cubicBezTo>
                      <a:cubicBezTo>
                        <a:pt x="24" y="138"/>
                        <a:pt x="52" y="158"/>
                        <a:pt x="85" y="158"/>
                      </a:cubicBezTo>
                      <a:cubicBezTo>
                        <a:pt x="129" y="158"/>
                        <a:pt x="164" y="123"/>
                        <a:pt x="164" y="79"/>
                      </a:cubicBezTo>
                      <a:cubicBezTo>
                        <a:pt x="164" y="35"/>
                        <a:pt x="129" y="0"/>
                        <a:pt x="85" y="0"/>
                      </a:cubicBezTo>
                      <a:cubicBezTo>
                        <a:pt x="65" y="0"/>
                        <a:pt x="46" y="8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28" y="24"/>
                        <a:pt x="25" y="27"/>
                        <a:pt x="22" y="31"/>
                      </a:cubicBezTo>
                      <a:cubicBezTo>
                        <a:pt x="3" y="54"/>
                        <a:pt x="0" y="84"/>
                        <a:pt x="12" y="10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2992" y="3173974"/>
                <a:ext cx="399488" cy="399488"/>
              </a:xfrm>
              <a:prstGeom prst="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7684190" y="2652048"/>
            <a:ext cx="1568743" cy="1568743"/>
            <a:chOff x="7853141" y="2704730"/>
            <a:chExt cx="1600200" cy="1600200"/>
          </a:xfrm>
        </p:grpSpPr>
        <p:sp>
          <p:nvSpPr>
            <p:cNvPr id="57" name="Rectangle 56"/>
            <p:cNvSpPr/>
            <p:nvPr/>
          </p:nvSpPr>
          <p:spPr>
            <a:xfrm>
              <a:off x="785314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56491" y="2901006"/>
              <a:ext cx="993502" cy="1207648"/>
              <a:chOff x="8156491" y="2901006"/>
              <a:chExt cx="993502" cy="120764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156491" y="2901006"/>
                <a:ext cx="993502" cy="1207648"/>
                <a:chOff x="1127084" y="3139548"/>
                <a:chExt cx="851767" cy="1035364"/>
              </a:xfrm>
            </p:grpSpPr>
            <p:sp>
              <p:nvSpPr>
                <p:cNvPr id="61" name="Freeform 41"/>
                <p:cNvSpPr>
                  <a:spLocks noEditPoints="1"/>
                </p:cNvSpPr>
                <p:nvPr/>
              </p:nvSpPr>
              <p:spPr bwMode="auto">
                <a:xfrm>
                  <a:off x="1127084" y="3139548"/>
                  <a:ext cx="851767" cy="1035364"/>
                </a:xfrm>
                <a:custGeom>
                  <a:avLst/>
                  <a:gdLst>
                    <a:gd name="T0" fmla="*/ 237 w 273"/>
                    <a:gd name="T1" fmla="*/ 54 h 332"/>
                    <a:gd name="T2" fmla="*/ 54 w 273"/>
                    <a:gd name="T3" fmla="*/ 58 h 332"/>
                    <a:gd name="T4" fmla="*/ 55 w 273"/>
                    <a:gd name="T5" fmla="*/ 203 h 332"/>
                    <a:gd name="T6" fmla="*/ 98 w 273"/>
                    <a:gd name="T7" fmla="*/ 235 h 332"/>
                    <a:gd name="T8" fmla="*/ 63 w 273"/>
                    <a:gd name="T9" fmla="*/ 261 h 332"/>
                    <a:gd name="T10" fmla="*/ 15 w 273"/>
                    <a:gd name="T11" fmla="*/ 281 h 332"/>
                    <a:gd name="T12" fmla="*/ 6 w 273"/>
                    <a:gd name="T13" fmla="*/ 315 h 332"/>
                    <a:gd name="T14" fmla="*/ 20 w 273"/>
                    <a:gd name="T15" fmla="*/ 322 h 332"/>
                    <a:gd name="T16" fmla="*/ 216 w 273"/>
                    <a:gd name="T17" fmla="*/ 250 h 332"/>
                    <a:gd name="T18" fmla="*/ 258 w 273"/>
                    <a:gd name="T19" fmla="*/ 182 h 332"/>
                    <a:gd name="T20" fmla="*/ 237 w 273"/>
                    <a:gd name="T21" fmla="*/ 54 h 332"/>
                    <a:gd name="T22" fmla="*/ 149 w 273"/>
                    <a:gd name="T23" fmla="*/ 209 h 332"/>
                    <a:gd name="T24" fmla="*/ 76 w 273"/>
                    <a:gd name="T25" fmla="*/ 160 h 332"/>
                    <a:gd name="T26" fmla="*/ 86 w 273"/>
                    <a:gd name="T27" fmla="*/ 82 h 332"/>
                    <a:gd name="T28" fmla="*/ 96 w 273"/>
                    <a:gd name="T29" fmla="*/ 72 h 332"/>
                    <a:gd name="T30" fmla="*/ 149 w 273"/>
                    <a:gd name="T31" fmla="*/ 51 h 332"/>
                    <a:gd name="T32" fmla="*/ 228 w 273"/>
                    <a:gd name="T33" fmla="*/ 130 h 332"/>
                    <a:gd name="T34" fmla="*/ 149 w 273"/>
                    <a:gd name="T35" fmla="*/ 209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3" h="332">
                      <a:moveTo>
                        <a:pt x="237" y="54"/>
                      </a:moveTo>
                      <a:cubicBezTo>
                        <a:pt x="189" y="0"/>
                        <a:pt x="101" y="2"/>
                        <a:pt x="54" y="58"/>
                      </a:cubicBezTo>
                      <a:cubicBezTo>
                        <a:pt x="19" y="100"/>
                        <a:pt x="19" y="161"/>
                        <a:pt x="55" y="203"/>
                      </a:cubicBezTo>
                      <a:cubicBezTo>
                        <a:pt x="67" y="217"/>
                        <a:pt x="81" y="226"/>
                        <a:pt x="98" y="235"/>
                      </a:cubicBezTo>
                      <a:cubicBezTo>
                        <a:pt x="87" y="248"/>
                        <a:pt x="76" y="256"/>
                        <a:pt x="63" y="261"/>
                      </a:cubicBezTo>
                      <a:cubicBezTo>
                        <a:pt x="47" y="268"/>
                        <a:pt x="31" y="274"/>
                        <a:pt x="15" y="281"/>
                      </a:cubicBezTo>
                      <a:cubicBezTo>
                        <a:pt x="0" y="287"/>
                        <a:pt x="7" y="303"/>
                        <a:pt x="6" y="315"/>
                      </a:cubicBezTo>
                      <a:cubicBezTo>
                        <a:pt x="5" y="324"/>
                        <a:pt x="14" y="321"/>
                        <a:pt x="20" y="322"/>
                      </a:cubicBezTo>
                      <a:cubicBezTo>
                        <a:pt x="95" y="332"/>
                        <a:pt x="159" y="304"/>
                        <a:pt x="216" y="250"/>
                      </a:cubicBezTo>
                      <a:cubicBezTo>
                        <a:pt x="235" y="232"/>
                        <a:pt x="250" y="209"/>
                        <a:pt x="258" y="182"/>
                      </a:cubicBezTo>
                      <a:cubicBezTo>
                        <a:pt x="273" y="135"/>
                        <a:pt x="270" y="91"/>
                        <a:pt x="237" y="54"/>
                      </a:cubicBezTo>
                      <a:close/>
                      <a:moveTo>
                        <a:pt x="149" y="209"/>
                      </a:moveTo>
                      <a:cubicBezTo>
                        <a:pt x="116" y="209"/>
                        <a:pt x="88" y="189"/>
                        <a:pt x="76" y="160"/>
                      </a:cubicBezTo>
                      <a:cubicBezTo>
                        <a:pt x="64" y="135"/>
                        <a:pt x="67" y="105"/>
                        <a:pt x="86" y="82"/>
                      </a:cubicBezTo>
                      <a:cubicBezTo>
                        <a:pt x="89" y="78"/>
                        <a:pt x="92" y="75"/>
                        <a:pt x="96" y="72"/>
                      </a:cubicBezTo>
                      <a:cubicBezTo>
                        <a:pt x="110" y="59"/>
                        <a:pt x="129" y="51"/>
                        <a:pt x="149" y="51"/>
                      </a:cubicBezTo>
                      <a:cubicBezTo>
                        <a:pt x="193" y="51"/>
                        <a:pt x="228" y="86"/>
                        <a:pt x="228" y="130"/>
                      </a:cubicBezTo>
                      <a:cubicBezTo>
                        <a:pt x="228" y="174"/>
                        <a:pt x="193" y="209"/>
                        <a:pt x="149" y="209"/>
                      </a:cubicBezTo>
                      <a:close/>
                    </a:path>
                  </a:pathLst>
                </a:custGeom>
                <a:solidFill>
                  <a:srgbClr val="FBFC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auto">
                <a:xfrm>
                  <a:off x="1325730" y="3299066"/>
                  <a:ext cx="511662" cy="493604"/>
                </a:xfrm>
                <a:custGeom>
                  <a:avLst/>
                  <a:gdLst>
                    <a:gd name="T0" fmla="*/ 14 w 164"/>
                    <a:gd name="T1" fmla="*/ 113 h 158"/>
                    <a:gd name="T2" fmla="*/ 12 w 164"/>
                    <a:gd name="T3" fmla="*/ 109 h 158"/>
                    <a:gd name="T4" fmla="*/ 85 w 164"/>
                    <a:gd name="T5" fmla="*/ 158 h 158"/>
                    <a:gd name="T6" fmla="*/ 164 w 164"/>
                    <a:gd name="T7" fmla="*/ 79 h 158"/>
                    <a:gd name="T8" fmla="*/ 85 w 164"/>
                    <a:gd name="T9" fmla="*/ 0 h 158"/>
                    <a:gd name="T10" fmla="*/ 32 w 164"/>
                    <a:gd name="T11" fmla="*/ 21 h 158"/>
                    <a:gd name="T12" fmla="*/ 32 w 164"/>
                    <a:gd name="T13" fmla="*/ 21 h 158"/>
                    <a:gd name="T14" fmla="*/ 22 w 164"/>
                    <a:gd name="T15" fmla="*/ 31 h 158"/>
                    <a:gd name="T16" fmla="*/ 12 w 164"/>
                    <a:gd name="T17" fmla="*/ 10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8">
                      <a:moveTo>
                        <a:pt x="14" y="113"/>
                      </a:moveTo>
                      <a:cubicBezTo>
                        <a:pt x="13" y="112"/>
                        <a:pt x="13" y="111"/>
                        <a:pt x="12" y="109"/>
                      </a:cubicBezTo>
                      <a:cubicBezTo>
                        <a:pt x="24" y="138"/>
                        <a:pt x="52" y="158"/>
                        <a:pt x="85" y="158"/>
                      </a:cubicBezTo>
                      <a:cubicBezTo>
                        <a:pt x="129" y="158"/>
                        <a:pt x="164" y="123"/>
                        <a:pt x="164" y="79"/>
                      </a:cubicBezTo>
                      <a:cubicBezTo>
                        <a:pt x="164" y="35"/>
                        <a:pt x="129" y="0"/>
                        <a:pt x="85" y="0"/>
                      </a:cubicBezTo>
                      <a:cubicBezTo>
                        <a:pt x="65" y="0"/>
                        <a:pt x="46" y="8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28" y="24"/>
                        <a:pt x="25" y="27"/>
                        <a:pt x="22" y="31"/>
                      </a:cubicBezTo>
                      <a:cubicBezTo>
                        <a:pt x="3" y="54"/>
                        <a:pt x="0" y="84"/>
                        <a:pt x="12" y="10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6"/>
              <a:srcRect l="19456" t="19456" r="23993" b="23993"/>
              <a:stretch/>
            </p:blipFill>
            <p:spPr>
              <a:xfrm>
                <a:off x="8428037" y="3123696"/>
                <a:ext cx="516194" cy="504724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418644" y="363148"/>
            <a:ext cx="3650657" cy="759481"/>
            <a:chOff x="427038" y="369933"/>
            <a:chExt cx="3723860" cy="774710"/>
          </a:xfrm>
        </p:grpSpPr>
        <p:sp>
          <p:nvSpPr>
            <p:cNvPr id="94" name="Rectangle 93"/>
            <p:cNvSpPr/>
            <p:nvPr/>
          </p:nvSpPr>
          <p:spPr>
            <a:xfrm>
              <a:off x="427038" y="380046"/>
              <a:ext cx="1066799" cy="764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9"/>
            <p:cNvSpPr>
              <a:spLocks noChangeAspect="1"/>
            </p:cNvSpPr>
            <p:nvPr/>
          </p:nvSpPr>
          <p:spPr bwMode="auto">
            <a:xfrm>
              <a:off x="857585" y="475389"/>
              <a:ext cx="483854" cy="608436"/>
            </a:xfrm>
            <a:custGeom>
              <a:avLst/>
              <a:gdLst>
                <a:gd name="T0" fmla="*/ 5153 w 5153"/>
                <a:gd name="T1" fmla="*/ 2353 h 6483"/>
                <a:gd name="T2" fmla="*/ 2799 w 5153"/>
                <a:gd name="T3" fmla="*/ 0 h 6483"/>
                <a:gd name="T4" fmla="*/ 445 w 5153"/>
                <a:gd name="T5" fmla="*/ 2353 h 6483"/>
                <a:gd name="T6" fmla="*/ 1852 w 5153"/>
                <a:gd name="T7" fmla="*/ 4507 h 6483"/>
                <a:gd name="T8" fmla="*/ 1399 w 5153"/>
                <a:gd name="T9" fmla="*/ 4932 h 6483"/>
                <a:gd name="T10" fmla="*/ 214 w 5153"/>
                <a:gd name="T11" fmla="*/ 5457 h 6483"/>
                <a:gd name="T12" fmla="*/ 41 w 5153"/>
                <a:gd name="T13" fmla="*/ 5578 h 6483"/>
                <a:gd name="T14" fmla="*/ 0 w 5153"/>
                <a:gd name="T15" fmla="*/ 6245 h 6483"/>
                <a:gd name="T16" fmla="*/ 96 w 5153"/>
                <a:gd name="T17" fmla="*/ 6276 h 6483"/>
                <a:gd name="T18" fmla="*/ 3145 w 5153"/>
                <a:gd name="T19" fmla="*/ 5637 h 6483"/>
                <a:gd name="T20" fmla="*/ 5153 w 5153"/>
                <a:gd name="T21" fmla="*/ 2353 h 6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3" h="6483">
                  <a:moveTo>
                    <a:pt x="5153" y="2353"/>
                  </a:moveTo>
                  <a:cubicBezTo>
                    <a:pt x="5153" y="1054"/>
                    <a:pt x="4098" y="0"/>
                    <a:pt x="2799" y="0"/>
                  </a:cubicBezTo>
                  <a:cubicBezTo>
                    <a:pt x="1500" y="0"/>
                    <a:pt x="445" y="1054"/>
                    <a:pt x="445" y="2353"/>
                  </a:cubicBezTo>
                  <a:cubicBezTo>
                    <a:pt x="445" y="3314"/>
                    <a:pt x="1023" y="4144"/>
                    <a:pt x="1852" y="4507"/>
                  </a:cubicBezTo>
                  <a:cubicBezTo>
                    <a:pt x="1776" y="4634"/>
                    <a:pt x="1586" y="4814"/>
                    <a:pt x="1399" y="4932"/>
                  </a:cubicBezTo>
                  <a:cubicBezTo>
                    <a:pt x="1036" y="5167"/>
                    <a:pt x="611" y="5284"/>
                    <a:pt x="214" y="5457"/>
                  </a:cubicBezTo>
                  <a:cubicBezTo>
                    <a:pt x="148" y="5485"/>
                    <a:pt x="45" y="5530"/>
                    <a:pt x="41" y="5578"/>
                  </a:cubicBezTo>
                  <a:cubicBezTo>
                    <a:pt x="13" y="5799"/>
                    <a:pt x="10" y="6027"/>
                    <a:pt x="0" y="6245"/>
                  </a:cubicBezTo>
                  <a:cubicBezTo>
                    <a:pt x="48" y="6262"/>
                    <a:pt x="72" y="6273"/>
                    <a:pt x="96" y="6276"/>
                  </a:cubicBezTo>
                  <a:cubicBezTo>
                    <a:pt x="1213" y="6483"/>
                    <a:pt x="2229" y="6221"/>
                    <a:pt x="3145" y="5637"/>
                  </a:cubicBezTo>
                  <a:cubicBezTo>
                    <a:pt x="4095" y="5032"/>
                    <a:pt x="5153" y="4043"/>
                    <a:pt x="5153" y="2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52882" y="369933"/>
              <a:ext cx="2798016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anchor="ctr">
              <a:spAutoFit/>
            </a:bodyPr>
            <a:lstStyle/>
            <a:p>
              <a:pPr marL="179243" marR="0" lvl="0" indent="0" defTabSz="913386" eaLnBrk="1" fontAlgn="base" latinLnBrk="0" hangingPunct="1">
                <a:lnSpc>
                  <a:spcPct val="100000"/>
                </a:lnSpc>
                <a:spcBef>
                  <a:spcPts val="1175"/>
                </a:spcBef>
                <a:spcAft>
                  <a:spcPts val="11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Semibold" panose="020B0702040204020203" pitchFamily="34" charset="0"/>
                </a:rPr>
                <a:t>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3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1" y="487"/>
            <a:ext cx="12192000" cy="1411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40728" y="363148"/>
            <a:ext cx="3228573" cy="754315"/>
            <a:chOff x="857585" y="369933"/>
            <a:chExt cx="3293313" cy="769441"/>
          </a:xfrm>
        </p:grpSpPr>
        <p:sp>
          <p:nvSpPr>
            <p:cNvPr id="63" name="Freeform 9"/>
            <p:cNvSpPr>
              <a:spLocks noChangeAspect="1"/>
            </p:cNvSpPr>
            <p:nvPr/>
          </p:nvSpPr>
          <p:spPr bwMode="auto">
            <a:xfrm>
              <a:off x="857585" y="475389"/>
              <a:ext cx="483854" cy="608436"/>
            </a:xfrm>
            <a:custGeom>
              <a:avLst/>
              <a:gdLst>
                <a:gd name="T0" fmla="*/ 5153 w 5153"/>
                <a:gd name="T1" fmla="*/ 2353 h 6483"/>
                <a:gd name="T2" fmla="*/ 2799 w 5153"/>
                <a:gd name="T3" fmla="*/ 0 h 6483"/>
                <a:gd name="T4" fmla="*/ 445 w 5153"/>
                <a:gd name="T5" fmla="*/ 2353 h 6483"/>
                <a:gd name="T6" fmla="*/ 1852 w 5153"/>
                <a:gd name="T7" fmla="*/ 4507 h 6483"/>
                <a:gd name="T8" fmla="*/ 1399 w 5153"/>
                <a:gd name="T9" fmla="*/ 4932 h 6483"/>
                <a:gd name="T10" fmla="*/ 214 w 5153"/>
                <a:gd name="T11" fmla="*/ 5457 h 6483"/>
                <a:gd name="T12" fmla="*/ 41 w 5153"/>
                <a:gd name="T13" fmla="*/ 5578 h 6483"/>
                <a:gd name="T14" fmla="*/ 0 w 5153"/>
                <a:gd name="T15" fmla="*/ 6245 h 6483"/>
                <a:gd name="T16" fmla="*/ 96 w 5153"/>
                <a:gd name="T17" fmla="*/ 6276 h 6483"/>
                <a:gd name="T18" fmla="*/ 3145 w 5153"/>
                <a:gd name="T19" fmla="*/ 5637 h 6483"/>
                <a:gd name="T20" fmla="*/ 5153 w 5153"/>
                <a:gd name="T21" fmla="*/ 2353 h 6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3" h="6483">
                  <a:moveTo>
                    <a:pt x="5153" y="2353"/>
                  </a:moveTo>
                  <a:cubicBezTo>
                    <a:pt x="5153" y="1054"/>
                    <a:pt x="4098" y="0"/>
                    <a:pt x="2799" y="0"/>
                  </a:cubicBezTo>
                  <a:cubicBezTo>
                    <a:pt x="1500" y="0"/>
                    <a:pt x="445" y="1054"/>
                    <a:pt x="445" y="2353"/>
                  </a:cubicBezTo>
                  <a:cubicBezTo>
                    <a:pt x="445" y="3314"/>
                    <a:pt x="1023" y="4144"/>
                    <a:pt x="1852" y="4507"/>
                  </a:cubicBezTo>
                  <a:cubicBezTo>
                    <a:pt x="1776" y="4634"/>
                    <a:pt x="1586" y="4814"/>
                    <a:pt x="1399" y="4932"/>
                  </a:cubicBezTo>
                  <a:cubicBezTo>
                    <a:pt x="1036" y="5167"/>
                    <a:pt x="611" y="5284"/>
                    <a:pt x="214" y="5457"/>
                  </a:cubicBezTo>
                  <a:cubicBezTo>
                    <a:pt x="148" y="5485"/>
                    <a:pt x="45" y="5530"/>
                    <a:pt x="41" y="5578"/>
                  </a:cubicBezTo>
                  <a:cubicBezTo>
                    <a:pt x="13" y="5799"/>
                    <a:pt x="10" y="6027"/>
                    <a:pt x="0" y="6245"/>
                  </a:cubicBezTo>
                  <a:cubicBezTo>
                    <a:pt x="48" y="6262"/>
                    <a:pt x="72" y="6273"/>
                    <a:pt x="96" y="6276"/>
                  </a:cubicBezTo>
                  <a:cubicBezTo>
                    <a:pt x="1213" y="6483"/>
                    <a:pt x="2229" y="6221"/>
                    <a:pt x="3145" y="5637"/>
                  </a:cubicBezTo>
                  <a:cubicBezTo>
                    <a:pt x="4095" y="5032"/>
                    <a:pt x="5153" y="4043"/>
                    <a:pt x="5153" y="2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52882" y="369933"/>
              <a:ext cx="2798016" cy="7694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79243" marR="0" lvl="0" indent="0" defTabSz="913386" eaLnBrk="1" fontAlgn="base" latinLnBrk="0" hangingPunct="1">
                <a:lnSpc>
                  <a:spcPct val="100000"/>
                </a:lnSpc>
                <a:spcBef>
                  <a:spcPts val="1175"/>
                </a:spcBef>
                <a:spcAft>
                  <a:spcPts val="11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Semibold" panose="020B0702040204020203" pitchFamily="34" charset="0"/>
                </a:rPr>
                <a:t>Language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3135" y="276939"/>
            <a:ext cx="4014718" cy="841064"/>
            <a:chOff x="370416" y="281995"/>
            <a:chExt cx="4095221" cy="857929"/>
          </a:xfrm>
        </p:grpSpPr>
        <p:grpSp>
          <p:nvGrpSpPr>
            <p:cNvPr id="5" name="Group 4"/>
            <p:cNvGrpSpPr/>
            <p:nvPr/>
          </p:nvGrpSpPr>
          <p:grpSpPr>
            <a:xfrm>
              <a:off x="370416" y="281995"/>
              <a:ext cx="4095221" cy="857929"/>
              <a:chOff x="370416" y="281305"/>
              <a:chExt cx="4095221" cy="85792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356203" y="369793"/>
                <a:ext cx="3109434" cy="76944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anchor="ctr">
                <a:spAutoFit/>
              </a:bodyPr>
              <a:lstStyle/>
              <a:p>
                <a:pPr marL="179243" marR="0" lvl="0" indent="0" defTabSz="913386" eaLnBrk="1" fontAlgn="base" latinLnBrk="0" hangingPunct="1">
                  <a:lnSpc>
                    <a:spcPct val="100000"/>
                  </a:lnSpc>
                  <a:spcBef>
                    <a:spcPts val="1175"/>
                  </a:spcBef>
                  <a:spcAft>
                    <a:spcPts val="1175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31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  <a:cs typeface="Segoe UI Semibold" panose="020B0702040204020203" pitchFamily="34" charset="0"/>
                  </a:rPr>
                  <a:t>Knowledge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70416" y="281305"/>
                <a:ext cx="1066799" cy="624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680827" y="458609"/>
              <a:ext cx="660611" cy="660611"/>
            </a:xfrm>
            <a:custGeom>
              <a:avLst/>
              <a:gdLst>
                <a:gd name="T0" fmla="*/ 5986 w 5986"/>
                <a:gd name="T1" fmla="*/ 3594 h 5985"/>
                <a:gd name="T2" fmla="*/ 5986 w 5986"/>
                <a:gd name="T3" fmla="*/ 2395 h 5985"/>
                <a:gd name="T4" fmla="*/ 5402 w 5986"/>
                <a:gd name="T5" fmla="*/ 2395 h 5985"/>
                <a:gd name="T6" fmla="*/ 5122 w 5986"/>
                <a:gd name="T7" fmla="*/ 1717 h 5985"/>
                <a:gd name="T8" fmla="*/ 5533 w 5986"/>
                <a:gd name="T9" fmla="*/ 1330 h 5985"/>
                <a:gd name="T10" fmla="*/ 4666 w 5986"/>
                <a:gd name="T11" fmla="*/ 463 h 5985"/>
                <a:gd name="T12" fmla="*/ 4282 w 5986"/>
                <a:gd name="T13" fmla="*/ 870 h 5985"/>
                <a:gd name="T14" fmla="*/ 3591 w 5986"/>
                <a:gd name="T15" fmla="*/ 584 h 5985"/>
                <a:gd name="T16" fmla="*/ 3591 w 5986"/>
                <a:gd name="T17" fmla="*/ 0 h 5985"/>
                <a:gd name="T18" fmla="*/ 2392 w 5986"/>
                <a:gd name="T19" fmla="*/ 0 h 5985"/>
                <a:gd name="T20" fmla="*/ 2392 w 5986"/>
                <a:gd name="T21" fmla="*/ 587 h 5985"/>
                <a:gd name="T22" fmla="*/ 1711 w 5986"/>
                <a:gd name="T23" fmla="*/ 870 h 5985"/>
                <a:gd name="T24" fmla="*/ 1327 w 5986"/>
                <a:gd name="T25" fmla="*/ 456 h 5985"/>
                <a:gd name="T26" fmla="*/ 453 w 5986"/>
                <a:gd name="T27" fmla="*/ 1323 h 5985"/>
                <a:gd name="T28" fmla="*/ 868 w 5986"/>
                <a:gd name="T29" fmla="*/ 1710 h 5985"/>
                <a:gd name="T30" fmla="*/ 584 w 5986"/>
                <a:gd name="T31" fmla="*/ 2395 h 5985"/>
                <a:gd name="T32" fmla="*/ 0 w 5986"/>
                <a:gd name="T33" fmla="*/ 2395 h 5985"/>
                <a:gd name="T34" fmla="*/ 0 w 5986"/>
                <a:gd name="T35" fmla="*/ 3587 h 5985"/>
                <a:gd name="T36" fmla="*/ 584 w 5986"/>
                <a:gd name="T37" fmla="*/ 3587 h 5985"/>
                <a:gd name="T38" fmla="*/ 871 w 5986"/>
                <a:gd name="T39" fmla="*/ 4275 h 5985"/>
                <a:gd name="T40" fmla="*/ 442 w 5986"/>
                <a:gd name="T41" fmla="*/ 4651 h 5985"/>
                <a:gd name="T42" fmla="*/ 1320 w 5986"/>
                <a:gd name="T43" fmla="*/ 5529 h 5985"/>
                <a:gd name="T44" fmla="*/ 1711 w 5986"/>
                <a:gd name="T45" fmla="*/ 5114 h 5985"/>
                <a:gd name="T46" fmla="*/ 2392 w 5986"/>
                <a:gd name="T47" fmla="*/ 5398 h 5985"/>
                <a:gd name="T48" fmla="*/ 2392 w 5986"/>
                <a:gd name="T49" fmla="*/ 5985 h 5985"/>
                <a:gd name="T50" fmla="*/ 3584 w 5986"/>
                <a:gd name="T51" fmla="*/ 5985 h 5985"/>
                <a:gd name="T52" fmla="*/ 3584 w 5986"/>
                <a:gd name="T53" fmla="*/ 5401 h 5985"/>
                <a:gd name="T54" fmla="*/ 4279 w 5986"/>
                <a:gd name="T55" fmla="*/ 5114 h 5985"/>
                <a:gd name="T56" fmla="*/ 4662 w 5986"/>
                <a:gd name="T57" fmla="*/ 5533 h 5985"/>
                <a:gd name="T58" fmla="*/ 5523 w 5986"/>
                <a:gd name="T59" fmla="*/ 4669 h 5985"/>
                <a:gd name="T60" fmla="*/ 5112 w 5986"/>
                <a:gd name="T61" fmla="*/ 4285 h 5985"/>
                <a:gd name="T62" fmla="*/ 5402 w 5986"/>
                <a:gd name="T63" fmla="*/ 3594 h 5985"/>
                <a:gd name="T64" fmla="*/ 5986 w 5986"/>
                <a:gd name="T65" fmla="*/ 3594 h 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86" h="5985">
                  <a:moveTo>
                    <a:pt x="5986" y="3594"/>
                  </a:moveTo>
                  <a:cubicBezTo>
                    <a:pt x="5986" y="3193"/>
                    <a:pt x="5986" y="2795"/>
                    <a:pt x="5986" y="2395"/>
                  </a:cubicBezTo>
                  <a:cubicBezTo>
                    <a:pt x="5789" y="2395"/>
                    <a:pt x="5595" y="2395"/>
                    <a:pt x="5402" y="2395"/>
                  </a:cubicBezTo>
                  <a:cubicBezTo>
                    <a:pt x="5343" y="2153"/>
                    <a:pt x="5246" y="1925"/>
                    <a:pt x="5122" y="1717"/>
                  </a:cubicBezTo>
                  <a:cubicBezTo>
                    <a:pt x="5257" y="1589"/>
                    <a:pt x="5395" y="1458"/>
                    <a:pt x="5533" y="1330"/>
                  </a:cubicBezTo>
                  <a:cubicBezTo>
                    <a:pt x="5232" y="1029"/>
                    <a:pt x="4956" y="753"/>
                    <a:pt x="4666" y="463"/>
                  </a:cubicBezTo>
                  <a:cubicBezTo>
                    <a:pt x="4541" y="597"/>
                    <a:pt x="4410" y="736"/>
                    <a:pt x="4282" y="870"/>
                  </a:cubicBezTo>
                  <a:cubicBezTo>
                    <a:pt x="4071" y="743"/>
                    <a:pt x="3836" y="642"/>
                    <a:pt x="3591" y="584"/>
                  </a:cubicBezTo>
                  <a:cubicBezTo>
                    <a:pt x="3591" y="397"/>
                    <a:pt x="3591" y="197"/>
                    <a:pt x="3591" y="0"/>
                  </a:cubicBezTo>
                  <a:cubicBezTo>
                    <a:pt x="3190" y="0"/>
                    <a:pt x="2793" y="0"/>
                    <a:pt x="2392" y="0"/>
                  </a:cubicBezTo>
                  <a:cubicBezTo>
                    <a:pt x="2392" y="197"/>
                    <a:pt x="2392" y="390"/>
                    <a:pt x="2392" y="587"/>
                  </a:cubicBezTo>
                  <a:cubicBezTo>
                    <a:pt x="2150" y="649"/>
                    <a:pt x="1918" y="746"/>
                    <a:pt x="1711" y="870"/>
                  </a:cubicBezTo>
                  <a:cubicBezTo>
                    <a:pt x="1586" y="736"/>
                    <a:pt x="1452" y="594"/>
                    <a:pt x="1327" y="456"/>
                  </a:cubicBezTo>
                  <a:cubicBezTo>
                    <a:pt x="1023" y="753"/>
                    <a:pt x="747" y="1029"/>
                    <a:pt x="453" y="1323"/>
                  </a:cubicBezTo>
                  <a:cubicBezTo>
                    <a:pt x="588" y="1451"/>
                    <a:pt x="729" y="1582"/>
                    <a:pt x="868" y="1710"/>
                  </a:cubicBezTo>
                  <a:cubicBezTo>
                    <a:pt x="740" y="1921"/>
                    <a:pt x="646" y="2149"/>
                    <a:pt x="584" y="2395"/>
                  </a:cubicBezTo>
                  <a:cubicBezTo>
                    <a:pt x="398" y="2395"/>
                    <a:pt x="201" y="2395"/>
                    <a:pt x="0" y="2395"/>
                  </a:cubicBezTo>
                  <a:cubicBezTo>
                    <a:pt x="0" y="2795"/>
                    <a:pt x="0" y="3183"/>
                    <a:pt x="0" y="3587"/>
                  </a:cubicBezTo>
                  <a:cubicBezTo>
                    <a:pt x="197" y="3587"/>
                    <a:pt x="391" y="3587"/>
                    <a:pt x="584" y="3587"/>
                  </a:cubicBezTo>
                  <a:cubicBezTo>
                    <a:pt x="646" y="3832"/>
                    <a:pt x="743" y="4064"/>
                    <a:pt x="871" y="4275"/>
                  </a:cubicBezTo>
                  <a:cubicBezTo>
                    <a:pt x="733" y="4396"/>
                    <a:pt x="584" y="4527"/>
                    <a:pt x="442" y="4651"/>
                  </a:cubicBezTo>
                  <a:cubicBezTo>
                    <a:pt x="750" y="4959"/>
                    <a:pt x="1027" y="5235"/>
                    <a:pt x="1320" y="5529"/>
                  </a:cubicBezTo>
                  <a:cubicBezTo>
                    <a:pt x="1448" y="5391"/>
                    <a:pt x="1583" y="5249"/>
                    <a:pt x="1711" y="5114"/>
                  </a:cubicBezTo>
                  <a:cubicBezTo>
                    <a:pt x="1918" y="5242"/>
                    <a:pt x="2150" y="5336"/>
                    <a:pt x="2392" y="5398"/>
                  </a:cubicBezTo>
                  <a:cubicBezTo>
                    <a:pt x="2392" y="5584"/>
                    <a:pt x="2392" y="5781"/>
                    <a:pt x="2392" y="5985"/>
                  </a:cubicBezTo>
                  <a:cubicBezTo>
                    <a:pt x="2793" y="5985"/>
                    <a:pt x="3180" y="5985"/>
                    <a:pt x="3584" y="5985"/>
                  </a:cubicBezTo>
                  <a:cubicBezTo>
                    <a:pt x="3584" y="5788"/>
                    <a:pt x="3584" y="5591"/>
                    <a:pt x="3584" y="5401"/>
                  </a:cubicBezTo>
                  <a:cubicBezTo>
                    <a:pt x="3833" y="5343"/>
                    <a:pt x="4064" y="5242"/>
                    <a:pt x="4279" y="5114"/>
                  </a:cubicBezTo>
                  <a:cubicBezTo>
                    <a:pt x="4403" y="5253"/>
                    <a:pt x="4534" y="5394"/>
                    <a:pt x="4662" y="5533"/>
                  </a:cubicBezTo>
                  <a:cubicBezTo>
                    <a:pt x="4956" y="5239"/>
                    <a:pt x="5232" y="4959"/>
                    <a:pt x="5523" y="4669"/>
                  </a:cubicBezTo>
                  <a:cubicBezTo>
                    <a:pt x="5388" y="4541"/>
                    <a:pt x="5246" y="4409"/>
                    <a:pt x="5112" y="4285"/>
                  </a:cubicBezTo>
                  <a:cubicBezTo>
                    <a:pt x="5239" y="4074"/>
                    <a:pt x="5340" y="3843"/>
                    <a:pt x="5402" y="3594"/>
                  </a:cubicBezTo>
                  <a:cubicBezTo>
                    <a:pt x="5588" y="3594"/>
                    <a:pt x="5785" y="3594"/>
                    <a:pt x="5986" y="3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77643" y="2652048"/>
            <a:ext cx="1568743" cy="1568743"/>
            <a:chOff x="6746821" y="2704730"/>
            <a:chExt cx="1600200" cy="1600200"/>
          </a:xfrm>
        </p:grpSpPr>
        <p:sp>
          <p:nvSpPr>
            <p:cNvPr id="39" name="Rectangle 38"/>
            <p:cNvSpPr/>
            <p:nvPr/>
          </p:nvSpPr>
          <p:spPr>
            <a:xfrm>
              <a:off x="674682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953196" y="2913486"/>
              <a:ext cx="1187450" cy="1182688"/>
              <a:chOff x="6953196" y="2913486"/>
              <a:chExt cx="1187450" cy="1182688"/>
            </a:xfrm>
          </p:grpSpPr>
          <p:grpSp>
            <p:nvGrpSpPr>
              <p:cNvPr id="119" name="Group 4"/>
              <p:cNvGrpSpPr>
                <a:grpSpLocks noChangeAspect="1"/>
              </p:cNvGrpSpPr>
              <p:nvPr/>
            </p:nvGrpSpPr>
            <p:grpSpPr bwMode="auto">
              <a:xfrm>
                <a:off x="6953196" y="2913486"/>
                <a:ext cx="1187450" cy="1182688"/>
                <a:chOff x="864" y="1833"/>
                <a:chExt cx="748" cy="745"/>
              </a:xfrm>
            </p:grpSpPr>
            <p:sp>
              <p:nvSpPr>
                <p:cNvPr id="120" name="Freeform 5"/>
                <p:cNvSpPr>
                  <a:spLocks noEditPoints="1"/>
                </p:cNvSpPr>
                <p:nvPr/>
              </p:nvSpPr>
              <p:spPr bwMode="auto">
                <a:xfrm>
                  <a:off x="864" y="1833"/>
                  <a:ext cx="748" cy="745"/>
                </a:xfrm>
                <a:custGeom>
                  <a:avLst/>
                  <a:gdLst>
                    <a:gd name="T0" fmla="*/ 300 w 303"/>
                    <a:gd name="T1" fmla="*/ 151 h 302"/>
                    <a:gd name="T2" fmla="*/ 301 w 303"/>
                    <a:gd name="T3" fmla="*/ 134 h 302"/>
                    <a:gd name="T4" fmla="*/ 290 w 303"/>
                    <a:gd name="T5" fmla="*/ 121 h 302"/>
                    <a:gd name="T6" fmla="*/ 280 w 303"/>
                    <a:gd name="T7" fmla="*/ 122 h 302"/>
                    <a:gd name="T8" fmla="*/ 263 w 303"/>
                    <a:gd name="T9" fmla="*/ 82 h 302"/>
                    <a:gd name="T10" fmla="*/ 272 w 303"/>
                    <a:gd name="T11" fmla="*/ 75 h 302"/>
                    <a:gd name="T12" fmla="*/ 272 w 303"/>
                    <a:gd name="T13" fmla="*/ 62 h 302"/>
                    <a:gd name="T14" fmla="*/ 243 w 303"/>
                    <a:gd name="T15" fmla="*/ 33 h 302"/>
                    <a:gd name="T16" fmla="*/ 225 w 303"/>
                    <a:gd name="T17" fmla="*/ 34 h 302"/>
                    <a:gd name="T18" fmla="*/ 220 w 303"/>
                    <a:gd name="T19" fmla="*/ 40 h 302"/>
                    <a:gd name="T20" fmla="*/ 181 w 303"/>
                    <a:gd name="T21" fmla="*/ 24 h 302"/>
                    <a:gd name="T22" fmla="*/ 181 w 303"/>
                    <a:gd name="T23" fmla="*/ 14 h 302"/>
                    <a:gd name="T24" fmla="*/ 171 w 303"/>
                    <a:gd name="T25" fmla="*/ 1 h 302"/>
                    <a:gd name="T26" fmla="*/ 132 w 303"/>
                    <a:gd name="T27" fmla="*/ 1 h 302"/>
                    <a:gd name="T28" fmla="*/ 120 w 303"/>
                    <a:gd name="T29" fmla="*/ 14 h 302"/>
                    <a:gd name="T30" fmla="*/ 121 w 303"/>
                    <a:gd name="T31" fmla="*/ 23 h 302"/>
                    <a:gd name="T32" fmla="*/ 81 w 303"/>
                    <a:gd name="T33" fmla="*/ 40 h 302"/>
                    <a:gd name="T34" fmla="*/ 74 w 303"/>
                    <a:gd name="T35" fmla="*/ 31 h 302"/>
                    <a:gd name="T36" fmla="*/ 61 w 303"/>
                    <a:gd name="T37" fmla="*/ 31 h 302"/>
                    <a:gd name="T38" fmla="*/ 32 w 303"/>
                    <a:gd name="T39" fmla="*/ 59 h 302"/>
                    <a:gd name="T40" fmla="*/ 33 w 303"/>
                    <a:gd name="T41" fmla="*/ 77 h 302"/>
                    <a:gd name="T42" fmla="*/ 39 w 303"/>
                    <a:gd name="T43" fmla="*/ 82 h 302"/>
                    <a:gd name="T44" fmla="*/ 23 w 303"/>
                    <a:gd name="T45" fmla="*/ 122 h 302"/>
                    <a:gd name="T46" fmla="*/ 11 w 303"/>
                    <a:gd name="T47" fmla="*/ 121 h 302"/>
                    <a:gd name="T48" fmla="*/ 9 w 303"/>
                    <a:gd name="T49" fmla="*/ 121 h 302"/>
                    <a:gd name="T50" fmla="*/ 1 w 303"/>
                    <a:gd name="T51" fmla="*/ 131 h 302"/>
                    <a:gd name="T52" fmla="*/ 1 w 303"/>
                    <a:gd name="T53" fmla="*/ 169 h 302"/>
                    <a:gd name="T54" fmla="*/ 12 w 303"/>
                    <a:gd name="T55" fmla="*/ 181 h 302"/>
                    <a:gd name="T56" fmla="*/ 22 w 303"/>
                    <a:gd name="T57" fmla="*/ 181 h 302"/>
                    <a:gd name="T58" fmla="*/ 38 w 303"/>
                    <a:gd name="T59" fmla="*/ 220 h 302"/>
                    <a:gd name="T60" fmla="*/ 38 w 303"/>
                    <a:gd name="T61" fmla="*/ 220 h 302"/>
                    <a:gd name="T62" fmla="*/ 30 w 303"/>
                    <a:gd name="T63" fmla="*/ 227 h 302"/>
                    <a:gd name="T64" fmla="*/ 29 w 303"/>
                    <a:gd name="T65" fmla="*/ 240 h 302"/>
                    <a:gd name="T66" fmla="*/ 61 w 303"/>
                    <a:gd name="T67" fmla="*/ 271 h 302"/>
                    <a:gd name="T68" fmla="*/ 74 w 303"/>
                    <a:gd name="T69" fmla="*/ 271 h 302"/>
                    <a:gd name="T70" fmla="*/ 81 w 303"/>
                    <a:gd name="T71" fmla="*/ 264 h 302"/>
                    <a:gd name="T72" fmla="*/ 122 w 303"/>
                    <a:gd name="T73" fmla="*/ 281 h 302"/>
                    <a:gd name="T74" fmla="*/ 121 w 303"/>
                    <a:gd name="T75" fmla="*/ 291 h 302"/>
                    <a:gd name="T76" fmla="*/ 130 w 303"/>
                    <a:gd name="T77" fmla="*/ 301 h 302"/>
                    <a:gd name="T78" fmla="*/ 168 w 303"/>
                    <a:gd name="T79" fmla="*/ 301 h 302"/>
                    <a:gd name="T80" fmla="*/ 180 w 303"/>
                    <a:gd name="T81" fmla="*/ 286 h 302"/>
                    <a:gd name="T82" fmla="*/ 180 w 303"/>
                    <a:gd name="T83" fmla="*/ 281 h 302"/>
                    <a:gd name="T84" fmla="*/ 221 w 303"/>
                    <a:gd name="T85" fmla="*/ 264 h 302"/>
                    <a:gd name="T86" fmla="*/ 227 w 303"/>
                    <a:gd name="T87" fmla="*/ 271 h 302"/>
                    <a:gd name="T88" fmla="*/ 241 w 303"/>
                    <a:gd name="T89" fmla="*/ 271 h 302"/>
                    <a:gd name="T90" fmla="*/ 271 w 303"/>
                    <a:gd name="T91" fmla="*/ 242 h 302"/>
                    <a:gd name="T92" fmla="*/ 271 w 303"/>
                    <a:gd name="T93" fmla="*/ 228 h 302"/>
                    <a:gd name="T94" fmla="*/ 263 w 303"/>
                    <a:gd name="T95" fmla="*/ 222 h 302"/>
                    <a:gd name="T96" fmla="*/ 280 w 303"/>
                    <a:gd name="T97" fmla="*/ 181 h 302"/>
                    <a:gd name="T98" fmla="*/ 299 w 303"/>
                    <a:gd name="T99" fmla="*/ 179 h 302"/>
                    <a:gd name="T100" fmla="*/ 300 w 303"/>
                    <a:gd name="T101" fmla="*/ 151 h 302"/>
                    <a:gd name="T102" fmla="*/ 151 w 303"/>
                    <a:gd name="T103" fmla="*/ 230 h 302"/>
                    <a:gd name="T104" fmla="*/ 72 w 303"/>
                    <a:gd name="T105" fmla="*/ 151 h 302"/>
                    <a:gd name="T106" fmla="*/ 151 w 303"/>
                    <a:gd name="T107" fmla="*/ 72 h 302"/>
                    <a:gd name="T108" fmla="*/ 230 w 303"/>
                    <a:gd name="T109" fmla="*/ 151 h 302"/>
                    <a:gd name="T110" fmla="*/ 151 w 303"/>
                    <a:gd name="T111" fmla="*/ 230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302">
                      <a:moveTo>
                        <a:pt x="300" y="151"/>
                      </a:moveTo>
                      <a:cubicBezTo>
                        <a:pt x="301" y="146"/>
                        <a:pt x="300" y="140"/>
                        <a:pt x="301" y="134"/>
                      </a:cubicBezTo>
                      <a:cubicBezTo>
                        <a:pt x="302" y="124"/>
                        <a:pt x="299" y="120"/>
                        <a:pt x="290" y="121"/>
                      </a:cubicBezTo>
                      <a:cubicBezTo>
                        <a:pt x="287" y="121"/>
                        <a:pt x="283" y="122"/>
                        <a:pt x="280" y="122"/>
                      </a:cubicBezTo>
                      <a:cubicBezTo>
                        <a:pt x="276" y="108"/>
                        <a:pt x="270" y="94"/>
                        <a:pt x="263" y="82"/>
                      </a:cubicBezTo>
                      <a:cubicBezTo>
                        <a:pt x="265" y="79"/>
                        <a:pt x="269" y="77"/>
                        <a:pt x="272" y="75"/>
                      </a:cubicBezTo>
                      <a:cubicBezTo>
                        <a:pt x="277" y="70"/>
                        <a:pt x="278" y="67"/>
                        <a:pt x="272" y="62"/>
                      </a:cubicBezTo>
                      <a:cubicBezTo>
                        <a:pt x="262" y="53"/>
                        <a:pt x="252" y="44"/>
                        <a:pt x="243" y="33"/>
                      </a:cubicBezTo>
                      <a:cubicBezTo>
                        <a:pt x="237" y="26"/>
                        <a:pt x="231" y="25"/>
                        <a:pt x="225" y="34"/>
                      </a:cubicBezTo>
                      <a:cubicBezTo>
                        <a:pt x="224" y="36"/>
                        <a:pt x="222" y="38"/>
                        <a:pt x="220" y="40"/>
                      </a:cubicBezTo>
                      <a:cubicBezTo>
                        <a:pt x="208" y="32"/>
                        <a:pt x="195" y="27"/>
                        <a:pt x="181" y="24"/>
                      </a:cubicBezTo>
                      <a:cubicBezTo>
                        <a:pt x="181" y="21"/>
                        <a:pt x="180" y="18"/>
                        <a:pt x="181" y="14"/>
                      </a:cubicBezTo>
                      <a:cubicBezTo>
                        <a:pt x="183" y="4"/>
                        <a:pt x="179" y="0"/>
                        <a:pt x="171" y="1"/>
                      </a:cubicBezTo>
                      <a:cubicBezTo>
                        <a:pt x="158" y="2"/>
                        <a:pt x="145" y="2"/>
                        <a:pt x="132" y="1"/>
                      </a:cubicBezTo>
                      <a:cubicBezTo>
                        <a:pt x="123" y="1"/>
                        <a:pt x="120" y="4"/>
                        <a:pt x="120" y="14"/>
                      </a:cubicBezTo>
                      <a:cubicBezTo>
                        <a:pt x="121" y="17"/>
                        <a:pt x="121" y="20"/>
                        <a:pt x="121" y="23"/>
                      </a:cubicBezTo>
                      <a:cubicBezTo>
                        <a:pt x="107" y="27"/>
                        <a:pt x="93" y="32"/>
                        <a:pt x="81" y="40"/>
                      </a:cubicBezTo>
                      <a:cubicBezTo>
                        <a:pt x="79" y="37"/>
                        <a:pt x="77" y="34"/>
                        <a:pt x="74" y="31"/>
                      </a:cubicBezTo>
                      <a:cubicBezTo>
                        <a:pt x="69" y="25"/>
                        <a:pt x="66" y="26"/>
                        <a:pt x="61" y="31"/>
                      </a:cubicBezTo>
                      <a:cubicBezTo>
                        <a:pt x="52" y="41"/>
                        <a:pt x="42" y="51"/>
                        <a:pt x="32" y="59"/>
                      </a:cubicBezTo>
                      <a:cubicBezTo>
                        <a:pt x="23" y="67"/>
                        <a:pt x="25" y="71"/>
                        <a:pt x="33" y="77"/>
                      </a:cubicBezTo>
                      <a:cubicBezTo>
                        <a:pt x="34" y="79"/>
                        <a:pt x="37" y="80"/>
                        <a:pt x="39" y="82"/>
                      </a:cubicBezTo>
                      <a:cubicBezTo>
                        <a:pt x="32" y="94"/>
                        <a:pt x="26" y="107"/>
                        <a:pt x="23" y="122"/>
                      </a:cubicBezTo>
                      <a:cubicBezTo>
                        <a:pt x="19" y="122"/>
                        <a:pt x="14" y="120"/>
                        <a:pt x="11" y="121"/>
                      </a:cubicBezTo>
                      <a:cubicBezTo>
                        <a:pt x="10" y="121"/>
                        <a:pt x="10" y="121"/>
                        <a:pt x="9" y="121"/>
                      </a:cubicBezTo>
                      <a:cubicBezTo>
                        <a:pt x="2" y="120"/>
                        <a:pt x="1" y="124"/>
                        <a:pt x="1" y="131"/>
                      </a:cubicBezTo>
                      <a:cubicBezTo>
                        <a:pt x="2" y="144"/>
                        <a:pt x="2" y="157"/>
                        <a:pt x="1" y="169"/>
                      </a:cubicBezTo>
                      <a:cubicBezTo>
                        <a:pt x="0" y="179"/>
                        <a:pt x="4" y="183"/>
                        <a:pt x="12" y="181"/>
                      </a:cubicBezTo>
                      <a:cubicBezTo>
                        <a:pt x="16" y="180"/>
                        <a:pt x="19" y="180"/>
                        <a:pt x="22" y="181"/>
                      </a:cubicBezTo>
                      <a:cubicBezTo>
                        <a:pt x="25" y="195"/>
                        <a:pt x="31" y="208"/>
                        <a:pt x="38" y="220"/>
                      </a:cubicBezTo>
                      <a:cubicBezTo>
                        <a:pt x="38" y="220"/>
                        <a:pt x="38" y="220"/>
                        <a:pt x="38" y="220"/>
                      </a:cubicBezTo>
                      <a:cubicBezTo>
                        <a:pt x="35" y="222"/>
                        <a:pt x="33" y="225"/>
                        <a:pt x="30" y="227"/>
                      </a:cubicBezTo>
                      <a:cubicBezTo>
                        <a:pt x="24" y="231"/>
                        <a:pt x="23" y="234"/>
                        <a:pt x="29" y="240"/>
                      </a:cubicBezTo>
                      <a:cubicBezTo>
                        <a:pt x="40" y="250"/>
                        <a:pt x="50" y="261"/>
                        <a:pt x="61" y="271"/>
                      </a:cubicBezTo>
                      <a:cubicBezTo>
                        <a:pt x="66" y="277"/>
                        <a:pt x="69" y="277"/>
                        <a:pt x="74" y="271"/>
                      </a:cubicBezTo>
                      <a:cubicBezTo>
                        <a:pt x="76" y="269"/>
                        <a:pt x="78" y="266"/>
                        <a:pt x="81" y="264"/>
                      </a:cubicBezTo>
                      <a:cubicBezTo>
                        <a:pt x="93" y="272"/>
                        <a:pt x="107" y="277"/>
                        <a:pt x="122" y="281"/>
                      </a:cubicBezTo>
                      <a:cubicBezTo>
                        <a:pt x="122" y="283"/>
                        <a:pt x="121" y="286"/>
                        <a:pt x="121" y="291"/>
                      </a:cubicBezTo>
                      <a:cubicBezTo>
                        <a:pt x="119" y="299"/>
                        <a:pt x="124" y="301"/>
                        <a:pt x="130" y="301"/>
                      </a:cubicBezTo>
                      <a:cubicBezTo>
                        <a:pt x="143" y="300"/>
                        <a:pt x="155" y="300"/>
                        <a:pt x="168" y="301"/>
                      </a:cubicBezTo>
                      <a:cubicBezTo>
                        <a:pt x="178" y="302"/>
                        <a:pt x="182" y="298"/>
                        <a:pt x="180" y="286"/>
                      </a:cubicBezTo>
                      <a:cubicBezTo>
                        <a:pt x="180" y="284"/>
                        <a:pt x="180" y="282"/>
                        <a:pt x="180" y="281"/>
                      </a:cubicBezTo>
                      <a:cubicBezTo>
                        <a:pt x="195" y="278"/>
                        <a:pt x="209" y="272"/>
                        <a:pt x="221" y="264"/>
                      </a:cubicBezTo>
                      <a:cubicBezTo>
                        <a:pt x="223" y="265"/>
                        <a:pt x="225" y="268"/>
                        <a:pt x="227" y="271"/>
                      </a:cubicBezTo>
                      <a:cubicBezTo>
                        <a:pt x="231" y="277"/>
                        <a:pt x="235" y="278"/>
                        <a:pt x="241" y="271"/>
                      </a:cubicBezTo>
                      <a:cubicBezTo>
                        <a:pt x="250" y="261"/>
                        <a:pt x="261" y="251"/>
                        <a:pt x="271" y="242"/>
                      </a:cubicBezTo>
                      <a:cubicBezTo>
                        <a:pt x="276" y="237"/>
                        <a:pt x="278" y="232"/>
                        <a:pt x="271" y="228"/>
                      </a:cubicBezTo>
                      <a:cubicBezTo>
                        <a:pt x="267" y="226"/>
                        <a:pt x="265" y="224"/>
                        <a:pt x="263" y="222"/>
                      </a:cubicBezTo>
                      <a:cubicBezTo>
                        <a:pt x="271" y="209"/>
                        <a:pt x="277" y="196"/>
                        <a:pt x="280" y="181"/>
                      </a:cubicBezTo>
                      <a:cubicBezTo>
                        <a:pt x="287" y="181"/>
                        <a:pt x="296" y="185"/>
                        <a:pt x="299" y="179"/>
                      </a:cubicBezTo>
                      <a:cubicBezTo>
                        <a:pt x="303" y="172"/>
                        <a:pt x="300" y="161"/>
                        <a:pt x="300" y="151"/>
                      </a:cubicBezTo>
                      <a:close/>
                      <a:moveTo>
                        <a:pt x="151" y="230"/>
                      </a:moveTo>
                      <a:cubicBezTo>
                        <a:pt x="107" y="230"/>
                        <a:pt x="72" y="195"/>
                        <a:pt x="72" y="151"/>
                      </a:cubicBezTo>
                      <a:cubicBezTo>
                        <a:pt x="72" y="107"/>
                        <a:pt x="107" y="72"/>
                        <a:pt x="151" y="72"/>
                      </a:cubicBezTo>
                      <a:cubicBezTo>
                        <a:pt x="195" y="72"/>
                        <a:pt x="230" y="107"/>
                        <a:pt x="230" y="151"/>
                      </a:cubicBezTo>
                      <a:cubicBezTo>
                        <a:pt x="230" y="195"/>
                        <a:pt x="195" y="230"/>
                        <a:pt x="151" y="23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6"/>
                <p:cNvSpPr>
                  <a:spLocks noChangeArrowheads="1"/>
                </p:cNvSpPr>
                <p:nvPr/>
              </p:nvSpPr>
              <p:spPr bwMode="auto">
                <a:xfrm>
                  <a:off x="1042" y="2011"/>
                  <a:ext cx="389" cy="38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7371067" y="3328976"/>
                <a:ext cx="351709" cy="351709"/>
                <a:chOff x="8353301" y="532550"/>
                <a:chExt cx="531936" cy="53193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8353301" y="532550"/>
                  <a:ext cx="379536" cy="379536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8505701" y="684950"/>
                  <a:ext cx="379536" cy="379536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3942693" y="2652048"/>
            <a:ext cx="1568743" cy="1568743"/>
            <a:chOff x="3957030" y="2704730"/>
            <a:chExt cx="1600200" cy="1600200"/>
          </a:xfrm>
        </p:grpSpPr>
        <p:sp>
          <p:nvSpPr>
            <p:cNvPr id="49" name="Rectangle 48"/>
            <p:cNvSpPr/>
            <p:nvPr/>
          </p:nvSpPr>
          <p:spPr>
            <a:xfrm>
              <a:off x="3957030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63405" y="2913486"/>
              <a:ext cx="1187450" cy="1182688"/>
              <a:chOff x="4163405" y="2913486"/>
              <a:chExt cx="1187450" cy="1182688"/>
            </a:xfrm>
          </p:grpSpPr>
          <p:grpSp>
            <p:nvGrpSpPr>
              <p:cNvPr id="116" name="Group 4"/>
              <p:cNvGrpSpPr>
                <a:grpSpLocks noChangeAspect="1"/>
              </p:cNvGrpSpPr>
              <p:nvPr/>
            </p:nvGrpSpPr>
            <p:grpSpPr bwMode="auto">
              <a:xfrm>
                <a:off x="4163405" y="2913486"/>
                <a:ext cx="1187450" cy="1182688"/>
                <a:chOff x="864" y="1833"/>
                <a:chExt cx="748" cy="745"/>
              </a:xfrm>
            </p:grpSpPr>
            <p:sp>
              <p:nvSpPr>
                <p:cNvPr id="117" name="Freeform 5"/>
                <p:cNvSpPr>
                  <a:spLocks noEditPoints="1"/>
                </p:cNvSpPr>
                <p:nvPr/>
              </p:nvSpPr>
              <p:spPr bwMode="auto">
                <a:xfrm>
                  <a:off x="864" y="1833"/>
                  <a:ext cx="748" cy="745"/>
                </a:xfrm>
                <a:custGeom>
                  <a:avLst/>
                  <a:gdLst>
                    <a:gd name="T0" fmla="*/ 300 w 303"/>
                    <a:gd name="T1" fmla="*/ 151 h 302"/>
                    <a:gd name="T2" fmla="*/ 301 w 303"/>
                    <a:gd name="T3" fmla="*/ 134 h 302"/>
                    <a:gd name="T4" fmla="*/ 290 w 303"/>
                    <a:gd name="T5" fmla="*/ 121 h 302"/>
                    <a:gd name="T6" fmla="*/ 280 w 303"/>
                    <a:gd name="T7" fmla="*/ 122 h 302"/>
                    <a:gd name="T8" fmla="*/ 263 w 303"/>
                    <a:gd name="T9" fmla="*/ 82 h 302"/>
                    <a:gd name="T10" fmla="*/ 272 w 303"/>
                    <a:gd name="T11" fmla="*/ 75 h 302"/>
                    <a:gd name="T12" fmla="*/ 272 w 303"/>
                    <a:gd name="T13" fmla="*/ 62 h 302"/>
                    <a:gd name="T14" fmla="*/ 243 w 303"/>
                    <a:gd name="T15" fmla="*/ 33 h 302"/>
                    <a:gd name="T16" fmla="*/ 225 w 303"/>
                    <a:gd name="T17" fmla="*/ 34 h 302"/>
                    <a:gd name="T18" fmla="*/ 220 w 303"/>
                    <a:gd name="T19" fmla="*/ 40 h 302"/>
                    <a:gd name="T20" fmla="*/ 181 w 303"/>
                    <a:gd name="T21" fmla="*/ 24 h 302"/>
                    <a:gd name="T22" fmla="*/ 181 w 303"/>
                    <a:gd name="T23" fmla="*/ 14 h 302"/>
                    <a:gd name="T24" fmla="*/ 171 w 303"/>
                    <a:gd name="T25" fmla="*/ 1 h 302"/>
                    <a:gd name="T26" fmla="*/ 132 w 303"/>
                    <a:gd name="T27" fmla="*/ 1 h 302"/>
                    <a:gd name="T28" fmla="*/ 120 w 303"/>
                    <a:gd name="T29" fmla="*/ 14 h 302"/>
                    <a:gd name="T30" fmla="*/ 121 w 303"/>
                    <a:gd name="T31" fmla="*/ 23 h 302"/>
                    <a:gd name="T32" fmla="*/ 81 w 303"/>
                    <a:gd name="T33" fmla="*/ 40 h 302"/>
                    <a:gd name="T34" fmla="*/ 74 w 303"/>
                    <a:gd name="T35" fmla="*/ 31 h 302"/>
                    <a:gd name="T36" fmla="*/ 61 w 303"/>
                    <a:gd name="T37" fmla="*/ 31 h 302"/>
                    <a:gd name="T38" fmla="*/ 32 w 303"/>
                    <a:gd name="T39" fmla="*/ 59 h 302"/>
                    <a:gd name="T40" fmla="*/ 33 w 303"/>
                    <a:gd name="T41" fmla="*/ 77 h 302"/>
                    <a:gd name="T42" fmla="*/ 39 w 303"/>
                    <a:gd name="T43" fmla="*/ 82 h 302"/>
                    <a:gd name="T44" fmla="*/ 23 w 303"/>
                    <a:gd name="T45" fmla="*/ 122 h 302"/>
                    <a:gd name="T46" fmla="*/ 11 w 303"/>
                    <a:gd name="T47" fmla="*/ 121 h 302"/>
                    <a:gd name="T48" fmla="*/ 9 w 303"/>
                    <a:gd name="T49" fmla="*/ 121 h 302"/>
                    <a:gd name="T50" fmla="*/ 1 w 303"/>
                    <a:gd name="T51" fmla="*/ 131 h 302"/>
                    <a:gd name="T52" fmla="*/ 1 w 303"/>
                    <a:gd name="T53" fmla="*/ 169 h 302"/>
                    <a:gd name="T54" fmla="*/ 12 w 303"/>
                    <a:gd name="T55" fmla="*/ 181 h 302"/>
                    <a:gd name="T56" fmla="*/ 22 w 303"/>
                    <a:gd name="T57" fmla="*/ 181 h 302"/>
                    <a:gd name="T58" fmla="*/ 38 w 303"/>
                    <a:gd name="T59" fmla="*/ 220 h 302"/>
                    <a:gd name="T60" fmla="*/ 38 w 303"/>
                    <a:gd name="T61" fmla="*/ 220 h 302"/>
                    <a:gd name="T62" fmla="*/ 30 w 303"/>
                    <a:gd name="T63" fmla="*/ 227 h 302"/>
                    <a:gd name="T64" fmla="*/ 29 w 303"/>
                    <a:gd name="T65" fmla="*/ 240 h 302"/>
                    <a:gd name="T66" fmla="*/ 61 w 303"/>
                    <a:gd name="T67" fmla="*/ 271 h 302"/>
                    <a:gd name="T68" fmla="*/ 74 w 303"/>
                    <a:gd name="T69" fmla="*/ 271 h 302"/>
                    <a:gd name="T70" fmla="*/ 81 w 303"/>
                    <a:gd name="T71" fmla="*/ 264 h 302"/>
                    <a:gd name="T72" fmla="*/ 122 w 303"/>
                    <a:gd name="T73" fmla="*/ 281 h 302"/>
                    <a:gd name="T74" fmla="*/ 121 w 303"/>
                    <a:gd name="T75" fmla="*/ 291 h 302"/>
                    <a:gd name="T76" fmla="*/ 130 w 303"/>
                    <a:gd name="T77" fmla="*/ 301 h 302"/>
                    <a:gd name="T78" fmla="*/ 168 w 303"/>
                    <a:gd name="T79" fmla="*/ 301 h 302"/>
                    <a:gd name="T80" fmla="*/ 180 w 303"/>
                    <a:gd name="T81" fmla="*/ 286 h 302"/>
                    <a:gd name="T82" fmla="*/ 180 w 303"/>
                    <a:gd name="T83" fmla="*/ 281 h 302"/>
                    <a:gd name="T84" fmla="*/ 221 w 303"/>
                    <a:gd name="T85" fmla="*/ 264 h 302"/>
                    <a:gd name="T86" fmla="*/ 227 w 303"/>
                    <a:gd name="T87" fmla="*/ 271 h 302"/>
                    <a:gd name="T88" fmla="*/ 241 w 303"/>
                    <a:gd name="T89" fmla="*/ 271 h 302"/>
                    <a:gd name="T90" fmla="*/ 271 w 303"/>
                    <a:gd name="T91" fmla="*/ 242 h 302"/>
                    <a:gd name="T92" fmla="*/ 271 w 303"/>
                    <a:gd name="T93" fmla="*/ 228 h 302"/>
                    <a:gd name="T94" fmla="*/ 263 w 303"/>
                    <a:gd name="T95" fmla="*/ 222 h 302"/>
                    <a:gd name="T96" fmla="*/ 280 w 303"/>
                    <a:gd name="T97" fmla="*/ 181 h 302"/>
                    <a:gd name="T98" fmla="*/ 299 w 303"/>
                    <a:gd name="T99" fmla="*/ 179 h 302"/>
                    <a:gd name="T100" fmla="*/ 300 w 303"/>
                    <a:gd name="T101" fmla="*/ 151 h 302"/>
                    <a:gd name="T102" fmla="*/ 151 w 303"/>
                    <a:gd name="T103" fmla="*/ 230 h 302"/>
                    <a:gd name="T104" fmla="*/ 72 w 303"/>
                    <a:gd name="T105" fmla="*/ 151 h 302"/>
                    <a:gd name="T106" fmla="*/ 151 w 303"/>
                    <a:gd name="T107" fmla="*/ 72 h 302"/>
                    <a:gd name="T108" fmla="*/ 230 w 303"/>
                    <a:gd name="T109" fmla="*/ 151 h 302"/>
                    <a:gd name="T110" fmla="*/ 151 w 303"/>
                    <a:gd name="T111" fmla="*/ 230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302">
                      <a:moveTo>
                        <a:pt x="300" y="151"/>
                      </a:moveTo>
                      <a:cubicBezTo>
                        <a:pt x="301" y="146"/>
                        <a:pt x="300" y="140"/>
                        <a:pt x="301" y="134"/>
                      </a:cubicBezTo>
                      <a:cubicBezTo>
                        <a:pt x="302" y="124"/>
                        <a:pt x="299" y="120"/>
                        <a:pt x="290" y="121"/>
                      </a:cubicBezTo>
                      <a:cubicBezTo>
                        <a:pt x="287" y="121"/>
                        <a:pt x="283" y="122"/>
                        <a:pt x="280" y="122"/>
                      </a:cubicBezTo>
                      <a:cubicBezTo>
                        <a:pt x="276" y="108"/>
                        <a:pt x="270" y="94"/>
                        <a:pt x="263" y="82"/>
                      </a:cubicBezTo>
                      <a:cubicBezTo>
                        <a:pt x="265" y="79"/>
                        <a:pt x="269" y="77"/>
                        <a:pt x="272" y="75"/>
                      </a:cubicBezTo>
                      <a:cubicBezTo>
                        <a:pt x="277" y="70"/>
                        <a:pt x="278" y="67"/>
                        <a:pt x="272" y="62"/>
                      </a:cubicBezTo>
                      <a:cubicBezTo>
                        <a:pt x="262" y="53"/>
                        <a:pt x="252" y="44"/>
                        <a:pt x="243" y="33"/>
                      </a:cubicBezTo>
                      <a:cubicBezTo>
                        <a:pt x="237" y="26"/>
                        <a:pt x="231" y="25"/>
                        <a:pt x="225" y="34"/>
                      </a:cubicBezTo>
                      <a:cubicBezTo>
                        <a:pt x="224" y="36"/>
                        <a:pt x="222" y="38"/>
                        <a:pt x="220" y="40"/>
                      </a:cubicBezTo>
                      <a:cubicBezTo>
                        <a:pt x="208" y="32"/>
                        <a:pt x="195" y="27"/>
                        <a:pt x="181" y="24"/>
                      </a:cubicBezTo>
                      <a:cubicBezTo>
                        <a:pt x="181" y="21"/>
                        <a:pt x="180" y="18"/>
                        <a:pt x="181" y="14"/>
                      </a:cubicBezTo>
                      <a:cubicBezTo>
                        <a:pt x="183" y="4"/>
                        <a:pt x="179" y="0"/>
                        <a:pt x="171" y="1"/>
                      </a:cubicBezTo>
                      <a:cubicBezTo>
                        <a:pt x="158" y="2"/>
                        <a:pt x="145" y="2"/>
                        <a:pt x="132" y="1"/>
                      </a:cubicBezTo>
                      <a:cubicBezTo>
                        <a:pt x="123" y="1"/>
                        <a:pt x="120" y="4"/>
                        <a:pt x="120" y="14"/>
                      </a:cubicBezTo>
                      <a:cubicBezTo>
                        <a:pt x="121" y="17"/>
                        <a:pt x="121" y="20"/>
                        <a:pt x="121" y="23"/>
                      </a:cubicBezTo>
                      <a:cubicBezTo>
                        <a:pt x="107" y="27"/>
                        <a:pt x="93" y="32"/>
                        <a:pt x="81" y="40"/>
                      </a:cubicBezTo>
                      <a:cubicBezTo>
                        <a:pt x="79" y="37"/>
                        <a:pt x="77" y="34"/>
                        <a:pt x="74" y="31"/>
                      </a:cubicBezTo>
                      <a:cubicBezTo>
                        <a:pt x="69" y="25"/>
                        <a:pt x="66" y="26"/>
                        <a:pt x="61" y="31"/>
                      </a:cubicBezTo>
                      <a:cubicBezTo>
                        <a:pt x="52" y="41"/>
                        <a:pt x="42" y="51"/>
                        <a:pt x="32" y="59"/>
                      </a:cubicBezTo>
                      <a:cubicBezTo>
                        <a:pt x="23" y="67"/>
                        <a:pt x="25" y="71"/>
                        <a:pt x="33" y="77"/>
                      </a:cubicBezTo>
                      <a:cubicBezTo>
                        <a:pt x="34" y="79"/>
                        <a:pt x="37" y="80"/>
                        <a:pt x="39" y="82"/>
                      </a:cubicBezTo>
                      <a:cubicBezTo>
                        <a:pt x="32" y="94"/>
                        <a:pt x="26" y="107"/>
                        <a:pt x="23" y="122"/>
                      </a:cubicBezTo>
                      <a:cubicBezTo>
                        <a:pt x="19" y="122"/>
                        <a:pt x="14" y="120"/>
                        <a:pt x="11" y="121"/>
                      </a:cubicBezTo>
                      <a:cubicBezTo>
                        <a:pt x="10" y="121"/>
                        <a:pt x="10" y="121"/>
                        <a:pt x="9" y="121"/>
                      </a:cubicBezTo>
                      <a:cubicBezTo>
                        <a:pt x="2" y="120"/>
                        <a:pt x="1" y="124"/>
                        <a:pt x="1" y="131"/>
                      </a:cubicBezTo>
                      <a:cubicBezTo>
                        <a:pt x="2" y="144"/>
                        <a:pt x="2" y="157"/>
                        <a:pt x="1" y="169"/>
                      </a:cubicBezTo>
                      <a:cubicBezTo>
                        <a:pt x="0" y="179"/>
                        <a:pt x="4" y="183"/>
                        <a:pt x="12" y="181"/>
                      </a:cubicBezTo>
                      <a:cubicBezTo>
                        <a:pt x="16" y="180"/>
                        <a:pt x="19" y="180"/>
                        <a:pt x="22" y="181"/>
                      </a:cubicBezTo>
                      <a:cubicBezTo>
                        <a:pt x="25" y="195"/>
                        <a:pt x="31" y="208"/>
                        <a:pt x="38" y="220"/>
                      </a:cubicBezTo>
                      <a:cubicBezTo>
                        <a:pt x="38" y="220"/>
                        <a:pt x="38" y="220"/>
                        <a:pt x="38" y="220"/>
                      </a:cubicBezTo>
                      <a:cubicBezTo>
                        <a:pt x="35" y="222"/>
                        <a:pt x="33" y="225"/>
                        <a:pt x="30" y="227"/>
                      </a:cubicBezTo>
                      <a:cubicBezTo>
                        <a:pt x="24" y="231"/>
                        <a:pt x="23" y="234"/>
                        <a:pt x="29" y="240"/>
                      </a:cubicBezTo>
                      <a:cubicBezTo>
                        <a:pt x="40" y="250"/>
                        <a:pt x="50" y="261"/>
                        <a:pt x="61" y="271"/>
                      </a:cubicBezTo>
                      <a:cubicBezTo>
                        <a:pt x="66" y="277"/>
                        <a:pt x="69" y="277"/>
                        <a:pt x="74" y="271"/>
                      </a:cubicBezTo>
                      <a:cubicBezTo>
                        <a:pt x="76" y="269"/>
                        <a:pt x="78" y="266"/>
                        <a:pt x="81" y="264"/>
                      </a:cubicBezTo>
                      <a:cubicBezTo>
                        <a:pt x="93" y="272"/>
                        <a:pt x="107" y="277"/>
                        <a:pt x="122" y="281"/>
                      </a:cubicBezTo>
                      <a:cubicBezTo>
                        <a:pt x="122" y="283"/>
                        <a:pt x="121" y="286"/>
                        <a:pt x="121" y="291"/>
                      </a:cubicBezTo>
                      <a:cubicBezTo>
                        <a:pt x="119" y="299"/>
                        <a:pt x="124" y="301"/>
                        <a:pt x="130" y="301"/>
                      </a:cubicBezTo>
                      <a:cubicBezTo>
                        <a:pt x="143" y="300"/>
                        <a:pt x="155" y="300"/>
                        <a:pt x="168" y="301"/>
                      </a:cubicBezTo>
                      <a:cubicBezTo>
                        <a:pt x="178" y="302"/>
                        <a:pt x="182" y="298"/>
                        <a:pt x="180" y="286"/>
                      </a:cubicBezTo>
                      <a:cubicBezTo>
                        <a:pt x="180" y="284"/>
                        <a:pt x="180" y="282"/>
                        <a:pt x="180" y="281"/>
                      </a:cubicBezTo>
                      <a:cubicBezTo>
                        <a:pt x="195" y="278"/>
                        <a:pt x="209" y="272"/>
                        <a:pt x="221" y="264"/>
                      </a:cubicBezTo>
                      <a:cubicBezTo>
                        <a:pt x="223" y="265"/>
                        <a:pt x="225" y="268"/>
                        <a:pt x="227" y="271"/>
                      </a:cubicBezTo>
                      <a:cubicBezTo>
                        <a:pt x="231" y="277"/>
                        <a:pt x="235" y="278"/>
                        <a:pt x="241" y="271"/>
                      </a:cubicBezTo>
                      <a:cubicBezTo>
                        <a:pt x="250" y="261"/>
                        <a:pt x="261" y="251"/>
                        <a:pt x="271" y="242"/>
                      </a:cubicBezTo>
                      <a:cubicBezTo>
                        <a:pt x="276" y="237"/>
                        <a:pt x="278" y="232"/>
                        <a:pt x="271" y="228"/>
                      </a:cubicBezTo>
                      <a:cubicBezTo>
                        <a:pt x="267" y="226"/>
                        <a:pt x="265" y="224"/>
                        <a:pt x="263" y="222"/>
                      </a:cubicBezTo>
                      <a:cubicBezTo>
                        <a:pt x="271" y="209"/>
                        <a:pt x="277" y="196"/>
                        <a:pt x="280" y="181"/>
                      </a:cubicBezTo>
                      <a:cubicBezTo>
                        <a:pt x="287" y="181"/>
                        <a:pt x="296" y="185"/>
                        <a:pt x="299" y="179"/>
                      </a:cubicBezTo>
                      <a:cubicBezTo>
                        <a:pt x="303" y="172"/>
                        <a:pt x="300" y="161"/>
                        <a:pt x="300" y="151"/>
                      </a:cubicBezTo>
                      <a:close/>
                      <a:moveTo>
                        <a:pt x="151" y="230"/>
                      </a:moveTo>
                      <a:cubicBezTo>
                        <a:pt x="107" y="230"/>
                        <a:pt x="72" y="195"/>
                        <a:pt x="72" y="151"/>
                      </a:cubicBezTo>
                      <a:cubicBezTo>
                        <a:pt x="72" y="107"/>
                        <a:pt x="107" y="72"/>
                        <a:pt x="151" y="72"/>
                      </a:cubicBezTo>
                      <a:cubicBezTo>
                        <a:pt x="195" y="72"/>
                        <a:pt x="230" y="107"/>
                        <a:pt x="230" y="151"/>
                      </a:cubicBezTo>
                      <a:cubicBezTo>
                        <a:pt x="230" y="195"/>
                        <a:pt x="195" y="230"/>
                        <a:pt x="151" y="23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6"/>
                <p:cNvSpPr>
                  <a:spLocks noChangeArrowheads="1"/>
                </p:cNvSpPr>
                <p:nvPr/>
              </p:nvSpPr>
              <p:spPr bwMode="auto">
                <a:xfrm>
                  <a:off x="1042" y="2011"/>
                  <a:ext cx="389" cy="38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8" name="Freeform 127"/>
              <p:cNvSpPr/>
              <p:nvPr/>
            </p:nvSpPr>
            <p:spPr bwMode="auto">
              <a:xfrm>
                <a:off x="4585178" y="3323071"/>
                <a:ext cx="339143" cy="363518"/>
              </a:xfrm>
              <a:custGeom>
                <a:avLst/>
                <a:gdLst>
                  <a:gd name="connsiteX0" fmla="*/ 437394 w 500666"/>
                  <a:gd name="connsiteY0" fmla="*/ 0 h 536650"/>
                  <a:gd name="connsiteX1" fmla="*/ 500666 w 500666"/>
                  <a:gd name="connsiteY1" fmla="*/ 63272 h 536650"/>
                  <a:gd name="connsiteX2" fmla="*/ 437394 w 500666"/>
                  <a:gd name="connsiteY2" fmla="*/ 126544 h 536650"/>
                  <a:gd name="connsiteX3" fmla="*/ 412766 w 500666"/>
                  <a:gd name="connsiteY3" fmla="*/ 121572 h 536650"/>
                  <a:gd name="connsiteX4" fmla="*/ 411363 w 500666"/>
                  <a:gd name="connsiteY4" fmla="*/ 120626 h 536650"/>
                  <a:gd name="connsiteX5" fmla="*/ 376504 w 500666"/>
                  <a:gd name="connsiteY5" fmla="*/ 164195 h 536650"/>
                  <a:gd name="connsiteX6" fmla="*/ 377311 w 500666"/>
                  <a:gd name="connsiteY6" fmla="*/ 164739 h 536650"/>
                  <a:gd name="connsiteX7" fmla="*/ 409480 w 500666"/>
                  <a:gd name="connsiteY7" fmla="*/ 242402 h 536650"/>
                  <a:gd name="connsiteX8" fmla="*/ 299648 w 500666"/>
                  <a:gd name="connsiteY8" fmla="*/ 352234 h 536650"/>
                  <a:gd name="connsiteX9" fmla="*/ 285638 w 500666"/>
                  <a:gd name="connsiteY9" fmla="*/ 349405 h 536650"/>
                  <a:gd name="connsiteX10" fmla="*/ 267537 w 500666"/>
                  <a:gd name="connsiteY10" fmla="*/ 427306 h 536650"/>
                  <a:gd name="connsiteX11" fmla="*/ 270754 w 500666"/>
                  <a:gd name="connsiteY11" fmla="*/ 428638 h 536650"/>
                  <a:gd name="connsiteX12" fmla="*/ 289286 w 500666"/>
                  <a:gd name="connsiteY12" fmla="*/ 473378 h 536650"/>
                  <a:gd name="connsiteX13" fmla="*/ 226014 w 500666"/>
                  <a:gd name="connsiteY13" fmla="*/ 536650 h 536650"/>
                  <a:gd name="connsiteX14" fmla="*/ 162742 w 500666"/>
                  <a:gd name="connsiteY14" fmla="*/ 473378 h 536650"/>
                  <a:gd name="connsiteX15" fmla="*/ 181274 w 500666"/>
                  <a:gd name="connsiteY15" fmla="*/ 428638 h 536650"/>
                  <a:gd name="connsiteX16" fmla="*/ 224445 w 500666"/>
                  <a:gd name="connsiteY16" fmla="*/ 410756 h 536650"/>
                  <a:gd name="connsiteX17" fmla="*/ 242331 w 500666"/>
                  <a:gd name="connsiteY17" fmla="*/ 333782 h 536650"/>
                  <a:gd name="connsiteX18" fmla="*/ 221985 w 500666"/>
                  <a:gd name="connsiteY18" fmla="*/ 320065 h 536650"/>
                  <a:gd name="connsiteX19" fmla="*/ 198447 w 500666"/>
                  <a:gd name="connsiteY19" fmla="*/ 285154 h 536650"/>
                  <a:gd name="connsiteX20" fmla="*/ 192213 w 500666"/>
                  <a:gd name="connsiteY20" fmla="*/ 254275 h 536650"/>
                  <a:gd name="connsiteX21" fmla="*/ 121928 w 500666"/>
                  <a:gd name="connsiteY21" fmla="*/ 254275 h 536650"/>
                  <a:gd name="connsiteX22" fmla="*/ 121572 w 500666"/>
                  <a:gd name="connsiteY22" fmla="*/ 256043 h 536650"/>
                  <a:gd name="connsiteX23" fmla="*/ 63272 w 500666"/>
                  <a:gd name="connsiteY23" fmla="*/ 294687 h 536650"/>
                  <a:gd name="connsiteX24" fmla="*/ 0 w 500666"/>
                  <a:gd name="connsiteY24" fmla="*/ 231415 h 536650"/>
                  <a:gd name="connsiteX25" fmla="*/ 63272 w 500666"/>
                  <a:gd name="connsiteY25" fmla="*/ 168143 h 536650"/>
                  <a:gd name="connsiteX26" fmla="*/ 121572 w 500666"/>
                  <a:gd name="connsiteY26" fmla="*/ 206787 h 536650"/>
                  <a:gd name="connsiteX27" fmla="*/ 121929 w 500666"/>
                  <a:gd name="connsiteY27" fmla="*/ 208556 h 536650"/>
                  <a:gd name="connsiteX28" fmla="*/ 196649 w 500666"/>
                  <a:gd name="connsiteY28" fmla="*/ 208556 h 536650"/>
                  <a:gd name="connsiteX29" fmla="*/ 198447 w 500666"/>
                  <a:gd name="connsiteY29" fmla="*/ 199650 h 536650"/>
                  <a:gd name="connsiteX30" fmla="*/ 299648 w 500666"/>
                  <a:gd name="connsiteY30" fmla="*/ 132570 h 536650"/>
                  <a:gd name="connsiteX31" fmla="*/ 337191 w 500666"/>
                  <a:gd name="connsiteY31" fmla="*/ 140149 h 536650"/>
                  <a:gd name="connsiteX32" fmla="*/ 379074 w 500666"/>
                  <a:gd name="connsiteY32" fmla="*/ 87801 h 536650"/>
                  <a:gd name="connsiteX33" fmla="*/ 374122 w 500666"/>
                  <a:gd name="connsiteY33" fmla="*/ 63272 h 536650"/>
                  <a:gd name="connsiteX34" fmla="*/ 437394 w 500666"/>
                  <a:gd name="connsiteY34" fmla="*/ 0 h 5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00666" h="536650">
                    <a:moveTo>
                      <a:pt x="437394" y="0"/>
                    </a:moveTo>
                    <a:cubicBezTo>
                      <a:pt x="472338" y="0"/>
                      <a:pt x="500666" y="28328"/>
                      <a:pt x="500666" y="63272"/>
                    </a:cubicBezTo>
                    <a:cubicBezTo>
                      <a:pt x="500666" y="98216"/>
                      <a:pt x="472338" y="126544"/>
                      <a:pt x="437394" y="126544"/>
                    </a:cubicBezTo>
                    <a:cubicBezTo>
                      <a:pt x="428658" y="126544"/>
                      <a:pt x="420336" y="124773"/>
                      <a:pt x="412766" y="121572"/>
                    </a:cubicBezTo>
                    <a:lnTo>
                      <a:pt x="411363" y="120626"/>
                    </a:lnTo>
                    <a:lnTo>
                      <a:pt x="376504" y="164195"/>
                    </a:lnTo>
                    <a:lnTo>
                      <a:pt x="377311" y="164739"/>
                    </a:lnTo>
                    <a:cubicBezTo>
                      <a:pt x="397187" y="184614"/>
                      <a:pt x="409480" y="212072"/>
                      <a:pt x="409480" y="242402"/>
                    </a:cubicBezTo>
                    <a:cubicBezTo>
                      <a:pt x="409480" y="303061"/>
                      <a:pt x="360307" y="352234"/>
                      <a:pt x="299648" y="352234"/>
                    </a:cubicBezTo>
                    <a:lnTo>
                      <a:pt x="285638" y="349405"/>
                    </a:lnTo>
                    <a:lnTo>
                      <a:pt x="267537" y="427306"/>
                    </a:lnTo>
                    <a:lnTo>
                      <a:pt x="270754" y="428638"/>
                    </a:lnTo>
                    <a:cubicBezTo>
                      <a:pt x="282204" y="440088"/>
                      <a:pt x="289286" y="455906"/>
                      <a:pt x="289286" y="473378"/>
                    </a:cubicBezTo>
                    <a:cubicBezTo>
                      <a:pt x="289286" y="508322"/>
                      <a:pt x="260958" y="536650"/>
                      <a:pt x="226014" y="536650"/>
                    </a:cubicBezTo>
                    <a:cubicBezTo>
                      <a:pt x="191070" y="536650"/>
                      <a:pt x="162742" y="508322"/>
                      <a:pt x="162742" y="473378"/>
                    </a:cubicBezTo>
                    <a:cubicBezTo>
                      <a:pt x="162742" y="455906"/>
                      <a:pt x="169824" y="440088"/>
                      <a:pt x="181274" y="428638"/>
                    </a:cubicBezTo>
                    <a:lnTo>
                      <a:pt x="224445" y="410756"/>
                    </a:lnTo>
                    <a:lnTo>
                      <a:pt x="242331" y="333782"/>
                    </a:lnTo>
                    <a:lnTo>
                      <a:pt x="221985" y="320065"/>
                    </a:lnTo>
                    <a:cubicBezTo>
                      <a:pt x="212047" y="310127"/>
                      <a:pt x="204005" y="298294"/>
                      <a:pt x="198447" y="285154"/>
                    </a:cubicBezTo>
                    <a:lnTo>
                      <a:pt x="192213" y="254275"/>
                    </a:lnTo>
                    <a:lnTo>
                      <a:pt x="121928" y="254275"/>
                    </a:lnTo>
                    <a:lnTo>
                      <a:pt x="121572" y="256043"/>
                    </a:lnTo>
                    <a:cubicBezTo>
                      <a:pt x="111966" y="278752"/>
                      <a:pt x="89480" y="294687"/>
                      <a:pt x="63272" y="294687"/>
                    </a:cubicBezTo>
                    <a:cubicBezTo>
                      <a:pt x="28328" y="294687"/>
                      <a:pt x="0" y="266359"/>
                      <a:pt x="0" y="231415"/>
                    </a:cubicBezTo>
                    <a:cubicBezTo>
                      <a:pt x="0" y="196471"/>
                      <a:pt x="28328" y="168143"/>
                      <a:pt x="63272" y="168143"/>
                    </a:cubicBezTo>
                    <a:cubicBezTo>
                      <a:pt x="89480" y="168143"/>
                      <a:pt x="111966" y="184077"/>
                      <a:pt x="121572" y="206787"/>
                    </a:cubicBezTo>
                    <a:lnTo>
                      <a:pt x="121929" y="208556"/>
                    </a:lnTo>
                    <a:lnTo>
                      <a:pt x="196649" y="208556"/>
                    </a:lnTo>
                    <a:lnTo>
                      <a:pt x="198447" y="199650"/>
                    </a:lnTo>
                    <a:cubicBezTo>
                      <a:pt x="215121" y="160230"/>
                      <a:pt x="254154" y="132570"/>
                      <a:pt x="299648" y="132570"/>
                    </a:cubicBezTo>
                    <a:lnTo>
                      <a:pt x="337191" y="140149"/>
                    </a:lnTo>
                    <a:lnTo>
                      <a:pt x="379074" y="87801"/>
                    </a:lnTo>
                    <a:lnTo>
                      <a:pt x="374122" y="63272"/>
                    </a:lnTo>
                    <a:cubicBezTo>
                      <a:pt x="374122" y="28328"/>
                      <a:pt x="402450" y="0"/>
                      <a:pt x="43739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557834" y="4243050"/>
            <a:ext cx="2868559" cy="1548401"/>
            <a:chOff x="504297" y="3519968"/>
            <a:chExt cx="2926080" cy="1579450"/>
          </a:xfrm>
        </p:grpSpPr>
        <p:sp>
          <p:nvSpPr>
            <p:cNvPr id="91" name="TextBox 90"/>
            <p:cNvSpPr txBox="1"/>
            <p:nvPr/>
          </p:nvSpPr>
          <p:spPr>
            <a:xfrm>
              <a:off x="504297" y="3519968"/>
              <a:ext cx="292608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Academic Knowledge API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7301" y="4300738"/>
              <a:ext cx="2660073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Explore relationships among academic papers, journals, and authors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762682" y="4243050"/>
            <a:ext cx="2868559" cy="1779222"/>
            <a:chOff x="8873669" y="3519968"/>
            <a:chExt cx="2926080" cy="1814899"/>
          </a:xfrm>
        </p:grpSpPr>
        <p:sp>
          <p:nvSpPr>
            <p:cNvPr id="94" name="TextBox 93"/>
            <p:cNvSpPr txBox="1"/>
            <p:nvPr/>
          </p:nvSpPr>
          <p:spPr>
            <a:xfrm>
              <a:off x="8873669" y="3519968"/>
              <a:ext cx="292608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Recommendations API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006673" y="4300738"/>
              <a:ext cx="2660073" cy="103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Provide personalized product recommendations for your customers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92784" y="4243050"/>
            <a:ext cx="2868559" cy="1548401"/>
            <a:chOff x="3294088" y="3519968"/>
            <a:chExt cx="2926080" cy="1579450"/>
          </a:xfrm>
        </p:grpSpPr>
        <p:sp>
          <p:nvSpPr>
            <p:cNvPr id="97" name="TextBox 96"/>
            <p:cNvSpPr txBox="1"/>
            <p:nvPr/>
          </p:nvSpPr>
          <p:spPr>
            <a:xfrm>
              <a:off x="3294088" y="3519968"/>
              <a:ext cx="292608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Knowledge Exploration Service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427092" y="4300738"/>
              <a:ext cx="2660073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Add interactive search over structured data to your project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158123" y="4243050"/>
            <a:ext cx="2607782" cy="1548401"/>
            <a:chOff x="6216883" y="3519968"/>
            <a:chExt cx="2660073" cy="1579450"/>
          </a:xfrm>
        </p:grpSpPr>
        <p:sp>
          <p:nvSpPr>
            <p:cNvPr id="100" name="TextBox 99"/>
            <p:cNvSpPr txBox="1"/>
            <p:nvPr/>
          </p:nvSpPr>
          <p:spPr>
            <a:xfrm>
              <a:off x="6216883" y="3519968"/>
              <a:ext cx="2660073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Entity Linking Service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16883" y="4300738"/>
              <a:ext cx="2660073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Contextually extend knowledge of people, locations, and events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12592" y="2652048"/>
            <a:ext cx="1568743" cy="1568743"/>
            <a:chOff x="9536611" y="2704730"/>
            <a:chExt cx="1600200" cy="1600200"/>
          </a:xfrm>
        </p:grpSpPr>
        <p:sp>
          <p:nvSpPr>
            <p:cNvPr id="32" name="Rectangle 31"/>
            <p:cNvSpPr/>
            <p:nvPr/>
          </p:nvSpPr>
          <p:spPr>
            <a:xfrm>
              <a:off x="953661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742986" y="2913486"/>
              <a:ext cx="1187450" cy="1182688"/>
              <a:chOff x="9742986" y="2913486"/>
              <a:chExt cx="1187450" cy="1182688"/>
            </a:xfrm>
          </p:grpSpPr>
          <p:grpSp>
            <p:nvGrpSpPr>
              <p:cNvPr id="122" name="Group 4"/>
              <p:cNvGrpSpPr>
                <a:grpSpLocks noChangeAspect="1"/>
              </p:cNvGrpSpPr>
              <p:nvPr/>
            </p:nvGrpSpPr>
            <p:grpSpPr bwMode="auto">
              <a:xfrm>
                <a:off x="9742986" y="2913486"/>
                <a:ext cx="1187450" cy="1182688"/>
                <a:chOff x="864" y="1833"/>
                <a:chExt cx="748" cy="745"/>
              </a:xfrm>
            </p:grpSpPr>
            <p:sp>
              <p:nvSpPr>
                <p:cNvPr id="123" name="Freeform 5"/>
                <p:cNvSpPr>
                  <a:spLocks noEditPoints="1"/>
                </p:cNvSpPr>
                <p:nvPr/>
              </p:nvSpPr>
              <p:spPr bwMode="auto">
                <a:xfrm>
                  <a:off x="864" y="1833"/>
                  <a:ext cx="748" cy="745"/>
                </a:xfrm>
                <a:custGeom>
                  <a:avLst/>
                  <a:gdLst>
                    <a:gd name="T0" fmla="*/ 300 w 303"/>
                    <a:gd name="T1" fmla="*/ 151 h 302"/>
                    <a:gd name="T2" fmla="*/ 301 w 303"/>
                    <a:gd name="T3" fmla="*/ 134 h 302"/>
                    <a:gd name="T4" fmla="*/ 290 w 303"/>
                    <a:gd name="T5" fmla="*/ 121 h 302"/>
                    <a:gd name="T6" fmla="*/ 280 w 303"/>
                    <a:gd name="T7" fmla="*/ 122 h 302"/>
                    <a:gd name="T8" fmla="*/ 263 w 303"/>
                    <a:gd name="T9" fmla="*/ 82 h 302"/>
                    <a:gd name="T10" fmla="*/ 272 w 303"/>
                    <a:gd name="T11" fmla="*/ 75 h 302"/>
                    <a:gd name="T12" fmla="*/ 272 w 303"/>
                    <a:gd name="T13" fmla="*/ 62 h 302"/>
                    <a:gd name="T14" fmla="*/ 243 w 303"/>
                    <a:gd name="T15" fmla="*/ 33 h 302"/>
                    <a:gd name="T16" fmla="*/ 225 w 303"/>
                    <a:gd name="T17" fmla="*/ 34 h 302"/>
                    <a:gd name="T18" fmla="*/ 220 w 303"/>
                    <a:gd name="T19" fmla="*/ 40 h 302"/>
                    <a:gd name="T20" fmla="*/ 181 w 303"/>
                    <a:gd name="T21" fmla="*/ 24 h 302"/>
                    <a:gd name="T22" fmla="*/ 181 w 303"/>
                    <a:gd name="T23" fmla="*/ 14 h 302"/>
                    <a:gd name="T24" fmla="*/ 171 w 303"/>
                    <a:gd name="T25" fmla="*/ 1 h 302"/>
                    <a:gd name="T26" fmla="*/ 132 w 303"/>
                    <a:gd name="T27" fmla="*/ 1 h 302"/>
                    <a:gd name="T28" fmla="*/ 120 w 303"/>
                    <a:gd name="T29" fmla="*/ 14 h 302"/>
                    <a:gd name="T30" fmla="*/ 121 w 303"/>
                    <a:gd name="T31" fmla="*/ 23 h 302"/>
                    <a:gd name="T32" fmla="*/ 81 w 303"/>
                    <a:gd name="T33" fmla="*/ 40 h 302"/>
                    <a:gd name="T34" fmla="*/ 74 w 303"/>
                    <a:gd name="T35" fmla="*/ 31 h 302"/>
                    <a:gd name="T36" fmla="*/ 61 w 303"/>
                    <a:gd name="T37" fmla="*/ 31 h 302"/>
                    <a:gd name="T38" fmla="*/ 32 w 303"/>
                    <a:gd name="T39" fmla="*/ 59 h 302"/>
                    <a:gd name="T40" fmla="*/ 33 w 303"/>
                    <a:gd name="T41" fmla="*/ 77 h 302"/>
                    <a:gd name="T42" fmla="*/ 39 w 303"/>
                    <a:gd name="T43" fmla="*/ 82 h 302"/>
                    <a:gd name="T44" fmla="*/ 23 w 303"/>
                    <a:gd name="T45" fmla="*/ 122 h 302"/>
                    <a:gd name="T46" fmla="*/ 11 w 303"/>
                    <a:gd name="T47" fmla="*/ 121 h 302"/>
                    <a:gd name="T48" fmla="*/ 9 w 303"/>
                    <a:gd name="T49" fmla="*/ 121 h 302"/>
                    <a:gd name="T50" fmla="*/ 1 w 303"/>
                    <a:gd name="T51" fmla="*/ 131 h 302"/>
                    <a:gd name="T52" fmla="*/ 1 w 303"/>
                    <a:gd name="T53" fmla="*/ 169 h 302"/>
                    <a:gd name="T54" fmla="*/ 12 w 303"/>
                    <a:gd name="T55" fmla="*/ 181 h 302"/>
                    <a:gd name="T56" fmla="*/ 22 w 303"/>
                    <a:gd name="T57" fmla="*/ 181 h 302"/>
                    <a:gd name="T58" fmla="*/ 38 w 303"/>
                    <a:gd name="T59" fmla="*/ 220 h 302"/>
                    <a:gd name="T60" fmla="*/ 38 w 303"/>
                    <a:gd name="T61" fmla="*/ 220 h 302"/>
                    <a:gd name="T62" fmla="*/ 30 w 303"/>
                    <a:gd name="T63" fmla="*/ 227 h 302"/>
                    <a:gd name="T64" fmla="*/ 29 w 303"/>
                    <a:gd name="T65" fmla="*/ 240 h 302"/>
                    <a:gd name="T66" fmla="*/ 61 w 303"/>
                    <a:gd name="T67" fmla="*/ 271 h 302"/>
                    <a:gd name="T68" fmla="*/ 74 w 303"/>
                    <a:gd name="T69" fmla="*/ 271 h 302"/>
                    <a:gd name="T70" fmla="*/ 81 w 303"/>
                    <a:gd name="T71" fmla="*/ 264 h 302"/>
                    <a:gd name="T72" fmla="*/ 122 w 303"/>
                    <a:gd name="T73" fmla="*/ 281 h 302"/>
                    <a:gd name="T74" fmla="*/ 121 w 303"/>
                    <a:gd name="T75" fmla="*/ 291 h 302"/>
                    <a:gd name="T76" fmla="*/ 130 w 303"/>
                    <a:gd name="T77" fmla="*/ 301 h 302"/>
                    <a:gd name="T78" fmla="*/ 168 w 303"/>
                    <a:gd name="T79" fmla="*/ 301 h 302"/>
                    <a:gd name="T80" fmla="*/ 180 w 303"/>
                    <a:gd name="T81" fmla="*/ 286 h 302"/>
                    <a:gd name="T82" fmla="*/ 180 w 303"/>
                    <a:gd name="T83" fmla="*/ 281 h 302"/>
                    <a:gd name="T84" fmla="*/ 221 w 303"/>
                    <a:gd name="T85" fmla="*/ 264 h 302"/>
                    <a:gd name="T86" fmla="*/ 227 w 303"/>
                    <a:gd name="T87" fmla="*/ 271 h 302"/>
                    <a:gd name="T88" fmla="*/ 241 w 303"/>
                    <a:gd name="T89" fmla="*/ 271 h 302"/>
                    <a:gd name="T90" fmla="*/ 271 w 303"/>
                    <a:gd name="T91" fmla="*/ 242 h 302"/>
                    <a:gd name="T92" fmla="*/ 271 w 303"/>
                    <a:gd name="T93" fmla="*/ 228 h 302"/>
                    <a:gd name="T94" fmla="*/ 263 w 303"/>
                    <a:gd name="T95" fmla="*/ 222 h 302"/>
                    <a:gd name="T96" fmla="*/ 280 w 303"/>
                    <a:gd name="T97" fmla="*/ 181 h 302"/>
                    <a:gd name="T98" fmla="*/ 299 w 303"/>
                    <a:gd name="T99" fmla="*/ 179 h 302"/>
                    <a:gd name="T100" fmla="*/ 300 w 303"/>
                    <a:gd name="T101" fmla="*/ 151 h 302"/>
                    <a:gd name="T102" fmla="*/ 151 w 303"/>
                    <a:gd name="T103" fmla="*/ 230 h 302"/>
                    <a:gd name="T104" fmla="*/ 72 w 303"/>
                    <a:gd name="T105" fmla="*/ 151 h 302"/>
                    <a:gd name="T106" fmla="*/ 151 w 303"/>
                    <a:gd name="T107" fmla="*/ 72 h 302"/>
                    <a:gd name="T108" fmla="*/ 230 w 303"/>
                    <a:gd name="T109" fmla="*/ 151 h 302"/>
                    <a:gd name="T110" fmla="*/ 151 w 303"/>
                    <a:gd name="T111" fmla="*/ 230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302">
                      <a:moveTo>
                        <a:pt x="300" y="151"/>
                      </a:moveTo>
                      <a:cubicBezTo>
                        <a:pt x="301" y="146"/>
                        <a:pt x="300" y="140"/>
                        <a:pt x="301" y="134"/>
                      </a:cubicBezTo>
                      <a:cubicBezTo>
                        <a:pt x="302" y="124"/>
                        <a:pt x="299" y="120"/>
                        <a:pt x="290" y="121"/>
                      </a:cubicBezTo>
                      <a:cubicBezTo>
                        <a:pt x="287" y="121"/>
                        <a:pt x="283" y="122"/>
                        <a:pt x="280" y="122"/>
                      </a:cubicBezTo>
                      <a:cubicBezTo>
                        <a:pt x="276" y="108"/>
                        <a:pt x="270" y="94"/>
                        <a:pt x="263" y="82"/>
                      </a:cubicBezTo>
                      <a:cubicBezTo>
                        <a:pt x="265" y="79"/>
                        <a:pt x="269" y="77"/>
                        <a:pt x="272" y="75"/>
                      </a:cubicBezTo>
                      <a:cubicBezTo>
                        <a:pt x="277" y="70"/>
                        <a:pt x="278" y="67"/>
                        <a:pt x="272" y="62"/>
                      </a:cubicBezTo>
                      <a:cubicBezTo>
                        <a:pt x="262" y="53"/>
                        <a:pt x="252" y="44"/>
                        <a:pt x="243" y="33"/>
                      </a:cubicBezTo>
                      <a:cubicBezTo>
                        <a:pt x="237" y="26"/>
                        <a:pt x="231" y="25"/>
                        <a:pt x="225" y="34"/>
                      </a:cubicBezTo>
                      <a:cubicBezTo>
                        <a:pt x="224" y="36"/>
                        <a:pt x="222" y="38"/>
                        <a:pt x="220" y="40"/>
                      </a:cubicBezTo>
                      <a:cubicBezTo>
                        <a:pt x="208" y="32"/>
                        <a:pt x="195" y="27"/>
                        <a:pt x="181" y="24"/>
                      </a:cubicBezTo>
                      <a:cubicBezTo>
                        <a:pt x="181" y="21"/>
                        <a:pt x="180" y="18"/>
                        <a:pt x="181" y="14"/>
                      </a:cubicBezTo>
                      <a:cubicBezTo>
                        <a:pt x="183" y="4"/>
                        <a:pt x="179" y="0"/>
                        <a:pt x="171" y="1"/>
                      </a:cubicBezTo>
                      <a:cubicBezTo>
                        <a:pt x="158" y="2"/>
                        <a:pt x="145" y="2"/>
                        <a:pt x="132" y="1"/>
                      </a:cubicBezTo>
                      <a:cubicBezTo>
                        <a:pt x="123" y="1"/>
                        <a:pt x="120" y="4"/>
                        <a:pt x="120" y="14"/>
                      </a:cubicBezTo>
                      <a:cubicBezTo>
                        <a:pt x="121" y="17"/>
                        <a:pt x="121" y="20"/>
                        <a:pt x="121" y="23"/>
                      </a:cubicBezTo>
                      <a:cubicBezTo>
                        <a:pt x="107" y="27"/>
                        <a:pt x="93" y="32"/>
                        <a:pt x="81" y="40"/>
                      </a:cubicBezTo>
                      <a:cubicBezTo>
                        <a:pt x="79" y="37"/>
                        <a:pt x="77" y="34"/>
                        <a:pt x="74" y="31"/>
                      </a:cubicBezTo>
                      <a:cubicBezTo>
                        <a:pt x="69" y="25"/>
                        <a:pt x="66" y="26"/>
                        <a:pt x="61" y="31"/>
                      </a:cubicBezTo>
                      <a:cubicBezTo>
                        <a:pt x="52" y="41"/>
                        <a:pt x="42" y="51"/>
                        <a:pt x="32" y="59"/>
                      </a:cubicBezTo>
                      <a:cubicBezTo>
                        <a:pt x="23" y="67"/>
                        <a:pt x="25" y="71"/>
                        <a:pt x="33" y="77"/>
                      </a:cubicBezTo>
                      <a:cubicBezTo>
                        <a:pt x="34" y="79"/>
                        <a:pt x="37" y="80"/>
                        <a:pt x="39" y="82"/>
                      </a:cubicBezTo>
                      <a:cubicBezTo>
                        <a:pt x="32" y="94"/>
                        <a:pt x="26" y="107"/>
                        <a:pt x="23" y="122"/>
                      </a:cubicBezTo>
                      <a:cubicBezTo>
                        <a:pt x="19" y="122"/>
                        <a:pt x="14" y="120"/>
                        <a:pt x="11" y="121"/>
                      </a:cubicBezTo>
                      <a:cubicBezTo>
                        <a:pt x="10" y="121"/>
                        <a:pt x="10" y="121"/>
                        <a:pt x="9" y="121"/>
                      </a:cubicBezTo>
                      <a:cubicBezTo>
                        <a:pt x="2" y="120"/>
                        <a:pt x="1" y="124"/>
                        <a:pt x="1" y="131"/>
                      </a:cubicBezTo>
                      <a:cubicBezTo>
                        <a:pt x="2" y="144"/>
                        <a:pt x="2" y="157"/>
                        <a:pt x="1" y="169"/>
                      </a:cubicBezTo>
                      <a:cubicBezTo>
                        <a:pt x="0" y="179"/>
                        <a:pt x="4" y="183"/>
                        <a:pt x="12" y="181"/>
                      </a:cubicBezTo>
                      <a:cubicBezTo>
                        <a:pt x="16" y="180"/>
                        <a:pt x="19" y="180"/>
                        <a:pt x="22" y="181"/>
                      </a:cubicBezTo>
                      <a:cubicBezTo>
                        <a:pt x="25" y="195"/>
                        <a:pt x="31" y="208"/>
                        <a:pt x="38" y="220"/>
                      </a:cubicBezTo>
                      <a:cubicBezTo>
                        <a:pt x="38" y="220"/>
                        <a:pt x="38" y="220"/>
                        <a:pt x="38" y="220"/>
                      </a:cubicBezTo>
                      <a:cubicBezTo>
                        <a:pt x="35" y="222"/>
                        <a:pt x="33" y="225"/>
                        <a:pt x="30" y="227"/>
                      </a:cubicBezTo>
                      <a:cubicBezTo>
                        <a:pt x="24" y="231"/>
                        <a:pt x="23" y="234"/>
                        <a:pt x="29" y="240"/>
                      </a:cubicBezTo>
                      <a:cubicBezTo>
                        <a:pt x="40" y="250"/>
                        <a:pt x="50" y="261"/>
                        <a:pt x="61" y="271"/>
                      </a:cubicBezTo>
                      <a:cubicBezTo>
                        <a:pt x="66" y="277"/>
                        <a:pt x="69" y="277"/>
                        <a:pt x="74" y="271"/>
                      </a:cubicBezTo>
                      <a:cubicBezTo>
                        <a:pt x="76" y="269"/>
                        <a:pt x="78" y="266"/>
                        <a:pt x="81" y="264"/>
                      </a:cubicBezTo>
                      <a:cubicBezTo>
                        <a:pt x="93" y="272"/>
                        <a:pt x="107" y="277"/>
                        <a:pt x="122" y="281"/>
                      </a:cubicBezTo>
                      <a:cubicBezTo>
                        <a:pt x="122" y="283"/>
                        <a:pt x="121" y="286"/>
                        <a:pt x="121" y="291"/>
                      </a:cubicBezTo>
                      <a:cubicBezTo>
                        <a:pt x="119" y="299"/>
                        <a:pt x="124" y="301"/>
                        <a:pt x="130" y="301"/>
                      </a:cubicBezTo>
                      <a:cubicBezTo>
                        <a:pt x="143" y="300"/>
                        <a:pt x="155" y="300"/>
                        <a:pt x="168" y="301"/>
                      </a:cubicBezTo>
                      <a:cubicBezTo>
                        <a:pt x="178" y="302"/>
                        <a:pt x="182" y="298"/>
                        <a:pt x="180" y="286"/>
                      </a:cubicBezTo>
                      <a:cubicBezTo>
                        <a:pt x="180" y="284"/>
                        <a:pt x="180" y="282"/>
                        <a:pt x="180" y="281"/>
                      </a:cubicBezTo>
                      <a:cubicBezTo>
                        <a:pt x="195" y="278"/>
                        <a:pt x="209" y="272"/>
                        <a:pt x="221" y="264"/>
                      </a:cubicBezTo>
                      <a:cubicBezTo>
                        <a:pt x="223" y="265"/>
                        <a:pt x="225" y="268"/>
                        <a:pt x="227" y="271"/>
                      </a:cubicBezTo>
                      <a:cubicBezTo>
                        <a:pt x="231" y="277"/>
                        <a:pt x="235" y="278"/>
                        <a:pt x="241" y="271"/>
                      </a:cubicBezTo>
                      <a:cubicBezTo>
                        <a:pt x="250" y="261"/>
                        <a:pt x="261" y="251"/>
                        <a:pt x="271" y="242"/>
                      </a:cubicBezTo>
                      <a:cubicBezTo>
                        <a:pt x="276" y="237"/>
                        <a:pt x="278" y="232"/>
                        <a:pt x="271" y="228"/>
                      </a:cubicBezTo>
                      <a:cubicBezTo>
                        <a:pt x="267" y="226"/>
                        <a:pt x="265" y="224"/>
                        <a:pt x="263" y="222"/>
                      </a:cubicBezTo>
                      <a:cubicBezTo>
                        <a:pt x="271" y="209"/>
                        <a:pt x="277" y="196"/>
                        <a:pt x="280" y="181"/>
                      </a:cubicBezTo>
                      <a:cubicBezTo>
                        <a:pt x="287" y="181"/>
                        <a:pt x="296" y="185"/>
                        <a:pt x="299" y="179"/>
                      </a:cubicBezTo>
                      <a:cubicBezTo>
                        <a:pt x="303" y="172"/>
                        <a:pt x="300" y="161"/>
                        <a:pt x="300" y="151"/>
                      </a:cubicBezTo>
                      <a:close/>
                      <a:moveTo>
                        <a:pt x="151" y="230"/>
                      </a:moveTo>
                      <a:cubicBezTo>
                        <a:pt x="107" y="230"/>
                        <a:pt x="72" y="195"/>
                        <a:pt x="72" y="151"/>
                      </a:cubicBezTo>
                      <a:cubicBezTo>
                        <a:pt x="72" y="107"/>
                        <a:pt x="107" y="72"/>
                        <a:pt x="151" y="72"/>
                      </a:cubicBezTo>
                      <a:cubicBezTo>
                        <a:pt x="195" y="72"/>
                        <a:pt x="230" y="107"/>
                        <a:pt x="230" y="151"/>
                      </a:cubicBezTo>
                      <a:cubicBezTo>
                        <a:pt x="230" y="195"/>
                        <a:pt x="195" y="230"/>
                        <a:pt x="151" y="23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6"/>
                <p:cNvSpPr>
                  <a:spLocks noChangeArrowheads="1"/>
                </p:cNvSpPr>
                <p:nvPr/>
              </p:nvSpPr>
              <p:spPr bwMode="auto">
                <a:xfrm>
                  <a:off x="1042" y="2011"/>
                  <a:ext cx="389" cy="38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2" name="Freeform 5"/>
              <p:cNvSpPr>
                <a:spLocks/>
              </p:cNvSpPr>
              <p:nvPr/>
            </p:nvSpPr>
            <p:spPr bwMode="auto">
              <a:xfrm>
                <a:off x="10176635" y="3297789"/>
                <a:ext cx="365124" cy="365125"/>
              </a:xfrm>
              <a:custGeom>
                <a:avLst/>
                <a:gdLst>
                  <a:gd name="T0" fmla="*/ 20 w 91"/>
                  <a:gd name="T1" fmla="*/ 85 h 91"/>
                  <a:gd name="T2" fmla="*/ 15 w 91"/>
                  <a:gd name="T3" fmla="*/ 91 h 91"/>
                  <a:gd name="T4" fmla="*/ 3 w 91"/>
                  <a:gd name="T5" fmla="*/ 91 h 91"/>
                  <a:gd name="T6" fmla="*/ 0 w 91"/>
                  <a:gd name="T7" fmla="*/ 89 h 91"/>
                  <a:gd name="T8" fmla="*/ 0 w 91"/>
                  <a:gd name="T9" fmla="*/ 48 h 91"/>
                  <a:gd name="T10" fmla="*/ 3 w 91"/>
                  <a:gd name="T11" fmla="*/ 46 h 91"/>
                  <a:gd name="T12" fmla="*/ 17 w 91"/>
                  <a:gd name="T13" fmla="*/ 46 h 91"/>
                  <a:gd name="T14" fmla="*/ 21 w 91"/>
                  <a:gd name="T15" fmla="*/ 44 h 91"/>
                  <a:gd name="T16" fmla="*/ 31 w 91"/>
                  <a:gd name="T17" fmla="*/ 30 h 91"/>
                  <a:gd name="T18" fmla="*/ 44 w 91"/>
                  <a:gd name="T19" fmla="*/ 21 h 91"/>
                  <a:gd name="T20" fmla="*/ 55 w 91"/>
                  <a:gd name="T21" fmla="*/ 6 h 91"/>
                  <a:gd name="T22" fmla="*/ 56 w 91"/>
                  <a:gd name="T23" fmla="*/ 4 h 91"/>
                  <a:gd name="T24" fmla="*/ 63 w 91"/>
                  <a:gd name="T25" fmla="*/ 0 h 91"/>
                  <a:gd name="T26" fmla="*/ 67 w 91"/>
                  <a:gd name="T27" fmla="*/ 7 h 91"/>
                  <a:gd name="T28" fmla="*/ 62 w 91"/>
                  <a:gd name="T29" fmla="*/ 20 h 91"/>
                  <a:gd name="T30" fmla="*/ 55 w 91"/>
                  <a:gd name="T31" fmla="*/ 34 h 91"/>
                  <a:gd name="T32" fmla="*/ 58 w 91"/>
                  <a:gd name="T33" fmla="*/ 37 h 91"/>
                  <a:gd name="T34" fmla="*/ 82 w 91"/>
                  <a:gd name="T35" fmla="*/ 37 h 91"/>
                  <a:gd name="T36" fmla="*/ 87 w 91"/>
                  <a:gd name="T37" fmla="*/ 46 h 91"/>
                  <a:gd name="T38" fmla="*/ 82 w 91"/>
                  <a:gd name="T39" fmla="*/ 54 h 91"/>
                  <a:gd name="T40" fmla="*/ 82 w 91"/>
                  <a:gd name="T41" fmla="*/ 59 h 91"/>
                  <a:gd name="T42" fmla="*/ 77 w 91"/>
                  <a:gd name="T43" fmla="*/ 71 h 91"/>
                  <a:gd name="T44" fmla="*/ 74 w 91"/>
                  <a:gd name="T45" fmla="*/ 77 h 91"/>
                  <a:gd name="T46" fmla="*/ 59 w 91"/>
                  <a:gd name="T47" fmla="*/ 91 h 91"/>
                  <a:gd name="T48" fmla="*/ 29 w 91"/>
                  <a:gd name="T49" fmla="*/ 89 h 91"/>
                  <a:gd name="T50" fmla="*/ 20 w 91"/>
                  <a:gd name="T51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91">
                    <a:moveTo>
                      <a:pt x="20" y="85"/>
                    </a:moveTo>
                    <a:cubicBezTo>
                      <a:pt x="21" y="91"/>
                      <a:pt x="19" y="91"/>
                      <a:pt x="15" y="91"/>
                    </a:cubicBezTo>
                    <a:cubicBezTo>
                      <a:pt x="11" y="91"/>
                      <a:pt x="7" y="91"/>
                      <a:pt x="3" y="91"/>
                    </a:cubicBezTo>
                    <a:cubicBezTo>
                      <a:pt x="1" y="91"/>
                      <a:pt x="0" y="91"/>
                      <a:pt x="0" y="89"/>
                    </a:cubicBezTo>
                    <a:cubicBezTo>
                      <a:pt x="0" y="75"/>
                      <a:pt x="0" y="61"/>
                      <a:pt x="0" y="48"/>
                    </a:cubicBezTo>
                    <a:cubicBezTo>
                      <a:pt x="0" y="46"/>
                      <a:pt x="1" y="46"/>
                      <a:pt x="3" y="46"/>
                    </a:cubicBezTo>
                    <a:cubicBezTo>
                      <a:pt x="8" y="46"/>
                      <a:pt x="12" y="46"/>
                      <a:pt x="17" y="46"/>
                    </a:cubicBezTo>
                    <a:cubicBezTo>
                      <a:pt x="19" y="46"/>
                      <a:pt x="20" y="46"/>
                      <a:pt x="21" y="44"/>
                    </a:cubicBezTo>
                    <a:cubicBezTo>
                      <a:pt x="22" y="37"/>
                      <a:pt x="26" y="33"/>
                      <a:pt x="31" y="30"/>
                    </a:cubicBezTo>
                    <a:cubicBezTo>
                      <a:pt x="35" y="27"/>
                      <a:pt x="40" y="24"/>
                      <a:pt x="44" y="21"/>
                    </a:cubicBezTo>
                    <a:cubicBezTo>
                      <a:pt x="49" y="17"/>
                      <a:pt x="53" y="13"/>
                      <a:pt x="55" y="6"/>
                    </a:cubicBezTo>
                    <a:cubicBezTo>
                      <a:pt x="56" y="6"/>
                      <a:pt x="56" y="5"/>
                      <a:pt x="56" y="4"/>
                    </a:cubicBezTo>
                    <a:cubicBezTo>
                      <a:pt x="58" y="2"/>
                      <a:pt x="60" y="0"/>
                      <a:pt x="63" y="0"/>
                    </a:cubicBezTo>
                    <a:cubicBezTo>
                      <a:pt x="66" y="1"/>
                      <a:pt x="67" y="4"/>
                      <a:pt x="67" y="7"/>
                    </a:cubicBezTo>
                    <a:cubicBezTo>
                      <a:pt x="67" y="12"/>
                      <a:pt x="65" y="16"/>
                      <a:pt x="62" y="20"/>
                    </a:cubicBezTo>
                    <a:cubicBezTo>
                      <a:pt x="59" y="24"/>
                      <a:pt x="57" y="29"/>
                      <a:pt x="55" y="34"/>
                    </a:cubicBezTo>
                    <a:cubicBezTo>
                      <a:pt x="55" y="37"/>
                      <a:pt x="55" y="37"/>
                      <a:pt x="58" y="37"/>
                    </a:cubicBezTo>
                    <a:cubicBezTo>
                      <a:pt x="66" y="37"/>
                      <a:pt x="74" y="37"/>
                      <a:pt x="82" y="37"/>
                    </a:cubicBezTo>
                    <a:cubicBezTo>
                      <a:pt x="89" y="37"/>
                      <a:pt x="91" y="40"/>
                      <a:pt x="87" y="46"/>
                    </a:cubicBezTo>
                    <a:cubicBezTo>
                      <a:pt x="86" y="49"/>
                      <a:pt x="84" y="51"/>
                      <a:pt x="82" y="54"/>
                    </a:cubicBezTo>
                    <a:cubicBezTo>
                      <a:pt x="81" y="55"/>
                      <a:pt x="82" y="57"/>
                      <a:pt x="82" y="59"/>
                    </a:cubicBezTo>
                    <a:cubicBezTo>
                      <a:pt x="82" y="63"/>
                      <a:pt x="81" y="67"/>
                      <a:pt x="77" y="71"/>
                    </a:cubicBezTo>
                    <a:cubicBezTo>
                      <a:pt x="75" y="72"/>
                      <a:pt x="75" y="75"/>
                      <a:pt x="74" y="77"/>
                    </a:cubicBezTo>
                    <a:cubicBezTo>
                      <a:pt x="73" y="86"/>
                      <a:pt x="67" y="91"/>
                      <a:pt x="59" y="91"/>
                    </a:cubicBezTo>
                    <a:cubicBezTo>
                      <a:pt x="49" y="91"/>
                      <a:pt x="39" y="90"/>
                      <a:pt x="29" y="89"/>
                    </a:cubicBezTo>
                    <a:cubicBezTo>
                      <a:pt x="26" y="88"/>
                      <a:pt x="23" y="87"/>
                      <a:pt x="20" y="85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207744" y="2652048"/>
            <a:ext cx="1568743" cy="1568743"/>
            <a:chOff x="1167239" y="2704730"/>
            <a:chExt cx="1600200" cy="1600200"/>
          </a:xfrm>
        </p:grpSpPr>
        <p:sp>
          <p:nvSpPr>
            <p:cNvPr id="59" name="Rectangle 58"/>
            <p:cNvSpPr/>
            <p:nvPr/>
          </p:nvSpPr>
          <p:spPr>
            <a:xfrm>
              <a:off x="1167239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976" y="2913467"/>
              <a:ext cx="1182727" cy="1182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6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/>
          <p:cNvSpPr/>
          <p:nvPr/>
        </p:nvSpPr>
        <p:spPr>
          <a:xfrm>
            <a:off x="1" y="487"/>
            <a:ext cx="12192000" cy="1411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67444" y="363688"/>
            <a:ext cx="3710409" cy="754315"/>
            <a:chOff x="680827" y="370483"/>
            <a:chExt cx="3784810" cy="769441"/>
          </a:xfrm>
        </p:grpSpPr>
        <p:sp>
          <p:nvSpPr>
            <p:cNvPr id="116" name="Rectangle 115"/>
            <p:cNvSpPr/>
            <p:nvPr/>
          </p:nvSpPr>
          <p:spPr>
            <a:xfrm>
              <a:off x="1356203" y="370483"/>
              <a:ext cx="3109434" cy="7694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79243" marR="0" lvl="0" indent="0" defTabSz="913386" eaLnBrk="1" fontAlgn="base" latinLnBrk="0" hangingPunct="1">
                <a:lnSpc>
                  <a:spcPct val="100000"/>
                </a:lnSpc>
                <a:spcBef>
                  <a:spcPts val="1175"/>
                </a:spcBef>
                <a:spcAft>
                  <a:spcPts val="11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Semibold" panose="020B0702040204020203" pitchFamily="34" charset="0"/>
                </a:rPr>
                <a:t>Knowledge</a:t>
              </a:r>
            </a:p>
          </p:txBody>
        </p:sp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680827" y="458609"/>
              <a:ext cx="660611" cy="660611"/>
            </a:xfrm>
            <a:custGeom>
              <a:avLst/>
              <a:gdLst>
                <a:gd name="T0" fmla="*/ 5986 w 5986"/>
                <a:gd name="T1" fmla="*/ 3594 h 5985"/>
                <a:gd name="T2" fmla="*/ 5986 w 5986"/>
                <a:gd name="T3" fmla="*/ 2395 h 5985"/>
                <a:gd name="T4" fmla="*/ 5402 w 5986"/>
                <a:gd name="T5" fmla="*/ 2395 h 5985"/>
                <a:gd name="T6" fmla="*/ 5122 w 5986"/>
                <a:gd name="T7" fmla="*/ 1717 h 5985"/>
                <a:gd name="T8" fmla="*/ 5533 w 5986"/>
                <a:gd name="T9" fmla="*/ 1330 h 5985"/>
                <a:gd name="T10" fmla="*/ 4666 w 5986"/>
                <a:gd name="T11" fmla="*/ 463 h 5985"/>
                <a:gd name="T12" fmla="*/ 4282 w 5986"/>
                <a:gd name="T13" fmla="*/ 870 h 5985"/>
                <a:gd name="T14" fmla="*/ 3591 w 5986"/>
                <a:gd name="T15" fmla="*/ 584 h 5985"/>
                <a:gd name="T16" fmla="*/ 3591 w 5986"/>
                <a:gd name="T17" fmla="*/ 0 h 5985"/>
                <a:gd name="T18" fmla="*/ 2392 w 5986"/>
                <a:gd name="T19" fmla="*/ 0 h 5985"/>
                <a:gd name="T20" fmla="*/ 2392 w 5986"/>
                <a:gd name="T21" fmla="*/ 587 h 5985"/>
                <a:gd name="T22" fmla="*/ 1711 w 5986"/>
                <a:gd name="T23" fmla="*/ 870 h 5985"/>
                <a:gd name="T24" fmla="*/ 1327 w 5986"/>
                <a:gd name="T25" fmla="*/ 456 h 5985"/>
                <a:gd name="T26" fmla="*/ 453 w 5986"/>
                <a:gd name="T27" fmla="*/ 1323 h 5985"/>
                <a:gd name="T28" fmla="*/ 868 w 5986"/>
                <a:gd name="T29" fmla="*/ 1710 h 5985"/>
                <a:gd name="T30" fmla="*/ 584 w 5986"/>
                <a:gd name="T31" fmla="*/ 2395 h 5985"/>
                <a:gd name="T32" fmla="*/ 0 w 5986"/>
                <a:gd name="T33" fmla="*/ 2395 h 5985"/>
                <a:gd name="T34" fmla="*/ 0 w 5986"/>
                <a:gd name="T35" fmla="*/ 3587 h 5985"/>
                <a:gd name="T36" fmla="*/ 584 w 5986"/>
                <a:gd name="T37" fmla="*/ 3587 h 5985"/>
                <a:gd name="T38" fmla="*/ 871 w 5986"/>
                <a:gd name="T39" fmla="*/ 4275 h 5985"/>
                <a:gd name="T40" fmla="*/ 442 w 5986"/>
                <a:gd name="T41" fmla="*/ 4651 h 5985"/>
                <a:gd name="T42" fmla="*/ 1320 w 5986"/>
                <a:gd name="T43" fmla="*/ 5529 h 5985"/>
                <a:gd name="T44" fmla="*/ 1711 w 5986"/>
                <a:gd name="T45" fmla="*/ 5114 h 5985"/>
                <a:gd name="T46" fmla="*/ 2392 w 5986"/>
                <a:gd name="T47" fmla="*/ 5398 h 5985"/>
                <a:gd name="T48" fmla="*/ 2392 w 5986"/>
                <a:gd name="T49" fmla="*/ 5985 h 5985"/>
                <a:gd name="T50" fmla="*/ 3584 w 5986"/>
                <a:gd name="T51" fmla="*/ 5985 h 5985"/>
                <a:gd name="T52" fmla="*/ 3584 w 5986"/>
                <a:gd name="T53" fmla="*/ 5401 h 5985"/>
                <a:gd name="T54" fmla="*/ 4279 w 5986"/>
                <a:gd name="T55" fmla="*/ 5114 h 5985"/>
                <a:gd name="T56" fmla="*/ 4662 w 5986"/>
                <a:gd name="T57" fmla="*/ 5533 h 5985"/>
                <a:gd name="T58" fmla="*/ 5523 w 5986"/>
                <a:gd name="T59" fmla="*/ 4669 h 5985"/>
                <a:gd name="T60" fmla="*/ 5112 w 5986"/>
                <a:gd name="T61" fmla="*/ 4285 h 5985"/>
                <a:gd name="T62" fmla="*/ 5402 w 5986"/>
                <a:gd name="T63" fmla="*/ 3594 h 5985"/>
                <a:gd name="T64" fmla="*/ 5986 w 5986"/>
                <a:gd name="T65" fmla="*/ 3594 h 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86" h="5985">
                  <a:moveTo>
                    <a:pt x="5986" y="3594"/>
                  </a:moveTo>
                  <a:cubicBezTo>
                    <a:pt x="5986" y="3193"/>
                    <a:pt x="5986" y="2795"/>
                    <a:pt x="5986" y="2395"/>
                  </a:cubicBezTo>
                  <a:cubicBezTo>
                    <a:pt x="5789" y="2395"/>
                    <a:pt x="5595" y="2395"/>
                    <a:pt x="5402" y="2395"/>
                  </a:cubicBezTo>
                  <a:cubicBezTo>
                    <a:pt x="5343" y="2153"/>
                    <a:pt x="5246" y="1925"/>
                    <a:pt x="5122" y="1717"/>
                  </a:cubicBezTo>
                  <a:cubicBezTo>
                    <a:pt x="5257" y="1589"/>
                    <a:pt x="5395" y="1458"/>
                    <a:pt x="5533" y="1330"/>
                  </a:cubicBezTo>
                  <a:cubicBezTo>
                    <a:pt x="5232" y="1029"/>
                    <a:pt x="4956" y="753"/>
                    <a:pt x="4666" y="463"/>
                  </a:cubicBezTo>
                  <a:cubicBezTo>
                    <a:pt x="4541" y="597"/>
                    <a:pt x="4410" y="736"/>
                    <a:pt x="4282" y="870"/>
                  </a:cubicBezTo>
                  <a:cubicBezTo>
                    <a:pt x="4071" y="743"/>
                    <a:pt x="3836" y="642"/>
                    <a:pt x="3591" y="584"/>
                  </a:cubicBezTo>
                  <a:cubicBezTo>
                    <a:pt x="3591" y="397"/>
                    <a:pt x="3591" y="197"/>
                    <a:pt x="3591" y="0"/>
                  </a:cubicBezTo>
                  <a:cubicBezTo>
                    <a:pt x="3190" y="0"/>
                    <a:pt x="2793" y="0"/>
                    <a:pt x="2392" y="0"/>
                  </a:cubicBezTo>
                  <a:cubicBezTo>
                    <a:pt x="2392" y="197"/>
                    <a:pt x="2392" y="390"/>
                    <a:pt x="2392" y="587"/>
                  </a:cubicBezTo>
                  <a:cubicBezTo>
                    <a:pt x="2150" y="649"/>
                    <a:pt x="1918" y="746"/>
                    <a:pt x="1711" y="870"/>
                  </a:cubicBezTo>
                  <a:cubicBezTo>
                    <a:pt x="1586" y="736"/>
                    <a:pt x="1452" y="594"/>
                    <a:pt x="1327" y="456"/>
                  </a:cubicBezTo>
                  <a:cubicBezTo>
                    <a:pt x="1023" y="753"/>
                    <a:pt x="747" y="1029"/>
                    <a:pt x="453" y="1323"/>
                  </a:cubicBezTo>
                  <a:cubicBezTo>
                    <a:pt x="588" y="1451"/>
                    <a:pt x="729" y="1582"/>
                    <a:pt x="868" y="1710"/>
                  </a:cubicBezTo>
                  <a:cubicBezTo>
                    <a:pt x="740" y="1921"/>
                    <a:pt x="646" y="2149"/>
                    <a:pt x="584" y="2395"/>
                  </a:cubicBezTo>
                  <a:cubicBezTo>
                    <a:pt x="398" y="2395"/>
                    <a:pt x="201" y="2395"/>
                    <a:pt x="0" y="2395"/>
                  </a:cubicBezTo>
                  <a:cubicBezTo>
                    <a:pt x="0" y="2795"/>
                    <a:pt x="0" y="3183"/>
                    <a:pt x="0" y="3587"/>
                  </a:cubicBezTo>
                  <a:cubicBezTo>
                    <a:pt x="197" y="3587"/>
                    <a:pt x="391" y="3587"/>
                    <a:pt x="584" y="3587"/>
                  </a:cubicBezTo>
                  <a:cubicBezTo>
                    <a:pt x="646" y="3832"/>
                    <a:pt x="743" y="4064"/>
                    <a:pt x="871" y="4275"/>
                  </a:cubicBezTo>
                  <a:cubicBezTo>
                    <a:pt x="733" y="4396"/>
                    <a:pt x="584" y="4527"/>
                    <a:pt x="442" y="4651"/>
                  </a:cubicBezTo>
                  <a:cubicBezTo>
                    <a:pt x="750" y="4959"/>
                    <a:pt x="1027" y="5235"/>
                    <a:pt x="1320" y="5529"/>
                  </a:cubicBezTo>
                  <a:cubicBezTo>
                    <a:pt x="1448" y="5391"/>
                    <a:pt x="1583" y="5249"/>
                    <a:pt x="1711" y="5114"/>
                  </a:cubicBezTo>
                  <a:cubicBezTo>
                    <a:pt x="1918" y="5242"/>
                    <a:pt x="2150" y="5336"/>
                    <a:pt x="2392" y="5398"/>
                  </a:cubicBezTo>
                  <a:cubicBezTo>
                    <a:pt x="2392" y="5584"/>
                    <a:pt x="2392" y="5781"/>
                    <a:pt x="2392" y="5985"/>
                  </a:cubicBezTo>
                  <a:cubicBezTo>
                    <a:pt x="2793" y="5985"/>
                    <a:pt x="3180" y="5985"/>
                    <a:pt x="3584" y="5985"/>
                  </a:cubicBezTo>
                  <a:cubicBezTo>
                    <a:pt x="3584" y="5788"/>
                    <a:pt x="3584" y="5591"/>
                    <a:pt x="3584" y="5401"/>
                  </a:cubicBezTo>
                  <a:cubicBezTo>
                    <a:pt x="3833" y="5343"/>
                    <a:pt x="4064" y="5242"/>
                    <a:pt x="4279" y="5114"/>
                  </a:cubicBezTo>
                  <a:cubicBezTo>
                    <a:pt x="4403" y="5253"/>
                    <a:pt x="4534" y="5394"/>
                    <a:pt x="4662" y="5533"/>
                  </a:cubicBezTo>
                  <a:cubicBezTo>
                    <a:pt x="4956" y="5239"/>
                    <a:pt x="5232" y="4959"/>
                    <a:pt x="5523" y="4669"/>
                  </a:cubicBezTo>
                  <a:cubicBezTo>
                    <a:pt x="5388" y="4541"/>
                    <a:pt x="5246" y="4409"/>
                    <a:pt x="5112" y="4285"/>
                  </a:cubicBezTo>
                  <a:cubicBezTo>
                    <a:pt x="5239" y="4074"/>
                    <a:pt x="5340" y="3843"/>
                    <a:pt x="5402" y="3594"/>
                  </a:cubicBezTo>
                  <a:cubicBezTo>
                    <a:pt x="5588" y="3594"/>
                    <a:pt x="5785" y="3594"/>
                    <a:pt x="5986" y="3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8211" y="363010"/>
            <a:ext cx="3999642" cy="760732"/>
            <a:chOff x="385794" y="369793"/>
            <a:chExt cx="4079843" cy="775986"/>
          </a:xfrm>
        </p:grpSpPr>
        <p:sp>
          <p:nvSpPr>
            <p:cNvPr id="123" name="Rectangle 122"/>
            <p:cNvSpPr/>
            <p:nvPr/>
          </p:nvSpPr>
          <p:spPr>
            <a:xfrm>
              <a:off x="385794" y="458609"/>
              <a:ext cx="1066799" cy="6606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56203" y="369793"/>
              <a:ext cx="3109434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anchor="ctr">
              <a:spAutoFit/>
            </a:bodyPr>
            <a:lstStyle/>
            <a:p>
              <a:pPr marL="179243" marR="0" lvl="0" indent="0" defTabSz="913386" eaLnBrk="1" fontAlgn="base" latinLnBrk="0" hangingPunct="1">
                <a:lnSpc>
                  <a:spcPct val="100000"/>
                </a:lnSpc>
                <a:spcBef>
                  <a:spcPts val="1175"/>
                </a:spcBef>
                <a:spcAft>
                  <a:spcPts val="11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Semibold" panose="020B0702040204020203" pitchFamily="34" charset="0"/>
                </a:rPr>
                <a:t>Search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10542" y="462540"/>
              <a:ext cx="730895" cy="683239"/>
              <a:chOff x="10905951" y="3353835"/>
              <a:chExt cx="537571" cy="528489"/>
            </a:xfrm>
          </p:grpSpPr>
          <p:sp>
            <p:nvSpPr>
              <p:cNvPr id="118" name="Oval 13"/>
              <p:cNvSpPr>
                <a:spLocks noChangeArrowheads="1"/>
              </p:cNvSpPr>
              <p:nvPr/>
            </p:nvSpPr>
            <p:spPr bwMode="auto">
              <a:xfrm>
                <a:off x="11016824" y="3353835"/>
                <a:ext cx="426698" cy="42669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Freeform 14"/>
              <p:cNvSpPr>
                <a:spLocks/>
              </p:cNvSpPr>
              <p:nvPr/>
            </p:nvSpPr>
            <p:spPr bwMode="auto">
              <a:xfrm>
                <a:off x="10905951" y="3702829"/>
                <a:ext cx="179495" cy="179495"/>
              </a:xfrm>
              <a:custGeom>
                <a:avLst/>
                <a:gdLst>
                  <a:gd name="T0" fmla="*/ 1224 w 1980"/>
                  <a:gd name="T1" fmla="*/ 0 h 1977"/>
                  <a:gd name="T2" fmla="*/ 218 w 1980"/>
                  <a:gd name="T3" fmla="*/ 985 h 1977"/>
                  <a:gd name="T4" fmla="*/ 211 w 1980"/>
                  <a:gd name="T5" fmla="*/ 1752 h 1977"/>
                  <a:gd name="T6" fmla="*/ 218 w 1980"/>
                  <a:gd name="T7" fmla="*/ 1759 h 1977"/>
                  <a:gd name="T8" fmla="*/ 985 w 1980"/>
                  <a:gd name="T9" fmla="*/ 1766 h 1977"/>
                  <a:gd name="T10" fmla="*/ 1980 w 1980"/>
                  <a:gd name="T11" fmla="*/ 788 h 1977"/>
                  <a:gd name="T12" fmla="*/ 1224 w 1980"/>
                  <a:gd name="T13" fmla="*/ 0 h 1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0" h="1977">
                    <a:moveTo>
                      <a:pt x="1224" y="0"/>
                    </a:moveTo>
                    <a:cubicBezTo>
                      <a:pt x="218" y="985"/>
                      <a:pt x="218" y="985"/>
                      <a:pt x="218" y="985"/>
                    </a:cubicBezTo>
                    <a:cubicBezTo>
                      <a:pt x="4" y="1196"/>
                      <a:pt x="0" y="1538"/>
                      <a:pt x="211" y="1752"/>
                    </a:cubicBezTo>
                    <a:cubicBezTo>
                      <a:pt x="218" y="1759"/>
                      <a:pt x="218" y="1759"/>
                      <a:pt x="218" y="1759"/>
                    </a:cubicBezTo>
                    <a:cubicBezTo>
                      <a:pt x="429" y="1974"/>
                      <a:pt x="771" y="1977"/>
                      <a:pt x="985" y="1766"/>
                    </a:cubicBezTo>
                    <a:cubicBezTo>
                      <a:pt x="1980" y="788"/>
                      <a:pt x="1980" y="788"/>
                      <a:pt x="1980" y="788"/>
                    </a:cubicBezTo>
                    <a:cubicBezTo>
                      <a:pt x="1683" y="581"/>
                      <a:pt x="1424" y="315"/>
                      <a:pt x="1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10054224" y="2652046"/>
            <a:ext cx="1568743" cy="1568743"/>
            <a:chOff x="10270699" y="2704728"/>
            <a:chExt cx="1600200" cy="1600200"/>
          </a:xfrm>
        </p:grpSpPr>
        <p:sp>
          <p:nvSpPr>
            <p:cNvPr id="27" name="Rectangle 26"/>
            <p:cNvSpPr/>
            <p:nvPr/>
          </p:nvSpPr>
          <p:spPr>
            <a:xfrm>
              <a:off x="10270699" y="2704728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10499067" y="2976928"/>
              <a:ext cx="1143464" cy="1055801"/>
              <a:chOff x="10499067" y="2976928"/>
              <a:chExt cx="1143464" cy="1055801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0499067" y="2976928"/>
                <a:ext cx="1143464" cy="1055801"/>
                <a:chOff x="5587334" y="5524242"/>
                <a:chExt cx="528992" cy="488437"/>
              </a:xfrm>
            </p:grpSpPr>
            <p:sp>
              <p:nvSpPr>
                <p:cNvPr id="111" name="Freeform 46"/>
                <p:cNvSpPr>
                  <a:spLocks noEditPoints="1"/>
                </p:cNvSpPr>
                <p:nvPr/>
              </p:nvSpPr>
              <p:spPr bwMode="auto">
                <a:xfrm>
                  <a:off x="5671973" y="5524242"/>
                  <a:ext cx="444353" cy="394982"/>
                </a:xfrm>
                <a:custGeom>
                  <a:avLst/>
                  <a:gdLst>
                    <a:gd name="T0" fmla="*/ 204 w 265"/>
                    <a:gd name="T1" fmla="*/ 38 h 236"/>
                    <a:gd name="T2" fmla="*/ 47 w 265"/>
                    <a:gd name="T3" fmla="*/ 43 h 236"/>
                    <a:gd name="T4" fmla="*/ 47 w 265"/>
                    <a:gd name="T5" fmla="*/ 203 h 236"/>
                    <a:gd name="T6" fmla="*/ 129 w 265"/>
                    <a:gd name="T7" fmla="*/ 236 h 236"/>
                    <a:gd name="T8" fmla="*/ 189 w 265"/>
                    <a:gd name="T9" fmla="*/ 220 h 236"/>
                    <a:gd name="T10" fmla="*/ 204 w 265"/>
                    <a:gd name="T11" fmla="*/ 38 h 236"/>
                    <a:gd name="T12" fmla="*/ 130 w 265"/>
                    <a:gd name="T13" fmla="*/ 202 h 236"/>
                    <a:gd name="T14" fmla="*/ 51 w 265"/>
                    <a:gd name="T15" fmla="*/ 123 h 236"/>
                    <a:gd name="T16" fmla="*/ 130 w 265"/>
                    <a:gd name="T17" fmla="*/ 44 h 236"/>
                    <a:gd name="T18" fmla="*/ 209 w 265"/>
                    <a:gd name="T19" fmla="*/ 123 h 236"/>
                    <a:gd name="T20" fmla="*/ 130 w 265"/>
                    <a:gd name="T21" fmla="*/ 20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236">
                      <a:moveTo>
                        <a:pt x="204" y="38"/>
                      </a:moveTo>
                      <a:cubicBezTo>
                        <a:pt x="158" y="0"/>
                        <a:pt x="90" y="3"/>
                        <a:pt x="47" y="43"/>
                      </a:cubicBezTo>
                      <a:cubicBezTo>
                        <a:pt x="1" y="87"/>
                        <a:pt x="0" y="159"/>
                        <a:pt x="47" y="203"/>
                      </a:cubicBezTo>
                      <a:cubicBezTo>
                        <a:pt x="70" y="226"/>
                        <a:pt x="98" y="236"/>
                        <a:pt x="129" y="236"/>
                      </a:cubicBezTo>
                      <a:cubicBezTo>
                        <a:pt x="150" y="236"/>
                        <a:pt x="170" y="231"/>
                        <a:pt x="189" y="220"/>
                      </a:cubicBezTo>
                      <a:cubicBezTo>
                        <a:pt x="257" y="181"/>
                        <a:pt x="265" y="88"/>
                        <a:pt x="204" y="38"/>
                      </a:cubicBezTo>
                      <a:close/>
                      <a:moveTo>
                        <a:pt x="130" y="202"/>
                      </a:moveTo>
                      <a:cubicBezTo>
                        <a:pt x="86" y="202"/>
                        <a:pt x="51" y="167"/>
                        <a:pt x="51" y="123"/>
                      </a:cubicBezTo>
                      <a:cubicBezTo>
                        <a:pt x="51" y="79"/>
                        <a:pt x="86" y="44"/>
                        <a:pt x="130" y="44"/>
                      </a:cubicBezTo>
                      <a:cubicBezTo>
                        <a:pt x="174" y="44"/>
                        <a:pt x="209" y="79"/>
                        <a:pt x="209" y="123"/>
                      </a:cubicBezTo>
                      <a:cubicBezTo>
                        <a:pt x="209" y="167"/>
                        <a:pt x="174" y="202"/>
                        <a:pt x="130" y="202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 47"/>
                <p:cNvSpPr>
                  <a:spLocks/>
                </p:cNvSpPr>
                <p:nvPr/>
              </p:nvSpPr>
              <p:spPr bwMode="auto">
                <a:xfrm>
                  <a:off x="5587334" y="5841638"/>
                  <a:ext cx="179857" cy="171041"/>
                </a:xfrm>
                <a:custGeom>
                  <a:avLst/>
                  <a:gdLst>
                    <a:gd name="T0" fmla="*/ 72 w 107"/>
                    <a:gd name="T1" fmla="*/ 4 h 102"/>
                    <a:gd name="T2" fmla="*/ 64 w 107"/>
                    <a:gd name="T3" fmla="*/ 3 h 102"/>
                    <a:gd name="T4" fmla="*/ 10 w 107"/>
                    <a:gd name="T5" fmla="*/ 55 h 102"/>
                    <a:gd name="T6" fmla="*/ 13 w 107"/>
                    <a:gd name="T7" fmla="*/ 92 h 102"/>
                    <a:gd name="T8" fmla="*/ 49 w 107"/>
                    <a:gd name="T9" fmla="*/ 92 h 102"/>
                    <a:gd name="T10" fmla="*/ 107 w 107"/>
                    <a:gd name="T11" fmla="*/ 38 h 102"/>
                    <a:gd name="T12" fmla="*/ 72 w 107"/>
                    <a:gd name="T13" fmla="*/ 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102">
                      <a:moveTo>
                        <a:pt x="72" y="4"/>
                      </a:moveTo>
                      <a:cubicBezTo>
                        <a:pt x="70" y="0"/>
                        <a:pt x="67" y="0"/>
                        <a:pt x="64" y="3"/>
                      </a:cubicBezTo>
                      <a:cubicBezTo>
                        <a:pt x="46" y="21"/>
                        <a:pt x="27" y="37"/>
                        <a:pt x="10" y="55"/>
                      </a:cubicBezTo>
                      <a:cubicBezTo>
                        <a:pt x="0" y="66"/>
                        <a:pt x="2" y="83"/>
                        <a:pt x="13" y="92"/>
                      </a:cubicBezTo>
                      <a:cubicBezTo>
                        <a:pt x="23" y="101"/>
                        <a:pt x="39" y="102"/>
                        <a:pt x="49" y="92"/>
                      </a:cubicBezTo>
                      <a:cubicBezTo>
                        <a:pt x="68" y="75"/>
                        <a:pt x="87" y="57"/>
                        <a:pt x="107" y="38"/>
                      </a:cubicBezTo>
                      <a:cubicBezTo>
                        <a:pt x="93" y="28"/>
                        <a:pt x="81" y="18"/>
                        <a:pt x="72" y="4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48"/>
                <p:cNvSpPr>
                  <a:spLocks noChangeArrowheads="1"/>
                </p:cNvSpPr>
                <p:nvPr/>
              </p:nvSpPr>
              <p:spPr bwMode="auto">
                <a:xfrm>
                  <a:off x="5756611" y="5596538"/>
                  <a:ext cx="266259" cy="2662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 rot="3600000">
                <a:off x="10972033" y="3318014"/>
                <a:ext cx="370344" cy="228378"/>
                <a:chOff x="2813051" y="1889126"/>
                <a:chExt cx="285750" cy="176212"/>
              </a:xfrm>
            </p:grpSpPr>
            <p:sp>
              <p:nvSpPr>
                <p:cNvPr id="176" name="Freeform 164"/>
                <p:cNvSpPr>
                  <a:spLocks/>
                </p:cNvSpPr>
                <p:nvPr/>
              </p:nvSpPr>
              <p:spPr bwMode="auto">
                <a:xfrm>
                  <a:off x="2938463" y="2027238"/>
                  <a:ext cx="36513" cy="38100"/>
                </a:xfrm>
                <a:custGeom>
                  <a:avLst/>
                  <a:gdLst>
                    <a:gd name="T0" fmla="*/ 8 w 10"/>
                    <a:gd name="T1" fmla="*/ 8 h 10"/>
                    <a:gd name="T2" fmla="*/ 8 w 10"/>
                    <a:gd name="T3" fmla="*/ 2 h 10"/>
                    <a:gd name="T4" fmla="*/ 2 w 10"/>
                    <a:gd name="T5" fmla="*/ 2 h 10"/>
                    <a:gd name="T6" fmla="*/ 2 w 10"/>
                    <a:gd name="T7" fmla="*/ 8 h 10"/>
                    <a:gd name="T8" fmla="*/ 8 w 10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8"/>
                      </a:moveTo>
                      <a:cubicBezTo>
                        <a:pt x="10" y="7"/>
                        <a:pt x="10" y="3"/>
                        <a:pt x="8" y="2"/>
                      </a:cubicBezTo>
                      <a:cubicBezTo>
                        <a:pt x="7" y="0"/>
                        <a:pt x="3" y="0"/>
                        <a:pt x="2" y="2"/>
                      </a:cubicBezTo>
                      <a:cubicBezTo>
                        <a:pt x="0" y="3"/>
                        <a:pt x="0" y="7"/>
                        <a:pt x="2" y="8"/>
                      </a:cubicBezTo>
                      <a:cubicBezTo>
                        <a:pt x="3" y="10"/>
                        <a:pt x="7" y="10"/>
                        <a:pt x="8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113" cap="rnd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191"/>
                <p:cNvSpPr>
                  <a:spLocks/>
                </p:cNvSpPr>
                <p:nvPr/>
              </p:nvSpPr>
              <p:spPr bwMode="auto">
                <a:xfrm>
                  <a:off x="2813051" y="1889126"/>
                  <a:ext cx="285750" cy="77788"/>
                </a:xfrm>
                <a:custGeom>
                  <a:avLst/>
                  <a:gdLst>
                    <a:gd name="T0" fmla="*/ 76 w 76"/>
                    <a:gd name="T1" fmla="*/ 21 h 21"/>
                    <a:gd name="T2" fmla="*/ 38 w 76"/>
                    <a:gd name="T3" fmla="*/ 0 h 21"/>
                    <a:gd name="T4" fmla="*/ 0 w 76"/>
                    <a:gd name="T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21">
                      <a:moveTo>
                        <a:pt x="76" y="21"/>
                      </a:moveTo>
                      <a:cubicBezTo>
                        <a:pt x="68" y="8"/>
                        <a:pt x="54" y="0"/>
                        <a:pt x="38" y="0"/>
                      </a:cubicBezTo>
                      <a:cubicBezTo>
                        <a:pt x="22" y="0"/>
                        <a:pt x="8" y="8"/>
                        <a:pt x="0" y="21"/>
                      </a:cubicBezTo>
                    </a:path>
                  </a:pathLst>
                </a:custGeom>
                <a:noFill/>
                <a:ln w="11113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Freeform 192"/>
                <p:cNvSpPr>
                  <a:spLocks/>
                </p:cNvSpPr>
                <p:nvPr/>
              </p:nvSpPr>
              <p:spPr bwMode="auto">
                <a:xfrm>
                  <a:off x="2813051" y="1889126"/>
                  <a:ext cx="285750" cy="77788"/>
                </a:xfrm>
                <a:custGeom>
                  <a:avLst/>
                  <a:gdLst>
                    <a:gd name="T0" fmla="*/ 76 w 76"/>
                    <a:gd name="T1" fmla="*/ 21 h 21"/>
                    <a:gd name="T2" fmla="*/ 38 w 76"/>
                    <a:gd name="T3" fmla="*/ 0 h 21"/>
                    <a:gd name="T4" fmla="*/ 0 w 76"/>
                    <a:gd name="T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21">
                      <a:moveTo>
                        <a:pt x="76" y="21"/>
                      </a:moveTo>
                      <a:cubicBezTo>
                        <a:pt x="68" y="8"/>
                        <a:pt x="54" y="0"/>
                        <a:pt x="38" y="0"/>
                      </a:cubicBezTo>
                      <a:cubicBezTo>
                        <a:pt x="22" y="0"/>
                        <a:pt x="8" y="8"/>
                        <a:pt x="0" y="21"/>
                      </a:cubicBezTo>
                    </a:path>
                  </a:pathLst>
                </a:custGeom>
                <a:noFill/>
                <a:ln w="19050" cap="rnd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Freeform 193"/>
                <p:cNvSpPr>
                  <a:spLocks/>
                </p:cNvSpPr>
                <p:nvPr/>
              </p:nvSpPr>
              <p:spPr bwMode="auto">
                <a:xfrm>
                  <a:off x="2881131" y="1955922"/>
                  <a:ext cx="150813" cy="41275"/>
                </a:xfrm>
                <a:custGeom>
                  <a:avLst/>
                  <a:gdLst>
                    <a:gd name="T0" fmla="*/ 40 w 40"/>
                    <a:gd name="T1" fmla="*/ 11 h 11"/>
                    <a:gd name="T2" fmla="*/ 20 w 40"/>
                    <a:gd name="T3" fmla="*/ 0 h 11"/>
                    <a:gd name="T4" fmla="*/ 0 w 40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" h="11">
                      <a:moveTo>
                        <a:pt x="40" y="11"/>
                      </a:moveTo>
                      <a:cubicBezTo>
                        <a:pt x="36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0" y="11"/>
                      </a:cubicBezTo>
                    </a:path>
                  </a:pathLst>
                </a:custGeom>
                <a:noFill/>
                <a:ln w="19050" cap="rnd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74" name="Group 173"/>
          <p:cNvGrpSpPr/>
          <p:nvPr/>
        </p:nvGrpSpPr>
        <p:grpSpPr>
          <a:xfrm>
            <a:off x="5314156" y="2652048"/>
            <a:ext cx="1568743" cy="1568743"/>
            <a:chOff x="5435583" y="2704730"/>
            <a:chExt cx="1600200" cy="1600200"/>
          </a:xfrm>
        </p:grpSpPr>
        <p:sp>
          <p:nvSpPr>
            <p:cNvPr id="65" name="Rectangle 64"/>
            <p:cNvSpPr/>
            <p:nvPr/>
          </p:nvSpPr>
          <p:spPr>
            <a:xfrm>
              <a:off x="5435583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663951" y="2976930"/>
              <a:ext cx="1143464" cy="1055801"/>
              <a:chOff x="5663951" y="2976930"/>
              <a:chExt cx="1143464" cy="105580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5663951" y="2976930"/>
                <a:ext cx="1143464" cy="1055801"/>
                <a:chOff x="5587334" y="5524242"/>
                <a:chExt cx="528992" cy="488437"/>
              </a:xfrm>
            </p:grpSpPr>
            <p:sp>
              <p:nvSpPr>
                <p:cNvPr id="103" name="Freeform 46"/>
                <p:cNvSpPr>
                  <a:spLocks noEditPoints="1"/>
                </p:cNvSpPr>
                <p:nvPr/>
              </p:nvSpPr>
              <p:spPr bwMode="auto">
                <a:xfrm>
                  <a:off x="5671973" y="5524242"/>
                  <a:ext cx="444353" cy="394982"/>
                </a:xfrm>
                <a:custGeom>
                  <a:avLst/>
                  <a:gdLst>
                    <a:gd name="T0" fmla="*/ 204 w 265"/>
                    <a:gd name="T1" fmla="*/ 38 h 236"/>
                    <a:gd name="T2" fmla="*/ 47 w 265"/>
                    <a:gd name="T3" fmla="*/ 43 h 236"/>
                    <a:gd name="T4" fmla="*/ 47 w 265"/>
                    <a:gd name="T5" fmla="*/ 203 h 236"/>
                    <a:gd name="T6" fmla="*/ 129 w 265"/>
                    <a:gd name="T7" fmla="*/ 236 h 236"/>
                    <a:gd name="T8" fmla="*/ 189 w 265"/>
                    <a:gd name="T9" fmla="*/ 220 h 236"/>
                    <a:gd name="T10" fmla="*/ 204 w 265"/>
                    <a:gd name="T11" fmla="*/ 38 h 236"/>
                    <a:gd name="T12" fmla="*/ 130 w 265"/>
                    <a:gd name="T13" fmla="*/ 202 h 236"/>
                    <a:gd name="T14" fmla="*/ 51 w 265"/>
                    <a:gd name="T15" fmla="*/ 123 h 236"/>
                    <a:gd name="T16" fmla="*/ 130 w 265"/>
                    <a:gd name="T17" fmla="*/ 44 h 236"/>
                    <a:gd name="T18" fmla="*/ 209 w 265"/>
                    <a:gd name="T19" fmla="*/ 123 h 236"/>
                    <a:gd name="T20" fmla="*/ 130 w 265"/>
                    <a:gd name="T21" fmla="*/ 20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236">
                      <a:moveTo>
                        <a:pt x="204" y="38"/>
                      </a:moveTo>
                      <a:cubicBezTo>
                        <a:pt x="158" y="0"/>
                        <a:pt x="90" y="3"/>
                        <a:pt x="47" y="43"/>
                      </a:cubicBezTo>
                      <a:cubicBezTo>
                        <a:pt x="1" y="87"/>
                        <a:pt x="0" y="159"/>
                        <a:pt x="47" y="203"/>
                      </a:cubicBezTo>
                      <a:cubicBezTo>
                        <a:pt x="70" y="226"/>
                        <a:pt x="98" y="236"/>
                        <a:pt x="129" y="236"/>
                      </a:cubicBezTo>
                      <a:cubicBezTo>
                        <a:pt x="150" y="236"/>
                        <a:pt x="170" y="231"/>
                        <a:pt x="189" y="220"/>
                      </a:cubicBezTo>
                      <a:cubicBezTo>
                        <a:pt x="257" y="181"/>
                        <a:pt x="265" y="88"/>
                        <a:pt x="204" y="38"/>
                      </a:cubicBezTo>
                      <a:close/>
                      <a:moveTo>
                        <a:pt x="130" y="202"/>
                      </a:moveTo>
                      <a:cubicBezTo>
                        <a:pt x="86" y="202"/>
                        <a:pt x="51" y="167"/>
                        <a:pt x="51" y="123"/>
                      </a:cubicBezTo>
                      <a:cubicBezTo>
                        <a:pt x="51" y="79"/>
                        <a:pt x="86" y="44"/>
                        <a:pt x="130" y="44"/>
                      </a:cubicBezTo>
                      <a:cubicBezTo>
                        <a:pt x="174" y="44"/>
                        <a:pt x="209" y="79"/>
                        <a:pt x="209" y="123"/>
                      </a:cubicBezTo>
                      <a:cubicBezTo>
                        <a:pt x="209" y="167"/>
                        <a:pt x="174" y="202"/>
                        <a:pt x="130" y="202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47"/>
                <p:cNvSpPr>
                  <a:spLocks/>
                </p:cNvSpPr>
                <p:nvPr/>
              </p:nvSpPr>
              <p:spPr bwMode="auto">
                <a:xfrm>
                  <a:off x="5587334" y="5841638"/>
                  <a:ext cx="179857" cy="171041"/>
                </a:xfrm>
                <a:custGeom>
                  <a:avLst/>
                  <a:gdLst>
                    <a:gd name="T0" fmla="*/ 72 w 107"/>
                    <a:gd name="T1" fmla="*/ 4 h 102"/>
                    <a:gd name="T2" fmla="*/ 64 w 107"/>
                    <a:gd name="T3" fmla="*/ 3 h 102"/>
                    <a:gd name="T4" fmla="*/ 10 w 107"/>
                    <a:gd name="T5" fmla="*/ 55 h 102"/>
                    <a:gd name="T6" fmla="*/ 13 w 107"/>
                    <a:gd name="T7" fmla="*/ 92 h 102"/>
                    <a:gd name="T8" fmla="*/ 49 w 107"/>
                    <a:gd name="T9" fmla="*/ 92 h 102"/>
                    <a:gd name="T10" fmla="*/ 107 w 107"/>
                    <a:gd name="T11" fmla="*/ 38 h 102"/>
                    <a:gd name="T12" fmla="*/ 72 w 107"/>
                    <a:gd name="T13" fmla="*/ 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102">
                      <a:moveTo>
                        <a:pt x="72" y="4"/>
                      </a:moveTo>
                      <a:cubicBezTo>
                        <a:pt x="70" y="0"/>
                        <a:pt x="67" y="0"/>
                        <a:pt x="64" y="3"/>
                      </a:cubicBezTo>
                      <a:cubicBezTo>
                        <a:pt x="46" y="21"/>
                        <a:pt x="27" y="37"/>
                        <a:pt x="10" y="55"/>
                      </a:cubicBezTo>
                      <a:cubicBezTo>
                        <a:pt x="0" y="66"/>
                        <a:pt x="2" y="83"/>
                        <a:pt x="13" y="92"/>
                      </a:cubicBezTo>
                      <a:cubicBezTo>
                        <a:pt x="23" y="101"/>
                        <a:pt x="39" y="102"/>
                        <a:pt x="49" y="92"/>
                      </a:cubicBezTo>
                      <a:cubicBezTo>
                        <a:pt x="68" y="75"/>
                        <a:pt x="87" y="57"/>
                        <a:pt x="107" y="38"/>
                      </a:cubicBezTo>
                      <a:cubicBezTo>
                        <a:pt x="93" y="28"/>
                        <a:pt x="81" y="18"/>
                        <a:pt x="72" y="4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48"/>
                <p:cNvSpPr>
                  <a:spLocks noChangeArrowheads="1"/>
                </p:cNvSpPr>
                <p:nvPr/>
              </p:nvSpPr>
              <p:spPr bwMode="auto">
                <a:xfrm>
                  <a:off x="5756611" y="5596538"/>
                  <a:ext cx="266259" cy="2662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6131283" y="3227584"/>
                <a:ext cx="391754" cy="391754"/>
                <a:chOff x="7391912" y="2003937"/>
                <a:chExt cx="592547" cy="592547"/>
              </a:xfrm>
            </p:grpSpPr>
            <p:sp>
              <p:nvSpPr>
                <p:cNvPr id="169" name="Freeform 168"/>
                <p:cNvSpPr/>
                <p:nvPr/>
              </p:nvSpPr>
              <p:spPr>
                <a:xfrm>
                  <a:off x="7675954" y="2003937"/>
                  <a:ext cx="24463" cy="167091"/>
                </a:xfrm>
                <a:custGeom>
                  <a:avLst/>
                  <a:gdLst>
                    <a:gd name="connsiteX0" fmla="*/ 0 w 24463"/>
                    <a:gd name="connsiteY0" fmla="*/ 0 h 167091"/>
                    <a:gd name="connsiteX1" fmla="*/ 24463 w 24463"/>
                    <a:gd name="connsiteY1" fmla="*/ 0 h 167091"/>
                    <a:gd name="connsiteX2" fmla="*/ 24463 w 24463"/>
                    <a:gd name="connsiteY2" fmla="*/ 167091 h 167091"/>
                    <a:gd name="connsiteX3" fmla="*/ 12231 w 24463"/>
                    <a:gd name="connsiteY3" fmla="*/ 164621 h 167091"/>
                    <a:gd name="connsiteX4" fmla="*/ 0 w 24463"/>
                    <a:gd name="connsiteY4" fmla="*/ 167090 h 167091"/>
                    <a:gd name="connsiteX5" fmla="*/ 0 w 24463"/>
                    <a:gd name="connsiteY5" fmla="*/ 0 h 16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63" h="167091">
                      <a:moveTo>
                        <a:pt x="0" y="0"/>
                      </a:moveTo>
                      <a:lnTo>
                        <a:pt x="24463" y="0"/>
                      </a:lnTo>
                      <a:lnTo>
                        <a:pt x="24463" y="167091"/>
                      </a:lnTo>
                      <a:lnTo>
                        <a:pt x="12231" y="164621"/>
                      </a:lnTo>
                      <a:lnTo>
                        <a:pt x="0" y="1670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Freeform 165"/>
                <p:cNvSpPr/>
                <p:nvPr/>
              </p:nvSpPr>
              <p:spPr>
                <a:xfrm>
                  <a:off x="7391912" y="2287979"/>
                  <a:ext cx="167091" cy="24463"/>
                </a:xfrm>
                <a:custGeom>
                  <a:avLst/>
                  <a:gdLst>
                    <a:gd name="connsiteX0" fmla="*/ 0 w 167091"/>
                    <a:gd name="connsiteY0" fmla="*/ 0 h 24463"/>
                    <a:gd name="connsiteX1" fmla="*/ 167091 w 167091"/>
                    <a:gd name="connsiteY1" fmla="*/ 0 h 24463"/>
                    <a:gd name="connsiteX2" fmla="*/ 164621 w 167091"/>
                    <a:gd name="connsiteY2" fmla="*/ 12231 h 24463"/>
                    <a:gd name="connsiteX3" fmla="*/ 167091 w 167091"/>
                    <a:gd name="connsiteY3" fmla="*/ 24463 h 24463"/>
                    <a:gd name="connsiteX4" fmla="*/ 0 w 167091"/>
                    <a:gd name="connsiteY4" fmla="*/ 24463 h 24463"/>
                    <a:gd name="connsiteX5" fmla="*/ 0 w 167091"/>
                    <a:gd name="connsiteY5" fmla="*/ 0 h 24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7091" h="24463">
                      <a:moveTo>
                        <a:pt x="0" y="0"/>
                      </a:moveTo>
                      <a:lnTo>
                        <a:pt x="167091" y="0"/>
                      </a:lnTo>
                      <a:lnTo>
                        <a:pt x="164621" y="12231"/>
                      </a:lnTo>
                      <a:lnTo>
                        <a:pt x="167091" y="24463"/>
                      </a:lnTo>
                      <a:lnTo>
                        <a:pt x="0" y="244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7817368" y="2287979"/>
                  <a:ext cx="167091" cy="24463"/>
                </a:xfrm>
                <a:custGeom>
                  <a:avLst/>
                  <a:gdLst>
                    <a:gd name="connsiteX0" fmla="*/ 0 w 167091"/>
                    <a:gd name="connsiteY0" fmla="*/ 0 h 24463"/>
                    <a:gd name="connsiteX1" fmla="*/ 167091 w 167091"/>
                    <a:gd name="connsiteY1" fmla="*/ 0 h 24463"/>
                    <a:gd name="connsiteX2" fmla="*/ 167091 w 167091"/>
                    <a:gd name="connsiteY2" fmla="*/ 24463 h 24463"/>
                    <a:gd name="connsiteX3" fmla="*/ 0 w 167091"/>
                    <a:gd name="connsiteY3" fmla="*/ 24463 h 24463"/>
                    <a:gd name="connsiteX4" fmla="*/ 2469 w 167091"/>
                    <a:gd name="connsiteY4" fmla="*/ 12231 h 24463"/>
                    <a:gd name="connsiteX5" fmla="*/ 0 w 167091"/>
                    <a:gd name="connsiteY5" fmla="*/ 0 h 24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7091" h="24463">
                      <a:moveTo>
                        <a:pt x="0" y="0"/>
                      </a:moveTo>
                      <a:lnTo>
                        <a:pt x="167091" y="0"/>
                      </a:lnTo>
                      <a:lnTo>
                        <a:pt x="167091" y="24463"/>
                      </a:lnTo>
                      <a:lnTo>
                        <a:pt x="0" y="24463"/>
                      </a:lnTo>
                      <a:lnTo>
                        <a:pt x="2469" y="122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7675954" y="2429393"/>
                  <a:ext cx="24463" cy="167091"/>
                </a:xfrm>
                <a:custGeom>
                  <a:avLst/>
                  <a:gdLst>
                    <a:gd name="connsiteX0" fmla="*/ 24463 w 24463"/>
                    <a:gd name="connsiteY0" fmla="*/ 0 h 167091"/>
                    <a:gd name="connsiteX1" fmla="*/ 24463 w 24463"/>
                    <a:gd name="connsiteY1" fmla="*/ 167091 h 167091"/>
                    <a:gd name="connsiteX2" fmla="*/ 0 w 24463"/>
                    <a:gd name="connsiteY2" fmla="*/ 167091 h 167091"/>
                    <a:gd name="connsiteX3" fmla="*/ 0 w 24463"/>
                    <a:gd name="connsiteY3" fmla="*/ 0 h 167091"/>
                    <a:gd name="connsiteX4" fmla="*/ 12231 w 24463"/>
                    <a:gd name="connsiteY4" fmla="*/ 2469 h 167091"/>
                    <a:gd name="connsiteX5" fmla="*/ 24463 w 24463"/>
                    <a:gd name="connsiteY5" fmla="*/ 0 h 16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63" h="167091">
                      <a:moveTo>
                        <a:pt x="24463" y="0"/>
                      </a:moveTo>
                      <a:lnTo>
                        <a:pt x="24463" y="167091"/>
                      </a:lnTo>
                      <a:lnTo>
                        <a:pt x="0" y="167091"/>
                      </a:lnTo>
                      <a:lnTo>
                        <a:pt x="0" y="0"/>
                      </a:lnTo>
                      <a:lnTo>
                        <a:pt x="12231" y="2469"/>
                      </a:lnTo>
                      <a:lnTo>
                        <a:pt x="2446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59" name="Group 158"/>
          <p:cNvGrpSpPr/>
          <p:nvPr/>
        </p:nvGrpSpPr>
        <p:grpSpPr>
          <a:xfrm>
            <a:off x="2944122" y="2652048"/>
            <a:ext cx="1568743" cy="1568743"/>
            <a:chOff x="3018025" y="2704730"/>
            <a:chExt cx="1600200" cy="1600200"/>
          </a:xfrm>
        </p:grpSpPr>
        <p:sp>
          <p:nvSpPr>
            <p:cNvPr id="58" name="Rectangle 57"/>
            <p:cNvSpPr/>
            <p:nvPr/>
          </p:nvSpPr>
          <p:spPr>
            <a:xfrm>
              <a:off x="3018025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3246393" y="2976930"/>
              <a:ext cx="1143464" cy="1055801"/>
              <a:chOff x="3246393" y="2976930"/>
              <a:chExt cx="1143464" cy="1055801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3246393" y="2976930"/>
                <a:ext cx="1143464" cy="1055801"/>
                <a:chOff x="5587334" y="5524242"/>
                <a:chExt cx="528992" cy="488437"/>
              </a:xfrm>
            </p:grpSpPr>
            <p:sp>
              <p:nvSpPr>
                <p:cNvPr id="98" name="Freeform 46"/>
                <p:cNvSpPr>
                  <a:spLocks noEditPoints="1"/>
                </p:cNvSpPr>
                <p:nvPr/>
              </p:nvSpPr>
              <p:spPr bwMode="auto">
                <a:xfrm>
                  <a:off x="5671973" y="5524242"/>
                  <a:ext cx="444353" cy="394982"/>
                </a:xfrm>
                <a:custGeom>
                  <a:avLst/>
                  <a:gdLst>
                    <a:gd name="T0" fmla="*/ 204 w 265"/>
                    <a:gd name="T1" fmla="*/ 38 h 236"/>
                    <a:gd name="T2" fmla="*/ 47 w 265"/>
                    <a:gd name="T3" fmla="*/ 43 h 236"/>
                    <a:gd name="T4" fmla="*/ 47 w 265"/>
                    <a:gd name="T5" fmla="*/ 203 h 236"/>
                    <a:gd name="T6" fmla="*/ 129 w 265"/>
                    <a:gd name="T7" fmla="*/ 236 h 236"/>
                    <a:gd name="T8" fmla="*/ 189 w 265"/>
                    <a:gd name="T9" fmla="*/ 220 h 236"/>
                    <a:gd name="T10" fmla="*/ 204 w 265"/>
                    <a:gd name="T11" fmla="*/ 38 h 236"/>
                    <a:gd name="T12" fmla="*/ 130 w 265"/>
                    <a:gd name="T13" fmla="*/ 202 h 236"/>
                    <a:gd name="T14" fmla="*/ 51 w 265"/>
                    <a:gd name="T15" fmla="*/ 123 h 236"/>
                    <a:gd name="T16" fmla="*/ 130 w 265"/>
                    <a:gd name="T17" fmla="*/ 44 h 236"/>
                    <a:gd name="T18" fmla="*/ 209 w 265"/>
                    <a:gd name="T19" fmla="*/ 123 h 236"/>
                    <a:gd name="T20" fmla="*/ 130 w 265"/>
                    <a:gd name="T21" fmla="*/ 20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236">
                      <a:moveTo>
                        <a:pt x="204" y="38"/>
                      </a:moveTo>
                      <a:cubicBezTo>
                        <a:pt x="158" y="0"/>
                        <a:pt x="90" y="3"/>
                        <a:pt x="47" y="43"/>
                      </a:cubicBezTo>
                      <a:cubicBezTo>
                        <a:pt x="1" y="87"/>
                        <a:pt x="0" y="159"/>
                        <a:pt x="47" y="203"/>
                      </a:cubicBezTo>
                      <a:cubicBezTo>
                        <a:pt x="70" y="226"/>
                        <a:pt x="98" y="236"/>
                        <a:pt x="129" y="236"/>
                      </a:cubicBezTo>
                      <a:cubicBezTo>
                        <a:pt x="150" y="236"/>
                        <a:pt x="170" y="231"/>
                        <a:pt x="189" y="220"/>
                      </a:cubicBezTo>
                      <a:cubicBezTo>
                        <a:pt x="257" y="181"/>
                        <a:pt x="265" y="88"/>
                        <a:pt x="204" y="38"/>
                      </a:cubicBezTo>
                      <a:close/>
                      <a:moveTo>
                        <a:pt x="130" y="202"/>
                      </a:moveTo>
                      <a:cubicBezTo>
                        <a:pt x="86" y="202"/>
                        <a:pt x="51" y="167"/>
                        <a:pt x="51" y="123"/>
                      </a:cubicBezTo>
                      <a:cubicBezTo>
                        <a:pt x="51" y="79"/>
                        <a:pt x="86" y="44"/>
                        <a:pt x="130" y="44"/>
                      </a:cubicBezTo>
                      <a:cubicBezTo>
                        <a:pt x="174" y="44"/>
                        <a:pt x="209" y="79"/>
                        <a:pt x="209" y="123"/>
                      </a:cubicBezTo>
                      <a:cubicBezTo>
                        <a:pt x="209" y="167"/>
                        <a:pt x="174" y="202"/>
                        <a:pt x="130" y="202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Freeform 47"/>
                <p:cNvSpPr>
                  <a:spLocks/>
                </p:cNvSpPr>
                <p:nvPr/>
              </p:nvSpPr>
              <p:spPr bwMode="auto">
                <a:xfrm>
                  <a:off x="5587334" y="5841638"/>
                  <a:ext cx="179857" cy="171041"/>
                </a:xfrm>
                <a:custGeom>
                  <a:avLst/>
                  <a:gdLst>
                    <a:gd name="T0" fmla="*/ 72 w 107"/>
                    <a:gd name="T1" fmla="*/ 4 h 102"/>
                    <a:gd name="T2" fmla="*/ 64 w 107"/>
                    <a:gd name="T3" fmla="*/ 3 h 102"/>
                    <a:gd name="T4" fmla="*/ 10 w 107"/>
                    <a:gd name="T5" fmla="*/ 55 h 102"/>
                    <a:gd name="T6" fmla="*/ 13 w 107"/>
                    <a:gd name="T7" fmla="*/ 92 h 102"/>
                    <a:gd name="T8" fmla="*/ 49 w 107"/>
                    <a:gd name="T9" fmla="*/ 92 h 102"/>
                    <a:gd name="T10" fmla="*/ 107 w 107"/>
                    <a:gd name="T11" fmla="*/ 38 h 102"/>
                    <a:gd name="T12" fmla="*/ 72 w 107"/>
                    <a:gd name="T13" fmla="*/ 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102">
                      <a:moveTo>
                        <a:pt x="72" y="4"/>
                      </a:moveTo>
                      <a:cubicBezTo>
                        <a:pt x="70" y="0"/>
                        <a:pt x="67" y="0"/>
                        <a:pt x="64" y="3"/>
                      </a:cubicBezTo>
                      <a:cubicBezTo>
                        <a:pt x="46" y="21"/>
                        <a:pt x="27" y="37"/>
                        <a:pt x="10" y="55"/>
                      </a:cubicBezTo>
                      <a:cubicBezTo>
                        <a:pt x="0" y="66"/>
                        <a:pt x="2" y="83"/>
                        <a:pt x="13" y="92"/>
                      </a:cubicBezTo>
                      <a:cubicBezTo>
                        <a:pt x="23" y="101"/>
                        <a:pt x="39" y="102"/>
                        <a:pt x="49" y="92"/>
                      </a:cubicBezTo>
                      <a:cubicBezTo>
                        <a:pt x="68" y="75"/>
                        <a:pt x="87" y="57"/>
                        <a:pt x="107" y="38"/>
                      </a:cubicBezTo>
                      <a:cubicBezTo>
                        <a:pt x="93" y="28"/>
                        <a:pt x="81" y="18"/>
                        <a:pt x="72" y="4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Oval 48"/>
                <p:cNvSpPr>
                  <a:spLocks noChangeArrowheads="1"/>
                </p:cNvSpPr>
                <p:nvPr/>
              </p:nvSpPr>
              <p:spPr bwMode="auto">
                <a:xfrm>
                  <a:off x="5756611" y="5596538"/>
                  <a:ext cx="266259" cy="2662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3729143" y="3442053"/>
                <a:ext cx="350019" cy="69338"/>
              </a:xfrm>
              <a:custGeom>
                <a:avLst/>
                <a:gdLst>
                  <a:gd name="connsiteX0" fmla="*/ 0 w 480641"/>
                  <a:gd name="connsiteY0" fmla="*/ 0 h 95214"/>
                  <a:gd name="connsiteX1" fmla="*/ 19663 w 480641"/>
                  <a:gd name="connsiteY1" fmla="*/ 0 h 95214"/>
                  <a:gd name="connsiteX2" fmla="*/ 19663 w 480641"/>
                  <a:gd name="connsiteY2" fmla="*/ 75551 h 95214"/>
                  <a:gd name="connsiteX3" fmla="*/ 460978 w 480641"/>
                  <a:gd name="connsiteY3" fmla="*/ 75551 h 95214"/>
                  <a:gd name="connsiteX4" fmla="*/ 460978 w 480641"/>
                  <a:gd name="connsiteY4" fmla="*/ 0 h 95214"/>
                  <a:gd name="connsiteX5" fmla="*/ 480641 w 480641"/>
                  <a:gd name="connsiteY5" fmla="*/ 0 h 95214"/>
                  <a:gd name="connsiteX6" fmla="*/ 480641 w 480641"/>
                  <a:gd name="connsiteY6" fmla="*/ 95214 h 95214"/>
                  <a:gd name="connsiteX7" fmla="*/ 0 w 480641"/>
                  <a:gd name="connsiteY7" fmla="*/ 95214 h 95214"/>
                  <a:gd name="connsiteX8" fmla="*/ 0 w 480641"/>
                  <a:gd name="connsiteY8" fmla="*/ 0 h 9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0641" h="95214">
                    <a:moveTo>
                      <a:pt x="0" y="0"/>
                    </a:moveTo>
                    <a:lnTo>
                      <a:pt x="19663" y="0"/>
                    </a:lnTo>
                    <a:lnTo>
                      <a:pt x="19663" y="75551"/>
                    </a:lnTo>
                    <a:lnTo>
                      <a:pt x="460978" y="75551"/>
                    </a:lnTo>
                    <a:lnTo>
                      <a:pt x="460978" y="0"/>
                    </a:lnTo>
                    <a:lnTo>
                      <a:pt x="480641" y="0"/>
                    </a:lnTo>
                    <a:lnTo>
                      <a:pt x="480641" y="95214"/>
                    </a:lnTo>
                    <a:lnTo>
                      <a:pt x="0" y="95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574088" y="2652048"/>
            <a:ext cx="1568743" cy="1568743"/>
            <a:chOff x="600467" y="2704730"/>
            <a:chExt cx="1600200" cy="1600200"/>
          </a:xfrm>
        </p:grpSpPr>
        <p:sp>
          <p:nvSpPr>
            <p:cNvPr id="51" name="Rectangle 50"/>
            <p:cNvSpPr/>
            <p:nvPr/>
          </p:nvSpPr>
          <p:spPr>
            <a:xfrm>
              <a:off x="600467" y="2704730"/>
              <a:ext cx="1600200" cy="16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28835" y="2976930"/>
              <a:ext cx="1143464" cy="1055801"/>
              <a:chOff x="828835" y="2976930"/>
              <a:chExt cx="1143464" cy="105580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28835" y="2976930"/>
                <a:ext cx="1143464" cy="1055801"/>
                <a:chOff x="5587334" y="5524242"/>
                <a:chExt cx="528992" cy="488437"/>
              </a:xfrm>
            </p:grpSpPr>
            <p:sp>
              <p:nvSpPr>
                <p:cNvPr id="93" name="Freeform 46"/>
                <p:cNvSpPr>
                  <a:spLocks noEditPoints="1"/>
                </p:cNvSpPr>
                <p:nvPr/>
              </p:nvSpPr>
              <p:spPr bwMode="auto">
                <a:xfrm>
                  <a:off x="5671973" y="5524242"/>
                  <a:ext cx="444353" cy="394982"/>
                </a:xfrm>
                <a:custGeom>
                  <a:avLst/>
                  <a:gdLst>
                    <a:gd name="T0" fmla="*/ 204 w 265"/>
                    <a:gd name="T1" fmla="*/ 38 h 236"/>
                    <a:gd name="T2" fmla="*/ 47 w 265"/>
                    <a:gd name="T3" fmla="*/ 43 h 236"/>
                    <a:gd name="T4" fmla="*/ 47 w 265"/>
                    <a:gd name="T5" fmla="*/ 203 h 236"/>
                    <a:gd name="T6" fmla="*/ 129 w 265"/>
                    <a:gd name="T7" fmla="*/ 236 h 236"/>
                    <a:gd name="T8" fmla="*/ 189 w 265"/>
                    <a:gd name="T9" fmla="*/ 220 h 236"/>
                    <a:gd name="T10" fmla="*/ 204 w 265"/>
                    <a:gd name="T11" fmla="*/ 38 h 236"/>
                    <a:gd name="T12" fmla="*/ 130 w 265"/>
                    <a:gd name="T13" fmla="*/ 202 h 236"/>
                    <a:gd name="T14" fmla="*/ 51 w 265"/>
                    <a:gd name="T15" fmla="*/ 123 h 236"/>
                    <a:gd name="T16" fmla="*/ 130 w 265"/>
                    <a:gd name="T17" fmla="*/ 44 h 236"/>
                    <a:gd name="T18" fmla="*/ 209 w 265"/>
                    <a:gd name="T19" fmla="*/ 123 h 236"/>
                    <a:gd name="T20" fmla="*/ 130 w 265"/>
                    <a:gd name="T21" fmla="*/ 20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236">
                      <a:moveTo>
                        <a:pt x="204" y="38"/>
                      </a:moveTo>
                      <a:cubicBezTo>
                        <a:pt x="158" y="0"/>
                        <a:pt x="90" y="3"/>
                        <a:pt x="47" y="43"/>
                      </a:cubicBezTo>
                      <a:cubicBezTo>
                        <a:pt x="1" y="87"/>
                        <a:pt x="0" y="159"/>
                        <a:pt x="47" y="203"/>
                      </a:cubicBezTo>
                      <a:cubicBezTo>
                        <a:pt x="70" y="226"/>
                        <a:pt x="98" y="236"/>
                        <a:pt x="129" y="236"/>
                      </a:cubicBezTo>
                      <a:cubicBezTo>
                        <a:pt x="150" y="236"/>
                        <a:pt x="170" y="231"/>
                        <a:pt x="189" y="220"/>
                      </a:cubicBezTo>
                      <a:cubicBezTo>
                        <a:pt x="257" y="181"/>
                        <a:pt x="265" y="88"/>
                        <a:pt x="204" y="38"/>
                      </a:cubicBezTo>
                      <a:close/>
                      <a:moveTo>
                        <a:pt x="130" y="202"/>
                      </a:moveTo>
                      <a:cubicBezTo>
                        <a:pt x="86" y="202"/>
                        <a:pt x="51" y="167"/>
                        <a:pt x="51" y="123"/>
                      </a:cubicBezTo>
                      <a:cubicBezTo>
                        <a:pt x="51" y="79"/>
                        <a:pt x="86" y="44"/>
                        <a:pt x="130" y="44"/>
                      </a:cubicBezTo>
                      <a:cubicBezTo>
                        <a:pt x="174" y="44"/>
                        <a:pt x="209" y="79"/>
                        <a:pt x="209" y="123"/>
                      </a:cubicBezTo>
                      <a:cubicBezTo>
                        <a:pt x="209" y="167"/>
                        <a:pt x="174" y="202"/>
                        <a:pt x="130" y="202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47"/>
                <p:cNvSpPr>
                  <a:spLocks/>
                </p:cNvSpPr>
                <p:nvPr/>
              </p:nvSpPr>
              <p:spPr bwMode="auto">
                <a:xfrm>
                  <a:off x="5587334" y="5841638"/>
                  <a:ext cx="179857" cy="171041"/>
                </a:xfrm>
                <a:custGeom>
                  <a:avLst/>
                  <a:gdLst>
                    <a:gd name="T0" fmla="*/ 72 w 107"/>
                    <a:gd name="T1" fmla="*/ 4 h 102"/>
                    <a:gd name="T2" fmla="*/ 64 w 107"/>
                    <a:gd name="T3" fmla="*/ 3 h 102"/>
                    <a:gd name="T4" fmla="*/ 10 w 107"/>
                    <a:gd name="T5" fmla="*/ 55 h 102"/>
                    <a:gd name="T6" fmla="*/ 13 w 107"/>
                    <a:gd name="T7" fmla="*/ 92 h 102"/>
                    <a:gd name="T8" fmla="*/ 49 w 107"/>
                    <a:gd name="T9" fmla="*/ 92 h 102"/>
                    <a:gd name="T10" fmla="*/ 107 w 107"/>
                    <a:gd name="T11" fmla="*/ 38 h 102"/>
                    <a:gd name="T12" fmla="*/ 72 w 107"/>
                    <a:gd name="T13" fmla="*/ 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102">
                      <a:moveTo>
                        <a:pt x="72" y="4"/>
                      </a:moveTo>
                      <a:cubicBezTo>
                        <a:pt x="70" y="0"/>
                        <a:pt x="67" y="0"/>
                        <a:pt x="64" y="3"/>
                      </a:cubicBezTo>
                      <a:cubicBezTo>
                        <a:pt x="46" y="21"/>
                        <a:pt x="27" y="37"/>
                        <a:pt x="10" y="55"/>
                      </a:cubicBezTo>
                      <a:cubicBezTo>
                        <a:pt x="0" y="66"/>
                        <a:pt x="2" y="83"/>
                        <a:pt x="13" y="92"/>
                      </a:cubicBezTo>
                      <a:cubicBezTo>
                        <a:pt x="23" y="101"/>
                        <a:pt x="39" y="102"/>
                        <a:pt x="49" y="92"/>
                      </a:cubicBezTo>
                      <a:cubicBezTo>
                        <a:pt x="68" y="75"/>
                        <a:pt x="87" y="57"/>
                        <a:pt x="107" y="38"/>
                      </a:cubicBezTo>
                      <a:cubicBezTo>
                        <a:pt x="93" y="28"/>
                        <a:pt x="81" y="18"/>
                        <a:pt x="72" y="4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Oval 48"/>
                <p:cNvSpPr>
                  <a:spLocks noChangeArrowheads="1"/>
                </p:cNvSpPr>
                <p:nvPr/>
              </p:nvSpPr>
              <p:spPr bwMode="auto">
                <a:xfrm>
                  <a:off x="5756611" y="5596538"/>
                  <a:ext cx="266259" cy="2662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347762" y="3280047"/>
                <a:ext cx="281778" cy="281854"/>
                <a:chOff x="3018024" y="1820862"/>
                <a:chExt cx="685613" cy="685800"/>
              </a:xfrm>
            </p:grpSpPr>
            <p:sp>
              <p:nvSpPr>
                <p:cNvPr id="128" name="Freeform 127"/>
                <p:cNvSpPr/>
                <p:nvPr/>
              </p:nvSpPr>
              <p:spPr>
                <a:xfrm rot="16200000">
                  <a:off x="3018025" y="1820861"/>
                  <a:ext cx="255067" cy="255069"/>
                </a:xfrm>
                <a:custGeom>
                  <a:avLst/>
                  <a:gdLst>
                    <a:gd name="connsiteX0" fmla="*/ 255067 w 255067"/>
                    <a:gd name="connsiteY0" fmla="*/ 0 h 255069"/>
                    <a:gd name="connsiteX1" fmla="*/ 255066 w 255067"/>
                    <a:gd name="connsiteY1" fmla="*/ 255069 h 255069"/>
                    <a:gd name="connsiteX2" fmla="*/ 224534 w 255067"/>
                    <a:gd name="connsiteY2" fmla="*/ 255069 h 255069"/>
                    <a:gd name="connsiteX3" fmla="*/ 224535 w 255067"/>
                    <a:gd name="connsiteY3" fmla="*/ 30532 h 255069"/>
                    <a:gd name="connsiteX4" fmla="*/ 0 w 255067"/>
                    <a:gd name="connsiteY4" fmla="*/ 30532 h 255069"/>
                    <a:gd name="connsiteX5" fmla="*/ 0 w 255067"/>
                    <a:gd name="connsiteY5" fmla="*/ 0 h 255069"/>
                    <a:gd name="connsiteX6" fmla="*/ 255067 w 255067"/>
                    <a:gd name="connsiteY6" fmla="*/ 0 h 255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067" h="255069">
                      <a:moveTo>
                        <a:pt x="255067" y="0"/>
                      </a:moveTo>
                      <a:lnTo>
                        <a:pt x="255066" y="255069"/>
                      </a:lnTo>
                      <a:lnTo>
                        <a:pt x="224534" y="255069"/>
                      </a:lnTo>
                      <a:lnTo>
                        <a:pt x="224535" y="30532"/>
                      </a:lnTo>
                      <a:lnTo>
                        <a:pt x="0" y="30532"/>
                      </a:lnTo>
                      <a:lnTo>
                        <a:pt x="0" y="0"/>
                      </a:lnTo>
                      <a:lnTo>
                        <a:pt x="2550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6200000">
                  <a:off x="3448570" y="1820863"/>
                  <a:ext cx="255067" cy="255066"/>
                </a:xfrm>
                <a:custGeom>
                  <a:avLst/>
                  <a:gdLst>
                    <a:gd name="connsiteX0" fmla="*/ 255067 w 255067"/>
                    <a:gd name="connsiteY0" fmla="*/ 0 h 255066"/>
                    <a:gd name="connsiteX1" fmla="*/ 255067 w 255067"/>
                    <a:gd name="connsiteY1" fmla="*/ 255066 h 255066"/>
                    <a:gd name="connsiteX2" fmla="*/ 0 w 255067"/>
                    <a:gd name="connsiteY2" fmla="*/ 255066 h 255066"/>
                    <a:gd name="connsiteX3" fmla="*/ 0 w 255067"/>
                    <a:gd name="connsiteY3" fmla="*/ 224534 h 255066"/>
                    <a:gd name="connsiteX4" fmla="*/ 224535 w 255067"/>
                    <a:gd name="connsiteY4" fmla="*/ 224534 h 255066"/>
                    <a:gd name="connsiteX5" fmla="*/ 224535 w 255067"/>
                    <a:gd name="connsiteY5" fmla="*/ 0 h 255066"/>
                    <a:gd name="connsiteX6" fmla="*/ 255067 w 255067"/>
                    <a:gd name="connsiteY6" fmla="*/ 0 h 25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067" h="255066">
                      <a:moveTo>
                        <a:pt x="255067" y="0"/>
                      </a:moveTo>
                      <a:lnTo>
                        <a:pt x="255067" y="255066"/>
                      </a:lnTo>
                      <a:lnTo>
                        <a:pt x="0" y="255066"/>
                      </a:lnTo>
                      <a:lnTo>
                        <a:pt x="0" y="224534"/>
                      </a:lnTo>
                      <a:lnTo>
                        <a:pt x="224535" y="224534"/>
                      </a:lnTo>
                      <a:lnTo>
                        <a:pt x="224535" y="0"/>
                      </a:lnTo>
                      <a:lnTo>
                        <a:pt x="2550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rot="16200000">
                  <a:off x="3018025" y="2251594"/>
                  <a:ext cx="255067" cy="255069"/>
                </a:xfrm>
                <a:custGeom>
                  <a:avLst/>
                  <a:gdLst>
                    <a:gd name="connsiteX0" fmla="*/ 255067 w 255067"/>
                    <a:gd name="connsiteY0" fmla="*/ 0 h 255069"/>
                    <a:gd name="connsiteX1" fmla="*/ 255067 w 255067"/>
                    <a:gd name="connsiteY1" fmla="*/ 30532 h 255069"/>
                    <a:gd name="connsiteX2" fmla="*/ 30532 w 255067"/>
                    <a:gd name="connsiteY2" fmla="*/ 30532 h 255069"/>
                    <a:gd name="connsiteX3" fmla="*/ 30532 w 255067"/>
                    <a:gd name="connsiteY3" fmla="*/ 255069 h 255069"/>
                    <a:gd name="connsiteX4" fmla="*/ 0 w 255067"/>
                    <a:gd name="connsiteY4" fmla="*/ 255069 h 255069"/>
                    <a:gd name="connsiteX5" fmla="*/ 0 w 255067"/>
                    <a:gd name="connsiteY5" fmla="*/ 0 h 255069"/>
                    <a:gd name="connsiteX6" fmla="*/ 255067 w 255067"/>
                    <a:gd name="connsiteY6" fmla="*/ 0 h 255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067" h="255069">
                      <a:moveTo>
                        <a:pt x="255067" y="0"/>
                      </a:moveTo>
                      <a:lnTo>
                        <a:pt x="255067" y="30532"/>
                      </a:lnTo>
                      <a:lnTo>
                        <a:pt x="30532" y="30532"/>
                      </a:lnTo>
                      <a:lnTo>
                        <a:pt x="30532" y="255069"/>
                      </a:lnTo>
                      <a:lnTo>
                        <a:pt x="0" y="255069"/>
                      </a:lnTo>
                      <a:lnTo>
                        <a:pt x="0" y="0"/>
                      </a:lnTo>
                      <a:lnTo>
                        <a:pt x="2550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16200000">
                  <a:off x="3448570" y="2251595"/>
                  <a:ext cx="255067" cy="255066"/>
                </a:xfrm>
                <a:custGeom>
                  <a:avLst/>
                  <a:gdLst>
                    <a:gd name="connsiteX0" fmla="*/ 255067 w 255067"/>
                    <a:gd name="connsiteY0" fmla="*/ 224534 h 255066"/>
                    <a:gd name="connsiteX1" fmla="*/ 255067 w 255067"/>
                    <a:gd name="connsiteY1" fmla="*/ 255066 h 255066"/>
                    <a:gd name="connsiteX2" fmla="*/ 0 w 255067"/>
                    <a:gd name="connsiteY2" fmla="*/ 255066 h 255066"/>
                    <a:gd name="connsiteX3" fmla="*/ 0 w 255067"/>
                    <a:gd name="connsiteY3" fmla="*/ 0 h 255066"/>
                    <a:gd name="connsiteX4" fmla="*/ 30532 w 255067"/>
                    <a:gd name="connsiteY4" fmla="*/ 0 h 255066"/>
                    <a:gd name="connsiteX5" fmla="*/ 30532 w 255067"/>
                    <a:gd name="connsiteY5" fmla="*/ 224534 h 255066"/>
                    <a:gd name="connsiteX6" fmla="*/ 255067 w 255067"/>
                    <a:gd name="connsiteY6" fmla="*/ 224534 h 25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067" h="255066">
                      <a:moveTo>
                        <a:pt x="255067" y="224534"/>
                      </a:moveTo>
                      <a:lnTo>
                        <a:pt x="255067" y="255066"/>
                      </a:lnTo>
                      <a:lnTo>
                        <a:pt x="0" y="255066"/>
                      </a:lnTo>
                      <a:lnTo>
                        <a:pt x="0" y="0"/>
                      </a:lnTo>
                      <a:lnTo>
                        <a:pt x="30532" y="0"/>
                      </a:lnTo>
                      <a:lnTo>
                        <a:pt x="30532" y="224534"/>
                      </a:lnTo>
                      <a:lnTo>
                        <a:pt x="255067" y="2245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7684190" y="2652048"/>
            <a:ext cx="1568743" cy="1568743"/>
            <a:chOff x="7853141" y="2704730"/>
            <a:chExt cx="1600200" cy="1600200"/>
          </a:xfrm>
        </p:grpSpPr>
        <p:sp>
          <p:nvSpPr>
            <p:cNvPr id="72" name="Rectangle 71"/>
            <p:cNvSpPr/>
            <p:nvPr/>
          </p:nvSpPr>
          <p:spPr>
            <a:xfrm>
              <a:off x="785314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081509" y="2976930"/>
              <a:ext cx="1143464" cy="1055801"/>
              <a:chOff x="8081509" y="2976930"/>
              <a:chExt cx="1143464" cy="1055801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8081509" y="2976930"/>
                <a:ext cx="1143464" cy="1055801"/>
                <a:chOff x="5587334" y="5524242"/>
                <a:chExt cx="528992" cy="488437"/>
              </a:xfrm>
            </p:grpSpPr>
            <p:sp>
              <p:nvSpPr>
                <p:cNvPr id="107" name="Freeform 46"/>
                <p:cNvSpPr>
                  <a:spLocks noEditPoints="1"/>
                </p:cNvSpPr>
                <p:nvPr/>
              </p:nvSpPr>
              <p:spPr bwMode="auto">
                <a:xfrm>
                  <a:off x="5671973" y="5524242"/>
                  <a:ext cx="444353" cy="394982"/>
                </a:xfrm>
                <a:custGeom>
                  <a:avLst/>
                  <a:gdLst>
                    <a:gd name="T0" fmla="*/ 204 w 265"/>
                    <a:gd name="T1" fmla="*/ 38 h 236"/>
                    <a:gd name="T2" fmla="*/ 47 w 265"/>
                    <a:gd name="T3" fmla="*/ 43 h 236"/>
                    <a:gd name="T4" fmla="*/ 47 w 265"/>
                    <a:gd name="T5" fmla="*/ 203 h 236"/>
                    <a:gd name="T6" fmla="*/ 129 w 265"/>
                    <a:gd name="T7" fmla="*/ 236 h 236"/>
                    <a:gd name="T8" fmla="*/ 189 w 265"/>
                    <a:gd name="T9" fmla="*/ 220 h 236"/>
                    <a:gd name="T10" fmla="*/ 204 w 265"/>
                    <a:gd name="T11" fmla="*/ 38 h 236"/>
                    <a:gd name="T12" fmla="*/ 130 w 265"/>
                    <a:gd name="T13" fmla="*/ 202 h 236"/>
                    <a:gd name="T14" fmla="*/ 51 w 265"/>
                    <a:gd name="T15" fmla="*/ 123 h 236"/>
                    <a:gd name="T16" fmla="*/ 130 w 265"/>
                    <a:gd name="T17" fmla="*/ 44 h 236"/>
                    <a:gd name="T18" fmla="*/ 209 w 265"/>
                    <a:gd name="T19" fmla="*/ 123 h 236"/>
                    <a:gd name="T20" fmla="*/ 130 w 265"/>
                    <a:gd name="T21" fmla="*/ 202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236">
                      <a:moveTo>
                        <a:pt x="204" y="38"/>
                      </a:moveTo>
                      <a:cubicBezTo>
                        <a:pt x="158" y="0"/>
                        <a:pt x="90" y="3"/>
                        <a:pt x="47" y="43"/>
                      </a:cubicBezTo>
                      <a:cubicBezTo>
                        <a:pt x="1" y="87"/>
                        <a:pt x="0" y="159"/>
                        <a:pt x="47" y="203"/>
                      </a:cubicBezTo>
                      <a:cubicBezTo>
                        <a:pt x="70" y="226"/>
                        <a:pt x="98" y="236"/>
                        <a:pt x="129" y="236"/>
                      </a:cubicBezTo>
                      <a:cubicBezTo>
                        <a:pt x="150" y="236"/>
                        <a:pt x="170" y="231"/>
                        <a:pt x="189" y="220"/>
                      </a:cubicBezTo>
                      <a:cubicBezTo>
                        <a:pt x="257" y="181"/>
                        <a:pt x="265" y="88"/>
                        <a:pt x="204" y="38"/>
                      </a:cubicBezTo>
                      <a:close/>
                      <a:moveTo>
                        <a:pt x="130" y="202"/>
                      </a:moveTo>
                      <a:cubicBezTo>
                        <a:pt x="86" y="202"/>
                        <a:pt x="51" y="167"/>
                        <a:pt x="51" y="123"/>
                      </a:cubicBezTo>
                      <a:cubicBezTo>
                        <a:pt x="51" y="79"/>
                        <a:pt x="86" y="44"/>
                        <a:pt x="130" y="44"/>
                      </a:cubicBezTo>
                      <a:cubicBezTo>
                        <a:pt x="174" y="44"/>
                        <a:pt x="209" y="79"/>
                        <a:pt x="209" y="123"/>
                      </a:cubicBezTo>
                      <a:cubicBezTo>
                        <a:pt x="209" y="167"/>
                        <a:pt x="174" y="202"/>
                        <a:pt x="130" y="202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47"/>
                <p:cNvSpPr>
                  <a:spLocks/>
                </p:cNvSpPr>
                <p:nvPr/>
              </p:nvSpPr>
              <p:spPr bwMode="auto">
                <a:xfrm>
                  <a:off x="5587334" y="5841638"/>
                  <a:ext cx="179857" cy="171041"/>
                </a:xfrm>
                <a:custGeom>
                  <a:avLst/>
                  <a:gdLst>
                    <a:gd name="T0" fmla="*/ 72 w 107"/>
                    <a:gd name="T1" fmla="*/ 4 h 102"/>
                    <a:gd name="T2" fmla="*/ 64 w 107"/>
                    <a:gd name="T3" fmla="*/ 3 h 102"/>
                    <a:gd name="T4" fmla="*/ 10 w 107"/>
                    <a:gd name="T5" fmla="*/ 55 h 102"/>
                    <a:gd name="T6" fmla="*/ 13 w 107"/>
                    <a:gd name="T7" fmla="*/ 92 h 102"/>
                    <a:gd name="T8" fmla="*/ 49 w 107"/>
                    <a:gd name="T9" fmla="*/ 92 h 102"/>
                    <a:gd name="T10" fmla="*/ 107 w 107"/>
                    <a:gd name="T11" fmla="*/ 38 h 102"/>
                    <a:gd name="T12" fmla="*/ 72 w 107"/>
                    <a:gd name="T13" fmla="*/ 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7" h="102">
                      <a:moveTo>
                        <a:pt x="72" y="4"/>
                      </a:moveTo>
                      <a:cubicBezTo>
                        <a:pt x="70" y="0"/>
                        <a:pt x="67" y="0"/>
                        <a:pt x="64" y="3"/>
                      </a:cubicBezTo>
                      <a:cubicBezTo>
                        <a:pt x="46" y="21"/>
                        <a:pt x="27" y="37"/>
                        <a:pt x="10" y="55"/>
                      </a:cubicBezTo>
                      <a:cubicBezTo>
                        <a:pt x="0" y="66"/>
                        <a:pt x="2" y="83"/>
                        <a:pt x="13" y="92"/>
                      </a:cubicBezTo>
                      <a:cubicBezTo>
                        <a:pt x="23" y="101"/>
                        <a:pt x="39" y="102"/>
                        <a:pt x="49" y="92"/>
                      </a:cubicBezTo>
                      <a:cubicBezTo>
                        <a:pt x="68" y="75"/>
                        <a:pt x="87" y="57"/>
                        <a:pt x="107" y="38"/>
                      </a:cubicBezTo>
                      <a:cubicBezTo>
                        <a:pt x="93" y="28"/>
                        <a:pt x="81" y="18"/>
                        <a:pt x="72" y="4"/>
                      </a:cubicBezTo>
                      <a:close/>
                    </a:path>
                  </a:pathLst>
                </a:custGeom>
                <a:solidFill>
                  <a:srgbClr val="FA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48"/>
                <p:cNvSpPr>
                  <a:spLocks noChangeArrowheads="1"/>
                </p:cNvSpPr>
                <p:nvPr/>
              </p:nvSpPr>
              <p:spPr bwMode="auto">
                <a:xfrm>
                  <a:off x="5756611" y="5596538"/>
                  <a:ext cx="266259" cy="2662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Isosceles Triangle 113"/>
              <p:cNvSpPr/>
              <p:nvPr/>
            </p:nvSpPr>
            <p:spPr>
              <a:xfrm rot="5400000">
                <a:off x="8634444" y="3305527"/>
                <a:ext cx="292478" cy="25213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80863" y="4243050"/>
            <a:ext cx="2155191" cy="1317581"/>
            <a:chOff x="301362" y="4327635"/>
            <a:chExt cx="2198407" cy="1344001"/>
          </a:xfrm>
        </p:grpSpPr>
        <p:sp>
          <p:nvSpPr>
            <p:cNvPr id="34" name="TextBox 33"/>
            <p:cNvSpPr txBox="1"/>
            <p:nvPr/>
          </p:nvSpPr>
          <p:spPr>
            <a:xfrm>
              <a:off x="301362" y="4327635"/>
              <a:ext cx="2198407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Web Search API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1362" y="5108405"/>
              <a:ext cx="2198407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Connect powerful search to your apps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86058" y="4243049"/>
            <a:ext cx="2155191" cy="1548402"/>
            <a:chOff x="7555860" y="4327634"/>
            <a:chExt cx="2198407" cy="1579451"/>
          </a:xfrm>
        </p:grpSpPr>
        <p:sp>
          <p:nvSpPr>
            <p:cNvPr id="37" name="TextBox 36"/>
            <p:cNvSpPr txBox="1"/>
            <p:nvPr/>
          </p:nvSpPr>
          <p:spPr>
            <a:xfrm>
              <a:off x="7555860" y="4327634"/>
              <a:ext cx="2198407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Video Search API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55860" y="5108405"/>
              <a:ext cx="2198407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Trending videos, detailed metadata, and rich results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45152" y="4243050"/>
            <a:ext cx="2370710" cy="1548401"/>
            <a:chOff x="2611055" y="4327635"/>
            <a:chExt cx="2418248" cy="1579450"/>
          </a:xfrm>
        </p:grpSpPr>
        <p:sp>
          <p:nvSpPr>
            <p:cNvPr id="40" name="TextBox 39"/>
            <p:cNvSpPr txBox="1"/>
            <p:nvPr/>
          </p:nvSpPr>
          <p:spPr>
            <a:xfrm>
              <a:off x="2611055" y="4327635"/>
              <a:ext cx="2418248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Autosuggest API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11055" y="5108405"/>
              <a:ext cx="2418248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Give your app intelligent autosuggest options for searches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10645" y="4243050"/>
            <a:ext cx="2370710" cy="1548401"/>
            <a:chOff x="5009113" y="4327635"/>
            <a:chExt cx="2418248" cy="1579450"/>
          </a:xfrm>
        </p:grpSpPr>
        <p:sp>
          <p:nvSpPr>
            <p:cNvPr id="43" name="TextBox 42"/>
            <p:cNvSpPr txBox="1"/>
            <p:nvPr/>
          </p:nvSpPr>
          <p:spPr>
            <a:xfrm>
              <a:off x="5009113" y="4327635"/>
              <a:ext cx="2418248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Image Search API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9034" y="5108405"/>
              <a:ext cx="2198407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Bring advanced image and metadata search to your app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66046" y="4243047"/>
            <a:ext cx="2155191" cy="1548402"/>
            <a:chOff x="9971594" y="4327632"/>
            <a:chExt cx="2198407" cy="1579451"/>
          </a:xfrm>
        </p:grpSpPr>
        <p:sp>
          <p:nvSpPr>
            <p:cNvPr id="48" name="TextBox 47"/>
            <p:cNvSpPr txBox="1"/>
            <p:nvPr/>
          </p:nvSpPr>
          <p:spPr>
            <a:xfrm>
              <a:off x="10071521" y="4327632"/>
              <a:ext cx="1998552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Bing News Search API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71594" y="5108403"/>
              <a:ext cx="2198407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Link your users to robust and timely news searches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39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cognition / cognitive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 :”</a:t>
            </a:r>
            <a:r>
              <a:rPr lang="en-US" b="1" dirty="0"/>
              <a:t> Cognition</a:t>
            </a:r>
            <a:r>
              <a:rPr lang="en-US" dirty="0"/>
              <a:t> is "the mental action or process of acquiring knowledge and understanding through thought, experience, and the senses.</a:t>
            </a:r>
          </a:p>
          <a:p>
            <a:endParaRPr lang="en-US" dirty="0"/>
          </a:p>
          <a:p>
            <a:r>
              <a:rPr lang="en-US" dirty="0"/>
              <a:t>Software solutions can exhibit cognitive intelligence to using deep learning backed services</a:t>
            </a:r>
          </a:p>
        </p:txBody>
      </p:sp>
    </p:spTree>
    <p:extLst>
      <p:ext uri="{BB962C8B-B14F-4D97-AF65-F5344CB8AC3E}">
        <p14:creationId xmlns:p14="http://schemas.microsoft.com/office/powerpoint/2010/main" val="8504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natural and contextual interaction with tools that augment users' experiences using the power of machine-based intelligence. Tap into an ever-growing collection of powerful artificial intelligence algorithms for vision, speech, language, and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Differentiate with intelligent solutions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6977" y="1887686"/>
            <a:ext cx="7546891" cy="1162854"/>
          </a:xfrm>
          <a:prstGeom prst="rect">
            <a:avLst/>
          </a:prstGeom>
          <a:noFill/>
        </p:spPr>
        <p:txBody>
          <a:bodyPr wrap="square" lIns="91440" rIns="91440" numCol="2" spcCol="182880" rtlCol="0">
            <a:noAutofit/>
          </a:bodyPr>
          <a:lstStyle/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See and identify objects, people and actions</a:t>
            </a: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Hear and recognize language</a:t>
            </a: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Learn and develop greater understanding over time</a:t>
            </a: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Perceive emotions and reactions</a:t>
            </a:r>
          </a:p>
        </p:txBody>
      </p:sp>
      <p:sp>
        <p:nvSpPr>
          <p:cNvPr id="48" name="Rectangle 47"/>
          <p:cNvSpPr/>
          <p:nvPr/>
        </p:nvSpPr>
        <p:spPr bwMode="auto">
          <a:xfrm rot="10800000" flipH="1">
            <a:off x="3865591" y="1783313"/>
            <a:ext cx="45719" cy="1371600"/>
          </a:xfrm>
          <a:prstGeom prst="rect">
            <a:avLst/>
          </a:prstGeom>
          <a:solidFill>
            <a:schemeClr val="accent1"/>
          </a:solidFill>
          <a:ln>
            <a:solidFill>
              <a:srgbClr val="3076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36776" y="1992060"/>
            <a:ext cx="241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2800" dirty="0">
                <a:solidFill>
                  <a:schemeClr val="accent1"/>
                </a:solidFill>
                <a:latin typeface="Segoe UI Light"/>
              </a:rPr>
              <a:t>Cognitive Understanding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60431" y="2236401"/>
            <a:ext cx="725843" cy="465425"/>
            <a:chOff x="7822816" y="2717080"/>
            <a:chExt cx="427431" cy="274077"/>
          </a:xfrm>
          <a:solidFill>
            <a:srgbClr val="0078D7"/>
          </a:solidFill>
        </p:grpSpPr>
        <p:sp>
          <p:nvSpPr>
            <p:cNvPr id="61" name="Freeform 60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2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36777" y="3910071"/>
            <a:ext cx="241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2800" dirty="0">
                <a:solidFill>
                  <a:schemeClr val="accent1"/>
                </a:solidFill>
                <a:latin typeface="Segoe UI Light"/>
              </a:rPr>
              <a:t>Intelligent </a:t>
            </a:r>
          </a:p>
          <a:p>
            <a:pPr defTabSz="914367">
              <a:defRPr/>
            </a:pPr>
            <a:r>
              <a:rPr lang="en-US" sz="2800" dirty="0">
                <a:solidFill>
                  <a:schemeClr val="accent1"/>
                </a:solidFill>
                <a:latin typeface="Segoe UI Light"/>
              </a:rPr>
              <a:t>Bots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28132" y="4175408"/>
            <a:ext cx="756528" cy="423432"/>
            <a:chOff x="6094413" y="3578226"/>
            <a:chExt cx="212725" cy="119063"/>
          </a:xfrm>
          <a:solidFill>
            <a:schemeClr val="accent1"/>
          </a:solidFill>
        </p:grpSpPr>
        <p:sp>
          <p:nvSpPr>
            <p:cNvPr id="74" name="Freeform 569"/>
            <p:cNvSpPr>
              <a:spLocks/>
            </p:cNvSpPr>
            <p:nvPr/>
          </p:nvSpPr>
          <p:spPr bwMode="auto">
            <a:xfrm>
              <a:off x="6243638" y="3578226"/>
              <a:ext cx="63500" cy="119063"/>
            </a:xfrm>
            <a:custGeom>
              <a:avLst/>
              <a:gdLst>
                <a:gd name="T0" fmla="*/ 8 w 79"/>
                <a:gd name="T1" fmla="*/ 150 h 150"/>
                <a:gd name="T2" fmla="*/ 0 w 79"/>
                <a:gd name="T3" fmla="*/ 144 h 150"/>
                <a:gd name="T4" fmla="*/ 71 w 79"/>
                <a:gd name="T5" fmla="*/ 75 h 150"/>
                <a:gd name="T6" fmla="*/ 0 w 79"/>
                <a:gd name="T7" fmla="*/ 6 h 150"/>
                <a:gd name="T8" fmla="*/ 8 w 79"/>
                <a:gd name="T9" fmla="*/ 0 h 150"/>
                <a:gd name="T10" fmla="*/ 79 w 79"/>
                <a:gd name="T11" fmla="*/ 71 h 150"/>
                <a:gd name="T12" fmla="*/ 79 w 79"/>
                <a:gd name="T13" fmla="*/ 77 h 150"/>
                <a:gd name="T14" fmla="*/ 8 w 79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0">
                  <a:moveTo>
                    <a:pt x="8" y="150"/>
                  </a:moveTo>
                  <a:lnTo>
                    <a:pt x="0" y="144"/>
                  </a:lnTo>
                  <a:lnTo>
                    <a:pt x="71" y="75"/>
                  </a:lnTo>
                  <a:lnTo>
                    <a:pt x="0" y="6"/>
                  </a:lnTo>
                  <a:lnTo>
                    <a:pt x="8" y="0"/>
                  </a:lnTo>
                  <a:lnTo>
                    <a:pt x="79" y="71"/>
                  </a:lnTo>
                  <a:lnTo>
                    <a:pt x="79" y="77"/>
                  </a:lnTo>
                  <a:lnTo>
                    <a:pt x="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70"/>
            <p:cNvSpPr>
              <a:spLocks/>
            </p:cNvSpPr>
            <p:nvPr/>
          </p:nvSpPr>
          <p:spPr bwMode="auto">
            <a:xfrm>
              <a:off x="6094413" y="3578226"/>
              <a:ext cx="60325" cy="119063"/>
            </a:xfrm>
            <a:custGeom>
              <a:avLst/>
              <a:gdLst>
                <a:gd name="T0" fmla="*/ 71 w 77"/>
                <a:gd name="T1" fmla="*/ 150 h 150"/>
                <a:gd name="T2" fmla="*/ 0 w 77"/>
                <a:gd name="T3" fmla="*/ 77 h 150"/>
                <a:gd name="T4" fmla="*/ 0 w 77"/>
                <a:gd name="T5" fmla="*/ 71 h 150"/>
                <a:gd name="T6" fmla="*/ 71 w 77"/>
                <a:gd name="T7" fmla="*/ 0 h 150"/>
                <a:gd name="T8" fmla="*/ 77 w 77"/>
                <a:gd name="T9" fmla="*/ 6 h 150"/>
                <a:gd name="T10" fmla="*/ 8 w 77"/>
                <a:gd name="T11" fmla="*/ 75 h 150"/>
                <a:gd name="T12" fmla="*/ 77 w 77"/>
                <a:gd name="T13" fmla="*/ 144 h 150"/>
                <a:gd name="T14" fmla="*/ 71 w 77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0">
                  <a:moveTo>
                    <a:pt x="71" y="150"/>
                  </a:moveTo>
                  <a:lnTo>
                    <a:pt x="0" y="77"/>
                  </a:lnTo>
                  <a:lnTo>
                    <a:pt x="0" y="71"/>
                  </a:lnTo>
                  <a:lnTo>
                    <a:pt x="71" y="0"/>
                  </a:lnTo>
                  <a:lnTo>
                    <a:pt x="77" y="6"/>
                  </a:lnTo>
                  <a:lnTo>
                    <a:pt x="8" y="75"/>
                  </a:lnTo>
                  <a:lnTo>
                    <a:pt x="77" y="144"/>
                  </a:lnTo>
                  <a:lnTo>
                    <a:pt x="71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71"/>
            <p:cNvSpPr>
              <a:spLocks noEditPoints="1"/>
            </p:cNvSpPr>
            <p:nvPr/>
          </p:nvSpPr>
          <p:spPr bwMode="auto">
            <a:xfrm>
              <a:off x="6200946" y="3616326"/>
              <a:ext cx="41275" cy="41275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16 w 51"/>
                <a:gd name="T5" fmla="*/ 49 h 51"/>
                <a:gd name="T6" fmla="*/ 8 w 51"/>
                <a:gd name="T7" fmla="*/ 43 h 51"/>
                <a:gd name="T8" fmla="*/ 2 w 51"/>
                <a:gd name="T9" fmla="*/ 35 h 51"/>
                <a:gd name="T10" fmla="*/ 0 w 51"/>
                <a:gd name="T11" fmla="*/ 25 h 51"/>
                <a:gd name="T12" fmla="*/ 0 w 51"/>
                <a:gd name="T13" fmla="*/ 25 h 51"/>
                <a:gd name="T14" fmla="*/ 2 w 51"/>
                <a:gd name="T15" fmla="*/ 16 h 51"/>
                <a:gd name="T16" fmla="*/ 8 w 51"/>
                <a:gd name="T17" fmla="*/ 8 h 51"/>
                <a:gd name="T18" fmla="*/ 16 w 51"/>
                <a:gd name="T19" fmla="*/ 2 h 51"/>
                <a:gd name="T20" fmla="*/ 25 w 51"/>
                <a:gd name="T21" fmla="*/ 0 h 51"/>
                <a:gd name="T22" fmla="*/ 25 w 51"/>
                <a:gd name="T23" fmla="*/ 0 h 51"/>
                <a:gd name="T24" fmla="*/ 35 w 51"/>
                <a:gd name="T25" fmla="*/ 2 h 51"/>
                <a:gd name="T26" fmla="*/ 43 w 51"/>
                <a:gd name="T27" fmla="*/ 8 h 51"/>
                <a:gd name="T28" fmla="*/ 49 w 51"/>
                <a:gd name="T29" fmla="*/ 16 h 51"/>
                <a:gd name="T30" fmla="*/ 51 w 51"/>
                <a:gd name="T31" fmla="*/ 25 h 51"/>
                <a:gd name="T32" fmla="*/ 51 w 51"/>
                <a:gd name="T33" fmla="*/ 25 h 51"/>
                <a:gd name="T34" fmla="*/ 49 w 51"/>
                <a:gd name="T35" fmla="*/ 35 h 51"/>
                <a:gd name="T36" fmla="*/ 43 w 51"/>
                <a:gd name="T37" fmla="*/ 43 h 51"/>
                <a:gd name="T38" fmla="*/ 35 w 51"/>
                <a:gd name="T39" fmla="*/ 49 h 51"/>
                <a:gd name="T40" fmla="*/ 25 w 51"/>
                <a:gd name="T41" fmla="*/ 51 h 51"/>
                <a:gd name="T42" fmla="*/ 25 w 51"/>
                <a:gd name="T43" fmla="*/ 51 h 51"/>
                <a:gd name="T44" fmla="*/ 25 w 51"/>
                <a:gd name="T45" fmla="*/ 8 h 51"/>
                <a:gd name="T46" fmla="*/ 25 w 51"/>
                <a:gd name="T47" fmla="*/ 8 h 51"/>
                <a:gd name="T48" fmla="*/ 20 w 51"/>
                <a:gd name="T49" fmla="*/ 10 h 51"/>
                <a:gd name="T50" fmla="*/ 14 w 51"/>
                <a:gd name="T51" fmla="*/ 14 h 51"/>
                <a:gd name="T52" fmla="*/ 10 w 51"/>
                <a:gd name="T53" fmla="*/ 19 h 51"/>
                <a:gd name="T54" fmla="*/ 8 w 51"/>
                <a:gd name="T55" fmla="*/ 25 h 51"/>
                <a:gd name="T56" fmla="*/ 8 w 51"/>
                <a:gd name="T57" fmla="*/ 25 h 51"/>
                <a:gd name="T58" fmla="*/ 10 w 51"/>
                <a:gd name="T59" fmla="*/ 31 h 51"/>
                <a:gd name="T60" fmla="*/ 14 w 51"/>
                <a:gd name="T61" fmla="*/ 37 h 51"/>
                <a:gd name="T62" fmla="*/ 20 w 51"/>
                <a:gd name="T63" fmla="*/ 41 h 51"/>
                <a:gd name="T64" fmla="*/ 25 w 51"/>
                <a:gd name="T65" fmla="*/ 43 h 51"/>
                <a:gd name="T66" fmla="*/ 25 w 51"/>
                <a:gd name="T67" fmla="*/ 43 h 51"/>
                <a:gd name="T68" fmla="*/ 31 w 51"/>
                <a:gd name="T69" fmla="*/ 41 h 51"/>
                <a:gd name="T70" fmla="*/ 37 w 51"/>
                <a:gd name="T71" fmla="*/ 37 h 51"/>
                <a:gd name="T72" fmla="*/ 41 w 51"/>
                <a:gd name="T73" fmla="*/ 31 h 51"/>
                <a:gd name="T74" fmla="*/ 41 w 51"/>
                <a:gd name="T75" fmla="*/ 25 h 51"/>
                <a:gd name="T76" fmla="*/ 41 w 51"/>
                <a:gd name="T77" fmla="*/ 25 h 51"/>
                <a:gd name="T78" fmla="*/ 41 w 51"/>
                <a:gd name="T79" fmla="*/ 19 h 51"/>
                <a:gd name="T80" fmla="*/ 37 w 51"/>
                <a:gd name="T81" fmla="*/ 14 h 51"/>
                <a:gd name="T82" fmla="*/ 31 w 51"/>
                <a:gd name="T83" fmla="*/ 10 h 51"/>
                <a:gd name="T84" fmla="*/ 25 w 51"/>
                <a:gd name="T85" fmla="*/ 8 h 51"/>
                <a:gd name="T86" fmla="*/ 25 w 51"/>
                <a:gd name="T8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lnTo>
                    <a:pt x="16" y="49"/>
                  </a:lnTo>
                  <a:lnTo>
                    <a:pt x="8" y="43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2"/>
                  </a:lnTo>
                  <a:lnTo>
                    <a:pt x="43" y="8"/>
                  </a:lnTo>
                  <a:lnTo>
                    <a:pt x="49" y="1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9" y="35"/>
                  </a:lnTo>
                  <a:lnTo>
                    <a:pt x="43" y="43"/>
                  </a:lnTo>
                  <a:lnTo>
                    <a:pt x="35" y="49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25" y="8"/>
                  </a:moveTo>
                  <a:lnTo>
                    <a:pt x="25" y="8"/>
                  </a:lnTo>
                  <a:lnTo>
                    <a:pt x="20" y="10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31"/>
                  </a:lnTo>
                  <a:lnTo>
                    <a:pt x="14" y="37"/>
                  </a:lnTo>
                  <a:lnTo>
                    <a:pt x="20" y="41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31" y="41"/>
                  </a:lnTo>
                  <a:lnTo>
                    <a:pt x="37" y="37"/>
                  </a:lnTo>
                  <a:lnTo>
                    <a:pt x="41" y="31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19"/>
                  </a:lnTo>
                  <a:lnTo>
                    <a:pt x="37" y="14"/>
                  </a:lnTo>
                  <a:lnTo>
                    <a:pt x="31" y="10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71"/>
            <p:cNvSpPr>
              <a:spLocks noEditPoints="1"/>
            </p:cNvSpPr>
            <p:nvPr/>
          </p:nvSpPr>
          <p:spPr bwMode="auto">
            <a:xfrm>
              <a:off x="6156236" y="3616326"/>
              <a:ext cx="41275" cy="41275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16 w 51"/>
                <a:gd name="T5" fmla="*/ 49 h 51"/>
                <a:gd name="T6" fmla="*/ 8 w 51"/>
                <a:gd name="T7" fmla="*/ 43 h 51"/>
                <a:gd name="T8" fmla="*/ 2 w 51"/>
                <a:gd name="T9" fmla="*/ 35 h 51"/>
                <a:gd name="T10" fmla="*/ 0 w 51"/>
                <a:gd name="T11" fmla="*/ 25 h 51"/>
                <a:gd name="T12" fmla="*/ 0 w 51"/>
                <a:gd name="T13" fmla="*/ 25 h 51"/>
                <a:gd name="T14" fmla="*/ 2 w 51"/>
                <a:gd name="T15" fmla="*/ 16 h 51"/>
                <a:gd name="T16" fmla="*/ 8 w 51"/>
                <a:gd name="T17" fmla="*/ 8 h 51"/>
                <a:gd name="T18" fmla="*/ 16 w 51"/>
                <a:gd name="T19" fmla="*/ 2 h 51"/>
                <a:gd name="T20" fmla="*/ 25 w 51"/>
                <a:gd name="T21" fmla="*/ 0 h 51"/>
                <a:gd name="T22" fmla="*/ 25 w 51"/>
                <a:gd name="T23" fmla="*/ 0 h 51"/>
                <a:gd name="T24" fmla="*/ 35 w 51"/>
                <a:gd name="T25" fmla="*/ 2 h 51"/>
                <a:gd name="T26" fmla="*/ 43 w 51"/>
                <a:gd name="T27" fmla="*/ 8 h 51"/>
                <a:gd name="T28" fmla="*/ 49 w 51"/>
                <a:gd name="T29" fmla="*/ 16 h 51"/>
                <a:gd name="T30" fmla="*/ 51 w 51"/>
                <a:gd name="T31" fmla="*/ 25 h 51"/>
                <a:gd name="T32" fmla="*/ 51 w 51"/>
                <a:gd name="T33" fmla="*/ 25 h 51"/>
                <a:gd name="T34" fmla="*/ 49 w 51"/>
                <a:gd name="T35" fmla="*/ 35 h 51"/>
                <a:gd name="T36" fmla="*/ 43 w 51"/>
                <a:gd name="T37" fmla="*/ 43 h 51"/>
                <a:gd name="T38" fmla="*/ 35 w 51"/>
                <a:gd name="T39" fmla="*/ 49 h 51"/>
                <a:gd name="T40" fmla="*/ 25 w 51"/>
                <a:gd name="T41" fmla="*/ 51 h 51"/>
                <a:gd name="T42" fmla="*/ 25 w 51"/>
                <a:gd name="T43" fmla="*/ 51 h 51"/>
                <a:gd name="T44" fmla="*/ 25 w 51"/>
                <a:gd name="T45" fmla="*/ 8 h 51"/>
                <a:gd name="T46" fmla="*/ 25 w 51"/>
                <a:gd name="T47" fmla="*/ 8 h 51"/>
                <a:gd name="T48" fmla="*/ 20 w 51"/>
                <a:gd name="T49" fmla="*/ 10 h 51"/>
                <a:gd name="T50" fmla="*/ 14 w 51"/>
                <a:gd name="T51" fmla="*/ 14 h 51"/>
                <a:gd name="T52" fmla="*/ 10 w 51"/>
                <a:gd name="T53" fmla="*/ 19 h 51"/>
                <a:gd name="T54" fmla="*/ 8 w 51"/>
                <a:gd name="T55" fmla="*/ 25 h 51"/>
                <a:gd name="T56" fmla="*/ 8 w 51"/>
                <a:gd name="T57" fmla="*/ 25 h 51"/>
                <a:gd name="T58" fmla="*/ 10 w 51"/>
                <a:gd name="T59" fmla="*/ 31 h 51"/>
                <a:gd name="T60" fmla="*/ 14 w 51"/>
                <a:gd name="T61" fmla="*/ 37 h 51"/>
                <a:gd name="T62" fmla="*/ 20 w 51"/>
                <a:gd name="T63" fmla="*/ 41 h 51"/>
                <a:gd name="T64" fmla="*/ 25 w 51"/>
                <a:gd name="T65" fmla="*/ 43 h 51"/>
                <a:gd name="T66" fmla="*/ 25 w 51"/>
                <a:gd name="T67" fmla="*/ 43 h 51"/>
                <a:gd name="T68" fmla="*/ 31 w 51"/>
                <a:gd name="T69" fmla="*/ 41 h 51"/>
                <a:gd name="T70" fmla="*/ 37 w 51"/>
                <a:gd name="T71" fmla="*/ 37 h 51"/>
                <a:gd name="T72" fmla="*/ 41 w 51"/>
                <a:gd name="T73" fmla="*/ 31 h 51"/>
                <a:gd name="T74" fmla="*/ 41 w 51"/>
                <a:gd name="T75" fmla="*/ 25 h 51"/>
                <a:gd name="T76" fmla="*/ 41 w 51"/>
                <a:gd name="T77" fmla="*/ 25 h 51"/>
                <a:gd name="T78" fmla="*/ 41 w 51"/>
                <a:gd name="T79" fmla="*/ 19 h 51"/>
                <a:gd name="T80" fmla="*/ 37 w 51"/>
                <a:gd name="T81" fmla="*/ 14 h 51"/>
                <a:gd name="T82" fmla="*/ 31 w 51"/>
                <a:gd name="T83" fmla="*/ 10 h 51"/>
                <a:gd name="T84" fmla="*/ 25 w 51"/>
                <a:gd name="T85" fmla="*/ 8 h 51"/>
                <a:gd name="T86" fmla="*/ 25 w 51"/>
                <a:gd name="T8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lnTo>
                    <a:pt x="16" y="49"/>
                  </a:lnTo>
                  <a:lnTo>
                    <a:pt x="8" y="43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2"/>
                  </a:lnTo>
                  <a:lnTo>
                    <a:pt x="43" y="8"/>
                  </a:lnTo>
                  <a:lnTo>
                    <a:pt x="49" y="1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9" y="35"/>
                  </a:lnTo>
                  <a:lnTo>
                    <a:pt x="43" y="43"/>
                  </a:lnTo>
                  <a:lnTo>
                    <a:pt x="35" y="49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25" y="8"/>
                  </a:moveTo>
                  <a:lnTo>
                    <a:pt x="25" y="8"/>
                  </a:lnTo>
                  <a:lnTo>
                    <a:pt x="20" y="10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31"/>
                  </a:lnTo>
                  <a:lnTo>
                    <a:pt x="14" y="37"/>
                  </a:lnTo>
                  <a:lnTo>
                    <a:pt x="20" y="41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31" y="41"/>
                  </a:lnTo>
                  <a:lnTo>
                    <a:pt x="37" y="37"/>
                  </a:lnTo>
                  <a:lnTo>
                    <a:pt x="41" y="31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19"/>
                  </a:lnTo>
                  <a:lnTo>
                    <a:pt x="37" y="14"/>
                  </a:lnTo>
                  <a:lnTo>
                    <a:pt x="31" y="10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 bwMode="auto">
          <a:xfrm rot="10800000" flipH="1">
            <a:off x="3865591" y="3701324"/>
            <a:ext cx="45719" cy="1371600"/>
          </a:xfrm>
          <a:prstGeom prst="rect">
            <a:avLst/>
          </a:prstGeom>
          <a:solidFill>
            <a:schemeClr val="accent1"/>
          </a:solidFill>
          <a:ln>
            <a:solidFill>
              <a:srgbClr val="3076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977" y="3805697"/>
            <a:ext cx="7546891" cy="1162854"/>
          </a:xfrm>
          <a:prstGeom prst="rect">
            <a:avLst/>
          </a:prstGeom>
          <a:noFill/>
        </p:spPr>
        <p:txBody>
          <a:bodyPr wrap="square" lIns="91440" rIns="91440" numCol="2" spcCol="182880" rtlCol="0" anchor="t">
            <a:noAutofit/>
          </a:bodyPr>
          <a:lstStyle/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Complete tasks</a:t>
            </a: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Predict outcomes and make adjustments</a:t>
            </a:r>
          </a:p>
          <a:p>
            <a:pPr defTabSz="914367">
              <a:spcBef>
                <a:spcPts val="6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  <a:p>
            <a:pPr defTabSz="914367">
              <a:spcBef>
                <a:spcPts val="6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Monitor and alert automatically</a:t>
            </a:r>
          </a:p>
          <a:p>
            <a:pPr marL="342900" indent="-342900" defTabSz="914367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Get things done in proactive, natural ways</a:t>
            </a:r>
          </a:p>
          <a:p>
            <a:pPr defTabSz="914367">
              <a:spcBef>
                <a:spcPts val="6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274426" y="412523"/>
            <a:ext cx="443709" cy="653640"/>
            <a:chOff x="6692900" y="2905126"/>
            <a:chExt cx="2097088" cy="3089275"/>
          </a:xfrm>
        </p:grpSpPr>
        <p:sp>
          <p:nvSpPr>
            <p:cNvPr id="94" name="Freeform 7"/>
            <p:cNvSpPr>
              <a:spLocks/>
            </p:cNvSpPr>
            <p:nvPr/>
          </p:nvSpPr>
          <p:spPr bwMode="auto">
            <a:xfrm>
              <a:off x="6692900" y="2905126"/>
              <a:ext cx="2097088" cy="2198688"/>
            </a:xfrm>
            <a:custGeom>
              <a:avLst/>
              <a:gdLst>
                <a:gd name="T0" fmla="*/ 44 w 186"/>
                <a:gd name="T1" fmla="*/ 173 h 195"/>
                <a:gd name="T2" fmla="*/ 44 w 186"/>
                <a:gd name="T3" fmla="*/ 195 h 195"/>
                <a:gd name="T4" fmla="*/ 142 w 186"/>
                <a:gd name="T5" fmla="*/ 195 h 195"/>
                <a:gd name="T6" fmla="*/ 142 w 186"/>
                <a:gd name="T7" fmla="*/ 172 h 195"/>
                <a:gd name="T8" fmla="*/ 186 w 186"/>
                <a:gd name="T9" fmla="*/ 93 h 195"/>
                <a:gd name="T10" fmla="*/ 93 w 186"/>
                <a:gd name="T11" fmla="*/ 0 h 195"/>
                <a:gd name="T12" fmla="*/ 0 w 186"/>
                <a:gd name="T13" fmla="*/ 93 h 195"/>
                <a:gd name="T14" fmla="*/ 44 w 186"/>
                <a:gd name="T15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95">
                  <a:moveTo>
                    <a:pt x="44" y="173"/>
                  </a:moveTo>
                  <a:cubicBezTo>
                    <a:pt x="44" y="195"/>
                    <a:pt x="44" y="195"/>
                    <a:pt x="44" y="195"/>
                  </a:cubicBezTo>
                  <a:cubicBezTo>
                    <a:pt x="142" y="195"/>
                    <a:pt x="142" y="195"/>
                    <a:pt x="142" y="195"/>
                  </a:cubicBezTo>
                  <a:cubicBezTo>
                    <a:pt x="142" y="172"/>
                    <a:pt x="142" y="172"/>
                    <a:pt x="142" y="172"/>
                  </a:cubicBezTo>
                  <a:cubicBezTo>
                    <a:pt x="168" y="156"/>
                    <a:pt x="186" y="126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26"/>
                    <a:pt x="18" y="156"/>
                    <a:pt x="44" y="173"/>
                  </a:cubicBezTo>
                  <a:close/>
                </a:path>
              </a:pathLst>
            </a:custGeom>
            <a:noFill/>
            <a:ln w="285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 flipH="1" flipV="1">
              <a:off x="7392988" y="4100513"/>
              <a:ext cx="146050" cy="1003300"/>
            </a:xfrm>
            <a:prstGeom prst="line">
              <a:avLst/>
            </a:prstGeom>
            <a:noFill/>
            <a:ln w="28575" cap="flat">
              <a:solidFill>
                <a:srgbClr val="002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 flipV="1">
              <a:off x="7943850" y="4100513"/>
              <a:ext cx="147638" cy="1003300"/>
            </a:xfrm>
            <a:prstGeom prst="line">
              <a:avLst/>
            </a:prstGeom>
            <a:noFill/>
            <a:ln w="28575" cap="flat">
              <a:solidFill>
                <a:srgbClr val="002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7189788" y="5103813"/>
              <a:ext cx="1104900" cy="292100"/>
            </a:xfrm>
            <a:prstGeom prst="rect">
              <a:avLst/>
            </a:prstGeom>
            <a:noFill/>
            <a:ln w="285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>
              <a:off x="7291388" y="5395913"/>
              <a:ext cx="901700" cy="304800"/>
            </a:xfrm>
            <a:prstGeom prst="rect">
              <a:avLst/>
            </a:prstGeom>
            <a:noFill/>
            <a:ln w="285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99" name="Rectangle 13"/>
            <p:cNvSpPr>
              <a:spLocks noChangeArrowheads="1"/>
            </p:cNvSpPr>
            <p:nvPr/>
          </p:nvSpPr>
          <p:spPr bwMode="auto">
            <a:xfrm>
              <a:off x="7392988" y="5700713"/>
              <a:ext cx="698500" cy="293688"/>
            </a:xfrm>
            <a:prstGeom prst="rect">
              <a:avLst/>
            </a:prstGeom>
            <a:noFill/>
            <a:ln w="285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7392988" y="4127264"/>
              <a:ext cx="698500" cy="146050"/>
            </a:xfrm>
            <a:custGeom>
              <a:avLst/>
              <a:gdLst>
                <a:gd name="T0" fmla="*/ 0 w 440"/>
                <a:gd name="T1" fmla="*/ 0 h 92"/>
                <a:gd name="T2" fmla="*/ 127 w 440"/>
                <a:gd name="T3" fmla="*/ 92 h 92"/>
                <a:gd name="T4" fmla="*/ 220 w 440"/>
                <a:gd name="T5" fmla="*/ 0 h 92"/>
                <a:gd name="T6" fmla="*/ 312 w 440"/>
                <a:gd name="T7" fmla="*/ 92 h 92"/>
                <a:gd name="T8" fmla="*/ 440 w 440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92">
                  <a:moveTo>
                    <a:pt x="0" y="0"/>
                  </a:moveTo>
                  <a:lnTo>
                    <a:pt x="127" y="92"/>
                  </a:lnTo>
                  <a:lnTo>
                    <a:pt x="220" y="0"/>
                  </a:lnTo>
                  <a:lnTo>
                    <a:pt x="312" y="92"/>
                  </a:lnTo>
                  <a:lnTo>
                    <a:pt x="440" y="0"/>
                  </a:lnTo>
                </a:path>
              </a:pathLst>
            </a:custGeom>
            <a:noFill/>
            <a:ln w="28575" cap="flat">
              <a:solidFill>
                <a:srgbClr val="002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8D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8578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442913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Customer Insight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58924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Customer Acquisition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274935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Service Analytics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190946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Financial Analytics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106957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Demand Forecasting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022970" y="237666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Employee Insight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42913" y="2936538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Customer Feedback Analytics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358924" y="2936538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Cross sell &amp; Upsell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274935" y="2936538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Contact Center Analytics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190946" y="2936538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Financial Forecasting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8106957" y="2936537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Inventory Optimization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10022970" y="2936538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HR Insight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42913" y="3496412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Churn Analytics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58924" y="3496412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Lead Generation &amp; Opportunity Scoring 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6190946" y="3496412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Fraud Management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8106957" y="3496412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IT Operations Insight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0022970" y="3496412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Pay for Performance 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42913" y="5735905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Marketing Optimization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190946" y="4056286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Risk Management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8106957" y="4056286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Operational Efficiency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442913" y="4616160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Personalization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8106957" y="4616156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Procurement Insight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42913" y="5176034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Product Recommendation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8106957" y="5176029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Spend Insight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442913" y="4056286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Product Innovation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106957" y="5735905"/>
            <a:ext cx="1723984" cy="4901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Supplier Insight</a:t>
            </a:r>
          </a:p>
        </p:txBody>
      </p:sp>
      <p:sp>
        <p:nvSpPr>
          <p:cNvPr id="79" name="Freeform 78"/>
          <p:cNvSpPr/>
          <p:nvPr/>
        </p:nvSpPr>
        <p:spPr bwMode="auto">
          <a:xfrm>
            <a:off x="442912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Marketing</a:t>
            </a:r>
          </a:p>
        </p:txBody>
      </p:sp>
      <p:sp>
        <p:nvSpPr>
          <p:cNvPr id="84" name="Freeform 83"/>
          <p:cNvSpPr/>
          <p:nvPr/>
        </p:nvSpPr>
        <p:spPr bwMode="auto">
          <a:xfrm>
            <a:off x="2358924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Sales</a:t>
            </a:r>
          </a:p>
        </p:txBody>
      </p:sp>
      <p:sp>
        <p:nvSpPr>
          <p:cNvPr id="119" name="Freeform 118"/>
          <p:cNvSpPr/>
          <p:nvPr/>
        </p:nvSpPr>
        <p:spPr bwMode="auto">
          <a:xfrm>
            <a:off x="4274936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18" name="Freeform 117"/>
          <p:cNvSpPr/>
          <p:nvPr/>
        </p:nvSpPr>
        <p:spPr bwMode="auto">
          <a:xfrm>
            <a:off x="6190948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Finance</a:t>
            </a:r>
          </a:p>
        </p:txBody>
      </p:sp>
      <p:sp>
        <p:nvSpPr>
          <p:cNvPr id="98" name="Freeform 97"/>
          <p:cNvSpPr/>
          <p:nvPr/>
        </p:nvSpPr>
        <p:spPr bwMode="auto">
          <a:xfrm>
            <a:off x="8106960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Operations</a:t>
            </a:r>
          </a:p>
        </p:txBody>
      </p:sp>
      <p:sp>
        <p:nvSpPr>
          <p:cNvPr id="97" name="Freeform 96"/>
          <p:cNvSpPr/>
          <p:nvPr/>
        </p:nvSpPr>
        <p:spPr bwMode="auto">
          <a:xfrm>
            <a:off x="10022971" y="1774818"/>
            <a:ext cx="1723983" cy="564844"/>
          </a:xfrm>
          <a:custGeom>
            <a:avLst/>
            <a:gdLst>
              <a:gd name="connsiteX0" fmla="*/ 0 w 1723983"/>
              <a:gd name="connsiteY0" fmla="*/ 0 h 564844"/>
              <a:gd name="connsiteX1" fmla="*/ 1723983 w 1723983"/>
              <a:gd name="connsiteY1" fmla="*/ 0 h 564844"/>
              <a:gd name="connsiteX2" fmla="*/ 1723983 w 1723983"/>
              <a:gd name="connsiteY2" fmla="*/ 465505 h 564844"/>
              <a:gd name="connsiteX3" fmla="*/ 1008452 w 1723983"/>
              <a:gd name="connsiteY3" fmla="*/ 465505 h 564844"/>
              <a:gd name="connsiteX4" fmla="*/ 861991 w 1723983"/>
              <a:gd name="connsiteY4" fmla="*/ 564844 h 564844"/>
              <a:gd name="connsiteX5" fmla="*/ 715531 w 1723983"/>
              <a:gd name="connsiteY5" fmla="*/ 465505 h 564844"/>
              <a:gd name="connsiteX6" fmla="*/ 0 w 1723983"/>
              <a:gd name="connsiteY6" fmla="*/ 465505 h 5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983" h="564844">
                <a:moveTo>
                  <a:pt x="0" y="0"/>
                </a:moveTo>
                <a:lnTo>
                  <a:pt x="1723983" y="0"/>
                </a:lnTo>
                <a:lnTo>
                  <a:pt x="1723983" y="465505"/>
                </a:lnTo>
                <a:lnTo>
                  <a:pt x="1008452" y="465505"/>
                </a:lnTo>
                <a:lnTo>
                  <a:pt x="861991" y="564844"/>
                </a:lnTo>
                <a:lnTo>
                  <a:pt x="715531" y="465505"/>
                </a:lnTo>
                <a:lnTo>
                  <a:pt x="0" y="465505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Workforce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Opportunities exist across functional areas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00962" y="1136033"/>
            <a:ext cx="11366211" cy="59229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</a:rPr>
              <a:t>EXAMPLE SOLUTIONS</a:t>
            </a:r>
          </a:p>
        </p:txBody>
      </p:sp>
      <p:grpSp>
        <p:nvGrpSpPr>
          <p:cNvPr id="42" name="Group 41"/>
          <p:cNvGrpSpPr/>
          <p:nvPr/>
        </p:nvGrpSpPr>
        <p:grpSpPr bwMode="black">
          <a:xfrm>
            <a:off x="583666" y="1156257"/>
            <a:ext cx="431061" cy="481189"/>
            <a:chOff x="1435100" y="3879850"/>
            <a:chExt cx="739775" cy="795338"/>
          </a:xfrm>
          <a:solidFill>
            <a:schemeClr val="tx1"/>
          </a:solidFill>
        </p:grpSpPr>
        <p:sp>
          <p:nvSpPr>
            <p:cNvPr id="43" name="Freeform 6"/>
            <p:cNvSpPr>
              <a:spLocks/>
            </p:cNvSpPr>
            <p:nvPr/>
          </p:nvSpPr>
          <p:spPr bwMode="black">
            <a:xfrm>
              <a:off x="1435100" y="4191000"/>
              <a:ext cx="106363" cy="106363"/>
            </a:xfrm>
            <a:custGeom>
              <a:avLst/>
              <a:gdLst>
                <a:gd name="T0" fmla="*/ 15 w 67"/>
                <a:gd name="T1" fmla="*/ 67 h 67"/>
                <a:gd name="T2" fmla="*/ 15 w 67"/>
                <a:gd name="T3" fmla="*/ 66 h 67"/>
                <a:gd name="T4" fmla="*/ 33 w 67"/>
                <a:gd name="T5" fmla="*/ 48 h 67"/>
                <a:gd name="T6" fmla="*/ 52 w 67"/>
                <a:gd name="T7" fmla="*/ 67 h 67"/>
                <a:gd name="T8" fmla="*/ 67 w 67"/>
                <a:gd name="T9" fmla="*/ 52 h 67"/>
                <a:gd name="T10" fmla="*/ 66 w 67"/>
                <a:gd name="T11" fmla="*/ 51 h 67"/>
                <a:gd name="T12" fmla="*/ 48 w 67"/>
                <a:gd name="T13" fmla="*/ 33 h 67"/>
                <a:gd name="T14" fmla="*/ 67 w 67"/>
                <a:gd name="T15" fmla="*/ 15 h 67"/>
                <a:gd name="T16" fmla="*/ 52 w 67"/>
                <a:gd name="T17" fmla="*/ 0 h 67"/>
                <a:gd name="T18" fmla="*/ 33 w 67"/>
                <a:gd name="T19" fmla="*/ 19 h 67"/>
                <a:gd name="T20" fmla="*/ 15 w 67"/>
                <a:gd name="T21" fmla="*/ 0 h 67"/>
                <a:gd name="T22" fmla="*/ 0 w 67"/>
                <a:gd name="T23" fmla="*/ 15 h 67"/>
                <a:gd name="T24" fmla="*/ 19 w 67"/>
                <a:gd name="T25" fmla="*/ 33 h 67"/>
                <a:gd name="T26" fmla="*/ 0 w 67"/>
                <a:gd name="T27" fmla="*/ 52 h 67"/>
                <a:gd name="T28" fmla="*/ 15 w 67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7">
                  <a:moveTo>
                    <a:pt x="15" y="67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7"/>
                  </a:lnTo>
                  <a:lnTo>
                    <a:pt x="67" y="52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7" y="15"/>
                  </a:lnTo>
                  <a:lnTo>
                    <a:pt x="52" y="0"/>
                  </a:lnTo>
                  <a:lnTo>
                    <a:pt x="33" y="19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9" y="33"/>
                  </a:lnTo>
                  <a:lnTo>
                    <a:pt x="0" y="52"/>
                  </a:lnTo>
                  <a:lnTo>
                    <a:pt x="1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black">
            <a:xfrm>
              <a:off x="1620838" y="4208463"/>
              <a:ext cx="106363" cy="104775"/>
            </a:xfrm>
            <a:custGeom>
              <a:avLst/>
              <a:gdLst>
                <a:gd name="T0" fmla="*/ 66 w 67"/>
                <a:gd name="T1" fmla="*/ 51 h 66"/>
                <a:gd name="T2" fmla="*/ 48 w 67"/>
                <a:gd name="T3" fmla="*/ 33 h 66"/>
                <a:gd name="T4" fmla="*/ 67 w 67"/>
                <a:gd name="T5" fmla="*/ 14 h 66"/>
                <a:gd name="T6" fmla="*/ 52 w 67"/>
                <a:gd name="T7" fmla="*/ 0 h 66"/>
                <a:gd name="T8" fmla="*/ 33 w 67"/>
                <a:gd name="T9" fmla="*/ 18 h 66"/>
                <a:gd name="T10" fmla="*/ 15 w 67"/>
                <a:gd name="T11" fmla="*/ 0 h 66"/>
                <a:gd name="T12" fmla="*/ 0 w 67"/>
                <a:gd name="T13" fmla="*/ 14 h 66"/>
                <a:gd name="T14" fmla="*/ 19 w 67"/>
                <a:gd name="T15" fmla="*/ 33 h 66"/>
                <a:gd name="T16" fmla="*/ 0 w 67"/>
                <a:gd name="T17" fmla="*/ 51 h 66"/>
                <a:gd name="T18" fmla="*/ 15 w 67"/>
                <a:gd name="T19" fmla="*/ 66 h 66"/>
                <a:gd name="T20" fmla="*/ 15 w 67"/>
                <a:gd name="T21" fmla="*/ 66 h 66"/>
                <a:gd name="T22" fmla="*/ 33 w 67"/>
                <a:gd name="T23" fmla="*/ 48 h 66"/>
                <a:gd name="T24" fmla="*/ 52 w 67"/>
                <a:gd name="T25" fmla="*/ 66 h 66"/>
                <a:gd name="T26" fmla="*/ 67 w 67"/>
                <a:gd name="T27" fmla="*/ 51 h 66"/>
                <a:gd name="T28" fmla="*/ 66 w 67"/>
                <a:gd name="T2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66" y="51"/>
                  </a:moveTo>
                  <a:lnTo>
                    <a:pt x="48" y="33"/>
                  </a:lnTo>
                  <a:lnTo>
                    <a:pt x="67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9" y="33"/>
                  </a:lnTo>
                  <a:lnTo>
                    <a:pt x="0" y="51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7" y="51"/>
                  </a:lnTo>
                  <a:lnTo>
                    <a:pt x="66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black">
            <a:xfrm>
              <a:off x="1876425" y="4184650"/>
              <a:ext cx="104775" cy="104775"/>
            </a:xfrm>
            <a:custGeom>
              <a:avLst/>
              <a:gdLst>
                <a:gd name="T0" fmla="*/ 14 w 66"/>
                <a:gd name="T1" fmla="*/ 66 h 66"/>
                <a:gd name="T2" fmla="*/ 15 w 66"/>
                <a:gd name="T3" fmla="*/ 66 h 66"/>
                <a:gd name="T4" fmla="*/ 33 w 66"/>
                <a:gd name="T5" fmla="*/ 48 h 66"/>
                <a:gd name="T6" fmla="*/ 52 w 66"/>
                <a:gd name="T7" fmla="*/ 66 h 66"/>
                <a:gd name="T8" fmla="*/ 66 w 66"/>
                <a:gd name="T9" fmla="*/ 51 h 66"/>
                <a:gd name="T10" fmla="*/ 66 w 66"/>
                <a:gd name="T11" fmla="*/ 51 h 66"/>
                <a:gd name="T12" fmla="*/ 48 w 66"/>
                <a:gd name="T13" fmla="*/ 33 h 66"/>
                <a:gd name="T14" fmla="*/ 66 w 66"/>
                <a:gd name="T15" fmla="*/ 14 h 66"/>
                <a:gd name="T16" fmla="*/ 52 w 66"/>
                <a:gd name="T17" fmla="*/ 0 h 66"/>
                <a:gd name="T18" fmla="*/ 33 w 66"/>
                <a:gd name="T19" fmla="*/ 18 h 66"/>
                <a:gd name="T20" fmla="*/ 14 w 66"/>
                <a:gd name="T21" fmla="*/ 0 h 66"/>
                <a:gd name="T22" fmla="*/ 0 w 66"/>
                <a:gd name="T23" fmla="*/ 14 h 66"/>
                <a:gd name="T24" fmla="*/ 18 w 66"/>
                <a:gd name="T25" fmla="*/ 33 h 66"/>
                <a:gd name="T26" fmla="*/ 0 w 66"/>
                <a:gd name="T27" fmla="*/ 51 h 66"/>
                <a:gd name="T28" fmla="*/ 14 w 66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6">
                  <a:moveTo>
                    <a:pt x="14" y="66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6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8" y="33"/>
                  </a:lnTo>
                  <a:lnTo>
                    <a:pt x="0" y="51"/>
                  </a:lnTo>
                  <a:lnTo>
                    <a:pt x="1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black">
            <a:xfrm>
              <a:off x="1498600" y="3879850"/>
              <a:ext cx="336550" cy="795338"/>
            </a:xfrm>
            <a:custGeom>
              <a:avLst/>
              <a:gdLst>
                <a:gd name="T0" fmla="*/ 938 w 1156"/>
                <a:gd name="T1" fmla="*/ 2724 h 2724"/>
                <a:gd name="T2" fmla="*/ 1139 w 1156"/>
                <a:gd name="T3" fmla="*/ 2523 h 2724"/>
                <a:gd name="T4" fmla="*/ 1036 w 1156"/>
                <a:gd name="T5" fmla="*/ 2347 h 2724"/>
                <a:gd name="T6" fmla="*/ 1156 w 1156"/>
                <a:gd name="T7" fmla="*/ 1686 h 2724"/>
                <a:gd name="T8" fmla="*/ 953 w 1156"/>
                <a:gd name="T9" fmla="*/ 884 h 2724"/>
                <a:gd name="T10" fmla="*/ 188 w 1156"/>
                <a:gd name="T11" fmla="*/ 128 h 2724"/>
                <a:gd name="T12" fmla="*/ 327 w 1156"/>
                <a:gd name="T13" fmla="*/ 90 h 2724"/>
                <a:gd name="T14" fmla="*/ 302 w 1156"/>
                <a:gd name="T15" fmla="*/ 0 h 2724"/>
                <a:gd name="T16" fmla="*/ 0 w 1156"/>
                <a:gd name="T17" fmla="*/ 82 h 2724"/>
                <a:gd name="T18" fmla="*/ 83 w 1156"/>
                <a:gd name="T19" fmla="*/ 385 h 2724"/>
                <a:gd name="T20" fmla="*/ 173 w 1156"/>
                <a:gd name="T21" fmla="*/ 360 h 2724"/>
                <a:gd name="T22" fmla="*/ 135 w 1156"/>
                <a:gd name="T23" fmla="*/ 223 h 2724"/>
                <a:gd name="T24" fmla="*/ 858 w 1156"/>
                <a:gd name="T25" fmla="*/ 937 h 2724"/>
                <a:gd name="T26" fmla="*/ 1047 w 1156"/>
                <a:gd name="T27" fmla="*/ 1686 h 2724"/>
                <a:gd name="T28" fmla="*/ 979 w 1156"/>
                <a:gd name="T29" fmla="*/ 2171 h 2724"/>
                <a:gd name="T30" fmla="*/ 933 w 1156"/>
                <a:gd name="T31" fmla="*/ 2312 h 2724"/>
                <a:gd name="T32" fmla="*/ 929 w 1156"/>
                <a:gd name="T33" fmla="*/ 2321 h 2724"/>
                <a:gd name="T34" fmla="*/ 736 w 1156"/>
                <a:gd name="T35" fmla="*/ 2523 h 2724"/>
                <a:gd name="T36" fmla="*/ 938 w 1156"/>
                <a:gd name="T37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6" h="2724">
                  <a:moveTo>
                    <a:pt x="938" y="2724"/>
                  </a:moveTo>
                  <a:cubicBezTo>
                    <a:pt x="1049" y="2724"/>
                    <a:pt x="1139" y="2634"/>
                    <a:pt x="1139" y="2523"/>
                  </a:cubicBezTo>
                  <a:cubicBezTo>
                    <a:pt x="1139" y="2447"/>
                    <a:pt x="1098" y="2382"/>
                    <a:pt x="1036" y="2347"/>
                  </a:cubicBezTo>
                  <a:cubicBezTo>
                    <a:pt x="1078" y="2239"/>
                    <a:pt x="1156" y="1994"/>
                    <a:pt x="1156" y="1686"/>
                  </a:cubicBezTo>
                  <a:cubicBezTo>
                    <a:pt x="1156" y="1444"/>
                    <a:pt x="1108" y="1164"/>
                    <a:pt x="953" y="884"/>
                  </a:cubicBezTo>
                  <a:cubicBezTo>
                    <a:pt x="807" y="619"/>
                    <a:pt x="566" y="356"/>
                    <a:pt x="188" y="128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3" y="385"/>
                    <a:pt x="83" y="385"/>
                    <a:pt x="83" y="385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135" y="223"/>
                    <a:pt x="135" y="223"/>
                    <a:pt x="135" y="223"/>
                  </a:cubicBezTo>
                  <a:cubicBezTo>
                    <a:pt x="497" y="443"/>
                    <a:pt x="721" y="690"/>
                    <a:pt x="858" y="937"/>
                  </a:cubicBezTo>
                  <a:cubicBezTo>
                    <a:pt x="1002" y="1198"/>
                    <a:pt x="1047" y="1459"/>
                    <a:pt x="1047" y="1686"/>
                  </a:cubicBezTo>
                  <a:cubicBezTo>
                    <a:pt x="1047" y="1881"/>
                    <a:pt x="1013" y="2051"/>
                    <a:pt x="979" y="2171"/>
                  </a:cubicBezTo>
                  <a:cubicBezTo>
                    <a:pt x="963" y="2231"/>
                    <a:pt x="946" y="2279"/>
                    <a:pt x="933" y="2312"/>
                  </a:cubicBezTo>
                  <a:cubicBezTo>
                    <a:pt x="932" y="2315"/>
                    <a:pt x="931" y="2318"/>
                    <a:pt x="929" y="2321"/>
                  </a:cubicBezTo>
                  <a:cubicBezTo>
                    <a:pt x="822" y="2326"/>
                    <a:pt x="736" y="2414"/>
                    <a:pt x="736" y="2523"/>
                  </a:cubicBezTo>
                  <a:cubicBezTo>
                    <a:pt x="736" y="2634"/>
                    <a:pt x="826" y="2724"/>
                    <a:pt x="938" y="27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black">
            <a:xfrm>
              <a:off x="1744663" y="4589463"/>
              <a:ext cx="53975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black">
            <a:xfrm>
              <a:off x="1860550" y="4225925"/>
              <a:ext cx="314325" cy="350838"/>
            </a:xfrm>
            <a:custGeom>
              <a:avLst/>
              <a:gdLst>
                <a:gd name="T0" fmla="*/ 695 w 1079"/>
                <a:gd name="T1" fmla="*/ 124 h 1206"/>
                <a:gd name="T2" fmla="*/ 834 w 1079"/>
                <a:gd name="T3" fmla="*/ 90 h 1206"/>
                <a:gd name="T4" fmla="*/ 812 w 1079"/>
                <a:gd name="T5" fmla="*/ 0 h 1206"/>
                <a:gd name="T6" fmla="*/ 507 w 1079"/>
                <a:gd name="T7" fmla="*/ 73 h 1206"/>
                <a:gd name="T8" fmla="*/ 580 w 1079"/>
                <a:gd name="T9" fmla="*/ 378 h 1206"/>
                <a:gd name="T10" fmla="*/ 671 w 1079"/>
                <a:gd name="T11" fmla="*/ 356 h 1206"/>
                <a:gd name="T12" fmla="*/ 638 w 1079"/>
                <a:gd name="T13" fmla="*/ 217 h 1206"/>
                <a:gd name="T14" fmla="*/ 924 w 1079"/>
                <a:gd name="T15" fmla="*/ 392 h 1206"/>
                <a:gd name="T16" fmla="*/ 528 w 1079"/>
                <a:gd name="T17" fmla="*/ 753 h 1206"/>
                <a:gd name="T18" fmla="*/ 362 w 1079"/>
                <a:gd name="T19" fmla="*/ 844 h 1206"/>
                <a:gd name="T20" fmla="*/ 337 w 1079"/>
                <a:gd name="T21" fmla="*/ 856 h 1206"/>
                <a:gd name="T22" fmla="*/ 201 w 1079"/>
                <a:gd name="T23" fmla="*/ 803 h 1206"/>
                <a:gd name="T24" fmla="*/ 0 w 1079"/>
                <a:gd name="T25" fmla="*/ 1005 h 1206"/>
                <a:gd name="T26" fmla="*/ 201 w 1079"/>
                <a:gd name="T27" fmla="*/ 1206 h 1206"/>
                <a:gd name="T28" fmla="*/ 403 w 1079"/>
                <a:gd name="T29" fmla="*/ 1005 h 1206"/>
                <a:gd name="T30" fmla="*/ 395 w 1079"/>
                <a:gd name="T31" fmla="*/ 949 h 1206"/>
                <a:gd name="T32" fmla="*/ 1047 w 1079"/>
                <a:gd name="T33" fmla="*/ 406 h 1206"/>
                <a:gd name="T34" fmla="*/ 1079 w 1079"/>
                <a:gd name="T35" fmla="*/ 359 h 1206"/>
                <a:gd name="T36" fmla="*/ 695 w 1079"/>
                <a:gd name="T37" fmla="*/ 12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9" h="1206">
                  <a:moveTo>
                    <a:pt x="695" y="124"/>
                  </a:moveTo>
                  <a:cubicBezTo>
                    <a:pt x="834" y="90"/>
                    <a:pt x="834" y="90"/>
                    <a:pt x="834" y="9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507" y="73"/>
                    <a:pt x="507" y="73"/>
                    <a:pt x="507" y="73"/>
                  </a:cubicBezTo>
                  <a:cubicBezTo>
                    <a:pt x="580" y="378"/>
                    <a:pt x="580" y="378"/>
                    <a:pt x="580" y="378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38" y="217"/>
                    <a:pt x="638" y="217"/>
                    <a:pt x="638" y="217"/>
                  </a:cubicBezTo>
                  <a:cubicBezTo>
                    <a:pt x="924" y="392"/>
                    <a:pt x="924" y="392"/>
                    <a:pt x="924" y="392"/>
                  </a:cubicBezTo>
                  <a:cubicBezTo>
                    <a:pt x="800" y="559"/>
                    <a:pt x="651" y="677"/>
                    <a:pt x="528" y="753"/>
                  </a:cubicBezTo>
                  <a:cubicBezTo>
                    <a:pt x="462" y="795"/>
                    <a:pt x="403" y="825"/>
                    <a:pt x="362" y="844"/>
                  </a:cubicBezTo>
                  <a:cubicBezTo>
                    <a:pt x="353" y="849"/>
                    <a:pt x="344" y="853"/>
                    <a:pt x="337" y="856"/>
                  </a:cubicBezTo>
                  <a:cubicBezTo>
                    <a:pt x="301" y="823"/>
                    <a:pt x="253" y="803"/>
                    <a:pt x="201" y="803"/>
                  </a:cubicBezTo>
                  <a:cubicBezTo>
                    <a:pt x="90" y="803"/>
                    <a:pt x="0" y="894"/>
                    <a:pt x="0" y="1005"/>
                  </a:cubicBezTo>
                  <a:cubicBezTo>
                    <a:pt x="0" y="1116"/>
                    <a:pt x="90" y="1206"/>
                    <a:pt x="201" y="1206"/>
                  </a:cubicBezTo>
                  <a:cubicBezTo>
                    <a:pt x="312" y="1206"/>
                    <a:pt x="403" y="1116"/>
                    <a:pt x="403" y="1005"/>
                  </a:cubicBezTo>
                  <a:cubicBezTo>
                    <a:pt x="403" y="986"/>
                    <a:pt x="400" y="967"/>
                    <a:pt x="395" y="949"/>
                  </a:cubicBezTo>
                  <a:cubicBezTo>
                    <a:pt x="524" y="891"/>
                    <a:pt x="829" y="729"/>
                    <a:pt x="1047" y="406"/>
                  </a:cubicBezTo>
                  <a:cubicBezTo>
                    <a:pt x="1079" y="359"/>
                    <a:pt x="1079" y="359"/>
                    <a:pt x="1079" y="359"/>
                  </a:cubicBezTo>
                  <a:lnTo>
                    <a:pt x="69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black">
            <a:xfrm>
              <a:off x="1892300" y="4491038"/>
              <a:ext cx="53975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black">
            <a:xfrm>
              <a:off x="1447800" y="4306888"/>
              <a:ext cx="215900" cy="322263"/>
            </a:xfrm>
            <a:custGeom>
              <a:avLst/>
              <a:gdLst>
                <a:gd name="T0" fmla="*/ 537 w 738"/>
                <a:gd name="T1" fmla="*/ 706 h 1109"/>
                <a:gd name="T2" fmla="*/ 506 w 738"/>
                <a:gd name="T3" fmla="*/ 708 h 1109"/>
                <a:gd name="T4" fmla="*/ 273 w 738"/>
                <a:gd name="T5" fmla="*/ 155 h 1109"/>
                <a:gd name="T6" fmla="*/ 408 w 738"/>
                <a:gd name="T7" fmla="*/ 101 h 1109"/>
                <a:gd name="T8" fmla="*/ 368 w 738"/>
                <a:gd name="T9" fmla="*/ 0 h 1109"/>
                <a:gd name="T10" fmla="*/ 0 w 738"/>
                <a:gd name="T11" fmla="*/ 147 h 1109"/>
                <a:gd name="T12" fmla="*/ 41 w 738"/>
                <a:gd name="T13" fmla="*/ 248 h 1109"/>
                <a:gd name="T14" fmla="*/ 172 w 738"/>
                <a:gd name="T15" fmla="*/ 195 h 1109"/>
                <a:gd name="T16" fmla="*/ 407 w 738"/>
                <a:gd name="T17" fmla="*/ 753 h 1109"/>
                <a:gd name="T18" fmla="*/ 335 w 738"/>
                <a:gd name="T19" fmla="*/ 908 h 1109"/>
                <a:gd name="T20" fmla="*/ 537 w 738"/>
                <a:gd name="T21" fmla="*/ 1109 h 1109"/>
                <a:gd name="T22" fmla="*/ 738 w 738"/>
                <a:gd name="T23" fmla="*/ 908 h 1109"/>
                <a:gd name="T24" fmla="*/ 537 w 738"/>
                <a:gd name="T25" fmla="*/ 706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109">
                  <a:moveTo>
                    <a:pt x="537" y="706"/>
                  </a:moveTo>
                  <a:cubicBezTo>
                    <a:pt x="526" y="706"/>
                    <a:pt x="516" y="707"/>
                    <a:pt x="506" y="708"/>
                  </a:cubicBezTo>
                  <a:cubicBezTo>
                    <a:pt x="273" y="155"/>
                    <a:pt x="273" y="155"/>
                    <a:pt x="273" y="155"/>
                  </a:cubicBezTo>
                  <a:cubicBezTo>
                    <a:pt x="408" y="101"/>
                    <a:pt x="408" y="101"/>
                    <a:pt x="408" y="101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1" y="248"/>
                    <a:pt x="41" y="248"/>
                    <a:pt x="41" y="248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63" y="790"/>
                    <a:pt x="335" y="846"/>
                    <a:pt x="335" y="908"/>
                  </a:cubicBezTo>
                  <a:cubicBezTo>
                    <a:pt x="335" y="1019"/>
                    <a:pt x="425" y="1109"/>
                    <a:pt x="537" y="1109"/>
                  </a:cubicBezTo>
                  <a:cubicBezTo>
                    <a:pt x="648" y="1109"/>
                    <a:pt x="738" y="1019"/>
                    <a:pt x="738" y="908"/>
                  </a:cubicBezTo>
                  <a:cubicBezTo>
                    <a:pt x="738" y="796"/>
                    <a:pt x="648" y="706"/>
                    <a:pt x="537" y="7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black">
            <a:xfrm>
              <a:off x="1577975" y="4543425"/>
              <a:ext cx="53975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2713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05" r="6165" b="1684"/>
          <a:stretch/>
        </p:blipFill>
        <p:spPr>
          <a:xfrm>
            <a:off x="4751555" y="974"/>
            <a:ext cx="7439582" cy="68560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751555" y="974"/>
            <a:ext cx="7439582" cy="6856540"/>
          </a:xfrm>
          <a:prstGeom prst="rect">
            <a:avLst/>
          </a:prstGeom>
          <a:gradFill flip="none" rotWithShape="1">
            <a:gsLst>
              <a:gs pos="2917">
                <a:srgbClr val="000000">
                  <a:alpha val="85000"/>
                </a:srgbClr>
              </a:gs>
              <a:gs pos="50000">
                <a:srgbClr val="000000">
                  <a:alpha val="70000"/>
                </a:srgbClr>
              </a:gs>
              <a:gs pos="76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51555" y="974"/>
            <a:ext cx="7439582" cy="685654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485" y="2122622"/>
            <a:ext cx="441319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</a:rPr>
              <a:t>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</a:rPr>
              <a:t>Cognitive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</a:rPr>
              <a:t>Services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</a:rPr>
              <a:t>Give your solutions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</a:rPr>
              <a:t>a human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847" y="949996"/>
            <a:ext cx="4571352" cy="120323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Vision</a:t>
            </a:r>
          </a:p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From faces to feelings, allow your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apps to understand images and video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7847" y="2095261"/>
            <a:ext cx="4571352" cy="117566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Speech</a:t>
            </a:r>
          </a:p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Hear and speak to your users by filtering noise, identifying speakers, and understanding intent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7847" y="3240524"/>
            <a:ext cx="4571352" cy="120323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Language</a:t>
            </a:r>
          </a:p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Process text and learn how to recognize what users want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7847" y="4385788"/>
            <a:ext cx="4571352" cy="120323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Knowledge</a:t>
            </a:r>
          </a:p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Tap into rich knowledge amassed from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the web, academia, or your own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7847" y="5531049"/>
            <a:ext cx="4571352" cy="120323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</a:p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Access billions of web pages, images, videos, and news with the power of Bing APIs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4823" y="302069"/>
            <a:ext cx="6316767" cy="525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Microsoft Cognitive Services preview</a:t>
            </a:r>
          </a:p>
        </p:txBody>
      </p:sp>
      <p:sp>
        <p:nvSpPr>
          <p:cNvPr id="40" name="Freeform 22"/>
          <p:cNvSpPr>
            <a:spLocks noChangeAspect="1"/>
          </p:cNvSpPr>
          <p:nvPr/>
        </p:nvSpPr>
        <p:spPr bwMode="auto">
          <a:xfrm>
            <a:off x="5403327" y="1332831"/>
            <a:ext cx="661251" cy="437566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1" name="Freeform 18"/>
          <p:cNvSpPr>
            <a:spLocks noChangeAspect="1"/>
          </p:cNvSpPr>
          <p:nvPr/>
        </p:nvSpPr>
        <p:spPr bwMode="auto">
          <a:xfrm>
            <a:off x="5440688" y="2439980"/>
            <a:ext cx="586529" cy="513795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2" name="Freeform 9"/>
          <p:cNvSpPr>
            <a:spLocks noChangeAspect="1"/>
          </p:cNvSpPr>
          <p:nvPr/>
        </p:nvSpPr>
        <p:spPr bwMode="auto">
          <a:xfrm>
            <a:off x="5523844" y="3577935"/>
            <a:ext cx="420217" cy="528413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470775" y="4724227"/>
            <a:ext cx="526355" cy="526355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65203" y="5868460"/>
            <a:ext cx="537500" cy="528413"/>
            <a:chOff x="10832823" y="3353836"/>
            <a:chExt cx="537576" cy="528488"/>
          </a:xfrm>
        </p:grpSpPr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50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05" r="6165" b="1684"/>
          <a:stretch/>
        </p:blipFill>
        <p:spPr>
          <a:xfrm>
            <a:off x="4751555" y="974"/>
            <a:ext cx="7439582" cy="68560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751555" y="974"/>
            <a:ext cx="7439582" cy="6856540"/>
          </a:xfrm>
          <a:prstGeom prst="rect">
            <a:avLst/>
          </a:prstGeom>
          <a:gradFill flip="none" rotWithShape="1">
            <a:gsLst>
              <a:gs pos="2917">
                <a:srgbClr val="000000">
                  <a:alpha val="85000"/>
                </a:srgbClr>
              </a:gs>
              <a:gs pos="50000">
                <a:srgbClr val="000000">
                  <a:alpha val="70000"/>
                </a:srgbClr>
              </a:gs>
              <a:gs pos="76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51555" y="974"/>
            <a:ext cx="7439582" cy="685654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485" y="2122622"/>
            <a:ext cx="4413197" cy="331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Cognitive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Services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Give your solutions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 human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847" y="949997"/>
            <a:ext cx="4571352" cy="990771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Vision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Computer Vision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Emotion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 |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Face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 |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Video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7847" y="2095262"/>
            <a:ext cx="4571352" cy="124189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Speech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Custom Recognition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Speaker Recognition Speech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7848" y="3240524"/>
            <a:ext cx="5700593" cy="12234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Language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Bing Spell Check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Language Understanding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Linguistic Analysis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 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Text Analytics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Web Language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7847" y="4385789"/>
            <a:ext cx="4571352" cy="124189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Knowledge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Academic Knowledge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Entity Linking Knowledge Exploration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Recommendations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7848" y="5531050"/>
            <a:ext cx="5700593" cy="1241894"/>
          </a:xfrm>
          <a:prstGeom prst="rect">
            <a:avLst/>
          </a:prstGeom>
          <a:noFill/>
        </p:spPr>
        <p:txBody>
          <a:bodyPr wrap="square" lIns="182854" tIns="146284" rIns="91427" bIns="146284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</a:p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Bing Auto Suggest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Bing Image Search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Bing News Search Bing Video Search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 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Bing Web Search</a:t>
            </a:r>
          </a:p>
        </p:txBody>
      </p:sp>
      <p:sp>
        <p:nvSpPr>
          <p:cNvPr id="40" name="Freeform 22"/>
          <p:cNvSpPr>
            <a:spLocks noChangeAspect="1"/>
          </p:cNvSpPr>
          <p:nvPr/>
        </p:nvSpPr>
        <p:spPr bwMode="auto">
          <a:xfrm>
            <a:off x="5403327" y="1332831"/>
            <a:ext cx="661251" cy="437566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Freeform 18"/>
          <p:cNvSpPr>
            <a:spLocks noChangeAspect="1"/>
          </p:cNvSpPr>
          <p:nvPr/>
        </p:nvSpPr>
        <p:spPr bwMode="auto">
          <a:xfrm>
            <a:off x="5440688" y="2439980"/>
            <a:ext cx="586529" cy="513795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Freeform 9"/>
          <p:cNvSpPr>
            <a:spLocks noChangeAspect="1"/>
          </p:cNvSpPr>
          <p:nvPr/>
        </p:nvSpPr>
        <p:spPr bwMode="auto">
          <a:xfrm>
            <a:off x="5523844" y="3577935"/>
            <a:ext cx="420217" cy="528413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470775" y="4724227"/>
            <a:ext cx="526355" cy="526355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65203" y="5868460"/>
            <a:ext cx="537500" cy="528413"/>
            <a:chOff x="10832823" y="3353836"/>
            <a:chExt cx="537576" cy="528488"/>
          </a:xfrm>
        </p:grpSpPr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164823" y="302069"/>
            <a:ext cx="6316767" cy="525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Microsoft Cognitive Services preview</a:t>
            </a:r>
          </a:p>
        </p:txBody>
      </p:sp>
    </p:spTree>
    <p:extLst>
      <p:ext uri="{BB962C8B-B14F-4D97-AF65-F5344CB8AC3E}">
        <p14:creationId xmlns:p14="http://schemas.microsoft.com/office/powerpoint/2010/main" val="5897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32394" b="25873"/>
          <a:stretch/>
        </p:blipFill>
        <p:spPr>
          <a:xfrm>
            <a:off x="-12924" y="487"/>
            <a:ext cx="12204175" cy="342093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 bwMode="auto">
          <a:xfrm>
            <a:off x="-18975" y="-8557"/>
            <a:ext cx="8356037" cy="3432076"/>
          </a:xfrm>
          <a:prstGeom prst="rect">
            <a:avLst/>
          </a:prstGeom>
          <a:gradFill>
            <a:gsLst>
              <a:gs pos="0">
                <a:schemeClr val="tx2">
                  <a:alpha val="0"/>
                </a:schemeClr>
              </a:gs>
              <a:gs pos="100000">
                <a:schemeClr val="tx2"/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 Placeholder 14"/>
          <p:cNvSpPr txBox="1">
            <a:spLocks/>
          </p:cNvSpPr>
          <p:nvPr/>
        </p:nvSpPr>
        <p:spPr>
          <a:xfrm>
            <a:off x="288111" y="3750756"/>
            <a:ext cx="3671886" cy="1024335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Roll your own with REST APIs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Simple to add: just a few lines of code required</a:t>
            </a:r>
          </a:p>
        </p:txBody>
      </p:sp>
      <p:sp>
        <p:nvSpPr>
          <p:cNvPr id="32" name="Text Placeholder 14"/>
          <p:cNvSpPr txBox="1">
            <a:spLocks/>
          </p:cNvSpPr>
          <p:nvPr/>
        </p:nvSpPr>
        <p:spPr>
          <a:xfrm>
            <a:off x="4104837" y="3750755"/>
            <a:ext cx="3971162" cy="125515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Integrate into the language and platform of your choice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Breadth of offerings helps you find the right API for your app</a:t>
            </a:r>
          </a:p>
        </p:txBody>
      </p:sp>
      <p:sp>
        <p:nvSpPr>
          <p:cNvPr id="33" name="Text Placeholder 14"/>
          <p:cNvSpPr txBox="1">
            <a:spLocks/>
          </p:cNvSpPr>
          <p:nvPr/>
        </p:nvSpPr>
        <p:spPr>
          <a:xfrm>
            <a:off x="8220839" y="3750756"/>
            <a:ext cx="3711360" cy="1485976"/>
          </a:xfrm>
          <a:prstGeom prst="rect">
            <a:avLst/>
          </a:prstGeom>
        </p:spPr>
        <p:txBody>
          <a:bodyPr vert="horz" wrap="square" lIns="143407" tIns="89630" rIns="143407" bIns="89630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Built by experts in their field from Microsoft Research, Bing, and Azure Machine Learning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Quality documentation, sample code, and community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4662" y="3176679"/>
            <a:ext cx="737702" cy="454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/>
                <a:cs typeface="Segoe UI Semilight" panose="020B0402040204020203" pitchFamily="34" charset="0"/>
              </a:rPr>
              <a:t>Easy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8565" y="3176679"/>
            <a:ext cx="1112805" cy="45442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/>
                <a:cs typeface="Segoe UI Semilight" panose="020B0402040204020203" pitchFamily="34" charset="0"/>
              </a:rPr>
              <a:t>Flexible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21032" y="3176679"/>
            <a:ext cx="970779" cy="454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/>
                <a:cs typeface="Segoe UI Semilight" panose="020B0402040204020203" pitchFamily="34" charset="0"/>
              </a:rPr>
              <a:t>Tested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8111" y="1388359"/>
            <a:ext cx="11634652" cy="899537"/>
          </a:xfrm>
        </p:spPr>
        <p:txBody>
          <a:bodyPr>
            <a:noAutofit/>
          </a:bodyPr>
          <a:lstStyle/>
          <a:p>
            <a:r>
              <a:rPr lang="en-US" sz="5294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Why Microsoft </a:t>
            </a:r>
            <a:br>
              <a:rPr lang="en-US" sz="5294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5294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Cognitive Services?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34114" y="5212397"/>
            <a:ext cx="1962417" cy="1323803"/>
            <a:chOff x="952844" y="5316420"/>
            <a:chExt cx="2001768" cy="1350348"/>
          </a:xfrm>
        </p:grpSpPr>
        <p:grpSp>
          <p:nvGrpSpPr>
            <p:cNvPr id="7" name="Group 6"/>
            <p:cNvGrpSpPr/>
            <p:nvPr/>
          </p:nvGrpSpPr>
          <p:grpSpPr>
            <a:xfrm>
              <a:off x="952844" y="5316420"/>
              <a:ext cx="1091279" cy="1091279"/>
              <a:chOff x="952844" y="5316420"/>
              <a:chExt cx="1091279" cy="109127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844" y="5316420"/>
                <a:ext cx="1091279" cy="10912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85751" y="5492045"/>
                <a:ext cx="999265" cy="744408"/>
              </a:xfrm>
              <a:prstGeom prst="rect">
                <a:avLst/>
              </a:prstGeom>
              <a:noFill/>
            </p:spPr>
            <p:txBody>
              <a:bodyPr wrap="square" lIns="182854" tIns="146284" rIns="182854" bIns="146284" rtlCol="0" anchor="ctr">
                <a:spAutoFit/>
              </a:bodyPr>
              <a:lstStyle/>
              <a:p>
                <a:pPr marL="0" marR="0" lvl="0" indent="0" algn="ctr" defTabSz="914225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GET A</a:t>
                </a:r>
                <a:b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KEY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54781" y="5666937"/>
              <a:ext cx="999831" cy="999831"/>
              <a:chOff x="1954781" y="5666937"/>
              <a:chExt cx="999831" cy="99983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781" y="5666937"/>
                <a:ext cx="999831" cy="999831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965665" y="5909216"/>
                <a:ext cx="961798" cy="518524"/>
              </a:xfrm>
              <a:prstGeom prst="rect">
                <a:avLst/>
              </a:prstGeom>
              <a:noFill/>
            </p:spPr>
            <p:txBody>
              <a:bodyPr wrap="square" lIns="182854" tIns="146284" rIns="182854" bIns="146284" rtlCol="0" anchor="ctr">
                <a:spAutoFit/>
              </a:bodyPr>
              <a:lstStyle/>
              <a:p>
                <a:pPr marL="0" marR="0" lvl="0" indent="0" algn="ctr" defTabSz="914225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BUILD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614706" y="5511571"/>
            <a:ext cx="2962588" cy="1107242"/>
            <a:chOff x="4707240" y="5484107"/>
            <a:chExt cx="3021994" cy="1129445"/>
          </a:xfrm>
        </p:grpSpPr>
        <p:sp>
          <p:nvSpPr>
            <p:cNvPr id="44" name="Freeform 11"/>
            <p:cNvSpPr>
              <a:spLocks noEditPoints="1"/>
            </p:cNvSpPr>
            <p:nvPr/>
          </p:nvSpPr>
          <p:spPr bwMode="black">
            <a:xfrm>
              <a:off x="5992058" y="5484107"/>
              <a:ext cx="409932" cy="504698"/>
            </a:xfrm>
            <a:custGeom>
              <a:avLst/>
              <a:gdLst>
                <a:gd name="T0" fmla="*/ 574 w 618"/>
                <a:gd name="T1" fmla="*/ 227 h 723"/>
                <a:gd name="T2" fmla="*/ 530 w 618"/>
                <a:gd name="T3" fmla="*/ 272 h 723"/>
                <a:gd name="T4" fmla="*/ 530 w 618"/>
                <a:gd name="T5" fmla="*/ 446 h 723"/>
                <a:gd name="T6" fmla="*/ 574 w 618"/>
                <a:gd name="T7" fmla="*/ 491 h 723"/>
                <a:gd name="T8" fmla="*/ 618 w 618"/>
                <a:gd name="T9" fmla="*/ 446 h 723"/>
                <a:gd name="T10" fmla="*/ 618 w 618"/>
                <a:gd name="T11" fmla="*/ 272 h 723"/>
                <a:gd name="T12" fmla="*/ 574 w 618"/>
                <a:gd name="T13" fmla="*/ 227 h 723"/>
                <a:gd name="T14" fmla="*/ 44 w 618"/>
                <a:gd name="T15" fmla="*/ 227 h 723"/>
                <a:gd name="T16" fmla="*/ 0 w 618"/>
                <a:gd name="T17" fmla="*/ 272 h 723"/>
                <a:gd name="T18" fmla="*/ 0 w 618"/>
                <a:gd name="T19" fmla="*/ 446 h 723"/>
                <a:gd name="T20" fmla="*/ 44 w 618"/>
                <a:gd name="T21" fmla="*/ 491 h 723"/>
                <a:gd name="T22" fmla="*/ 88 w 618"/>
                <a:gd name="T23" fmla="*/ 446 h 723"/>
                <a:gd name="T24" fmla="*/ 88 w 618"/>
                <a:gd name="T25" fmla="*/ 272 h 723"/>
                <a:gd name="T26" fmla="*/ 44 w 618"/>
                <a:gd name="T27" fmla="*/ 227 h 723"/>
                <a:gd name="T28" fmla="*/ 505 w 618"/>
                <a:gd name="T29" fmla="*/ 228 h 723"/>
                <a:gd name="T30" fmla="*/ 505 w 618"/>
                <a:gd name="T31" fmla="*/ 547 h 723"/>
                <a:gd name="T32" fmla="*/ 471 w 618"/>
                <a:gd name="T33" fmla="*/ 581 h 723"/>
                <a:gd name="T34" fmla="*/ 432 w 618"/>
                <a:gd name="T35" fmla="*/ 581 h 723"/>
                <a:gd name="T36" fmla="*/ 432 w 618"/>
                <a:gd name="T37" fmla="*/ 678 h 723"/>
                <a:gd name="T38" fmla="*/ 388 w 618"/>
                <a:gd name="T39" fmla="*/ 723 h 723"/>
                <a:gd name="T40" fmla="*/ 344 w 618"/>
                <a:gd name="T41" fmla="*/ 678 h 723"/>
                <a:gd name="T42" fmla="*/ 344 w 618"/>
                <a:gd name="T43" fmla="*/ 581 h 723"/>
                <a:gd name="T44" fmla="*/ 276 w 618"/>
                <a:gd name="T45" fmla="*/ 581 h 723"/>
                <a:gd name="T46" fmla="*/ 276 w 618"/>
                <a:gd name="T47" fmla="*/ 678 h 723"/>
                <a:gd name="T48" fmla="*/ 232 w 618"/>
                <a:gd name="T49" fmla="*/ 723 h 723"/>
                <a:gd name="T50" fmla="*/ 188 w 618"/>
                <a:gd name="T51" fmla="*/ 678 h 723"/>
                <a:gd name="T52" fmla="*/ 188 w 618"/>
                <a:gd name="T53" fmla="*/ 581 h 723"/>
                <a:gd name="T54" fmla="*/ 149 w 618"/>
                <a:gd name="T55" fmla="*/ 581 h 723"/>
                <a:gd name="T56" fmla="*/ 115 w 618"/>
                <a:gd name="T57" fmla="*/ 547 h 723"/>
                <a:gd name="T58" fmla="*/ 115 w 618"/>
                <a:gd name="T59" fmla="*/ 228 h 723"/>
                <a:gd name="T60" fmla="*/ 505 w 618"/>
                <a:gd name="T61" fmla="*/ 228 h 723"/>
                <a:gd name="T62" fmla="*/ 402 w 618"/>
                <a:gd name="T63" fmla="*/ 63 h 723"/>
                <a:gd name="T64" fmla="*/ 438 w 618"/>
                <a:gd name="T65" fmla="*/ 11 h 723"/>
                <a:gd name="T66" fmla="*/ 437 w 618"/>
                <a:gd name="T67" fmla="*/ 2 h 723"/>
                <a:gd name="T68" fmla="*/ 428 w 618"/>
                <a:gd name="T69" fmla="*/ 4 h 723"/>
                <a:gd name="T70" fmla="*/ 390 w 618"/>
                <a:gd name="T71" fmla="*/ 59 h 723"/>
                <a:gd name="T72" fmla="*/ 309 w 618"/>
                <a:gd name="T73" fmla="*/ 43 h 723"/>
                <a:gd name="T74" fmla="*/ 228 w 618"/>
                <a:gd name="T75" fmla="*/ 59 h 723"/>
                <a:gd name="T76" fmla="*/ 190 w 618"/>
                <a:gd name="T77" fmla="*/ 4 h 723"/>
                <a:gd name="T78" fmla="*/ 181 w 618"/>
                <a:gd name="T79" fmla="*/ 2 h 723"/>
                <a:gd name="T80" fmla="*/ 180 w 618"/>
                <a:gd name="T81" fmla="*/ 11 h 723"/>
                <a:gd name="T82" fmla="*/ 216 w 618"/>
                <a:gd name="T83" fmla="*/ 63 h 723"/>
                <a:gd name="T84" fmla="*/ 114 w 618"/>
                <a:gd name="T85" fmla="*/ 200 h 723"/>
                <a:gd name="T86" fmla="*/ 504 w 618"/>
                <a:gd name="T87" fmla="*/ 200 h 723"/>
                <a:gd name="T88" fmla="*/ 402 w 618"/>
                <a:gd name="T89" fmla="*/ 63 h 723"/>
                <a:gd name="T90" fmla="*/ 227 w 618"/>
                <a:gd name="T91" fmla="*/ 146 h 723"/>
                <a:gd name="T92" fmla="*/ 205 w 618"/>
                <a:gd name="T93" fmla="*/ 124 h 723"/>
                <a:gd name="T94" fmla="*/ 227 w 618"/>
                <a:gd name="T95" fmla="*/ 103 h 723"/>
                <a:gd name="T96" fmla="*/ 248 w 618"/>
                <a:gd name="T97" fmla="*/ 124 h 723"/>
                <a:gd name="T98" fmla="*/ 227 w 618"/>
                <a:gd name="T99" fmla="*/ 146 h 723"/>
                <a:gd name="T100" fmla="*/ 394 w 618"/>
                <a:gd name="T101" fmla="*/ 146 h 723"/>
                <a:gd name="T102" fmla="*/ 373 w 618"/>
                <a:gd name="T103" fmla="*/ 124 h 723"/>
                <a:gd name="T104" fmla="*/ 394 w 618"/>
                <a:gd name="T105" fmla="*/ 103 h 723"/>
                <a:gd name="T106" fmla="*/ 416 w 618"/>
                <a:gd name="T107" fmla="*/ 124 h 723"/>
                <a:gd name="T108" fmla="*/ 394 w 618"/>
                <a:gd name="T109" fmla="*/ 14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8" h="723">
                  <a:moveTo>
                    <a:pt x="574" y="227"/>
                  </a:moveTo>
                  <a:cubicBezTo>
                    <a:pt x="550" y="227"/>
                    <a:pt x="530" y="247"/>
                    <a:pt x="530" y="272"/>
                  </a:cubicBezTo>
                  <a:cubicBezTo>
                    <a:pt x="530" y="446"/>
                    <a:pt x="530" y="446"/>
                    <a:pt x="530" y="446"/>
                  </a:cubicBezTo>
                  <a:cubicBezTo>
                    <a:pt x="530" y="471"/>
                    <a:pt x="550" y="491"/>
                    <a:pt x="574" y="491"/>
                  </a:cubicBezTo>
                  <a:cubicBezTo>
                    <a:pt x="598" y="491"/>
                    <a:pt x="618" y="471"/>
                    <a:pt x="618" y="446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47"/>
                    <a:pt x="598" y="227"/>
                    <a:pt x="574" y="227"/>
                  </a:cubicBezTo>
                  <a:close/>
                  <a:moveTo>
                    <a:pt x="44" y="227"/>
                  </a:moveTo>
                  <a:cubicBezTo>
                    <a:pt x="20" y="227"/>
                    <a:pt x="0" y="247"/>
                    <a:pt x="0" y="272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1"/>
                    <a:pt x="20" y="491"/>
                    <a:pt x="44" y="491"/>
                  </a:cubicBezTo>
                  <a:cubicBezTo>
                    <a:pt x="68" y="491"/>
                    <a:pt x="88" y="471"/>
                    <a:pt x="88" y="446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8" y="247"/>
                    <a:pt x="68" y="227"/>
                    <a:pt x="44" y="227"/>
                  </a:cubicBezTo>
                  <a:close/>
                  <a:moveTo>
                    <a:pt x="505" y="228"/>
                  </a:moveTo>
                  <a:cubicBezTo>
                    <a:pt x="505" y="547"/>
                    <a:pt x="505" y="547"/>
                    <a:pt x="505" y="547"/>
                  </a:cubicBezTo>
                  <a:cubicBezTo>
                    <a:pt x="505" y="566"/>
                    <a:pt x="490" y="581"/>
                    <a:pt x="471" y="581"/>
                  </a:cubicBezTo>
                  <a:cubicBezTo>
                    <a:pt x="432" y="581"/>
                    <a:pt x="432" y="581"/>
                    <a:pt x="432" y="581"/>
                  </a:cubicBezTo>
                  <a:cubicBezTo>
                    <a:pt x="432" y="678"/>
                    <a:pt x="432" y="678"/>
                    <a:pt x="432" y="678"/>
                  </a:cubicBezTo>
                  <a:cubicBezTo>
                    <a:pt x="432" y="703"/>
                    <a:pt x="412" y="723"/>
                    <a:pt x="388" y="723"/>
                  </a:cubicBezTo>
                  <a:cubicBezTo>
                    <a:pt x="364" y="723"/>
                    <a:pt x="344" y="703"/>
                    <a:pt x="344" y="678"/>
                  </a:cubicBezTo>
                  <a:cubicBezTo>
                    <a:pt x="344" y="581"/>
                    <a:pt x="344" y="581"/>
                    <a:pt x="344" y="581"/>
                  </a:cubicBezTo>
                  <a:cubicBezTo>
                    <a:pt x="276" y="581"/>
                    <a:pt x="276" y="581"/>
                    <a:pt x="276" y="581"/>
                  </a:cubicBezTo>
                  <a:cubicBezTo>
                    <a:pt x="276" y="678"/>
                    <a:pt x="276" y="678"/>
                    <a:pt x="276" y="678"/>
                  </a:cubicBezTo>
                  <a:cubicBezTo>
                    <a:pt x="276" y="703"/>
                    <a:pt x="256" y="723"/>
                    <a:pt x="232" y="723"/>
                  </a:cubicBezTo>
                  <a:cubicBezTo>
                    <a:pt x="208" y="723"/>
                    <a:pt x="188" y="703"/>
                    <a:pt x="188" y="678"/>
                  </a:cubicBezTo>
                  <a:cubicBezTo>
                    <a:pt x="188" y="581"/>
                    <a:pt x="188" y="581"/>
                    <a:pt x="188" y="581"/>
                  </a:cubicBezTo>
                  <a:cubicBezTo>
                    <a:pt x="149" y="581"/>
                    <a:pt x="149" y="581"/>
                    <a:pt x="149" y="581"/>
                  </a:cubicBezTo>
                  <a:cubicBezTo>
                    <a:pt x="130" y="581"/>
                    <a:pt x="115" y="566"/>
                    <a:pt x="115" y="547"/>
                  </a:cubicBezTo>
                  <a:cubicBezTo>
                    <a:pt x="115" y="228"/>
                    <a:pt x="115" y="228"/>
                    <a:pt x="115" y="228"/>
                  </a:cubicBezTo>
                  <a:lnTo>
                    <a:pt x="505" y="228"/>
                  </a:lnTo>
                  <a:close/>
                  <a:moveTo>
                    <a:pt x="402" y="63"/>
                  </a:moveTo>
                  <a:cubicBezTo>
                    <a:pt x="438" y="11"/>
                    <a:pt x="438" y="11"/>
                    <a:pt x="438" y="11"/>
                  </a:cubicBezTo>
                  <a:cubicBezTo>
                    <a:pt x="440" y="8"/>
                    <a:pt x="439" y="4"/>
                    <a:pt x="437" y="2"/>
                  </a:cubicBezTo>
                  <a:cubicBezTo>
                    <a:pt x="434" y="0"/>
                    <a:pt x="430" y="1"/>
                    <a:pt x="428" y="4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65" y="49"/>
                    <a:pt x="338" y="43"/>
                    <a:pt x="309" y="43"/>
                  </a:cubicBezTo>
                  <a:cubicBezTo>
                    <a:pt x="280" y="43"/>
                    <a:pt x="253" y="49"/>
                    <a:pt x="228" y="59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8" y="1"/>
                    <a:pt x="184" y="0"/>
                    <a:pt x="181" y="2"/>
                  </a:cubicBezTo>
                  <a:cubicBezTo>
                    <a:pt x="179" y="4"/>
                    <a:pt x="178" y="8"/>
                    <a:pt x="180" y="11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59" y="90"/>
                    <a:pt x="119" y="141"/>
                    <a:pt x="114" y="200"/>
                  </a:cubicBezTo>
                  <a:cubicBezTo>
                    <a:pt x="504" y="200"/>
                    <a:pt x="504" y="200"/>
                    <a:pt x="504" y="200"/>
                  </a:cubicBezTo>
                  <a:cubicBezTo>
                    <a:pt x="499" y="141"/>
                    <a:pt x="459" y="90"/>
                    <a:pt x="402" y="63"/>
                  </a:cubicBezTo>
                  <a:close/>
                  <a:moveTo>
                    <a:pt x="227" y="146"/>
                  </a:moveTo>
                  <a:cubicBezTo>
                    <a:pt x="215" y="146"/>
                    <a:pt x="205" y="136"/>
                    <a:pt x="205" y="124"/>
                  </a:cubicBezTo>
                  <a:cubicBezTo>
                    <a:pt x="205" y="113"/>
                    <a:pt x="215" y="103"/>
                    <a:pt x="227" y="103"/>
                  </a:cubicBezTo>
                  <a:cubicBezTo>
                    <a:pt x="239" y="103"/>
                    <a:pt x="248" y="113"/>
                    <a:pt x="248" y="124"/>
                  </a:cubicBezTo>
                  <a:cubicBezTo>
                    <a:pt x="248" y="136"/>
                    <a:pt x="239" y="146"/>
                    <a:pt x="227" y="146"/>
                  </a:cubicBezTo>
                  <a:close/>
                  <a:moveTo>
                    <a:pt x="394" y="146"/>
                  </a:moveTo>
                  <a:cubicBezTo>
                    <a:pt x="382" y="146"/>
                    <a:pt x="373" y="136"/>
                    <a:pt x="373" y="124"/>
                  </a:cubicBezTo>
                  <a:cubicBezTo>
                    <a:pt x="373" y="113"/>
                    <a:pt x="382" y="103"/>
                    <a:pt x="394" y="103"/>
                  </a:cubicBezTo>
                  <a:cubicBezTo>
                    <a:pt x="406" y="103"/>
                    <a:pt x="416" y="113"/>
                    <a:pt x="416" y="124"/>
                  </a:cubicBezTo>
                  <a:cubicBezTo>
                    <a:pt x="416" y="136"/>
                    <a:pt x="406" y="146"/>
                    <a:pt x="394" y="1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47"/>
            <p:cNvSpPr>
              <a:spLocks noChangeAspect="1" noEditPoints="1"/>
            </p:cNvSpPr>
            <p:nvPr/>
          </p:nvSpPr>
          <p:spPr bwMode="black">
            <a:xfrm>
              <a:off x="4933693" y="5545084"/>
              <a:ext cx="384308" cy="382744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 bwMode="black">
            <a:xfrm>
              <a:off x="7076047" y="5487529"/>
              <a:ext cx="426734" cy="497854"/>
              <a:chOff x="396875" y="1300163"/>
              <a:chExt cx="1162051" cy="1355725"/>
            </a:xfrm>
          </p:grpSpPr>
          <p:sp>
            <p:nvSpPr>
              <p:cNvPr id="50" name="Freeform 49"/>
              <p:cNvSpPr>
                <a:spLocks/>
              </p:cNvSpPr>
              <p:nvPr/>
            </p:nvSpPr>
            <p:spPr bwMode="black">
              <a:xfrm>
                <a:off x="396875" y="1616075"/>
                <a:ext cx="1162051" cy="1039813"/>
              </a:xfrm>
              <a:custGeom>
                <a:avLst/>
                <a:gdLst>
                  <a:gd name="T0" fmla="*/ 455 w 539"/>
                  <a:gd name="T1" fmla="*/ 186 h 482"/>
                  <a:gd name="T2" fmla="*/ 522 w 539"/>
                  <a:gd name="T3" fmla="*/ 67 h 482"/>
                  <a:gd name="T4" fmla="*/ 408 w 539"/>
                  <a:gd name="T5" fmla="*/ 5 h 482"/>
                  <a:gd name="T6" fmla="*/ 288 w 539"/>
                  <a:gd name="T7" fmla="*/ 34 h 482"/>
                  <a:gd name="T8" fmla="*/ 184 w 539"/>
                  <a:gd name="T9" fmla="*/ 7 h 482"/>
                  <a:gd name="T10" fmla="*/ 55 w 539"/>
                  <a:gd name="T11" fmla="*/ 86 h 482"/>
                  <a:gd name="T12" fmla="*/ 95 w 539"/>
                  <a:gd name="T13" fmla="*/ 401 h 482"/>
                  <a:gd name="T14" fmla="*/ 194 w 539"/>
                  <a:gd name="T15" fmla="*/ 480 h 482"/>
                  <a:gd name="T16" fmla="*/ 296 w 539"/>
                  <a:gd name="T17" fmla="*/ 455 h 482"/>
                  <a:gd name="T18" fmla="*/ 400 w 539"/>
                  <a:gd name="T19" fmla="*/ 479 h 482"/>
                  <a:gd name="T20" fmla="*/ 496 w 539"/>
                  <a:gd name="T21" fmla="*/ 402 h 482"/>
                  <a:gd name="T22" fmla="*/ 539 w 539"/>
                  <a:gd name="T23" fmla="*/ 313 h 482"/>
                  <a:gd name="T24" fmla="*/ 455 w 539"/>
                  <a:gd name="T25" fmla="*/ 18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9" h="482">
                    <a:moveTo>
                      <a:pt x="455" y="186"/>
                    </a:moveTo>
                    <a:cubicBezTo>
                      <a:pt x="454" y="107"/>
                      <a:pt x="519" y="69"/>
                      <a:pt x="522" y="67"/>
                    </a:cubicBezTo>
                    <a:cubicBezTo>
                      <a:pt x="485" y="13"/>
                      <a:pt x="428" y="6"/>
                      <a:pt x="408" y="5"/>
                    </a:cubicBezTo>
                    <a:cubicBezTo>
                      <a:pt x="359" y="0"/>
                      <a:pt x="312" y="34"/>
                      <a:pt x="288" y="34"/>
                    </a:cubicBezTo>
                    <a:cubicBezTo>
                      <a:pt x="263" y="34"/>
                      <a:pt x="225" y="6"/>
                      <a:pt x="184" y="7"/>
                    </a:cubicBezTo>
                    <a:cubicBezTo>
                      <a:pt x="131" y="8"/>
                      <a:pt x="82" y="38"/>
                      <a:pt x="55" y="86"/>
                    </a:cubicBezTo>
                    <a:cubicBezTo>
                      <a:pt x="0" y="182"/>
                      <a:pt x="41" y="323"/>
                      <a:pt x="95" y="401"/>
                    </a:cubicBezTo>
                    <a:cubicBezTo>
                      <a:pt x="121" y="439"/>
                      <a:pt x="153" y="482"/>
                      <a:pt x="194" y="480"/>
                    </a:cubicBezTo>
                    <a:cubicBezTo>
                      <a:pt x="234" y="479"/>
                      <a:pt x="248" y="455"/>
                      <a:pt x="296" y="455"/>
                    </a:cubicBezTo>
                    <a:cubicBezTo>
                      <a:pt x="344" y="454"/>
                      <a:pt x="358" y="480"/>
                      <a:pt x="400" y="479"/>
                    </a:cubicBezTo>
                    <a:cubicBezTo>
                      <a:pt x="443" y="478"/>
                      <a:pt x="470" y="440"/>
                      <a:pt x="496" y="402"/>
                    </a:cubicBezTo>
                    <a:cubicBezTo>
                      <a:pt x="526" y="358"/>
                      <a:pt x="538" y="315"/>
                      <a:pt x="539" y="313"/>
                    </a:cubicBezTo>
                    <a:cubicBezTo>
                      <a:pt x="538" y="313"/>
                      <a:pt x="456" y="281"/>
                      <a:pt x="455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highlight>
                    <a:srgbClr val="C0C0C0"/>
                  </a:highlight>
                  <a:uLnTx/>
                  <a:uFillTx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black">
              <a:xfrm>
                <a:off x="996950" y="1300163"/>
                <a:ext cx="288925" cy="317500"/>
              </a:xfrm>
              <a:custGeom>
                <a:avLst/>
                <a:gdLst>
                  <a:gd name="T0" fmla="*/ 98 w 134"/>
                  <a:gd name="T1" fmla="*/ 100 h 147"/>
                  <a:gd name="T2" fmla="*/ 130 w 134"/>
                  <a:gd name="T3" fmla="*/ 0 h 147"/>
                  <a:gd name="T4" fmla="*/ 38 w 134"/>
                  <a:gd name="T5" fmla="*/ 47 h 147"/>
                  <a:gd name="T6" fmla="*/ 5 w 134"/>
                  <a:gd name="T7" fmla="*/ 144 h 147"/>
                  <a:gd name="T8" fmla="*/ 98 w 134"/>
                  <a:gd name="T9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7">
                    <a:moveTo>
                      <a:pt x="98" y="100"/>
                    </a:moveTo>
                    <a:cubicBezTo>
                      <a:pt x="120" y="73"/>
                      <a:pt x="134" y="36"/>
                      <a:pt x="130" y="0"/>
                    </a:cubicBezTo>
                    <a:cubicBezTo>
                      <a:pt x="99" y="1"/>
                      <a:pt x="61" y="21"/>
                      <a:pt x="38" y="47"/>
                    </a:cubicBezTo>
                    <a:cubicBezTo>
                      <a:pt x="18" y="71"/>
                      <a:pt x="0" y="108"/>
                      <a:pt x="5" y="144"/>
                    </a:cubicBezTo>
                    <a:cubicBezTo>
                      <a:pt x="40" y="147"/>
                      <a:pt x="76" y="126"/>
                      <a:pt x="98" y="1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highlight>
                    <a:srgbClr val="C0C0C0"/>
                  </a:highlight>
                  <a:uLnTx/>
                  <a:uFillTx/>
                </a:endParaRPr>
              </a:p>
            </p:txBody>
          </p:sp>
        </p:grpSp>
        <p:pic>
          <p:nvPicPr>
            <p:cNvPr id="2050" name="Picture 2" descr="http://iran-python.ir/images/python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240" y="6217447"/>
              <a:ext cx="1364974" cy="39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mean.io/system/assets/img/logos/nodej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073" y="6153593"/>
              <a:ext cx="1229161" cy="33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8337063" y="5542277"/>
            <a:ext cx="3534746" cy="1045830"/>
            <a:chOff x="8565839" y="5478462"/>
            <a:chExt cx="3605625" cy="106680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5914" y="5606307"/>
              <a:ext cx="941121" cy="385860"/>
            </a:xfrm>
            <a:prstGeom prst="rect">
              <a:avLst/>
            </a:prstGeom>
            <a:noFill/>
          </p:spPr>
        </p:pic>
        <p:pic>
          <p:nvPicPr>
            <p:cNvPr id="2056" name="Picture 8" descr="http://social.technet.microsoft.com/wiki/resized-image.ashx/__size/550x0/__key/communityserver-wikis-components-files/00-00-00-00-05/7206.Msdn_5F00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839" y="6012235"/>
              <a:ext cx="1470798" cy="44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upload.wikimedia.org/wikipedia/en/d/d3/UserVoice_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78" y="6063102"/>
              <a:ext cx="1946070" cy="482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://i.imgur.com/pszAeGh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9757" y="5478462"/>
              <a:ext cx="1701707" cy="42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92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9414733" y="2652048"/>
            <a:ext cx="1568743" cy="1568743"/>
            <a:chOff x="9536611" y="2704730"/>
            <a:chExt cx="1600200" cy="1600200"/>
          </a:xfrm>
        </p:grpSpPr>
        <p:sp>
          <p:nvSpPr>
            <p:cNvPr id="122" name="Rectangle 121"/>
            <p:cNvSpPr/>
            <p:nvPr/>
          </p:nvSpPr>
          <p:spPr>
            <a:xfrm>
              <a:off x="953661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9689012" y="3097901"/>
              <a:ext cx="1295398" cy="813858"/>
              <a:chOff x="9689012" y="2290234"/>
              <a:chExt cx="1295398" cy="81385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9689012" y="2290234"/>
                <a:ext cx="1295398" cy="813858"/>
                <a:chOff x="5531790" y="639909"/>
                <a:chExt cx="640080" cy="402143"/>
              </a:xfrm>
            </p:grpSpPr>
            <p:sp>
              <p:nvSpPr>
                <p:cNvPr id="124" name="Freeform 26"/>
                <p:cNvSpPr>
                  <a:spLocks noEditPoints="1"/>
                </p:cNvSpPr>
                <p:nvPr/>
              </p:nvSpPr>
              <p:spPr bwMode="auto">
                <a:xfrm>
                  <a:off x="5531790" y="639909"/>
                  <a:ext cx="640080" cy="402143"/>
                </a:xfrm>
                <a:custGeom>
                  <a:avLst/>
                  <a:gdLst>
                    <a:gd name="T0" fmla="*/ 348 w 354"/>
                    <a:gd name="T1" fmla="*/ 106 h 221"/>
                    <a:gd name="T2" fmla="*/ 268 w 354"/>
                    <a:gd name="T3" fmla="*/ 35 h 221"/>
                    <a:gd name="T4" fmla="*/ 134 w 354"/>
                    <a:gd name="T5" fmla="*/ 14 h 221"/>
                    <a:gd name="T6" fmla="*/ 4 w 354"/>
                    <a:gd name="T7" fmla="*/ 109 h 221"/>
                    <a:gd name="T8" fmla="*/ 5 w 354"/>
                    <a:gd name="T9" fmla="*/ 119 h 221"/>
                    <a:gd name="T10" fmla="*/ 13 w 354"/>
                    <a:gd name="T11" fmla="*/ 129 h 221"/>
                    <a:gd name="T12" fmla="*/ 170 w 354"/>
                    <a:gd name="T13" fmla="*/ 221 h 221"/>
                    <a:gd name="T14" fmla="*/ 178 w 354"/>
                    <a:gd name="T15" fmla="*/ 220 h 221"/>
                    <a:gd name="T16" fmla="*/ 350 w 354"/>
                    <a:gd name="T17" fmla="*/ 119 h 221"/>
                    <a:gd name="T18" fmla="*/ 348 w 354"/>
                    <a:gd name="T19" fmla="*/ 106 h 221"/>
                    <a:gd name="T20" fmla="*/ 177 w 354"/>
                    <a:gd name="T21" fmla="*/ 193 h 221"/>
                    <a:gd name="T22" fmla="*/ 98 w 354"/>
                    <a:gd name="T23" fmla="*/ 114 h 221"/>
                    <a:gd name="T24" fmla="*/ 177 w 354"/>
                    <a:gd name="T25" fmla="*/ 35 h 221"/>
                    <a:gd name="T26" fmla="*/ 256 w 354"/>
                    <a:gd name="T27" fmla="*/ 114 h 221"/>
                    <a:gd name="T28" fmla="*/ 177 w 354"/>
                    <a:gd name="T29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4" h="221">
                      <a:moveTo>
                        <a:pt x="348" y="106"/>
                      </a:moveTo>
                      <a:cubicBezTo>
                        <a:pt x="325" y="78"/>
                        <a:pt x="299" y="54"/>
                        <a:pt x="268" y="35"/>
                      </a:cubicBezTo>
                      <a:cubicBezTo>
                        <a:pt x="226" y="10"/>
                        <a:pt x="181" y="0"/>
                        <a:pt x="134" y="14"/>
                      </a:cubicBezTo>
                      <a:cubicBezTo>
                        <a:pt x="81" y="30"/>
                        <a:pt x="41" y="66"/>
                        <a:pt x="4" y="109"/>
                      </a:cubicBezTo>
                      <a:cubicBezTo>
                        <a:pt x="0" y="113"/>
                        <a:pt x="2" y="116"/>
                        <a:pt x="5" y="119"/>
                      </a:cubicBezTo>
                      <a:cubicBezTo>
                        <a:pt x="7" y="122"/>
                        <a:pt x="10" y="126"/>
                        <a:pt x="13" y="129"/>
                      </a:cubicBezTo>
                      <a:cubicBezTo>
                        <a:pt x="57" y="179"/>
                        <a:pt x="107" y="215"/>
                        <a:pt x="170" y="221"/>
                      </a:cubicBezTo>
                      <a:cubicBezTo>
                        <a:pt x="174" y="221"/>
                        <a:pt x="176" y="221"/>
                        <a:pt x="178" y="220"/>
                      </a:cubicBezTo>
                      <a:cubicBezTo>
                        <a:pt x="250" y="217"/>
                        <a:pt x="303" y="176"/>
                        <a:pt x="350" y="119"/>
                      </a:cubicBezTo>
                      <a:cubicBezTo>
                        <a:pt x="354" y="114"/>
                        <a:pt x="351" y="110"/>
                        <a:pt x="348" y="106"/>
                      </a:cubicBezTo>
                      <a:close/>
                      <a:moveTo>
                        <a:pt x="177" y="193"/>
                      </a:moveTo>
                      <a:cubicBezTo>
                        <a:pt x="133" y="193"/>
                        <a:pt x="98" y="158"/>
                        <a:pt x="98" y="114"/>
                      </a:cubicBezTo>
                      <a:cubicBezTo>
                        <a:pt x="98" y="70"/>
                        <a:pt x="133" y="35"/>
                        <a:pt x="177" y="35"/>
                      </a:cubicBezTo>
                      <a:cubicBezTo>
                        <a:pt x="221" y="35"/>
                        <a:pt x="256" y="70"/>
                        <a:pt x="256" y="114"/>
                      </a:cubicBezTo>
                      <a:cubicBezTo>
                        <a:pt x="256" y="158"/>
                        <a:pt x="221" y="193"/>
                        <a:pt x="177" y="193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Oval 27"/>
                <p:cNvSpPr>
                  <a:spLocks noChangeArrowheads="1"/>
                </p:cNvSpPr>
                <p:nvPr/>
              </p:nvSpPr>
              <p:spPr bwMode="auto">
                <a:xfrm>
                  <a:off x="5709404" y="703582"/>
                  <a:ext cx="284852" cy="28652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61" name="Isosceles Triangle 160"/>
              <p:cNvSpPr/>
              <p:nvPr/>
            </p:nvSpPr>
            <p:spPr>
              <a:xfrm rot="5400000">
                <a:off x="10236667" y="2571094"/>
                <a:ext cx="292478" cy="25213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6679784" y="2652048"/>
            <a:ext cx="1568743" cy="1568743"/>
            <a:chOff x="6746821" y="2704730"/>
            <a:chExt cx="1600200" cy="1600200"/>
          </a:xfrm>
        </p:grpSpPr>
        <p:sp>
          <p:nvSpPr>
            <p:cNvPr id="113" name="Rectangle 112"/>
            <p:cNvSpPr/>
            <p:nvPr/>
          </p:nvSpPr>
          <p:spPr>
            <a:xfrm>
              <a:off x="6746821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6899222" y="3097901"/>
              <a:ext cx="1295398" cy="813858"/>
              <a:chOff x="6899222" y="2290234"/>
              <a:chExt cx="1295398" cy="81385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6899222" y="2290234"/>
                <a:ext cx="1295398" cy="813858"/>
                <a:chOff x="5531790" y="639909"/>
                <a:chExt cx="640080" cy="402143"/>
              </a:xfrm>
            </p:grpSpPr>
            <p:sp>
              <p:nvSpPr>
                <p:cNvPr id="115" name="Freeform 26"/>
                <p:cNvSpPr>
                  <a:spLocks noEditPoints="1"/>
                </p:cNvSpPr>
                <p:nvPr/>
              </p:nvSpPr>
              <p:spPr bwMode="auto">
                <a:xfrm>
                  <a:off x="5531790" y="639909"/>
                  <a:ext cx="640080" cy="402143"/>
                </a:xfrm>
                <a:custGeom>
                  <a:avLst/>
                  <a:gdLst>
                    <a:gd name="T0" fmla="*/ 348 w 354"/>
                    <a:gd name="T1" fmla="*/ 106 h 221"/>
                    <a:gd name="T2" fmla="*/ 268 w 354"/>
                    <a:gd name="T3" fmla="*/ 35 h 221"/>
                    <a:gd name="T4" fmla="*/ 134 w 354"/>
                    <a:gd name="T5" fmla="*/ 14 h 221"/>
                    <a:gd name="T6" fmla="*/ 4 w 354"/>
                    <a:gd name="T7" fmla="*/ 109 h 221"/>
                    <a:gd name="T8" fmla="*/ 5 w 354"/>
                    <a:gd name="T9" fmla="*/ 119 h 221"/>
                    <a:gd name="T10" fmla="*/ 13 w 354"/>
                    <a:gd name="T11" fmla="*/ 129 h 221"/>
                    <a:gd name="T12" fmla="*/ 170 w 354"/>
                    <a:gd name="T13" fmla="*/ 221 h 221"/>
                    <a:gd name="T14" fmla="*/ 178 w 354"/>
                    <a:gd name="T15" fmla="*/ 220 h 221"/>
                    <a:gd name="T16" fmla="*/ 350 w 354"/>
                    <a:gd name="T17" fmla="*/ 119 h 221"/>
                    <a:gd name="T18" fmla="*/ 348 w 354"/>
                    <a:gd name="T19" fmla="*/ 106 h 221"/>
                    <a:gd name="T20" fmla="*/ 177 w 354"/>
                    <a:gd name="T21" fmla="*/ 193 h 221"/>
                    <a:gd name="T22" fmla="*/ 98 w 354"/>
                    <a:gd name="T23" fmla="*/ 114 h 221"/>
                    <a:gd name="T24" fmla="*/ 177 w 354"/>
                    <a:gd name="T25" fmla="*/ 35 h 221"/>
                    <a:gd name="T26" fmla="*/ 256 w 354"/>
                    <a:gd name="T27" fmla="*/ 114 h 221"/>
                    <a:gd name="T28" fmla="*/ 177 w 354"/>
                    <a:gd name="T29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4" h="221">
                      <a:moveTo>
                        <a:pt x="348" y="106"/>
                      </a:moveTo>
                      <a:cubicBezTo>
                        <a:pt x="325" y="78"/>
                        <a:pt x="299" y="54"/>
                        <a:pt x="268" y="35"/>
                      </a:cubicBezTo>
                      <a:cubicBezTo>
                        <a:pt x="226" y="10"/>
                        <a:pt x="181" y="0"/>
                        <a:pt x="134" y="14"/>
                      </a:cubicBezTo>
                      <a:cubicBezTo>
                        <a:pt x="81" y="30"/>
                        <a:pt x="41" y="66"/>
                        <a:pt x="4" y="109"/>
                      </a:cubicBezTo>
                      <a:cubicBezTo>
                        <a:pt x="0" y="113"/>
                        <a:pt x="2" y="116"/>
                        <a:pt x="5" y="119"/>
                      </a:cubicBezTo>
                      <a:cubicBezTo>
                        <a:pt x="7" y="122"/>
                        <a:pt x="10" y="126"/>
                        <a:pt x="13" y="129"/>
                      </a:cubicBezTo>
                      <a:cubicBezTo>
                        <a:pt x="57" y="179"/>
                        <a:pt x="107" y="215"/>
                        <a:pt x="170" y="221"/>
                      </a:cubicBezTo>
                      <a:cubicBezTo>
                        <a:pt x="174" y="221"/>
                        <a:pt x="176" y="221"/>
                        <a:pt x="178" y="220"/>
                      </a:cubicBezTo>
                      <a:cubicBezTo>
                        <a:pt x="250" y="217"/>
                        <a:pt x="303" y="176"/>
                        <a:pt x="350" y="119"/>
                      </a:cubicBezTo>
                      <a:cubicBezTo>
                        <a:pt x="354" y="114"/>
                        <a:pt x="351" y="110"/>
                        <a:pt x="348" y="106"/>
                      </a:cubicBezTo>
                      <a:close/>
                      <a:moveTo>
                        <a:pt x="177" y="193"/>
                      </a:moveTo>
                      <a:cubicBezTo>
                        <a:pt x="133" y="193"/>
                        <a:pt x="98" y="158"/>
                        <a:pt x="98" y="114"/>
                      </a:cubicBezTo>
                      <a:cubicBezTo>
                        <a:pt x="98" y="70"/>
                        <a:pt x="133" y="35"/>
                        <a:pt x="177" y="35"/>
                      </a:cubicBezTo>
                      <a:cubicBezTo>
                        <a:pt x="221" y="35"/>
                        <a:pt x="256" y="70"/>
                        <a:pt x="256" y="114"/>
                      </a:cubicBezTo>
                      <a:cubicBezTo>
                        <a:pt x="256" y="158"/>
                        <a:pt x="221" y="193"/>
                        <a:pt x="177" y="193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27"/>
                <p:cNvSpPr>
                  <a:spLocks noChangeArrowheads="1"/>
                </p:cNvSpPr>
                <p:nvPr/>
              </p:nvSpPr>
              <p:spPr bwMode="auto">
                <a:xfrm>
                  <a:off x="5709404" y="703582"/>
                  <a:ext cx="284852" cy="28652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7370202" y="2592176"/>
                <a:ext cx="353433" cy="313865"/>
                <a:chOff x="7370202" y="2592176"/>
                <a:chExt cx="353433" cy="313865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7370202" y="2592176"/>
                  <a:ext cx="98138" cy="9813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7625497" y="2592177"/>
                  <a:ext cx="98138" cy="9813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7473166" y="2758536"/>
                  <a:ext cx="147505" cy="14750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73" name="Group 172"/>
          <p:cNvGrpSpPr/>
          <p:nvPr/>
        </p:nvGrpSpPr>
        <p:grpSpPr>
          <a:xfrm>
            <a:off x="3944835" y="2652048"/>
            <a:ext cx="1568743" cy="1568743"/>
            <a:chOff x="3957030" y="2704730"/>
            <a:chExt cx="1600200" cy="1600200"/>
          </a:xfrm>
        </p:grpSpPr>
        <p:sp>
          <p:nvSpPr>
            <p:cNvPr id="102" name="Rectangle 101"/>
            <p:cNvSpPr/>
            <p:nvPr/>
          </p:nvSpPr>
          <p:spPr>
            <a:xfrm>
              <a:off x="3957030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4109431" y="3097901"/>
              <a:ext cx="1295398" cy="813858"/>
              <a:chOff x="4109431" y="2290234"/>
              <a:chExt cx="1295398" cy="81385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4109431" y="2290234"/>
                <a:ext cx="1295398" cy="813858"/>
                <a:chOff x="5531790" y="639909"/>
                <a:chExt cx="640080" cy="402143"/>
              </a:xfrm>
            </p:grpSpPr>
            <p:sp>
              <p:nvSpPr>
                <p:cNvPr id="104" name="Freeform 26"/>
                <p:cNvSpPr>
                  <a:spLocks noEditPoints="1"/>
                </p:cNvSpPr>
                <p:nvPr/>
              </p:nvSpPr>
              <p:spPr bwMode="auto">
                <a:xfrm>
                  <a:off x="5531790" y="639909"/>
                  <a:ext cx="640080" cy="402143"/>
                </a:xfrm>
                <a:custGeom>
                  <a:avLst/>
                  <a:gdLst>
                    <a:gd name="T0" fmla="*/ 348 w 354"/>
                    <a:gd name="T1" fmla="*/ 106 h 221"/>
                    <a:gd name="T2" fmla="*/ 268 w 354"/>
                    <a:gd name="T3" fmla="*/ 35 h 221"/>
                    <a:gd name="T4" fmla="*/ 134 w 354"/>
                    <a:gd name="T5" fmla="*/ 14 h 221"/>
                    <a:gd name="T6" fmla="*/ 4 w 354"/>
                    <a:gd name="T7" fmla="*/ 109 h 221"/>
                    <a:gd name="T8" fmla="*/ 5 w 354"/>
                    <a:gd name="T9" fmla="*/ 119 h 221"/>
                    <a:gd name="T10" fmla="*/ 13 w 354"/>
                    <a:gd name="T11" fmla="*/ 129 h 221"/>
                    <a:gd name="T12" fmla="*/ 170 w 354"/>
                    <a:gd name="T13" fmla="*/ 221 h 221"/>
                    <a:gd name="T14" fmla="*/ 178 w 354"/>
                    <a:gd name="T15" fmla="*/ 220 h 221"/>
                    <a:gd name="T16" fmla="*/ 350 w 354"/>
                    <a:gd name="T17" fmla="*/ 119 h 221"/>
                    <a:gd name="T18" fmla="*/ 348 w 354"/>
                    <a:gd name="T19" fmla="*/ 106 h 221"/>
                    <a:gd name="T20" fmla="*/ 177 w 354"/>
                    <a:gd name="T21" fmla="*/ 193 h 221"/>
                    <a:gd name="T22" fmla="*/ 98 w 354"/>
                    <a:gd name="T23" fmla="*/ 114 h 221"/>
                    <a:gd name="T24" fmla="*/ 177 w 354"/>
                    <a:gd name="T25" fmla="*/ 35 h 221"/>
                    <a:gd name="T26" fmla="*/ 256 w 354"/>
                    <a:gd name="T27" fmla="*/ 114 h 221"/>
                    <a:gd name="T28" fmla="*/ 177 w 354"/>
                    <a:gd name="T29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4" h="221">
                      <a:moveTo>
                        <a:pt x="348" y="106"/>
                      </a:moveTo>
                      <a:cubicBezTo>
                        <a:pt x="325" y="78"/>
                        <a:pt x="299" y="54"/>
                        <a:pt x="268" y="35"/>
                      </a:cubicBezTo>
                      <a:cubicBezTo>
                        <a:pt x="226" y="10"/>
                        <a:pt x="181" y="0"/>
                        <a:pt x="134" y="14"/>
                      </a:cubicBezTo>
                      <a:cubicBezTo>
                        <a:pt x="81" y="30"/>
                        <a:pt x="41" y="66"/>
                        <a:pt x="4" y="109"/>
                      </a:cubicBezTo>
                      <a:cubicBezTo>
                        <a:pt x="0" y="113"/>
                        <a:pt x="2" y="116"/>
                        <a:pt x="5" y="119"/>
                      </a:cubicBezTo>
                      <a:cubicBezTo>
                        <a:pt x="7" y="122"/>
                        <a:pt x="10" y="126"/>
                        <a:pt x="13" y="129"/>
                      </a:cubicBezTo>
                      <a:cubicBezTo>
                        <a:pt x="57" y="179"/>
                        <a:pt x="107" y="215"/>
                        <a:pt x="170" y="221"/>
                      </a:cubicBezTo>
                      <a:cubicBezTo>
                        <a:pt x="174" y="221"/>
                        <a:pt x="176" y="221"/>
                        <a:pt x="178" y="220"/>
                      </a:cubicBezTo>
                      <a:cubicBezTo>
                        <a:pt x="250" y="217"/>
                        <a:pt x="303" y="176"/>
                        <a:pt x="350" y="119"/>
                      </a:cubicBezTo>
                      <a:cubicBezTo>
                        <a:pt x="354" y="114"/>
                        <a:pt x="351" y="110"/>
                        <a:pt x="348" y="106"/>
                      </a:cubicBezTo>
                      <a:close/>
                      <a:moveTo>
                        <a:pt x="177" y="193"/>
                      </a:moveTo>
                      <a:cubicBezTo>
                        <a:pt x="133" y="193"/>
                        <a:pt x="98" y="158"/>
                        <a:pt x="98" y="114"/>
                      </a:cubicBezTo>
                      <a:cubicBezTo>
                        <a:pt x="98" y="70"/>
                        <a:pt x="133" y="35"/>
                        <a:pt x="177" y="35"/>
                      </a:cubicBezTo>
                      <a:cubicBezTo>
                        <a:pt x="221" y="35"/>
                        <a:pt x="256" y="70"/>
                        <a:pt x="256" y="114"/>
                      </a:cubicBezTo>
                      <a:cubicBezTo>
                        <a:pt x="256" y="158"/>
                        <a:pt x="221" y="193"/>
                        <a:pt x="177" y="193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27"/>
                <p:cNvSpPr>
                  <a:spLocks noChangeArrowheads="1"/>
                </p:cNvSpPr>
                <p:nvPr/>
              </p:nvSpPr>
              <p:spPr bwMode="auto">
                <a:xfrm>
                  <a:off x="5709404" y="703582"/>
                  <a:ext cx="284852" cy="28652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75518" y="2593197"/>
                <a:ext cx="363224" cy="294465"/>
                <a:chOff x="4621484" y="2700473"/>
                <a:chExt cx="255710" cy="207303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4621484" y="2838976"/>
                  <a:ext cx="255710" cy="68800"/>
                </a:xfrm>
                <a:custGeom>
                  <a:avLst/>
                  <a:gdLst>
                    <a:gd name="connsiteX0" fmla="*/ 0 w 743647"/>
                    <a:gd name="connsiteY0" fmla="*/ 0 h 200082"/>
                    <a:gd name="connsiteX1" fmla="*/ 80252 w 743647"/>
                    <a:gd name="connsiteY1" fmla="*/ 29372 h 200082"/>
                    <a:gd name="connsiteX2" fmla="*/ 387316 w 743647"/>
                    <a:gd name="connsiteY2" fmla="*/ 75796 h 200082"/>
                    <a:gd name="connsiteX3" fmla="*/ 694380 w 743647"/>
                    <a:gd name="connsiteY3" fmla="*/ 29372 h 200082"/>
                    <a:gd name="connsiteX4" fmla="*/ 743647 w 743647"/>
                    <a:gd name="connsiteY4" fmla="*/ 11340 h 200082"/>
                    <a:gd name="connsiteX5" fmla="*/ 697688 w 743647"/>
                    <a:gd name="connsiteY5" fmla="*/ 67043 h 200082"/>
                    <a:gd name="connsiteX6" fmla="*/ 376502 w 743647"/>
                    <a:gd name="connsiteY6" fmla="*/ 200082 h 200082"/>
                    <a:gd name="connsiteX7" fmla="*/ 55316 w 743647"/>
                    <a:gd name="connsiteY7" fmla="*/ 67043 h 200082"/>
                    <a:gd name="connsiteX8" fmla="*/ 0 w 743647"/>
                    <a:gd name="connsiteY8" fmla="*/ 0 h 20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3647" h="200082">
                      <a:moveTo>
                        <a:pt x="0" y="0"/>
                      </a:moveTo>
                      <a:lnTo>
                        <a:pt x="80252" y="29372"/>
                      </a:lnTo>
                      <a:cubicBezTo>
                        <a:pt x="177254" y="59543"/>
                        <a:pt x="280387" y="75796"/>
                        <a:pt x="387316" y="75796"/>
                      </a:cubicBezTo>
                      <a:cubicBezTo>
                        <a:pt x="494246" y="75796"/>
                        <a:pt x="597379" y="59543"/>
                        <a:pt x="694380" y="29372"/>
                      </a:cubicBezTo>
                      <a:lnTo>
                        <a:pt x="743647" y="11340"/>
                      </a:lnTo>
                      <a:lnTo>
                        <a:pt x="697688" y="67043"/>
                      </a:lnTo>
                      <a:cubicBezTo>
                        <a:pt x="615489" y="149241"/>
                        <a:pt x="501933" y="200082"/>
                        <a:pt x="376502" y="200082"/>
                      </a:cubicBezTo>
                      <a:cubicBezTo>
                        <a:pt x="251071" y="200082"/>
                        <a:pt x="137515" y="149241"/>
                        <a:pt x="55316" y="670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624930" y="2700473"/>
                  <a:ext cx="69089" cy="690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4804658" y="2700474"/>
                  <a:ext cx="69089" cy="690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209885" y="2652048"/>
            <a:ext cx="1568743" cy="1568743"/>
            <a:chOff x="1167239" y="2704730"/>
            <a:chExt cx="1600200" cy="1600200"/>
          </a:xfrm>
        </p:grpSpPr>
        <p:sp>
          <p:nvSpPr>
            <p:cNvPr id="6" name="Rectangle 5"/>
            <p:cNvSpPr/>
            <p:nvPr/>
          </p:nvSpPr>
          <p:spPr>
            <a:xfrm>
              <a:off x="1167239" y="2704730"/>
              <a:ext cx="16002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319640" y="3097901"/>
              <a:ext cx="1295398" cy="813858"/>
              <a:chOff x="1319640" y="2290234"/>
              <a:chExt cx="1295398" cy="81385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19640" y="2290234"/>
                <a:ext cx="1295398" cy="813858"/>
                <a:chOff x="5531790" y="639909"/>
                <a:chExt cx="640080" cy="402143"/>
              </a:xfrm>
            </p:grpSpPr>
            <p:sp>
              <p:nvSpPr>
                <p:cNvPr id="42" name="Freeform 26"/>
                <p:cNvSpPr>
                  <a:spLocks noEditPoints="1"/>
                </p:cNvSpPr>
                <p:nvPr/>
              </p:nvSpPr>
              <p:spPr bwMode="auto">
                <a:xfrm>
                  <a:off x="5531790" y="639909"/>
                  <a:ext cx="640080" cy="402143"/>
                </a:xfrm>
                <a:custGeom>
                  <a:avLst/>
                  <a:gdLst>
                    <a:gd name="T0" fmla="*/ 348 w 354"/>
                    <a:gd name="T1" fmla="*/ 106 h 221"/>
                    <a:gd name="T2" fmla="*/ 268 w 354"/>
                    <a:gd name="T3" fmla="*/ 35 h 221"/>
                    <a:gd name="T4" fmla="*/ 134 w 354"/>
                    <a:gd name="T5" fmla="*/ 14 h 221"/>
                    <a:gd name="T6" fmla="*/ 4 w 354"/>
                    <a:gd name="T7" fmla="*/ 109 h 221"/>
                    <a:gd name="T8" fmla="*/ 5 w 354"/>
                    <a:gd name="T9" fmla="*/ 119 h 221"/>
                    <a:gd name="T10" fmla="*/ 13 w 354"/>
                    <a:gd name="T11" fmla="*/ 129 h 221"/>
                    <a:gd name="T12" fmla="*/ 170 w 354"/>
                    <a:gd name="T13" fmla="*/ 221 h 221"/>
                    <a:gd name="T14" fmla="*/ 178 w 354"/>
                    <a:gd name="T15" fmla="*/ 220 h 221"/>
                    <a:gd name="T16" fmla="*/ 350 w 354"/>
                    <a:gd name="T17" fmla="*/ 119 h 221"/>
                    <a:gd name="T18" fmla="*/ 348 w 354"/>
                    <a:gd name="T19" fmla="*/ 106 h 221"/>
                    <a:gd name="T20" fmla="*/ 177 w 354"/>
                    <a:gd name="T21" fmla="*/ 193 h 221"/>
                    <a:gd name="T22" fmla="*/ 98 w 354"/>
                    <a:gd name="T23" fmla="*/ 114 h 221"/>
                    <a:gd name="T24" fmla="*/ 177 w 354"/>
                    <a:gd name="T25" fmla="*/ 35 h 221"/>
                    <a:gd name="T26" fmla="*/ 256 w 354"/>
                    <a:gd name="T27" fmla="*/ 114 h 221"/>
                    <a:gd name="T28" fmla="*/ 177 w 354"/>
                    <a:gd name="T29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4" h="221">
                      <a:moveTo>
                        <a:pt x="348" y="106"/>
                      </a:moveTo>
                      <a:cubicBezTo>
                        <a:pt x="325" y="78"/>
                        <a:pt x="299" y="54"/>
                        <a:pt x="268" y="35"/>
                      </a:cubicBezTo>
                      <a:cubicBezTo>
                        <a:pt x="226" y="10"/>
                        <a:pt x="181" y="0"/>
                        <a:pt x="134" y="14"/>
                      </a:cubicBezTo>
                      <a:cubicBezTo>
                        <a:pt x="81" y="30"/>
                        <a:pt x="41" y="66"/>
                        <a:pt x="4" y="109"/>
                      </a:cubicBezTo>
                      <a:cubicBezTo>
                        <a:pt x="0" y="113"/>
                        <a:pt x="2" y="116"/>
                        <a:pt x="5" y="119"/>
                      </a:cubicBezTo>
                      <a:cubicBezTo>
                        <a:pt x="7" y="122"/>
                        <a:pt x="10" y="126"/>
                        <a:pt x="13" y="129"/>
                      </a:cubicBezTo>
                      <a:cubicBezTo>
                        <a:pt x="57" y="179"/>
                        <a:pt x="107" y="215"/>
                        <a:pt x="170" y="221"/>
                      </a:cubicBezTo>
                      <a:cubicBezTo>
                        <a:pt x="174" y="221"/>
                        <a:pt x="176" y="221"/>
                        <a:pt x="178" y="220"/>
                      </a:cubicBezTo>
                      <a:cubicBezTo>
                        <a:pt x="250" y="217"/>
                        <a:pt x="303" y="176"/>
                        <a:pt x="350" y="119"/>
                      </a:cubicBezTo>
                      <a:cubicBezTo>
                        <a:pt x="354" y="114"/>
                        <a:pt x="351" y="110"/>
                        <a:pt x="348" y="106"/>
                      </a:cubicBezTo>
                      <a:close/>
                      <a:moveTo>
                        <a:pt x="177" y="193"/>
                      </a:moveTo>
                      <a:cubicBezTo>
                        <a:pt x="133" y="193"/>
                        <a:pt x="98" y="158"/>
                        <a:pt x="98" y="114"/>
                      </a:cubicBezTo>
                      <a:cubicBezTo>
                        <a:pt x="98" y="70"/>
                        <a:pt x="133" y="35"/>
                        <a:pt x="177" y="35"/>
                      </a:cubicBezTo>
                      <a:cubicBezTo>
                        <a:pt x="221" y="35"/>
                        <a:pt x="256" y="70"/>
                        <a:pt x="256" y="114"/>
                      </a:cubicBezTo>
                      <a:cubicBezTo>
                        <a:pt x="256" y="158"/>
                        <a:pt x="221" y="193"/>
                        <a:pt x="177" y="193"/>
                      </a:cubicBezTo>
                      <a:close/>
                    </a:path>
                  </a:pathLst>
                </a:custGeom>
                <a:solidFill>
                  <a:srgbClr val="FB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27"/>
                <p:cNvSpPr>
                  <a:spLocks noChangeArrowheads="1"/>
                </p:cNvSpPr>
                <p:nvPr/>
              </p:nvSpPr>
              <p:spPr bwMode="auto">
                <a:xfrm>
                  <a:off x="5709404" y="703582"/>
                  <a:ext cx="284852" cy="28652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1831662" y="2575143"/>
                <a:ext cx="108904" cy="1089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994108" y="2575143"/>
                <a:ext cx="108904" cy="1089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831662" y="2734018"/>
                <a:ext cx="108904" cy="1089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94108" y="2734018"/>
                <a:ext cx="108904" cy="1089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59975" y="4378827"/>
            <a:ext cx="2868559" cy="1414669"/>
            <a:chOff x="504297" y="3658467"/>
            <a:chExt cx="2926080" cy="1443036"/>
          </a:xfrm>
        </p:grpSpPr>
        <p:sp>
          <p:nvSpPr>
            <p:cNvPr id="127" name="TextBox 126"/>
            <p:cNvSpPr txBox="1"/>
            <p:nvPr/>
          </p:nvSpPr>
          <p:spPr>
            <a:xfrm>
              <a:off x="504297" y="3658467"/>
              <a:ext cx="2926080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Computer Vision API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8214" y="4300738"/>
              <a:ext cx="2418248" cy="800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Distill actionable information from images</a:t>
              </a:r>
              <a:r>
                <a:rPr kumimoji="0" lang="en-US" sz="1667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764823" y="4378827"/>
            <a:ext cx="2868559" cy="1414669"/>
            <a:chOff x="8873669" y="3658467"/>
            <a:chExt cx="2926080" cy="1443036"/>
          </a:xfrm>
        </p:grpSpPr>
        <p:sp>
          <p:nvSpPr>
            <p:cNvPr id="132" name="TextBox 131"/>
            <p:cNvSpPr txBox="1"/>
            <p:nvPr/>
          </p:nvSpPr>
          <p:spPr>
            <a:xfrm>
              <a:off x="8873669" y="3658467"/>
              <a:ext cx="2926080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Video API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27586" y="4300738"/>
              <a:ext cx="2418248" cy="800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Analyze, edit, and process videos within your app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94925" y="4378826"/>
            <a:ext cx="2868559" cy="1412625"/>
            <a:chOff x="3294088" y="3658467"/>
            <a:chExt cx="2926080" cy="1440951"/>
          </a:xfrm>
        </p:grpSpPr>
        <p:sp>
          <p:nvSpPr>
            <p:cNvPr id="135" name="TextBox 134"/>
            <p:cNvSpPr txBox="1"/>
            <p:nvPr/>
          </p:nvSpPr>
          <p:spPr>
            <a:xfrm>
              <a:off x="3294088" y="3658467"/>
              <a:ext cx="2926080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Face API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548004" y="4300738"/>
              <a:ext cx="2418248" cy="79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Detect, identify, analyze, organize, and tag faces in photos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029874" y="4378827"/>
            <a:ext cx="2868559" cy="1414669"/>
            <a:chOff x="6083879" y="3658467"/>
            <a:chExt cx="2926080" cy="1443036"/>
          </a:xfrm>
        </p:grpSpPr>
        <p:sp>
          <p:nvSpPr>
            <p:cNvPr id="138" name="TextBox 137"/>
            <p:cNvSpPr txBox="1"/>
            <p:nvPr/>
          </p:nvSpPr>
          <p:spPr>
            <a:xfrm>
              <a:off x="6083879" y="3658467"/>
              <a:ext cx="2926080" cy="5724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Emotion API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37796" y="4300738"/>
              <a:ext cx="2418248" cy="800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7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rPr>
                <a:t>Personalize experiences with emotion recognition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26288" y="367666"/>
            <a:ext cx="2453948" cy="75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9243" marR="0" lvl="0" indent="0" defTabSz="913386" eaLnBrk="1" fontAlgn="base" latinLnBrk="0" hangingPunct="1">
              <a:lnSpc>
                <a:spcPct val="100000"/>
              </a:lnSpc>
              <a:spcBef>
                <a:spcPts val="1175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1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Segoe UI Semibold" panose="020B0702040204020203" pitchFamily="34" charset="0"/>
              </a:rPr>
              <a:t>Vision</a:t>
            </a:r>
          </a:p>
        </p:txBody>
      </p:sp>
      <p:sp>
        <p:nvSpPr>
          <p:cNvPr id="70" name="Freeform 22"/>
          <p:cNvSpPr>
            <a:spLocks noChangeAspect="1"/>
          </p:cNvSpPr>
          <p:nvPr/>
        </p:nvSpPr>
        <p:spPr bwMode="auto">
          <a:xfrm>
            <a:off x="602757" y="526039"/>
            <a:ext cx="661251" cy="437566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71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781</Words>
  <Application>Microsoft Office PowerPoint</Application>
  <PresentationFormat>Widescreen</PresentationFormat>
  <Paragraphs>170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Agenda</vt:lpstr>
      <vt:lpstr>What is cognition / cognitive intelligence</vt:lpstr>
      <vt:lpstr>Why</vt:lpstr>
      <vt:lpstr>Differentiate with intelligent solutions</vt:lpstr>
      <vt:lpstr>Opportunities exist across functional areas</vt:lpstr>
      <vt:lpstr>PowerPoint Presentation</vt:lpstr>
      <vt:lpstr>PowerPoint Presentation</vt:lpstr>
      <vt:lpstr>Why Microsoft  Cognitive Services?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Maninderjit Bindra</dc:creator>
  <cp:lastModifiedBy>Maninderjit Bindra</cp:lastModifiedBy>
  <cp:revision>2</cp:revision>
  <dcterms:created xsi:type="dcterms:W3CDTF">2017-01-30T11:40:57Z</dcterms:created>
  <dcterms:modified xsi:type="dcterms:W3CDTF">2017-01-30T11:54:56Z</dcterms:modified>
</cp:coreProperties>
</file>