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78" r:id="rId4"/>
    <p:sldId id="260" r:id="rId5"/>
    <p:sldId id="262" r:id="rId6"/>
    <p:sldId id="258" r:id="rId7"/>
    <p:sldId id="267" r:id="rId8"/>
    <p:sldId id="270" r:id="rId9"/>
    <p:sldId id="277" r:id="rId10"/>
    <p:sldId id="266" r:id="rId11"/>
    <p:sldId id="271" r:id="rId12"/>
    <p:sldId id="272" r:id="rId13"/>
    <p:sldId id="274"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FD5"/>
    <a:srgbClr val="F35839"/>
    <a:srgbClr val="FF4215"/>
    <a:srgbClr val="E786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p:cViewPr varScale="1">
        <p:scale>
          <a:sx n="84" d="100"/>
          <a:sy n="84" d="100"/>
        </p:scale>
        <p:origin x="1147"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CCBE-EE83-4A0E-8FC1-E3AE1F9DF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47AA54-FACC-4DC2-A2FC-D1A004E47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D48CF9-B906-4FF8-A077-7D7B0BA2DBD5}"/>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5" name="Footer Placeholder 4">
            <a:extLst>
              <a:ext uri="{FF2B5EF4-FFF2-40B4-BE49-F238E27FC236}">
                <a16:creationId xmlns:a16="http://schemas.microsoft.com/office/drawing/2014/main" id="{A7A99FAE-3E38-4F31-BEE8-C4DF5E557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DCDD97-BB2F-4976-8F9C-48FC1A7E4BB3}"/>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10389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058C-D695-4180-9500-5FFCDB5864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ABC56-49DC-41A5-A8EE-4D38ABC47B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135B2-7CC2-408B-8E26-70384EF245B9}"/>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5" name="Footer Placeholder 4">
            <a:extLst>
              <a:ext uri="{FF2B5EF4-FFF2-40B4-BE49-F238E27FC236}">
                <a16:creationId xmlns:a16="http://schemas.microsoft.com/office/drawing/2014/main" id="{610A2099-BB70-4714-B6E7-F8B01F897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91231-65DD-4B89-BE95-1814E03BCEAE}"/>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07818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DB9A2-5692-4C7E-A155-6C654149C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E24C29-5F82-4234-B811-26E52F3B10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FB85B0-1776-4DD2-93BF-0DBBC6F78B40}"/>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5" name="Footer Placeholder 4">
            <a:extLst>
              <a:ext uri="{FF2B5EF4-FFF2-40B4-BE49-F238E27FC236}">
                <a16:creationId xmlns:a16="http://schemas.microsoft.com/office/drawing/2014/main" id="{C9B3B981-D882-4EBF-9589-0A353D684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BDED2-148F-49BD-9C28-7A50014931AE}"/>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228034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2BAB-3ACC-46BE-8DD4-143855FD6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340C0-8BE9-40C8-AB8F-CBD155947A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82EC84-088F-4A3A-AD40-E9D57AAF657D}"/>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5" name="Footer Placeholder 4">
            <a:extLst>
              <a:ext uri="{FF2B5EF4-FFF2-40B4-BE49-F238E27FC236}">
                <a16:creationId xmlns:a16="http://schemas.microsoft.com/office/drawing/2014/main" id="{92086CAC-4F14-4258-BBAE-93EDE7CB1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E113F-D926-4EE4-887E-36005DC30623}"/>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35783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893-BD49-43F5-8F92-B282BF65D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C56DB4-BB57-40BE-8F4E-A68490F94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F3A00E-E85D-409E-9231-C22CFEEA870B}"/>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5" name="Footer Placeholder 4">
            <a:extLst>
              <a:ext uri="{FF2B5EF4-FFF2-40B4-BE49-F238E27FC236}">
                <a16:creationId xmlns:a16="http://schemas.microsoft.com/office/drawing/2014/main" id="{8206C9E0-4F12-499A-A7CA-27D002FB3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7F42A-E9BC-4109-A26F-A78E61DF7579}"/>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03732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256B-160B-46AA-8F6D-DE930D8AC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65F2B2-D535-49A6-A942-F37AEA02B7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0E8D03-B9FD-42C1-84AE-5F160767AF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6FE1EB-FC41-492D-AD76-701FE97F747F}"/>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6" name="Footer Placeholder 5">
            <a:extLst>
              <a:ext uri="{FF2B5EF4-FFF2-40B4-BE49-F238E27FC236}">
                <a16:creationId xmlns:a16="http://schemas.microsoft.com/office/drawing/2014/main" id="{E2E6A0C0-1FE7-4A74-8768-D6A645846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A0D3A-8467-45C9-B0BF-6410D475B095}"/>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26009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B8E1-F0A1-4955-9CFF-EED6327FA1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D28B42-02D8-42F3-B03E-2D24DCEAB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0CF0C1-FC49-4803-9261-7E1E93B39D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431E43-2C5A-417F-B66F-3ECD3C43A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3B2F23-EB06-446E-83B0-120CDA75BE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5DB04F-84A0-46B1-8419-023EA1D8A543}"/>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8" name="Footer Placeholder 7">
            <a:extLst>
              <a:ext uri="{FF2B5EF4-FFF2-40B4-BE49-F238E27FC236}">
                <a16:creationId xmlns:a16="http://schemas.microsoft.com/office/drawing/2014/main" id="{A65E84F5-3F21-452E-973F-4848E69D6C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66A8FE-73FA-4979-BA91-A3863F8B8046}"/>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253435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D26B-FBFB-4054-B1C1-93B639D989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0B0BA1-2329-4A97-B878-8BDD7A484BDF}"/>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4" name="Footer Placeholder 3">
            <a:extLst>
              <a:ext uri="{FF2B5EF4-FFF2-40B4-BE49-F238E27FC236}">
                <a16:creationId xmlns:a16="http://schemas.microsoft.com/office/drawing/2014/main" id="{4EFDCB8B-1593-4822-9A32-D7F9AF515F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1EC3BD-6FBE-4739-8C9E-8ED55F60BC9E}"/>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51802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04DC2-7549-45DA-99D0-F571062DE047}"/>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3" name="Footer Placeholder 2">
            <a:extLst>
              <a:ext uri="{FF2B5EF4-FFF2-40B4-BE49-F238E27FC236}">
                <a16:creationId xmlns:a16="http://schemas.microsoft.com/office/drawing/2014/main" id="{371AA6BE-6689-457E-8767-EB95CAAB69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CED224-BF92-407A-B46C-1B657864603B}"/>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22521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946E-283A-41CC-894A-6C705BC14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3B5DA1-C1BB-454A-BD89-8D62A00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B6F780-FD7C-4BB1-A5F8-AF7E79FA9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F43B8-775F-49BB-833E-46280C8CE93B}"/>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6" name="Footer Placeholder 5">
            <a:extLst>
              <a:ext uri="{FF2B5EF4-FFF2-40B4-BE49-F238E27FC236}">
                <a16:creationId xmlns:a16="http://schemas.microsoft.com/office/drawing/2014/main" id="{449DD30D-3E34-4820-925F-62239180F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83A23-9066-45B3-9D5F-6B3DD5074209}"/>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61118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CE63-4C75-477A-9DBB-F25C6D52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1B0E3B-2EEB-4C70-AEE6-EEA129E9B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F6C8E9-7277-41B5-A83D-62B3BABD5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7B491-ECEE-4C92-9D0E-EA762DF51710}"/>
              </a:ext>
            </a:extLst>
          </p:cNvPr>
          <p:cNvSpPr>
            <a:spLocks noGrp="1"/>
          </p:cNvSpPr>
          <p:nvPr>
            <p:ph type="dt" sz="half" idx="10"/>
          </p:nvPr>
        </p:nvSpPr>
        <p:spPr/>
        <p:txBody>
          <a:bodyPr/>
          <a:lstStyle/>
          <a:p>
            <a:fld id="{76EF2F3B-D28A-465E-8377-C5ACF522B0E1}" type="datetimeFigureOut">
              <a:rPr lang="en-IN" smtClean="0"/>
              <a:t>13-07-2020</a:t>
            </a:fld>
            <a:endParaRPr lang="en-IN"/>
          </a:p>
        </p:txBody>
      </p:sp>
      <p:sp>
        <p:nvSpPr>
          <p:cNvPr id="6" name="Footer Placeholder 5">
            <a:extLst>
              <a:ext uri="{FF2B5EF4-FFF2-40B4-BE49-F238E27FC236}">
                <a16:creationId xmlns:a16="http://schemas.microsoft.com/office/drawing/2014/main" id="{D8F5C1E9-4FEA-489F-94AE-1154BFCFE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5B9168-AFA4-4EA4-ACA4-9D1AC52EF4ED}"/>
              </a:ext>
            </a:extLst>
          </p:cNvPr>
          <p:cNvSpPr>
            <a:spLocks noGrp="1"/>
          </p:cNvSpPr>
          <p:nvPr>
            <p:ph type="sldNum" sz="quarter" idx="12"/>
          </p:nvPr>
        </p:nvSpPr>
        <p:spPr/>
        <p:txBody>
          <a:bodyPr/>
          <a:lstStyle/>
          <a:p>
            <a:fld id="{669F6855-F5F9-405F-94C8-29FA5C2CB1C0}" type="slidenum">
              <a:rPr lang="en-IN" smtClean="0"/>
              <a:t>‹#›</a:t>
            </a:fld>
            <a:endParaRPr lang="en-IN"/>
          </a:p>
        </p:txBody>
      </p:sp>
    </p:spTree>
    <p:extLst>
      <p:ext uri="{BB962C8B-B14F-4D97-AF65-F5344CB8AC3E}">
        <p14:creationId xmlns:p14="http://schemas.microsoft.com/office/powerpoint/2010/main" val="397591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2D7FD-E1B7-4BAE-AE17-DCAC3A4B7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0AF13-1EF8-4521-A460-EA6E0071A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88864-CFF4-4FCB-BE98-6939BCD5E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2F3B-D28A-465E-8377-C5ACF522B0E1}" type="datetimeFigureOut">
              <a:rPr lang="en-IN" smtClean="0"/>
              <a:t>13-07-2020</a:t>
            </a:fld>
            <a:endParaRPr lang="en-IN"/>
          </a:p>
        </p:txBody>
      </p:sp>
      <p:sp>
        <p:nvSpPr>
          <p:cNvPr id="5" name="Footer Placeholder 4">
            <a:extLst>
              <a:ext uri="{FF2B5EF4-FFF2-40B4-BE49-F238E27FC236}">
                <a16:creationId xmlns:a16="http://schemas.microsoft.com/office/drawing/2014/main" id="{54CB02B8-A9E6-4180-94E0-3B7D3D8DD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8C818-C782-4F56-89DB-D1BBE02CD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F6855-F5F9-405F-94C8-29FA5C2CB1C0}" type="slidenum">
              <a:rPr lang="en-IN" smtClean="0"/>
              <a:t>‹#›</a:t>
            </a:fld>
            <a:endParaRPr lang="en-IN"/>
          </a:p>
        </p:txBody>
      </p:sp>
    </p:spTree>
    <p:extLst>
      <p:ext uri="{BB962C8B-B14F-4D97-AF65-F5344CB8AC3E}">
        <p14:creationId xmlns:p14="http://schemas.microsoft.com/office/powerpoint/2010/main" val="35661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Test_set" TargetMode="External"/><Relationship Id="rId3" Type="http://schemas.openxmlformats.org/officeDocument/2006/relationships/hyperlink" Target="https://en.wikipedia.org/wiki/Statistical_classification" TargetMode="External"/><Relationship Id="rId7" Type="http://schemas.openxmlformats.org/officeDocument/2006/relationships/hyperlink" Target="https://en.wikipedia.org/wiki/Overfitting" TargetMode="External"/><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 Id="rId6" Type="http://schemas.openxmlformats.org/officeDocument/2006/relationships/hyperlink" Target="https://en.wikipedia.org/wiki/Mode_(statistics)"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Regression_analysis" TargetMode="Externa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F6F07683-D508-4506-888A-FAD876A14F5F}"/>
              </a:ext>
            </a:extLst>
          </p:cNvPr>
          <p:cNvGrpSpPr/>
          <p:nvPr/>
        </p:nvGrpSpPr>
        <p:grpSpPr>
          <a:xfrm>
            <a:off x="272143" y="-11382"/>
            <a:ext cx="11919857" cy="6858000"/>
            <a:chOff x="0" y="0"/>
            <a:chExt cx="12192000" cy="6858000"/>
          </a:xfrm>
        </p:grpSpPr>
        <p:sp>
          <p:nvSpPr>
            <p:cNvPr id="38" name="Rectangle 37">
              <a:extLst>
                <a:ext uri="{FF2B5EF4-FFF2-40B4-BE49-F238E27FC236}">
                  <a16:creationId xmlns:a16="http://schemas.microsoft.com/office/drawing/2014/main" id="{6D7AF5AC-3D6B-4DE7-BD0C-268037ABFFE4}"/>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a:extLst>
                <a:ext uri="{FF2B5EF4-FFF2-40B4-BE49-F238E27FC236}">
                  <a16:creationId xmlns:a16="http://schemas.microsoft.com/office/drawing/2014/main" id="{93959465-9754-4DCF-8831-A519B1486497}"/>
                </a:ext>
              </a:extLst>
            </p:cNvPr>
            <p:cNvGrpSpPr/>
            <p:nvPr/>
          </p:nvGrpSpPr>
          <p:grpSpPr>
            <a:xfrm>
              <a:off x="3646714" y="1066800"/>
              <a:ext cx="8149671" cy="3664829"/>
              <a:chOff x="3646714" y="1066800"/>
              <a:chExt cx="8149671" cy="3664829"/>
            </a:xfrm>
          </p:grpSpPr>
          <p:sp>
            <p:nvSpPr>
              <p:cNvPr id="40" name="TextBox 39">
                <a:extLst>
                  <a:ext uri="{FF2B5EF4-FFF2-40B4-BE49-F238E27FC236}">
                    <a16:creationId xmlns:a16="http://schemas.microsoft.com/office/drawing/2014/main" id="{075DFB83-AF79-4D24-949C-CE04B43B9E30}"/>
                  </a:ext>
                </a:extLst>
              </p:cNvPr>
              <p:cNvSpPr txBox="1"/>
              <p:nvPr/>
            </p:nvSpPr>
            <p:spPr>
              <a:xfrm>
                <a:off x="4023663" y="1066800"/>
                <a:ext cx="6393966" cy="707886"/>
              </a:xfrm>
              <a:prstGeom prst="rect">
                <a:avLst/>
              </a:prstGeom>
              <a:noFill/>
            </p:spPr>
            <p:txBody>
              <a:bodyPr wrap="square" rtlCol="0">
                <a:spAutoFit/>
              </a:bodyPr>
              <a:lstStyle/>
              <a:p>
                <a:r>
                  <a:rPr lang="en-IN" sz="4000" dirty="0"/>
                  <a:t>          </a:t>
                </a:r>
                <a:r>
                  <a:rPr lang="en-IN" sz="4000" dirty="0">
                    <a:latin typeface="Algerian" panose="04020705040A02060702" pitchFamily="82" charset="0"/>
                  </a:rPr>
                  <a:t>MACHINE LEARNING</a:t>
                </a:r>
              </a:p>
            </p:txBody>
          </p:sp>
          <p:sp>
            <p:nvSpPr>
              <p:cNvPr id="41" name="TextBox 40">
                <a:extLst>
                  <a:ext uri="{FF2B5EF4-FFF2-40B4-BE49-F238E27FC236}">
                    <a16:creationId xmlns:a16="http://schemas.microsoft.com/office/drawing/2014/main" id="{75E6BFE4-4B60-4DE1-9D24-7D9217D3A729}"/>
                  </a:ext>
                </a:extLst>
              </p:cNvPr>
              <p:cNvSpPr txBox="1"/>
              <p:nvPr/>
            </p:nvSpPr>
            <p:spPr>
              <a:xfrm>
                <a:off x="5540829" y="2459502"/>
                <a:ext cx="4005943" cy="646331"/>
              </a:xfrm>
              <a:prstGeom prst="rect">
                <a:avLst/>
              </a:prstGeom>
              <a:noFill/>
            </p:spPr>
            <p:txBody>
              <a:bodyPr wrap="square" rtlCol="0">
                <a:spAutoFit/>
              </a:bodyPr>
              <a:lstStyle/>
              <a:p>
                <a:r>
                  <a:rPr lang="en-IN" sz="3600" dirty="0">
                    <a:latin typeface="Algerian" panose="04020705040A02060702" pitchFamily="82" charset="0"/>
                  </a:rPr>
                  <a:t>ATTRITION RATE</a:t>
                </a:r>
              </a:p>
            </p:txBody>
          </p:sp>
          <p:sp>
            <p:nvSpPr>
              <p:cNvPr id="42" name="TextBox 41">
                <a:extLst>
                  <a:ext uri="{FF2B5EF4-FFF2-40B4-BE49-F238E27FC236}">
                    <a16:creationId xmlns:a16="http://schemas.microsoft.com/office/drawing/2014/main" id="{BBDF6205-5582-491F-97B0-190C7C1114EC}"/>
                  </a:ext>
                </a:extLst>
              </p:cNvPr>
              <p:cNvSpPr txBox="1"/>
              <p:nvPr/>
            </p:nvSpPr>
            <p:spPr>
              <a:xfrm>
                <a:off x="3646714" y="4085298"/>
                <a:ext cx="3243943" cy="646331"/>
              </a:xfrm>
              <a:prstGeom prst="rect">
                <a:avLst/>
              </a:prstGeom>
              <a:noFill/>
            </p:spPr>
            <p:txBody>
              <a:bodyPr wrap="square" rtlCol="0">
                <a:spAutoFit/>
              </a:bodyPr>
              <a:lstStyle/>
              <a:p>
                <a:r>
                  <a:rPr lang="en-IN" dirty="0">
                    <a:latin typeface="Algerian" panose="04020705040A02060702" pitchFamily="82" charset="0"/>
                  </a:rPr>
                  <a:t> </a:t>
                </a:r>
              </a:p>
              <a:p>
                <a:endParaRPr lang="en-IN" dirty="0"/>
              </a:p>
            </p:txBody>
          </p:sp>
          <p:sp>
            <p:nvSpPr>
              <p:cNvPr id="43" name="TextBox 42">
                <a:extLst>
                  <a:ext uri="{FF2B5EF4-FFF2-40B4-BE49-F238E27FC236}">
                    <a16:creationId xmlns:a16="http://schemas.microsoft.com/office/drawing/2014/main" id="{0203CD34-8224-43DD-89CD-986FAF956A02}"/>
                  </a:ext>
                </a:extLst>
              </p:cNvPr>
              <p:cNvSpPr txBox="1"/>
              <p:nvPr/>
            </p:nvSpPr>
            <p:spPr>
              <a:xfrm>
                <a:off x="8552442" y="4085298"/>
                <a:ext cx="3243943" cy="646331"/>
              </a:xfrm>
              <a:prstGeom prst="rect">
                <a:avLst/>
              </a:prstGeom>
              <a:noFill/>
            </p:spPr>
            <p:txBody>
              <a:bodyPr wrap="square" rtlCol="0">
                <a:spAutoFit/>
              </a:bodyPr>
              <a:lstStyle/>
              <a:p>
                <a:r>
                  <a:rPr lang="en-IN" dirty="0">
                    <a:latin typeface="Algerian" panose="04020705040A02060702" pitchFamily="82" charset="0"/>
                  </a:rPr>
                  <a:t>SUBMITTED </a:t>
                </a:r>
                <a:r>
                  <a:rPr lang="en-IN">
                    <a:latin typeface="Algerian" panose="04020705040A02060702" pitchFamily="82" charset="0"/>
                  </a:rPr>
                  <a:t>BY :-</a:t>
                </a:r>
                <a:endParaRPr lang="en-IN" dirty="0">
                  <a:latin typeface="Algerian" panose="04020705040A02060702" pitchFamily="82" charset="0"/>
                </a:endParaRPr>
              </a:p>
              <a:p>
                <a:r>
                  <a:rPr lang="en-IN" dirty="0">
                    <a:latin typeface="Algerian" panose="04020705040A02060702" pitchFamily="82" charset="0"/>
                  </a:rPr>
                  <a:t>PRACHI GOPALANI</a:t>
                </a:r>
              </a:p>
            </p:txBody>
          </p:sp>
        </p:grpSp>
      </p:grpSp>
      <p:grpSp>
        <p:nvGrpSpPr>
          <p:cNvPr id="24" name="Group 23">
            <a:extLst>
              <a:ext uri="{FF2B5EF4-FFF2-40B4-BE49-F238E27FC236}">
                <a16:creationId xmlns:a16="http://schemas.microsoft.com/office/drawing/2014/main" id="{C40EB0D7-0879-4D19-BB3A-8B68B7B5DAB6}"/>
              </a:ext>
            </a:extLst>
          </p:cNvPr>
          <p:cNvGrpSpPr/>
          <p:nvPr/>
        </p:nvGrpSpPr>
        <p:grpSpPr>
          <a:xfrm>
            <a:off x="-6799910" y="-4"/>
            <a:ext cx="11180658" cy="6858000"/>
            <a:chOff x="713139" y="63517"/>
            <a:chExt cx="11180658" cy="6858000"/>
          </a:xfrm>
        </p:grpSpPr>
        <p:grpSp>
          <p:nvGrpSpPr>
            <p:cNvPr id="6" name="Group 5">
              <a:extLst>
                <a:ext uri="{FF2B5EF4-FFF2-40B4-BE49-F238E27FC236}">
                  <a16:creationId xmlns:a16="http://schemas.microsoft.com/office/drawing/2014/main" id="{FBD0ECCD-A92C-450B-87E6-DE84A4C441AD}"/>
                </a:ext>
              </a:extLst>
            </p:cNvPr>
            <p:cNvGrpSpPr/>
            <p:nvPr/>
          </p:nvGrpSpPr>
          <p:grpSpPr>
            <a:xfrm>
              <a:off x="713139" y="63517"/>
              <a:ext cx="11180658" cy="6858000"/>
              <a:chOff x="-1" y="63517"/>
              <a:chExt cx="11180658" cy="6858000"/>
            </a:xfrm>
          </p:grpSpPr>
          <p:sp>
            <p:nvSpPr>
              <p:cNvPr id="2" name="Rectangle 1">
                <a:extLst>
                  <a:ext uri="{FF2B5EF4-FFF2-40B4-BE49-F238E27FC236}">
                    <a16:creationId xmlns:a16="http://schemas.microsoft.com/office/drawing/2014/main" id="{BDB69BE7-756B-414D-BE78-920ACA919AD3}"/>
                  </a:ext>
                </a:extLst>
              </p:cNvPr>
              <p:cNvSpPr/>
              <p:nvPr/>
            </p:nvSpPr>
            <p:spPr>
              <a:xfrm>
                <a:off x="-1" y="63517"/>
                <a:ext cx="10451805"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4">
                <a:extLst>
                  <a:ext uri="{FF2B5EF4-FFF2-40B4-BE49-F238E27FC236}">
                    <a16:creationId xmlns:a16="http://schemas.microsoft.com/office/drawing/2014/main" id="{15424F40-7684-4424-9337-1D127D653B89}"/>
                  </a:ext>
                </a:extLst>
              </p:cNvPr>
              <p:cNvGrpSpPr/>
              <p:nvPr/>
            </p:nvGrpSpPr>
            <p:grpSpPr>
              <a:xfrm>
                <a:off x="10425745" y="3067220"/>
                <a:ext cx="754912" cy="850602"/>
                <a:chOff x="10425745" y="3067220"/>
                <a:chExt cx="754912" cy="850602"/>
              </a:xfrm>
            </p:grpSpPr>
            <p:sp>
              <p:nvSpPr>
                <p:cNvPr id="3" name="Rectangle: Top Corners Rounded 2">
                  <a:extLst>
                    <a:ext uri="{FF2B5EF4-FFF2-40B4-BE49-F238E27FC236}">
                      <a16:creationId xmlns:a16="http://schemas.microsoft.com/office/drawing/2014/main" id="{AA3BDF3B-E0FE-42E1-A3E1-FECE8DFCBE3E}"/>
                    </a:ext>
                  </a:extLst>
                </p:cNvPr>
                <p:cNvSpPr/>
                <p:nvPr/>
              </p:nvSpPr>
              <p:spPr>
                <a:xfrm rot="5400000">
                  <a:off x="10377900" y="3115065"/>
                  <a:ext cx="850602" cy="754912"/>
                </a:xfrm>
                <a:prstGeom prst="round2Same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B132DB0-16F6-43EC-8D8E-C3BD1F303850}"/>
                    </a:ext>
                  </a:extLst>
                </p:cNvPr>
                <p:cNvSpPr txBox="1"/>
                <p:nvPr/>
              </p:nvSpPr>
              <p:spPr>
                <a:xfrm>
                  <a:off x="10515600" y="3105834"/>
                  <a:ext cx="627321" cy="646331"/>
                </a:xfrm>
                <a:prstGeom prst="rect">
                  <a:avLst/>
                </a:prstGeom>
                <a:noFill/>
              </p:spPr>
              <p:txBody>
                <a:bodyPr wrap="square" rtlCol="0">
                  <a:spAutoFit/>
                </a:bodyPr>
                <a:lstStyle/>
                <a:p>
                  <a:r>
                    <a:rPr lang="en-IN" dirty="0"/>
                    <a:t> </a:t>
                  </a:r>
                  <a:r>
                    <a:rPr lang="en-IN" sz="3600" dirty="0">
                      <a:latin typeface="Algerian" panose="04020705040A02060702" pitchFamily="82" charset="0"/>
                    </a:rPr>
                    <a:t>A</a:t>
                  </a:r>
                </a:p>
              </p:txBody>
            </p:sp>
          </p:grpSp>
        </p:grpSp>
        <p:sp>
          <p:nvSpPr>
            <p:cNvPr id="23" name="TextBox 22">
              <a:extLst>
                <a:ext uri="{FF2B5EF4-FFF2-40B4-BE49-F238E27FC236}">
                  <a16:creationId xmlns:a16="http://schemas.microsoft.com/office/drawing/2014/main" id="{80615024-EA1C-4D89-AC36-543617DC5FF9}"/>
                </a:ext>
              </a:extLst>
            </p:cNvPr>
            <p:cNvSpPr txBox="1"/>
            <p:nvPr/>
          </p:nvSpPr>
          <p:spPr>
            <a:xfrm>
              <a:off x="3691074" y="1977171"/>
              <a:ext cx="5998029" cy="3416320"/>
            </a:xfrm>
            <a:prstGeom prst="rect">
              <a:avLst/>
            </a:prstGeom>
            <a:noFill/>
            <a:ln>
              <a:solidFill>
                <a:schemeClr val="tx1"/>
              </a:solidFill>
            </a:ln>
          </p:spPr>
          <p:txBody>
            <a:bodyPr wrap="square" rtlCol="0">
              <a:spAutoFit/>
            </a:bodyPr>
            <a:lstStyle/>
            <a:p>
              <a:r>
                <a:rPr lang="en-IN" sz="3600" dirty="0">
                  <a:latin typeface="Algerian" panose="04020705040A02060702" pitchFamily="82" charset="0"/>
                </a:rPr>
                <a:t>WHAT IS ATTRITION RATE?</a:t>
              </a:r>
            </a:p>
            <a:p>
              <a:endParaRPr lang="en-IN" dirty="0"/>
            </a:p>
            <a:p>
              <a:r>
                <a:rPr lang="en-US" dirty="0"/>
                <a:t>Attrition rate is also commonly referred to as churn rate. A term often used by human resources professionals to determine a company’s ability to retain employees, attrition rate is increasingly used in the marketing world as a figure that points to the company’s ability to retain customers or to project the number of new sales necessary to maintain the status quo, accounting for customer churn or customer attrition</a:t>
              </a:r>
              <a:endParaRPr lang="en-IN" dirty="0"/>
            </a:p>
            <a:p>
              <a:endParaRPr lang="en-IN" dirty="0"/>
            </a:p>
          </p:txBody>
        </p:sp>
      </p:grpSp>
      <p:grpSp>
        <p:nvGrpSpPr>
          <p:cNvPr id="26" name="Group 25">
            <a:extLst>
              <a:ext uri="{FF2B5EF4-FFF2-40B4-BE49-F238E27FC236}">
                <a16:creationId xmlns:a16="http://schemas.microsoft.com/office/drawing/2014/main" id="{9DF8D399-8C97-40C2-8442-4534869057FB}"/>
              </a:ext>
            </a:extLst>
          </p:cNvPr>
          <p:cNvGrpSpPr/>
          <p:nvPr/>
        </p:nvGrpSpPr>
        <p:grpSpPr>
          <a:xfrm>
            <a:off x="-8010503" y="-11382"/>
            <a:ext cx="11206717" cy="6858000"/>
            <a:chOff x="230371" y="10574"/>
            <a:chExt cx="11206717" cy="6858000"/>
          </a:xfrm>
        </p:grpSpPr>
        <p:grpSp>
          <p:nvGrpSpPr>
            <p:cNvPr id="12" name="Group 11">
              <a:extLst>
                <a:ext uri="{FF2B5EF4-FFF2-40B4-BE49-F238E27FC236}">
                  <a16:creationId xmlns:a16="http://schemas.microsoft.com/office/drawing/2014/main" id="{4BA124AF-CE5C-4741-A217-81D5F4D0439B}"/>
                </a:ext>
              </a:extLst>
            </p:cNvPr>
            <p:cNvGrpSpPr/>
            <p:nvPr/>
          </p:nvGrpSpPr>
          <p:grpSpPr>
            <a:xfrm>
              <a:off x="230371" y="10574"/>
              <a:ext cx="11206717" cy="6858000"/>
              <a:chOff x="0" y="0"/>
              <a:chExt cx="11206717" cy="6858000"/>
            </a:xfrm>
            <a:solidFill>
              <a:schemeClr val="accent6">
                <a:lumMod val="60000"/>
                <a:lumOff val="40000"/>
              </a:schemeClr>
            </a:solidFill>
          </p:grpSpPr>
          <p:sp>
            <p:nvSpPr>
              <p:cNvPr id="13" name="Rectangle 12">
                <a:extLst>
                  <a:ext uri="{FF2B5EF4-FFF2-40B4-BE49-F238E27FC236}">
                    <a16:creationId xmlns:a16="http://schemas.microsoft.com/office/drawing/2014/main" id="{4C4A5A22-B2D0-4FDA-961A-2BCFDE05D123}"/>
                  </a:ext>
                </a:extLst>
              </p:cNvPr>
              <p:cNvSpPr/>
              <p:nvPr/>
            </p:nvSpPr>
            <p:spPr>
              <a:xfrm>
                <a:off x="0" y="0"/>
                <a:ext cx="10451805"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4" name="Group 13">
                <a:extLst>
                  <a:ext uri="{FF2B5EF4-FFF2-40B4-BE49-F238E27FC236}">
                    <a16:creationId xmlns:a16="http://schemas.microsoft.com/office/drawing/2014/main" id="{9272C23B-6C98-427E-A46F-C6CA0F689AEE}"/>
                  </a:ext>
                </a:extLst>
              </p:cNvPr>
              <p:cNvGrpSpPr/>
              <p:nvPr/>
            </p:nvGrpSpPr>
            <p:grpSpPr>
              <a:xfrm>
                <a:off x="10451805" y="3003699"/>
                <a:ext cx="754912" cy="850602"/>
                <a:chOff x="10451805" y="3003699"/>
                <a:chExt cx="754912" cy="850602"/>
              </a:xfrm>
              <a:grpFill/>
            </p:grpSpPr>
            <p:sp>
              <p:nvSpPr>
                <p:cNvPr id="15" name="Rectangle: Top Corners Rounded 14">
                  <a:extLst>
                    <a:ext uri="{FF2B5EF4-FFF2-40B4-BE49-F238E27FC236}">
                      <a16:creationId xmlns:a16="http://schemas.microsoft.com/office/drawing/2014/main" id="{2C4009B2-A492-4F83-8325-51EA382A4D7F}"/>
                    </a:ext>
                  </a:extLst>
                </p:cNvPr>
                <p:cNvSpPr/>
                <p:nvPr/>
              </p:nvSpPr>
              <p:spPr>
                <a:xfrm rot="5400000">
                  <a:off x="10403960" y="3051544"/>
                  <a:ext cx="850602" cy="754912"/>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FFB58BF-71A6-44A6-AE39-6FA635FE5A02}"/>
                    </a:ext>
                  </a:extLst>
                </p:cNvPr>
                <p:cNvSpPr txBox="1"/>
                <p:nvPr/>
              </p:nvSpPr>
              <p:spPr>
                <a:xfrm>
                  <a:off x="10515600" y="3105834"/>
                  <a:ext cx="627321" cy="646331"/>
                </a:xfrm>
                <a:prstGeom prst="rect">
                  <a:avLst/>
                </a:prstGeom>
                <a:grpFill/>
              </p:spPr>
              <p:txBody>
                <a:bodyPr wrap="square" rtlCol="0">
                  <a:spAutoFit/>
                </a:bodyPr>
                <a:lstStyle/>
                <a:p>
                  <a:r>
                    <a:rPr lang="en-IN" dirty="0"/>
                    <a:t> </a:t>
                  </a:r>
                  <a:r>
                    <a:rPr lang="en-IN" sz="3600" dirty="0">
                      <a:latin typeface="Algerian" panose="04020705040A02060702" pitchFamily="82" charset="0"/>
                    </a:rPr>
                    <a:t>B</a:t>
                  </a:r>
                </a:p>
              </p:txBody>
            </p:sp>
          </p:grpSp>
        </p:grpSp>
        <p:pic>
          <p:nvPicPr>
            <p:cNvPr id="32" name="Picture 31">
              <a:extLst>
                <a:ext uri="{FF2B5EF4-FFF2-40B4-BE49-F238E27FC236}">
                  <a16:creationId xmlns:a16="http://schemas.microsoft.com/office/drawing/2014/main" id="{2C0B0FA8-FB37-4D05-A147-5DE2B1B86A17}"/>
                </a:ext>
              </a:extLst>
            </p:cNvPr>
            <p:cNvPicPr/>
            <p:nvPr/>
          </p:nvPicPr>
          <p:blipFill>
            <a:blip r:embed="rId2"/>
            <a:srcRect/>
            <a:stretch>
              <a:fillRect/>
            </a:stretch>
          </p:blipFill>
          <p:spPr bwMode="auto">
            <a:xfrm>
              <a:off x="2591661" y="1889540"/>
              <a:ext cx="6365270" cy="4152515"/>
            </a:xfrm>
            <a:prstGeom prst="rect">
              <a:avLst/>
            </a:prstGeom>
            <a:noFill/>
            <a:ln w="9525">
              <a:noFill/>
              <a:miter lim="800000"/>
              <a:headEnd/>
              <a:tailEnd/>
            </a:ln>
          </p:spPr>
        </p:pic>
        <p:sp>
          <p:nvSpPr>
            <p:cNvPr id="25" name="TextBox 24">
              <a:extLst>
                <a:ext uri="{FF2B5EF4-FFF2-40B4-BE49-F238E27FC236}">
                  <a16:creationId xmlns:a16="http://schemas.microsoft.com/office/drawing/2014/main" id="{E20B69C3-038E-4F1D-9F61-1701EC1E428A}"/>
                </a:ext>
              </a:extLst>
            </p:cNvPr>
            <p:cNvSpPr txBox="1"/>
            <p:nvPr/>
          </p:nvSpPr>
          <p:spPr>
            <a:xfrm>
              <a:off x="2585343" y="822022"/>
              <a:ext cx="6365270" cy="707886"/>
            </a:xfrm>
            <a:prstGeom prst="rect">
              <a:avLst/>
            </a:prstGeom>
            <a:noFill/>
            <a:ln>
              <a:solidFill>
                <a:schemeClr val="tx1"/>
              </a:solidFill>
            </a:ln>
          </p:spPr>
          <p:txBody>
            <a:bodyPr wrap="square" rtlCol="0">
              <a:spAutoFit/>
            </a:bodyPr>
            <a:lstStyle/>
            <a:p>
              <a:r>
                <a:rPr lang="en-IN" sz="4000" dirty="0">
                  <a:latin typeface="Algerian" panose="04020705040A02060702" pitchFamily="82" charset="0"/>
                </a:rPr>
                <a:t>  ATTRITION RATE TREND</a:t>
              </a:r>
            </a:p>
          </p:txBody>
        </p:sp>
      </p:grpSp>
      <p:grpSp>
        <p:nvGrpSpPr>
          <p:cNvPr id="28" name="Group 27">
            <a:extLst>
              <a:ext uri="{FF2B5EF4-FFF2-40B4-BE49-F238E27FC236}">
                <a16:creationId xmlns:a16="http://schemas.microsoft.com/office/drawing/2014/main" id="{56EBBEE8-0964-4FD0-A870-164A3EB16483}"/>
              </a:ext>
            </a:extLst>
          </p:cNvPr>
          <p:cNvGrpSpPr/>
          <p:nvPr/>
        </p:nvGrpSpPr>
        <p:grpSpPr>
          <a:xfrm>
            <a:off x="-9586907" y="-11383"/>
            <a:ext cx="11206717" cy="6858000"/>
            <a:chOff x="-3111214" y="0"/>
            <a:chExt cx="11206717" cy="6858000"/>
          </a:xfrm>
        </p:grpSpPr>
        <p:grpSp>
          <p:nvGrpSpPr>
            <p:cNvPr id="17" name="Group 16">
              <a:extLst>
                <a:ext uri="{FF2B5EF4-FFF2-40B4-BE49-F238E27FC236}">
                  <a16:creationId xmlns:a16="http://schemas.microsoft.com/office/drawing/2014/main" id="{4D144FCC-E10C-46E0-8B6B-DF81A97899DF}"/>
                </a:ext>
              </a:extLst>
            </p:cNvPr>
            <p:cNvGrpSpPr/>
            <p:nvPr/>
          </p:nvGrpSpPr>
          <p:grpSpPr>
            <a:xfrm>
              <a:off x="-3111214" y="0"/>
              <a:ext cx="11206717" cy="6858000"/>
              <a:chOff x="0" y="0"/>
              <a:chExt cx="11206717" cy="6858000"/>
            </a:xfrm>
            <a:solidFill>
              <a:srgbClr val="FF4215"/>
            </a:solidFill>
          </p:grpSpPr>
          <p:grpSp>
            <p:nvGrpSpPr>
              <p:cNvPr id="19" name="Group 18">
                <a:extLst>
                  <a:ext uri="{FF2B5EF4-FFF2-40B4-BE49-F238E27FC236}">
                    <a16:creationId xmlns:a16="http://schemas.microsoft.com/office/drawing/2014/main" id="{49545864-7B2C-4468-95FD-78CADE5A6223}"/>
                  </a:ext>
                </a:extLst>
              </p:cNvPr>
              <p:cNvGrpSpPr/>
              <p:nvPr/>
            </p:nvGrpSpPr>
            <p:grpSpPr>
              <a:xfrm>
                <a:off x="10451805" y="3003698"/>
                <a:ext cx="754912" cy="850602"/>
                <a:chOff x="10451805" y="3003698"/>
                <a:chExt cx="754912" cy="850602"/>
              </a:xfrm>
              <a:grpFill/>
            </p:grpSpPr>
            <p:sp>
              <p:nvSpPr>
                <p:cNvPr id="20" name="Rectangle: Top Corners Rounded 19">
                  <a:extLst>
                    <a:ext uri="{FF2B5EF4-FFF2-40B4-BE49-F238E27FC236}">
                      <a16:creationId xmlns:a16="http://schemas.microsoft.com/office/drawing/2014/main" id="{F0B9C2D2-C2B0-4A66-8736-DFDA06C52422}"/>
                    </a:ext>
                  </a:extLst>
                </p:cNvPr>
                <p:cNvSpPr/>
                <p:nvPr/>
              </p:nvSpPr>
              <p:spPr>
                <a:xfrm rot="5400000">
                  <a:off x="10403960" y="3051543"/>
                  <a:ext cx="850602" cy="754912"/>
                </a:xfrm>
                <a:prstGeom prst="round2SameRect">
                  <a:avLst/>
                </a:prstGeom>
                <a:solidFill>
                  <a:srgbClr val="F35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15E5652-2B85-4D0E-8977-5A62CBACECDF}"/>
                    </a:ext>
                  </a:extLst>
                </p:cNvPr>
                <p:cNvSpPr txBox="1"/>
                <p:nvPr/>
              </p:nvSpPr>
              <p:spPr>
                <a:xfrm>
                  <a:off x="10528357" y="3105834"/>
                  <a:ext cx="627321" cy="646331"/>
                </a:xfrm>
                <a:prstGeom prst="rect">
                  <a:avLst/>
                </a:prstGeom>
                <a:solidFill>
                  <a:srgbClr val="F35839"/>
                </a:solidFill>
              </p:spPr>
              <p:txBody>
                <a:bodyPr wrap="square" rtlCol="0">
                  <a:spAutoFit/>
                </a:bodyPr>
                <a:lstStyle/>
                <a:p>
                  <a:r>
                    <a:rPr lang="en-IN" dirty="0"/>
                    <a:t> </a:t>
                  </a:r>
                  <a:r>
                    <a:rPr lang="en-IN" sz="3600" dirty="0">
                      <a:latin typeface="Algerian" panose="04020705040A02060702" pitchFamily="82" charset="0"/>
                    </a:rPr>
                    <a:t>c</a:t>
                  </a:r>
                </a:p>
              </p:txBody>
            </p:sp>
          </p:grpSp>
          <p:sp>
            <p:nvSpPr>
              <p:cNvPr id="18" name="Rectangle 17">
                <a:extLst>
                  <a:ext uri="{FF2B5EF4-FFF2-40B4-BE49-F238E27FC236}">
                    <a16:creationId xmlns:a16="http://schemas.microsoft.com/office/drawing/2014/main" id="{98F73BBE-D6E0-45BA-B613-6450593436AA}"/>
                  </a:ext>
                </a:extLst>
              </p:cNvPr>
              <p:cNvSpPr/>
              <p:nvPr/>
            </p:nvSpPr>
            <p:spPr>
              <a:xfrm>
                <a:off x="0" y="0"/>
                <a:ext cx="10451805" cy="6858000"/>
              </a:xfrm>
              <a:prstGeom prst="rect">
                <a:avLst/>
              </a:prstGeom>
              <a:solidFill>
                <a:srgbClr val="F35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7" name="TextBox 26">
              <a:extLst>
                <a:ext uri="{FF2B5EF4-FFF2-40B4-BE49-F238E27FC236}">
                  <a16:creationId xmlns:a16="http://schemas.microsoft.com/office/drawing/2014/main" id="{A3A22FE6-132D-420D-805C-88B19F0B5CAD}"/>
                </a:ext>
              </a:extLst>
            </p:cNvPr>
            <p:cNvSpPr txBox="1"/>
            <p:nvPr/>
          </p:nvSpPr>
          <p:spPr>
            <a:xfrm>
              <a:off x="386784" y="560269"/>
              <a:ext cx="6003130" cy="4678204"/>
            </a:xfrm>
            <a:prstGeom prst="rect">
              <a:avLst/>
            </a:prstGeom>
            <a:noFill/>
          </p:spPr>
          <p:txBody>
            <a:bodyPr wrap="square" rtlCol="0">
              <a:spAutoFit/>
            </a:bodyPr>
            <a:lstStyle/>
            <a:p>
              <a:r>
                <a:rPr lang="en-IN" sz="2800" b="1" dirty="0">
                  <a:latin typeface="Algerian" panose="04020705040A02060702" pitchFamily="82" charset="0"/>
                </a:rPr>
                <a:t>Companies using analytics to curb attrition rate are:</a:t>
              </a:r>
            </a:p>
            <a:p>
              <a:endParaRPr lang="en-IN" sz="2800" b="1" dirty="0">
                <a:latin typeface="Algerian" panose="04020705040A02060702" pitchFamily="82" charset="0"/>
              </a:endParaRPr>
            </a:p>
            <a:p>
              <a:pPr marL="457200" indent="-457200">
                <a:buFont typeface="Arial" panose="020B0604020202020204" pitchFamily="34" charset="0"/>
                <a:buChar char="•"/>
              </a:pPr>
              <a:r>
                <a:rPr lang="en-IN" sz="2800" b="1" dirty="0">
                  <a:latin typeface="Algerian" panose="04020705040A02060702" pitchFamily="82" charset="0"/>
                </a:rPr>
                <a:t>MASTER CARD</a:t>
              </a:r>
            </a:p>
            <a:p>
              <a:pPr marL="457200" indent="-457200">
                <a:buFont typeface="Arial" panose="020B0604020202020204" pitchFamily="34" charset="0"/>
                <a:buChar char="•"/>
              </a:pPr>
              <a:r>
                <a:rPr lang="en-IN" sz="2800" b="1" dirty="0">
                  <a:latin typeface="Algerian" panose="04020705040A02060702" pitchFamily="82" charset="0"/>
                </a:rPr>
                <a:t>IBM </a:t>
              </a:r>
            </a:p>
            <a:p>
              <a:pPr marL="457200" indent="-457200">
                <a:buFont typeface="Arial" panose="020B0604020202020204" pitchFamily="34" charset="0"/>
                <a:buChar char="•"/>
              </a:pPr>
              <a:r>
                <a:rPr lang="en-IN" sz="2800" b="1" dirty="0">
                  <a:latin typeface="Algerian" panose="04020705040A02060702" pitchFamily="82" charset="0"/>
                </a:rPr>
                <a:t>NIELSEN</a:t>
              </a:r>
            </a:p>
            <a:p>
              <a:pPr marL="457200" indent="-457200">
                <a:buFont typeface="Arial" panose="020B0604020202020204" pitchFamily="34" charset="0"/>
                <a:buChar char="•"/>
              </a:pPr>
              <a:r>
                <a:rPr lang="en-IN" sz="2800" b="1" dirty="0">
                  <a:latin typeface="Algerian" panose="04020705040A02060702" pitchFamily="82" charset="0"/>
                </a:rPr>
                <a:t>Juniper Networks</a:t>
              </a:r>
            </a:p>
            <a:p>
              <a:pPr marL="457200" indent="-457200">
                <a:buFont typeface="Arial" panose="020B0604020202020204" pitchFamily="34" charset="0"/>
                <a:buChar char="•"/>
              </a:pPr>
              <a:r>
                <a:rPr lang="en-IN" sz="2800" b="1" dirty="0">
                  <a:latin typeface="Algerian" panose="04020705040A02060702" pitchFamily="82" charset="0"/>
                </a:rPr>
                <a:t>Royal Dutch Shell</a:t>
              </a:r>
            </a:p>
            <a:p>
              <a:pPr marL="457200" indent="-457200">
                <a:buFont typeface="Arial" panose="020B0604020202020204" pitchFamily="34" charset="0"/>
                <a:buChar char="•"/>
              </a:pPr>
              <a:r>
                <a:rPr lang="en-IN" sz="2800" b="1" dirty="0">
                  <a:latin typeface="Algerian" panose="04020705040A02060702" pitchFamily="82" charset="0"/>
                </a:rPr>
                <a:t>Xerox</a:t>
              </a:r>
            </a:p>
            <a:p>
              <a:pPr marL="457200" indent="-457200">
                <a:buFont typeface="Arial" panose="020B0604020202020204" pitchFamily="34" charset="0"/>
                <a:buChar char="•"/>
              </a:pPr>
              <a:r>
                <a:rPr lang="en-IN" sz="2800" b="1" dirty="0">
                  <a:latin typeface="Algerian" panose="04020705040A02060702" pitchFamily="82" charset="0"/>
                </a:rPr>
                <a:t>Google</a:t>
              </a:r>
            </a:p>
            <a:p>
              <a:r>
                <a:rPr lang="en-IN" b="1" dirty="0"/>
                <a:t> </a:t>
              </a:r>
            </a:p>
          </p:txBody>
        </p:sp>
      </p:grpSp>
    </p:spTree>
    <p:extLst>
      <p:ext uri="{BB962C8B-B14F-4D97-AF65-F5344CB8AC3E}">
        <p14:creationId xmlns:p14="http://schemas.microsoft.com/office/powerpoint/2010/main" val="69989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45833E-6 0 L 0.61237 0 " pathEditMode="relative" rAng="0" ptsTypes="AA">
                                      <p:cBhvr>
                                        <p:cTn id="6" dur="2000" fill="hold"/>
                                        <p:tgtEl>
                                          <p:spTgt spid="24"/>
                                        </p:tgtEl>
                                        <p:attrNameLst>
                                          <p:attrName>ppt_x</p:attrName>
                                          <p:attrName>ppt_y</p:attrName>
                                        </p:attrNameLst>
                                      </p:cBhvr>
                                      <p:rCtr x="30612"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6 3.7037E-7 L 0.60274 0.00116 " pathEditMode="relative" rAng="0" ptsTypes="AA">
                                      <p:cBhvr>
                                        <p:cTn id="10" dur="2000" fill="hold"/>
                                        <p:tgtEl>
                                          <p:spTgt spid="26"/>
                                        </p:tgtEl>
                                        <p:attrNameLst>
                                          <p:attrName>ppt_x</p:attrName>
                                          <p:attrName>ppt_y</p:attrName>
                                        </p:attrNameLst>
                                      </p:cBhvr>
                                      <p:rCtr x="30130" y="46"/>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70833E-6 3.7037E-7 L 0.59817 0.00162 " pathEditMode="relative" rAng="0" ptsTypes="AA">
                                      <p:cBhvr>
                                        <p:cTn id="14" dur="2000" fill="hold"/>
                                        <p:tgtEl>
                                          <p:spTgt spid="28"/>
                                        </p:tgtEl>
                                        <p:attrNameLst>
                                          <p:attrName>ppt_x</p:attrName>
                                          <p:attrName>ppt_y</p:attrName>
                                        </p:attrNameLst>
                                      </p:cBhvr>
                                      <p:rCtr x="2990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A294-ABFB-401F-AF3D-BAF53D30107C}"/>
              </a:ext>
            </a:extLst>
          </p:cNvPr>
          <p:cNvSpPr>
            <a:spLocks noGrp="1"/>
          </p:cNvSpPr>
          <p:nvPr>
            <p:ph type="title"/>
          </p:nvPr>
        </p:nvSpPr>
        <p:spPr>
          <a:xfrm>
            <a:off x="1141413" y="618518"/>
            <a:ext cx="4649787" cy="954250"/>
          </a:xfrm>
          <a:ln>
            <a:solidFill>
              <a:schemeClr val="tx1"/>
            </a:solidFill>
          </a:ln>
        </p:spPr>
        <p:txBody>
          <a:bodyPr/>
          <a:lstStyle/>
          <a:p>
            <a:r>
              <a:rPr lang="en-US" b="1" dirty="0">
                <a:latin typeface="Algerian" panose="04020705040A02060702" pitchFamily="82" charset="0"/>
              </a:rPr>
              <a:t>RANDOM FOREST</a:t>
            </a:r>
            <a:endParaRPr lang="en-IN" b="1" dirty="0">
              <a:latin typeface="Algerian" panose="04020705040A02060702" pitchFamily="82" charset="0"/>
            </a:endParaRPr>
          </a:p>
        </p:txBody>
      </p:sp>
      <p:sp>
        <p:nvSpPr>
          <p:cNvPr id="4" name="Content Placeholder 3">
            <a:extLst>
              <a:ext uri="{FF2B5EF4-FFF2-40B4-BE49-F238E27FC236}">
                <a16:creationId xmlns:a16="http://schemas.microsoft.com/office/drawing/2014/main" id="{6D006414-01E2-4115-81DC-19335010B08D}"/>
              </a:ext>
            </a:extLst>
          </p:cNvPr>
          <p:cNvSpPr>
            <a:spLocks noGrp="1"/>
          </p:cNvSpPr>
          <p:nvPr>
            <p:ph idx="1"/>
          </p:nvPr>
        </p:nvSpPr>
        <p:spPr>
          <a:xfrm>
            <a:off x="1141413" y="1691640"/>
            <a:ext cx="6109780" cy="4782311"/>
          </a:xfrm>
        </p:spPr>
        <p:txBody>
          <a:bodyPr>
            <a:normAutofit/>
          </a:bodyPr>
          <a:lstStyle/>
          <a:p>
            <a:endParaRPr lang="en-US" sz="2400" b="1" dirty="0"/>
          </a:p>
          <a:p>
            <a:r>
              <a:rPr lang="en-US" sz="2400" b="1" dirty="0"/>
              <a:t>Random forests</a:t>
            </a:r>
            <a:r>
              <a:rPr lang="en-US" sz="2400" dirty="0"/>
              <a:t> or </a:t>
            </a:r>
            <a:r>
              <a:rPr lang="en-US" sz="2400" b="1" dirty="0"/>
              <a:t>random decision forests</a:t>
            </a:r>
            <a:r>
              <a:rPr lang="en-US" sz="2400" dirty="0"/>
              <a:t> are an </a:t>
            </a:r>
            <a:r>
              <a:rPr lang="en-US" sz="2400" dirty="0">
                <a:hlinkClick r:id="rId2" tooltip="Ensemble learning">
                  <a:extLst>
                    <a:ext uri="{A12FA001-AC4F-418D-AE19-62706E023703}">
                      <ahyp:hlinkClr xmlns:ahyp="http://schemas.microsoft.com/office/drawing/2018/hyperlinkcolor" val="tx"/>
                    </a:ext>
                  </a:extLst>
                </a:hlinkClick>
              </a:rPr>
              <a:t>ensemble learning</a:t>
            </a:r>
            <a:r>
              <a:rPr lang="en-US" sz="2400" dirty="0"/>
              <a:t> method for </a:t>
            </a:r>
            <a:r>
              <a:rPr lang="en-US" sz="2400" dirty="0">
                <a:hlinkClick r:id="rId3" tooltip="Statistical classification">
                  <a:extLst>
                    <a:ext uri="{A12FA001-AC4F-418D-AE19-62706E023703}">
                      <ahyp:hlinkClr xmlns:ahyp="http://schemas.microsoft.com/office/drawing/2018/hyperlinkcolor" val="tx"/>
                    </a:ext>
                  </a:extLst>
                </a:hlinkClick>
              </a:rPr>
              <a:t>classification</a:t>
            </a:r>
            <a:r>
              <a:rPr lang="en-US" sz="2400" dirty="0"/>
              <a:t>, </a:t>
            </a:r>
            <a:r>
              <a:rPr lang="en-US" sz="2400" dirty="0">
                <a:hlinkClick r:id="rId4" tooltip="Regression analysis">
                  <a:extLst>
                    <a:ext uri="{A12FA001-AC4F-418D-AE19-62706E023703}">
                      <ahyp:hlinkClr xmlns:ahyp="http://schemas.microsoft.com/office/drawing/2018/hyperlinkcolor" val="tx"/>
                    </a:ext>
                  </a:extLst>
                </a:hlinkClick>
              </a:rPr>
              <a:t>regression</a:t>
            </a:r>
            <a:r>
              <a:rPr lang="en-US" sz="2400" dirty="0"/>
              <a:t> and other tasks that operate by constructing a multitude of </a:t>
            </a:r>
            <a:r>
              <a:rPr lang="en-US" sz="2400" dirty="0">
                <a:hlinkClick r:id="rId5" tooltip="Decision tree learning">
                  <a:extLst>
                    <a:ext uri="{A12FA001-AC4F-418D-AE19-62706E023703}">
                      <ahyp:hlinkClr xmlns:ahyp="http://schemas.microsoft.com/office/drawing/2018/hyperlinkcolor" val="tx"/>
                    </a:ext>
                  </a:extLst>
                </a:hlinkClick>
              </a:rPr>
              <a:t>decision trees</a:t>
            </a:r>
            <a:r>
              <a:rPr lang="en-US" sz="2400" dirty="0"/>
              <a:t> at training time and outputting the class that is the </a:t>
            </a:r>
            <a:r>
              <a:rPr lang="en-US" sz="2400" dirty="0">
                <a:hlinkClick r:id="rId6" tooltip="Mode (statistics)">
                  <a:extLst>
                    <a:ext uri="{A12FA001-AC4F-418D-AE19-62706E023703}">
                      <ahyp:hlinkClr xmlns:ahyp="http://schemas.microsoft.com/office/drawing/2018/hyperlinkcolor" val="tx"/>
                    </a:ext>
                  </a:extLst>
                </a:hlinkClick>
              </a:rPr>
              <a:t>mode</a:t>
            </a:r>
            <a:r>
              <a:rPr lang="en-US" sz="2400" dirty="0"/>
              <a:t> of the classes (classification) or mean prediction (regression) of the individual trees.</a:t>
            </a:r>
            <a:endParaRPr lang="en-US" sz="2400" baseline="30000" dirty="0"/>
          </a:p>
          <a:p>
            <a:endParaRPr lang="en-US" sz="2400" dirty="0"/>
          </a:p>
          <a:p>
            <a:r>
              <a:rPr lang="en-US" sz="2400" dirty="0"/>
              <a:t>Random forests correct for decision trees' habit of </a:t>
            </a:r>
            <a:r>
              <a:rPr lang="en-US" sz="2400" dirty="0">
                <a:hlinkClick r:id="rId7" tooltip="Overfitting">
                  <a:extLst>
                    <a:ext uri="{A12FA001-AC4F-418D-AE19-62706E023703}">
                      <ahyp:hlinkClr xmlns:ahyp="http://schemas.microsoft.com/office/drawing/2018/hyperlinkcolor" val="tx"/>
                    </a:ext>
                  </a:extLst>
                </a:hlinkClick>
              </a:rPr>
              <a:t>overfitting</a:t>
            </a:r>
            <a:r>
              <a:rPr lang="en-US" sz="2400" dirty="0"/>
              <a:t> to their </a:t>
            </a:r>
            <a:r>
              <a:rPr lang="en-US" sz="2400" dirty="0">
                <a:hlinkClick r:id="rId8" tooltip="Test set">
                  <a:extLst>
                    <a:ext uri="{A12FA001-AC4F-418D-AE19-62706E023703}">
                      <ahyp:hlinkClr xmlns:ahyp="http://schemas.microsoft.com/office/drawing/2018/hyperlinkcolor" val="tx"/>
                    </a:ext>
                  </a:extLst>
                </a:hlinkClick>
              </a:rPr>
              <a:t>training set</a:t>
            </a:r>
            <a:r>
              <a:rPr lang="en-US" sz="2400" dirty="0"/>
              <a:t>.</a:t>
            </a:r>
            <a:endParaRPr lang="en-IN" sz="2400" dirty="0"/>
          </a:p>
          <a:p>
            <a:endParaRPr lang="en-IN" dirty="0"/>
          </a:p>
        </p:txBody>
      </p:sp>
      <p:pic>
        <p:nvPicPr>
          <p:cNvPr id="5" name="Picture 4">
            <a:extLst>
              <a:ext uri="{FF2B5EF4-FFF2-40B4-BE49-F238E27FC236}">
                <a16:creationId xmlns:a16="http://schemas.microsoft.com/office/drawing/2014/main" id="{C0AE9E12-B46D-492A-9CD5-608B63034FA3}"/>
              </a:ext>
            </a:extLst>
          </p:cNvPr>
          <p:cNvPicPr>
            <a:picLocks noChangeAspect="1"/>
          </p:cNvPicPr>
          <p:nvPr/>
        </p:nvPicPr>
        <p:blipFill>
          <a:blip r:embed="rId9"/>
          <a:stretch>
            <a:fillRect/>
          </a:stretch>
        </p:blipFill>
        <p:spPr>
          <a:xfrm>
            <a:off x="7522654" y="1293223"/>
            <a:ext cx="4486275" cy="4456402"/>
          </a:xfrm>
          <a:prstGeom prst="rect">
            <a:avLst/>
          </a:prstGeom>
        </p:spPr>
      </p:pic>
      <p:sp>
        <p:nvSpPr>
          <p:cNvPr id="3" name="Rectangle 2">
            <a:extLst>
              <a:ext uri="{FF2B5EF4-FFF2-40B4-BE49-F238E27FC236}">
                <a16:creationId xmlns:a16="http://schemas.microsoft.com/office/drawing/2014/main" id="{66727CBE-FC94-4B3F-851A-AFE015777504}"/>
              </a:ext>
            </a:extLst>
          </p:cNvPr>
          <p:cNvSpPr/>
          <p:nvPr/>
        </p:nvSpPr>
        <p:spPr>
          <a:xfrm>
            <a:off x="130629" y="163286"/>
            <a:ext cx="11878300" cy="656408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125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2D82-173B-4FC5-810C-47993DD636F6}"/>
              </a:ext>
            </a:extLst>
          </p:cNvPr>
          <p:cNvSpPr>
            <a:spLocks noGrp="1"/>
          </p:cNvSpPr>
          <p:nvPr>
            <p:ph type="title"/>
          </p:nvPr>
        </p:nvSpPr>
        <p:spPr>
          <a:xfrm>
            <a:off x="412725" y="347532"/>
            <a:ext cx="10677297" cy="945877"/>
          </a:xfrm>
          <a:ln>
            <a:solidFill>
              <a:schemeClr val="tx1"/>
            </a:solidFill>
          </a:ln>
        </p:spPr>
        <p:txBody>
          <a:bodyPr>
            <a:normAutofit/>
          </a:bodyPr>
          <a:lstStyle/>
          <a:p>
            <a:r>
              <a:rPr lang="en-US" b="1" dirty="0"/>
              <a:t>       </a:t>
            </a:r>
            <a:r>
              <a:rPr lang="en-US" b="1" dirty="0">
                <a:latin typeface="Algerian" panose="04020705040A02060702" pitchFamily="82" charset="0"/>
              </a:rPr>
              <a:t>SUPPORT VECTOR MACHINES (SVM)</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CEC85B3-9423-4C98-9C50-6532FC068838}"/>
              </a:ext>
            </a:extLst>
          </p:cNvPr>
          <p:cNvSpPr>
            <a:spLocks noGrp="1"/>
          </p:cNvSpPr>
          <p:nvPr>
            <p:ph sz="half" idx="2"/>
          </p:nvPr>
        </p:nvSpPr>
        <p:spPr>
          <a:xfrm>
            <a:off x="484743" y="2097087"/>
            <a:ext cx="5611258" cy="3694113"/>
          </a:xfrm>
        </p:spPr>
        <p:txBody>
          <a:bodyPr/>
          <a:lstStyle/>
          <a:p>
            <a:r>
              <a:rPr lang="en-IN" sz="1800" dirty="0"/>
              <a:t>Supervised learning algorithms try to predict a target (dependent variable) using features (independent variables).</a:t>
            </a:r>
          </a:p>
          <a:p>
            <a:r>
              <a:rPr lang="en-IN" sz="1800" dirty="0"/>
              <a:t>Depending on the characteristics of target variable, it can be a classification (discrete target variable) or a regression (continuous target variable) task. Prediction is done with a mapping function which maps independent variables to dependent variable.</a:t>
            </a:r>
          </a:p>
          <a:p>
            <a:endParaRPr lang="en-IN" sz="1800" dirty="0"/>
          </a:p>
        </p:txBody>
      </p:sp>
      <p:sp>
        <p:nvSpPr>
          <p:cNvPr id="7" name="Content Placeholder 6">
            <a:extLst>
              <a:ext uri="{FF2B5EF4-FFF2-40B4-BE49-F238E27FC236}">
                <a16:creationId xmlns:a16="http://schemas.microsoft.com/office/drawing/2014/main" id="{D5E069A8-BDA4-4897-B6CD-28E1C2E49E57}"/>
              </a:ext>
            </a:extLst>
          </p:cNvPr>
          <p:cNvSpPr>
            <a:spLocks noGrp="1"/>
          </p:cNvSpPr>
          <p:nvPr>
            <p:ph sz="half" idx="1"/>
          </p:nvPr>
        </p:nvSpPr>
        <p:spPr>
          <a:xfrm>
            <a:off x="484744" y="1435608"/>
            <a:ext cx="6007496" cy="3108960"/>
          </a:xfrm>
        </p:spPr>
        <p:txBody>
          <a:bodyPr/>
          <a:lstStyle/>
          <a:p>
            <a:pPr marL="0" indent="0">
              <a:buNone/>
            </a:pPr>
            <a:endParaRPr lang="en-IN" dirty="0"/>
          </a:p>
        </p:txBody>
      </p:sp>
      <p:grpSp>
        <p:nvGrpSpPr>
          <p:cNvPr id="4" name="Group 3">
            <a:extLst>
              <a:ext uri="{FF2B5EF4-FFF2-40B4-BE49-F238E27FC236}">
                <a16:creationId xmlns:a16="http://schemas.microsoft.com/office/drawing/2014/main" id="{9E896BC6-4B47-44A5-8532-1E08AC31004B}"/>
              </a:ext>
            </a:extLst>
          </p:cNvPr>
          <p:cNvGrpSpPr/>
          <p:nvPr/>
        </p:nvGrpSpPr>
        <p:grpSpPr>
          <a:xfrm>
            <a:off x="7167075" y="1589313"/>
            <a:ext cx="4649824" cy="4256189"/>
            <a:chOff x="7167075" y="1589313"/>
            <a:chExt cx="4649824" cy="4256189"/>
          </a:xfrm>
        </p:grpSpPr>
        <p:pic>
          <p:nvPicPr>
            <p:cNvPr id="5" name="Picture 4">
              <a:extLst>
                <a:ext uri="{FF2B5EF4-FFF2-40B4-BE49-F238E27FC236}">
                  <a16:creationId xmlns:a16="http://schemas.microsoft.com/office/drawing/2014/main" id="{EFBC70A3-984B-4D68-80AE-CA533238CED8}"/>
                </a:ext>
              </a:extLst>
            </p:cNvPr>
            <p:cNvPicPr>
              <a:picLocks noChangeAspect="1"/>
            </p:cNvPicPr>
            <p:nvPr/>
          </p:nvPicPr>
          <p:blipFill>
            <a:blip r:embed="rId2"/>
            <a:stretch>
              <a:fillRect/>
            </a:stretch>
          </p:blipFill>
          <p:spPr>
            <a:xfrm>
              <a:off x="7167075" y="1589313"/>
              <a:ext cx="4649824" cy="3799115"/>
            </a:xfrm>
            <a:prstGeom prst="rect">
              <a:avLst/>
            </a:prstGeom>
          </p:spPr>
        </p:pic>
        <p:pic>
          <p:nvPicPr>
            <p:cNvPr id="8" name="Picture 7">
              <a:extLst>
                <a:ext uri="{FF2B5EF4-FFF2-40B4-BE49-F238E27FC236}">
                  <a16:creationId xmlns:a16="http://schemas.microsoft.com/office/drawing/2014/main" id="{9E7C69E5-75A4-4E6C-92D5-C4FBD9A7D954}"/>
                </a:ext>
              </a:extLst>
            </p:cNvPr>
            <p:cNvPicPr>
              <a:picLocks noChangeAspect="1"/>
            </p:cNvPicPr>
            <p:nvPr/>
          </p:nvPicPr>
          <p:blipFill>
            <a:blip r:embed="rId3"/>
            <a:stretch>
              <a:fillRect/>
            </a:stretch>
          </p:blipFill>
          <p:spPr>
            <a:xfrm>
              <a:off x="7753784" y="5523162"/>
              <a:ext cx="3764931" cy="322340"/>
            </a:xfrm>
            <a:prstGeom prst="rect">
              <a:avLst/>
            </a:prstGeom>
          </p:spPr>
        </p:pic>
      </p:grpSp>
      <p:sp>
        <p:nvSpPr>
          <p:cNvPr id="6" name="Rectangle 5">
            <a:extLst>
              <a:ext uri="{FF2B5EF4-FFF2-40B4-BE49-F238E27FC236}">
                <a16:creationId xmlns:a16="http://schemas.microsoft.com/office/drawing/2014/main" id="{713F5DE4-F9AD-4C39-B7AF-51E585B39155}"/>
              </a:ext>
            </a:extLst>
          </p:cNvPr>
          <p:cNvSpPr/>
          <p:nvPr/>
        </p:nvSpPr>
        <p:spPr>
          <a:xfrm>
            <a:off x="130629" y="-26561"/>
            <a:ext cx="11919857" cy="65967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3134C79-1F32-40C9-A2D1-8921C2E48387}"/>
              </a:ext>
            </a:extLst>
          </p:cNvPr>
          <p:cNvSpPr txBox="1"/>
          <p:nvPr/>
        </p:nvSpPr>
        <p:spPr>
          <a:xfrm>
            <a:off x="484743" y="4544568"/>
            <a:ext cx="6007496"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Kernel we used in our model was ‘Linear’.</a:t>
            </a:r>
            <a:endParaRPr lang="en-IN" dirty="0"/>
          </a:p>
        </p:txBody>
      </p:sp>
    </p:spTree>
    <p:extLst>
      <p:ext uri="{BB962C8B-B14F-4D97-AF65-F5344CB8AC3E}">
        <p14:creationId xmlns:p14="http://schemas.microsoft.com/office/powerpoint/2010/main" val="147719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DC7C-44B7-4165-8063-466B61EC3E6E}"/>
              </a:ext>
            </a:extLst>
          </p:cNvPr>
          <p:cNvSpPr>
            <a:spLocks noGrp="1"/>
          </p:cNvSpPr>
          <p:nvPr>
            <p:ph type="title"/>
          </p:nvPr>
        </p:nvSpPr>
        <p:spPr>
          <a:xfrm>
            <a:off x="838200" y="435428"/>
            <a:ext cx="4855029" cy="1132115"/>
          </a:xfrm>
          <a:ln>
            <a:solidFill>
              <a:schemeClr val="tx1"/>
            </a:solidFill>
          </a:ln>
        </p:spPr>
        <p:txBody>
          <a:bodyPr/>
          <a:lstStyle/>
          <a:p>
            <a:r>
              <a:rPr lang="en-US" b="1" dirty="0">
                <a:latin typeface="Algerian" panose="04020705040A02060702" pitchFamily="82" charset="0"/>
              </a:rPr>
              <a:t>GRID SEARCH CV</a:t>
            </a:r>
            <a:endParaRPr lang="en-IN" b="1" dirty="0">
              <a:latin typeface="Algerian" panose="04020705040A02060702" pitchFamily="82" charset="0"/>
            </a:endParaRPr>
          </a:p>
        </p:txBody>
      </p:sp>
      <p:sp>
        <p:nvSpPr>
          <p:cNvPr id="3" name="Rectangle 2">
            <a:extLst>
              <a:ext uri="{FF2B5EF4-FFF2-40B4-BE49-F238E27FC236}">
                <a16:creationId xmlns:a16="http://schemas.microsoft.com/office/drawing/2014/main" id="{393C0802-8D32-4121-B339-214DD59FF72F}"/>
              </a:ext>
            </a:extLst>
          </p:cNvPr>
          <p:cNvSpPr/>
          <p:nvPr/>
        </p:nvSpPr>
        <p:spPr>
          <a:xfrm>
            <a:off x="174171" y="185057"/>
            <a:ext cx="11843658" cy="64770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82F6F993-3CF8-49D1-9338-B220D6B91087}"/>
              </a:ext>
            </a:extLst>
          </p:cNvPr>
          <p:cNvSpPr>
            <a:spLocks noGrp="1"/>
          </p:cNvSpPr>
          <p:nvPr>
            <p:ph idx="1"/>
          </p:nvPr>
        </p:nvSpPr>
        <p:spPr>
          <a:xfrm>
            <a:off x="838200" y="1705766"/>
            <a:ext cx="5660573" cy="4609420"/>
          </a:xfrm>
        </p:spPr>
        <p:txBody>
          <a:bodyPr>
            <a:normAutofit fontScale="62500" lnSpcReduction="20000"/>
          </a:bodyPr>
          <a:lstStyle/>
          <a:p>
            <a:r>
              <a:rPr lang="en-US" dirty="0"/>
              <a:t>Grid search is the process of performing hyper parameter tuning in order to determine the optimal values for a given model.</a:t>
            </a:r>
          </a:p>
          <a:p>
            <a:endParaRPr lang="en-US" dirty="0"/>
          </a:p>
          <a:p>
            <a:r>
              <a:rPr lang="en-US" dirty="0"/>
              <a:t>What are hyperparameters?</a:t>
            </a:r>
          </a:p>
          <a:p>
            <a:pPr fontAlgn="base"/>
            <a:r>
              <a:rPr lang="en-US" b="1" dirty="0"/>
              <a:t>Hyperparameters</a:t>
            </a:r>
            <a:r>
              <a:rPr lang="en-US" dirty="0"/>
              <a:t>, are the parameters that cannot be directly learned from the regular training process. They are usually fixed before the actual training process begins. These parameters express important properties of the model such as its complexity or how fast it should learn.</a:t>
            </a:r>
          </a:p>
          <a:p>
            <a:pPr fontAlgn="base"/>
            <a:r>
              <a:rPr lang="en-US" dirty="0"/>
              <a:t>Some examples of model hyperparameters include:</a:t>
            </a:r>
          </a:p>
          <a:p>
            <a:pPr marL="285750" indent="-285750" fontAlgn="base"/>
            <a:r>
              <a:rPr lang="en-US" dirty="0"/>
              <a:t>The penalty in Logistic Regression Classifier i.e. L1 or L2 regularization</a:t>
            </a:r>
          </a:p>
          <a:p>
            <a:pPr marL="285750" indent="-285750" fontAlgn="base"/>
            <a:r>
              <a:rPr lang="en-US" dirty="0"/>
              <a:t>The learning rate for training a neural network.</a:t>
            </a:r>
          </a:p>
          <a:p>
            <a:pPr marL="285750" indent="-285750" fontAlgn="base"/>
            <a:r>
              <a:rPr lang="en-US" dirty="0"/>
              <a:t>The C and sigma hyperparameters for support vector machines.</a:t>
            </a:r>
          </a:p>
          <a:p>
            <a:pPr marL="285750" indent="-285750" fontAlgn="base"/>
            <a:r>
              <a:rPr lang="en-US" dirty="0"/>
              <a:t>The k in k-nearest neighbors.</a:t>
            </a:r>
          </a:p>
          <a:p>
            <a:endParaRPr lang="en-US" dirty="0"/>
          </a:p>
          <a:p>
            <a:endParaRPr lang="en-IN" dirty="0"/>
          </a:p>
        </p:txBody>
      </p:sp>
      <p:grpSp>
        <p:nvGrpSpPr>
          <p:cNvPr id="13" name="Group 12">
            <a:extLst>
              <a:ext uri="{FF2B5EF4-FFF2-40B4-BE49-F238E27FC236}">
                <a16:creationId xmlns:a16="http://schemas.microsoft.com/office/drawing/2014/main" id="{A924E3C5-47B0-4097-A934-DB82A6CC748B}"/>
              </a:ext>
            </a:extLst>
          </p:cNvPr>
          <p:cNvGrpSpPr/>
          <p:nvPr/>
        </p:nvGrpSpPr>
        <p:grpSpPr>
          <a:xfrm>
            <a:off x="6874844" y="1863526"/>
            <a:ext cx="4890051" cy="3409178"/>
            <a:chOff x="6850091" y="1133722"/>
            <a:chExt cx="4890051" cy="3409178"/>
          </a:xfrm>
        </p:grpSpPr>
        <p:pic>
          <p:nvPicPr>
            <p:cNvPr id="7" name="Content Placeholder 6">
              <a:extLst>
                <a:ext uri="{FF2B5EF4-FFF2-40B4-BE49-F238E27FC236}">
                  <a16:creationId xmlns:a16="http://schemas.microsoft.com/office/drawing/2014/main" id="{4A94646B-D6BD-45E9-85B9-6B6ECF824FE6}"/>
                </a:ext>
              </a:extLst>
            </p:cNvPr>
            <p:cNvPicPr>
              <a:picLocks/>
            </p:cNvPicPr>
            <p:nvPr/>
          </p:nvPicPr>
          <p:blipFill>
            <a:blip r:embed="rId2"/>
            <a:stretch>
              <a:fillRect/>
            </a:stretch>
          </p:blipFill>
          <p:spPr>
            <a:xfrm>
              <a:off x="6850091" y="1133722"/>
              <a:ext cx="4890051" cy="3034747"/>
            </a:xfrm>
            <a:prstGeom prst="rect">
              <a:avLst/>
            </a:prstGeom>
          </p:spPr>
        </p:pic>
        <p:pic>
          <p:nvPicPr>
            <p:cNvPr id="8" name="Picture 7">
              <a:extLst>
                <a:ext uri="{FF2B5EF4-FFF2-40B4-BE49-F238E27FC236}">
                  <a16:creationId xmlns:a16="http://schemas.microsoft.com/office/drawing/2014/main" id="{B6C0E8FA-5B5D-41AE-B8D4-492FBA52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3004" y="4168469"/>
              <a:ext cx="2767137" cy="374431"/>
            </a:xfrm>
            <a:prstGeom prst="rect">
              <a:avLst/>
            </a:prstGeom>
          </p:spPr>
        </p:pic>
        <p:sp>
          <p:nvSpPr>
            <p:cNvPr id="12" name="TextBox 11">
              <a:extLst>
                <a:ext uri="{FF2B5EF4-FFF2-40B4-BE49-F238E27FC236}">
                  <a16:creationId xmlns:a16="http://schemas.microsoft.com/office/drawing/2014/main" id="{65D64A6B-C350-491D-845B-E3B1FF2178D9}"/>
                </a:ext>
              </a:extLst>
            </p:cNvPr>
            <p:cNvSpPr txBox="1"/>
            <p:nvPr/>
          </p:nvSpPr>
          <p:spPr>
            <a:xfrm>
              <a:off x="6850091" y="4173568"/>
              <a:ext cx="2122914" cy="369332"/>
            </a:xfrm>
            <a:prstGeom prst="rect">
              <a:avLst/>
            </a:prstGeom>
            <a:solidFill>
              <a:schemeClr val="bg1"/>
            </a:solidFill>
          </p:spPr>
          <p:txBody>
            <a:bodyPr wrap="square" rtlCol="0">
              <a:spAutoFit/>
            </a:bodyPr>
            <a:lstStyle/>
            <a:p>
              <a:r>
                <a:rPr lang="en-US" dirty="0"/>
                <a:t>5  Naïve Bayes</a:t>
              </a:r>
            </a:p>
          </p:txBody>
        </p:sp>
      </p:grpSp>
      <p:pic>
        <p:nvPicPr>
          <p:cNvPr id="14" name="Picture 13">
            <a:extLst>
              <a:ext uri="{FF2B5EF4-FFF2-40B4-BE49-F238E27FC236}">
                <a16:creationId xmlns:a16="http://schemas.microsoft.com/office/drawing/2014/main" id="{A809471E-94D1-4549-9D93-74E98AB60F49}"/>
              </a:ext>
            </a:extLst>
          </p:cNvPr>
          <p:cNvPicPr>
            <a:picLocks noChangeAspect="1"/>
          </p:cNvPicPr>
          <p:nvPr/>
        </p:nvPicPr>
        <p:blipFill>
          <a:blip r:embed="rId4"/>
          <a:stretch>
            <a:fillRect/>
          </a:stretch>
        </p:blipFill>
        <p:spPr>
          <a:xfrm>
            <a:off x="6621911" y="1585296"/>
            <a:ext cx="5272780" cy="3883645"/>
          </a:xfrm>
          <a:prstGeom prst="rect">
            <a:avLst/>
          </a:prstGeom>
        </p:spPr>
      </p:pic>
    </p:spTree>
    <p:extLst>
      <p:ext uri="{BB962C8B-B14F-4D97-AF65-F5344CB8AC3E}">
        <p14:creationId xmlns:p14="http://schemas.microsoft.com/office/powerpoint/2010/main" val="3786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6AFB-61AD-4825-B99C-C725DF5AF474}"/>
              </a:ext>
            </a:extLst>
          </p:cNvPr>
          <p:cNvSpPr>
            <a:spLocks noGrp="1"/>
          </p:cNvSpPr>
          <p:nvPr>
            <p:ph type="title"/>
          </p:nvPr>
        </p:nvSpPr>
        <p:spPr>
          <a:xfrm>
            <a:off x="529856" y="725440"/>
            <a:ext cx="3393558" cy="1135368"/>
          </a:xfrm>
          <a:ln>
            <a:solidFill>
              <a:schemeClr val="tx1"/>
            </a:solidFill>
          </a:ln>
        </p:spPr>
        <p:txBody>
          <a:bodyPr/>
          <a:lstStyle/>
          <a:p>
            <a:r>
              <a:rPr lang="en-US" b="1" dirty="0">
                <a:latin typeface="Algerian" panose="04020705040A02060702" pitchFamily="82" charset="0"/>
              </a:rPr>
              <a:t>Conclusion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66B3298-11E9-4D05-A9FA-33ACA50B68A1}"/>
              </a:ext>
            </a:extLst>
          </p:cNvPr>
          <p:cNvSpPr>
            <a:spLocks noGrp="1"/>
          </p:cNvSpPr>
          <p:nvPr>
            <p:ph idx="1"/>
          </p:nvPr>
        </p:nvSpPr>
        <p:spPr>
          <a:xfrm>
            <a:off x="833068" y="2137144"/>
            <a:ext cx="9905999" cy="3824177"/>
          </a:xfrm>
        </p:spPr>
        <p:txBody>
          <a:bodyPr>
            <a:normAutofit fontScale="77500" lnSpcReduction="20000"/>
          </a:bodyPr>
          <a:lstStyle/>
          <a:p>
            <a:r>
              <a:rPr lang="en-IN" dirty="0"/>
              <a:t>Of all the models applied on the dataset, grid search CV suggests the best accuracy score of the Gaussian Naïve Bayes classifier. </a:t>
            </a:r>
          </a:p>
          <a:p>
            <a:r>
              <a:rPr lang="en-IN" dirty="0"/>
              <a:t>Even after the hyperparameter tuning of the various models, the best scores of each fell less of the accuracy score of the Naïve Bayes Classifier.</a:t>
            </a:r>
          </a:p>
          <a:p>
            <a:r>
              <a:rPr lang="en-US" dirty="0"/>
              <a:t>Gaussian Naive Bayes is an algorithm having a Probabilistic Approach. It involves prior and posterior probability calculation of the classes in the dataset and the test data given a class respectively. This makes the classification of data more accurate.</a:t>
            </a:r>
          </a:p>
          <a:p>
            <a:r>
              <a:rPr lang="en-US" dirty="0"/>
              <a:t>For a dataset to predict attrition rate the posterior probabilities play a very important role, such as the range of the employee age, income, job satisfaction etc. with Naïve Bayes classifier these values are significantly used to find the final probability of attrition.</a:t>
            </a:r>
          </a:p>
          <a:p>
            <a:r>
              <a:rPr lang="en-US" dirty="0"/>
              <a:t>It </a:t>
            </a:r>
            <a:r>
              <a:rPr lang="en-US" b="1" dirty="0"/>
              <a:t>performs better</a:t>
            </a:r>
            <a:r>
              <a:rPr lang="en-US" dirty="0"/>
              <a:t> in the case of categorical input variables as compared to numerical variables. In the dataset most of the selected variables were categorical.</a:t>
            </a:r>
          </a:p>
        </p:txBody>
      </p:sp>
      <p:sp>
        <p:nvSpPr>
          <p:cNvPr id="4" name="Rectangle 3">
            <a:extLst>
              <a:ext uri="{FF2B5EF4-FFF2-40B4-BE49-F238E27FC236}">
                <a16:creationId xmlns:a16="http://schemas.microsoft.com/office/drawing/2014/main" id="{C4E147C2-4415-4151-AACF-8136751B85E4}"/>
              </a:ext>
            </a:extLst>
          </p:cNvPr>
          <p:cNvSpPr/>
          <p:nvPr/>
        </p:nvSpPr>
        <p:spPr>
          <a:xfrm>
            <a:off x="191386" y="212651"/>
            <a:ext cx="11823405" cy="647522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606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E3A7-26BE-45B0-985E-21B01CE1DB85}"/>
              </a:ext>
            </a:extLst>
          </p:cNvPr>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p>
        </p:txBody>
      </p:sp>
      <p:sp>
        <p:nvSpPr>
          <p:cNvPr id="3" name="Content Placeholder 2">
            <a:extLst>
              <a:ext uri="{FF2B5EF4-FFF2-40B4-BE49-F238E27FC236}">
                <a16:creationId xmlns:a16="http://schemas.microsoft.com/office/drawing/2014/main" id="{5E73291D-866E-4C8A-B073-C379E304B069}"/>
              </a:ext>
            </a:extLst>
          </p:cNvPr>
          <p:cNvSpPr txBox="1">
            <a:spLocks/>
          </p:cNvSpPr>
          <p:nvPr/>
        </p:nvSpPr>
        <p:spPr>
          <a:xfrm>
            <a:off x="939393" y="1774685"/>
            <a:ext cx="9905999" cy="446479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Text classification/ Spam Filtering/ Sentiment Analysis:</a:t>
            </a:r>
            <a:r>
              <a:rPr lang="en-US" dirty="0"/>
              <a:t> Naive Bayes classifiers are mostly used in text classification (due to their better results in multi-class problems and independence rule) have a higher success rate as compared to other algorithms. As a result, it is widely used in Spam filtering (identify spam e-mail) and Sentiment Analysis (in social media analysis, to identify positive and negative customer sentiments)</a:t>
            </a:r>
          </a:p>
          <a:p>
            <a:r>
              <a:rPr lang="en-US" b="1" dirty="0"/>
              <a:t>Recommendation System:</a:t>
            </a:r>
            <a:r>
              <a:rPr lang="en-US" dirty="0"/>
              <a:t> Naive Bayes Classifier along with algorithms like Collaborative Filtering makes a Recommendation System that uses machine learning and data mining techniques to filter unseen information and predict whether a user would like a given resource or not.</a:t>
            </a:r>
          </a:p>
          <a:p>
            <a:endParaRPr lang="en-US" dirty="0"/>
          </a:p>
        </p:txBody>
      </p:sp>
      <p:sp>
        <p:nvSpPr>
          <p:cNvPr id="4" name="TextBox 3">
            <a:extLst>
              <a:ext uri="{FF2B5EF4-FFF2-40B4-BE49-F238E27FC236}">
                <a16:creationId xmlns:a16="http://schemas.microsoft.com/office/drawing/2014/main" id="{99B2AC1E-7E68-428B-AE37-3332E298AF3E}"/>
              </a:ext>
            </a:extLst>
          </p:cNvPr>
          <p:cNvSpPr txBox="1"/>
          <p:nvPr/>
        </p:nvSpPr>
        <p:spPr>
          <a:xfrm>
            <a:off x="205562" y="541028"/>
            <a:ext cx="11780875" cy="707886"/>
          </a:xfrm>
          <a:prstGeom prst="rect">
            <a:avLst/>
          </a:prstGeom>
          <a:noFill/>
          <a:ln>
            <a:solidFill>
              <a:schemeClr val="tx1"/>
            </a:solidFill>
          </a:ln>
        </p:spPr>
        <p:txBody>
          <a:bodyPr wrap="square" rtlCol="0">
            <a:spAutoFit/>
          </a:bodyPr>
          <a:lstStyle/>
          <a:p>
            <a:r>
              <a:rPr lang="en-US" sz="4000" dirty="0">
                <a:latin typeface="Algerian" panose="04020705040A02060702" pitchFamily="82" charset="0"/>
              </a:rPr>
              <a:t>OTHER APPICATIONS OF GAUSSIAN NAÏVE BAYES</a:t>
            </a:r>
          </a:p>
        </p:txBody>
      </p:sp>
      <p:sp>
        <p:nvSpPr>
          <p:cNvPr id="5" name="Rectangle 4">
            <a:extLst>
              <a:ext uri="{FF2B5EF4-FFF2-40B4-BE49-F238E27FC236}">
                <a16:creationId xmlns:a16="http://schemas.microsoft.com/office/drawing/2014/main" id="{B3677295-74C1-4724-8781-B42DD1858644}"/>
              </a:ext>
            </a:extLst>
          </p:cNvPr>
          <p:cNvSpPr/>
          <p:nvPr/>
        </p:nvSpPr>
        <p:spPr>
          <a:xfrm>
            <a:off x="114300" y="127591"/>
            <a:ext cx="11944977" cy="66275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0433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E2704-7102-459A-87D1-E314C5210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765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1F657DDF-EC5F-4A23-A0F2-7764AAEEAD3D}"/>
              </a:ext>
            </a:extLst>
          </p:cNvPr>
          <p:cNvSpPr>
            <a:spLocks/>
          </p:cNvSpPr>
          <p:nvPr/>
        </p:nvSpPr>
        <p:spPr bwMode="auto">
          <a:xfrm>
            <a:off x="623888" y="-1587"/>
            <a:ext cx="11568112" cy="5722553"/>
          </a:xfrm>
          <a:custGeom>
            <a:avLst/>
            <a:gdLst>
              <a:gd name="T0" fmla="*/ 3147 w 3147"/>
              <a:gd name="T1" fmla="*/ 1312 h 1657"/>
              <a:gd name="T2" fmla="*/ 3147 w 3147"/>
              <a:gd name="T3" fmla="*/ 1657 h 1657"/>
              <a:gd name="T4" fmla="*/ 2364 w 3147"/>
              <a:gd name="T5" fmla="*/ 1244 h 1657"/>
              <a:gd name="T6" fmla="*/ 2096 w 3147"/>
              <a:gd name="T7" fmla="*/ 1244 h 1657"/>
              <a:gd name="T8" fmla="*/ 1818 w 3147"/>
              <a:gd name="T9" fmla="*/ 1391 h 1657"/>
              <a:gd name="T10" fmla="*/ 1720 w 3147"/>
              <a:gd name="T11" fmla="*/ 1415 h 1657"/>
              <a:gd name="T12" fmla="*/ 1622 w 3147"/>
              <a:gd name="T13" fmla="*/ 1391 h 1657"/>
              <a:gd name="T14" fmla="*/ 917 w 3147"/>
              <a:gd name="T15" fmla="*/ 1019 h 1657"/>
              <a:gd name="T16" fmla="*/ 888 w 3147"/>
              <a:gd name="T17" fmla="*/ 1004 h 1657"/>
              <a:gd name="T18" fmla="*/ 755 w 3147"/>
              <a:gd name="T19" fmla="*/ 934 h 1657"/>
              <a:gd name="T20" fmla="*/ 756 w 3147"/>
              <a:gd name="T21" fmla="*/ 742 h 1657"/>
              <a:gd name="T22" fmla="*/ 901 w 3147"/>
              <a:gd name="T23" fmla="*/ 666 h 1657"/>
              <a:gd name="T24" fmla="*/ 901 w 3147"/>
              <a:gd name="T25" fmla="*/ 475 h 1657"/>
              <a:gd name="T26" fmla="*/ 0 w 3147"/>
              <a:gd name="T27" fmla="*/ 0 h 1657"/>
              <a:gd name="T28" fmla="*/ 654 w 3147"/>
              <a:gd name="T29" fmla="*/ 0 h 1657"/>
              <a:gd name="T30" fmla="*/ 1321 w 3147"/>
              <a:gd name="T31" fmla="*/ 351 h 1657"/>
              <a:gd name="T32" fmla="*/ 1454 w 3147"/>
              <a:gd name="T33" fmla="*/ 571 h 1657"/>
              <a:gd name="T34" fmla="*/ 1322 w 3147"/>
              <a:gd name="T35" fmla="*/ 790 h 1657"/>
              <a:gd name="T36" fmla="*/ 1322 w 3147"/>
              <a:gd name="T37" fmla="*/ 887 h 1657"/>
              <a:gd name="T38" fmla="*/ 1623 w 3147"/>
              <a:gd name="T39" fmla="*/ 1046 h 1657"/>
              <a:gd name="T40" fmla="*/ 1817 w 3147"/>
              <a:gd name="T41" fmla="*/ 1046 h 1657"/>
              <a:gd name="T42" fmla="*/ 1903 w 3147"/>
              <a:gd name="T43" fmla="*/ 1001 h 1657"/>
              <a:gd name="T44" fmla="*/ 2074 w 3147"/>
              <a:gd name="T45" fmla="*/ 911 h 1657"/>
              <a:gd name="T46" fmla="*/ 2095 w 3147"/>
              <a:gd name="T47" fmla="*/ 900 h 1657"/>
              <a:gd name="T48" fmla="*/ 2363 w 3147"/>
              <a:gd name="T49" fmla="*/ 900 h 1657"/>
              <a:gd name="T50" fmla="*/ 2555 w 3147"/>
              <a:gd name="T51" fmla="*/ 1001 h 1657"/>
              <a:gd name="T52" fmla="*/ 2555 w 3147"/>
              <a:gd name="T53" fmla="*/ 1001 h 1657"/>
              <a:gd name="T54" fmla="*/ 3147 w 3147"/>
              <a:gd name="T55" fmla="*/ 1312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7" h="1657">
                <a:moveTo>
                  <a:pt x="3147" y="1312"/>
                </a:moveTo>
                <a:cubicBezTo>
                  <a:pt x="3147" y="1657"/>
                  <a:pt x="3147" y="1657"/>
                  <a:pt x="3147" y="1657"/>
                </a:cubicBezTo>
                <a:cubicBezTo>
                  <a:pt x="2364" y="1244"/>
                  <a:pt x="2364" y="1244"/>
                  <a:pt x="2364" y="1244"/>
                </a:cubicBezTo>
                <a:cubicBezTo>
                  <a:pt x="2280" y="1200"/>
                  <a:pt x="2179" y="1200"/>
                  <a:pt x="2096" y="1244"/>
                </a:cubicBezTo>
                <a:cubicBezTo>
                  <a:pt x="1818" y="1391"/>
                  <a:pt x="1818" y="1391"/>
                  <a:pt x="1818" y="1391"/>
                </a:cubicBezTo>
                <a:cubicBezTo>
                  <a:pt x="1787" y="1407"/>
                  <a:pt x="1753" y="1415"/>
                  <a:pt x="1720" y="1415"/>
                </a:cubicBezTo>
                <a:cubicBezTo>
                  <a:pt x="1686" y="1415"/>
                  <a:pt x="1652" y="1407"/>
                  <a:pt x="1622" y="1391"/>
                </a:cubicBezTo>
                <a:cubicBezTo>
                  <a:pt x="917" y="1019"/>
                  <a:pt x="917" y="1019"/>
                  <a:pt x="917" y="1019"/>
                </a:cubicBezTo>
                <a:cubicBezTo>
                  <a:pt x="888" y="1004"/>
                  <a:pt x="888" y="1004"/>
                  <a:pt x="888" y="1004"/>
                </a:cubicBezTo>
                <a:cubicBezTo>
                  <a:pt x="755" y="934"/>
                  <a:pt x="755" y="934"/>
                  <a:pt x="755" y="934"/>
                </a:cubicBezTo>
                <a:cubicBezTo>
                  <a:pt x="678" y="893"/>
                  <a:pt x="678" y="783"/>
                  <a:pt x="756" y="742"/>
                </a:cubicBezTo>
                <a:cubicBezTo>
                  <a:pt x="901" y="666"/>
                  <a:pt x="901" y="666"/>
                  <a:pt x="901" y="666"/>
                </a:cubicBezTo>
                <a:cubicBezTo>
                  <a:pt x="977" y="625"/>
                  <a:pt x="977" y="515"/>
                  <a:pt x="901" y="475"/>
                </a:cubicBezTo>
                <a:cubicBezTo>
                  <a:pt x="0" y="0"/>
                  <a:pt x="0" y="0"/>
                  <a:pt x="0" y="0"/>
                </a:cubicBezTo>
                <a:cubicBezTo>
                  <a:pt x="654" y="0"/>
                  <a:pt x="654" y="0"/>
                  <a:pt x="654" y="0"/>
                </a:cubicBezTo>
                <a:cubicBezTo>
                  <a:pt x="1321" y="351"/>
                  <a:pt x="1321" y="351"/>
                  <a:pt x="1321" y="351"/>
                </a:cubicBezTo>
                <a:cubicBezTo>
                  <a:pt x="1410" y="398"/>
                  <a:pt x="1454" y="484"/>
                  <a:pt x="1454" y="571"/>
                </a:cubicBezTo>
                <a:cubicBezTo>
                  <a:pt x="1454" y="657"/>
                  <a:pt x="1410" y="743"/>
                  <a:pt x="1322" y="790"/>
                </a:cubicBezTo>
                <a:cubicBezTo>
                  <a:pt x="1282" y="810"/>
                  <a:pt x="1282" y="867"/>
                  <a:pt x="1322" y="887"/>
                </a:cubicBezTo>
                <a:cubicBezTo>
                  <a:pt x="1623" y="1046"/>
                  <a:pt x="1623" y="1046"/>
                  <a:pt x="1623" y="1046"/>
                </a:cubicBezTo>
                <a:cubicBezTo>
                  <a:pt x="1684" y="1078"/>
                  <a:pt x="1756" y="1078"/>
                  <a:pt x="1817" y="1046"/>
                </a:cubicBezTo>
                <a:cubicBezTo>
                  <a:pt x="1903" y="1001"/>
                  <a:pt x="1903" y="1001"/>
                  <a:pt x="1903" y="1001"/>
                </a:cubicBezTo>
                <a:cubicBezTo>
                  <a:pt x="2074" y="911"/>
                  <a:pt x="2074" y="911"/>
                  <a:pt x="2074" y="911"/>
                </a:cubicBezTo>
                <a:cubicBezTo>
                  <a:pt x="2095" y="900"/>
                  <a:pt x="2095" y="900"/>
                  <a:pt x="2095" y="900"/>
                </a:cubicBezTo>
                <a:cubicBezTo>
                  <a:pt x="2179" y="856"/>
                  <a:pt x="2279" y="856"/>
                  <a:pt x="2363" y="900"/>
                </a:cubicBezTo>
                <a:cubicBezTo>
                  <a:pt x="2555" y="1001"/>
                  <a:pt x="2555" y="1001"/>
                  <a:pt x="2555" y="1001"/>
                </a:cubicBezTo>
                <a:cubicBezTo>
                  <a:pt x="2555" y="1001"/>
                  <a:pt x="2555" y="1001"/>
                  <a:pt x="2555" y="1001"/>
                </a:cubicBezTo>
                <a:lnTo>
                  <a:pt x="3147" y="1312"/>
                </a:lnTo>
                <a:close/>
              </a:path>
            </a:pathLst>
          </a:custGeom>
          <a:gradFill>
            <a:gsLst>
              <a:gs pos="100000">
                <a:srgbClr val="91B4B3"/>
              </a:gs>
              <a:gs pos="61000">
                <a:srgbClr val="829A99"/>
              </a:gs>
              <a:gs pos="0">
                <a:srgbClr val="6A7171"/>
              </a:gs>
            </a:gsLst>
            <a:lin ang="4200000" scaled="0"/>
          </a:gradFill>
          <a:ln>
            <a:noFill/>
          </a:ln>
          <a:effectLst>
            <a:innerShdw blurRad="63500" dist="508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id-ID" sz="2400" dirty="0"/>
          </a:p>
        </p:txBody>
      </p:sp>
      <p:sp>
        <p:nvSpPr>
          <p:cNvPr id="160" name="Freeform 152">
            <a:extLst>
              <a:ext uri="{FF2B5EF4-FFF2-40B4-BE49-F238E27FC236}">
                <a16:creationId xmlns:a16="http://schemas.microsoft.com/office/drawing/2014/main" id="{C2F8EC54-FD61-4C89-908E-25C27A21F78C}"/>
              </a:ext>
            </a:extLst>
          </p:cNvPr>
          <p:cNvSpPr>
            <a:spLocks/>
          </p:cNvSpPr>
          <p:nvPr/>
        </p:nvSpPr>
        <p:spPr bwMode="auto">
          <a:xfrm>
            <a:off x="2380040" y="8293"/>
            <a:ext cx="9804904" cy="5131803"/>
          </a:xfrm>
          <a:custGeom>
            <a:avLst/>
            <a:gdLst>
              <a:gd name="T0" fmla="*/ 2827 w 2827"/>
              <a:gd name="T1" fmla="*/ 1476 h 1476"/>
              <a:gd name="T2" fmla="*/ 2015 w 2827"/>
              <a:gd name="T3" fmla="*/ 1052 h 1476"/>
              <a:gd name="T4" fmla="*/ 1832 w 2827"/>
              <a:gd name="T5" fmla="*/ 1052 h 1476"/>
              <a:gd name="T6" fmla="*/ 1504 w 2827"/>
              <a:gd name="T7" fmla="*/ 1222 h 1476"/>
              <a:gd name="T8" fmla="*/ 1315 w 2827"/>
              <a:gd name="T9" fmla="*/ 1218 h 1476"/>
              <a:gd name="T10" fmla="*/ 760 w 2827"/>
              <a:gd name="T11" fmla="*/ 898 h 1476"/>
              <a:gd name="T12" fmla="*/ 754 w 2827"/>
              <a:gd name="T13" fmla="*/ 733 h 1476"/>
              <a:gd name="T14" fmla="*/ 851 w 2827"/>
              <a:gd name="T15" fmla="*/ 668 h 1476"/>
              <a:gd name="T16" fmla="*/ 845 w 2827"/>
              <a:gd name="T17" fmla="*/ 488 h 1476"/>
              <a:gd name="T18" fmla="*/ 0 w 2827"/>
              <a:gd name="T19" fmla="*/ 0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7" h="1476">
                <a:moveTo>
                  <a:pt x="2827" y="1476"/>
                </a:moveTo>
                <a:cubicBezTo>
                  <a:pt x="2015" y="1052"/>
                  <a:pt x="2015" y="1052"/>
                  <a:pt x="2015" y="1052"/>
                </a:cubicBezTo>
                <a:cubicBezTo>
                  <a:pt x="1958" y="1022"/>
                  <a:pt x="1889" y="1022"/>
                  <a:pt x="1832" y="1052"/>
                </a:cubicBezTo>
                <a:cubicBezTo>
                  <a:pt x="1504" y="1222"/>
                  <a:pt x="1504" y="1222"/>
                  <a:pt x="1504" y="1222"/>
                </a:cubicBezTo>
                <a:cubicBezTo>
                  <a:pt x="1444" y="1253"/>
                  <a:pt x="1373" y="1251"/>
                  <a:pt x="1315" y="1218"/>
                </a:cubicBezTo>
                <a:cubicBezTo>
                  <a:pt x="760" y="898"/>
                  <a:pt x="760" y="898"/>
                  <a:pt x="760" y="898"/>
                </a:cubicBezTo>
                <a:cubicBezTo>
                  <a:pt x="697" y="862"/>
                  <a:pt x="694" y="773"/>
                  <a:pt x="754" y="733"/>
                </a:cubicBezTo>
                <a:cubicBezTo>
                  <a:pt x="851" y="668"/>
                  <a:pt x="851" y="668"/>
                  <a:pt x="851" y="668"/>
                </a:cubicBezTo>
                <a:cubicBezTo>
                  <a:pt x="916" y="624"/>
                  <a:pt x="913" y="527"/>
                  <a:pt x="845" y="488"/>
                </a:cubicBezTo>
                <a:cubicBezTo>
                  <a:pt x="0" y="0"/>
                  <a:pt x="0" y="0"/>
                  <a:pt x="0" y="0"/>
                </a:cubicBezTo>
              </a:path>
            </a:pathLst>
          </a:custGeom>
          <a:noFill/>
          <a:ln w="15875" cap="flat">
            <a:solidFill>
              <a:schemeClr val="bg1"/>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400" dirty="0"/>
          </a:p>
        </p:txBody>
      </p:sp>
      <p:sp>
        <p:nvSpPr>
          <p:cNvPr id="9" name="Oval 6">
            <a:extLst>
              <a:ext uri="{FF2B5EF4-FFF2-40B4-BE49-F238E27FC236}">
                <a16:creationId xmlns:a16="http://schemas.microsoft.com/office/drawing/2014/main" id="{E37951EA-87CD-4A6A-86FA-5F367FD8FF88}"/>
              </a:ext>
            </a:extLst>
          </p:cNvPr>
          <p:cNvSpPr>
            <a:spLocks noChangeArrowheads="1"/>
          </p:cNvSpPr>
          <p:nvPr/>
        </p:nvSpPr>
        <p:spPr bwMode="auto">
          <a:xfrm>
            <a:off x="9157559" y="5109171"/>
            <a:ext cx="978419" cy="611795"/>
          </a:xfrm>
          <a:prstGeom prst="ellipse">
            <a:avLst/>
          </a:prstGeom>
          <a:solidFill>
            <a:srgbClr val="ADB1B2"/>
          </a:solidFill>
          <a:ln>
            <a:noFill/>
          </a:ln>
          <a:effectLst>
            <a:outerShdw blurRad="215900" dist="76200" dir="18900000" algn="bl"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id-ID" sz="2400"/>
          </a:p>
        </p:txBody>
      </p:sp>
      <p:sp>
        <p:nvSpPr>
          <p:cNvPr id="12" name="Oval 9">
            <a:extLst>
              <a:ext uri="{FF2B5EF4-FFF2-40B4-BE49-F238E27FC236}">
                <a16:creationId xmlns:a16="http://schemas.microsoft.com/office/drawing/2014/main" id="{A56FB521-753A-456B-BDF2-AC981BBCF145}"/>
              </a:ext>
            </a:extLst>
          </p:cNvPr>
          <p:cNvSpPr>
            <a:spLocks noChangeArrowheads="1"/>
          </p:cNvSpPr>
          <p:nvPr/>
        </p:nvSpPr>
        <p:spPr bwMode="auto">
          <a:xfrm>
            <a:off x="9157559" y="5077389"/>
            <a:ext cx="978419" cy="611795"/>
          </a:xfrm>
          <a:prstGeom prst="ellipse">
            <a:avLst/>
          </a:prstGeom>
          <a:gradFill>
            <a:gsLst>
              <a:gs pos="53000">
                <a:srgbClr val="C3C6C5"/>
              </a:gs>
              <a:gs pos="0">
                <a:srgbClr val="ADB1B2"/>
              </a:gs>
              <a:gs pos="100000">
                <a:srgbClr val="DEDEDA"/>
              </a:gs>
            </a:gsLst>
            <a:lin ang="4200000" scaled="0"/>
          </a:gradFill>
          <a:ln>
            <a:noFill/>
          </a:ln>
        </p:spPr>
        <p:txBody>
          <a:bodyPr vert="horz" wrap="square" lIns="91440" tIns="45720" rIns="91440" bIns="45720" numCol="1" anchor="t" anchorCtr="0" compatLnSpc="1">
            <a:prstTxWarp prst="textNoShape">
              <a:avLst/>
            </a:prstTxWarp>
          </a:bodyPr>
          <a:lstStyle/>
          <a:p>
            <a:endParaRPr lang="id-ID" sz="2400"/>
          </a:p>
        </p:txBody>
      </p:sp>
      <p:sp>
        <p:nvSpPr>
          <p:cNvPr id="10" name="Oval 7">
            <a:extLst>
              <a:ext uri="{FF2B5EF4-FFF2-40B4-BE49-F238E27FC236}">
                <a16:creationId xmlns:a16="http://schemas.microsoft.com/office/drawing/2014/main" id="{CED77F17-F1BE-4E47-AEEB-C4D4DC9003B1}"/>
              </a:ext>
            </a:extLst>
          </p:cNvPr>
          <p:cNvSpPr>
            <a:spLocks noChangeArrowheads="1"/>
          </p:cNvSpPr>
          <p:nvPr/>
        </p:nvSpPr>
        <p:spPr bwMode="auto">
          <a:xfrm>
            <a:off x="6794569" y="2452173"/>
            <a:ext cx="981823" cy="611795"/>
          </a:xfrm>
          <a:prstGeom prst="ellipse">
            <a:avLst/>
          </a:prstGeom>
          <a:solidFill>
            <a:srgbClr val="ADB1B2"/>
          </a:solidFill>
          <a:ln>
            <a:noFill/>
          </a:ln>
          <a:effectLst>
            <a:outerShdw blurRad="215900" dist="76200" dir="18900000" algn="bl"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id-ID" sz="2400"/>
          </a:p>
        </p:txBody>
      </p:sp>
      <p:sp>
        <p:nvSpPr>
          <p:cNvPr id="13" name="Oval 10">
            <a:extLst>
              <a:ext uri="{FF2B5EF4-FFF2-40B4-BE49-F238E27FC236}">
                <a16:creationId xmlns:a16="http://schemas.microsoft.com/office/drawing/2014/main" id="{C0F23F8C-95F8-489C-9537-FB351B8F2E06}"/>
              </a:ext>
            </a:extLst>
          </p:cNvPr>
          <p:cNvSpPr>
            <a:spLocks noChangeArrowheads="1"/>
          </p:cNvSpPr>
          <p:nvPr/>
        </p:nvSpPr>
        <p:spPr bwMode="auto">
          <a:xfrm>
            <a:off x="6794569" y="2420391"/>
            <a:ext cx="981823" cy="611795"/>
          </a:xfrm>
          <a:prstGeom prst="ellipse">
            <a:avLst/>
          </a:prstGeom>
          <a:gradFill>
            <a:gsLst>
              <a:gs pos="53000">
                <a:srgbClr val="C3C6C5"/>
              </a:gs>
              <a:gs pos="0">
                <a:srgbClr val="ADB1B2"/>
              </a:gs>
              <a:gs pos="100000">
                <a:srgbClr val="DEDEDA"/>
              </a:gs>
            </a:gsLst>
            <a:lin ang="4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11" name="Oval 8">
            <a:extLst>
              <a:ext uri="{FF2B5EF4-FFF2-40B4-BE49-F238E27FC236}">
                <a16:creationId xmlns:a16="http://schemas.microsoft.com/office/drawing/2014/main" id="{278927AA-4E3A-4576-99C1-3AC630D4CCCA}"/>
              </a:ext>
            </a:extLst>
          </p:cNvPr>
          <p:cNvSpPr>
            <a:spLocks noChangeArrowheads="1"/>
          </p:cNvSpPr>
          <p:nvPr/>
        </p:nvSpPr>
        <p:spPr bwMode="auto">
          <a:xfrm>
            <a:off x="2939825" y="1665503"/>
            <a:ext cx="981823" cy="610660"/>
          </a:xfrm>
          <a:prstGeom prst="ellipse">
            <a:avLst/>
          </a:prstGeom>
          <a:solidFill>
            <a:srgbClr val="ADB1B2"/>
          </a:solidFill>
          <a:ln>
            <a:noFill/>
          </a:ln>
          <a:effectLst>
            <a:outerShdw blurRad="215900" dist="76200" dir="18900000" algn="bl"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id-ID" sz="2400"/>
          </a:p>
        </p:txBody>
      </p:sp>
      <p:sp>
        <p:nvSpPr>
          <p:cNvPr id="14" name="Oval 11">
            <a:extLst>
              <a:ext uri="{FF2B5EF4-FFF2-40B4-BE49-F238E27FC236}">
                <a16:creationId xmlns:a16="http://schemas.microsoft.com/office/drawing/2014/main" id="{DC94DE5B-E49C-41DF-97FA-CDE59F6CE7BC}"/>
              </a:ext>
            </a:extLst>
          </p:cNvPr>
          <p:cNvSpPr>
            <a:spLocks noChangeArrowheads="1"/>
          </p:cNvSpPr>
          <p:nvPr/>
        </p:nvSpPr>
        <p:spPr bwMode="auto">
          <a:xfrm>
            <a:off x="2939825" y="1633721"/>
            <a:ext cx="981823" cy="611795"/>
          </a:xfrm>
          <a:prstGeom prst="ellipse">
            <a:avLst/>
          </a:prstGeom>
          <a:gradFill>
            <a:gsLst>
              <a:gs pos="53000">
                <a:srgbClr val="C3C6C5"/>
              </a:gs>
              <a:gs pos="0">
                <a:srgbClr val="ADB1B2"/>
              </a:gs>
              <a:gs pos="100000">
                <a:srgbClr val="DEDEDA"/>
              </a:gs>
            </a:gsLst>
            <a:lin ang="4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162" name="Oval 161">
            <a:extLst>
              <a:ext uri="{FF2B5EF4-FFF2-40B4-BE49-F238E27FC236}">
                <a16:creationId xmlns:a16="http://schemas.microsoft.com/office/drawing/2014/main" id="{0BD622BB-2383-4AF1-A87A-2755D3A73F8E}"/>
              </a:ext>
            </a:extLst>
          </p:cNvPr>
          <p:cNvSpPr/>
          <p:nvPr/>
        </p:nvSpPr>
        <p:spPr>
          <a:xfrm>
            <a:off x="6980290" y="2502953"/>
            <a:ext cx="723745" cy="378731"/>
          </a:xfrm>
          <a:prstGeom prst="ellipse">
            <a:avLst/>
          </a:prstGeom>
          <a:solidFill>
            <a:schemeClr val="tx1">
              <a:lumMod val="65000"/>
              <a:lumOff val="35000"/>
              <a:alpha val="2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d-ID" sz="2400"/>
          </a:p>
        </p:txBody>
      </p:sp>
      <p:sp>
        <p:nvSpPr>
          <p:cNvPr id="164" name="Oval 163">
            <a:extLst>
              <a:ext uri="{FF2B5EF4-FFF2-40B4-BE49-F238E27FC236}">
                <a16:creationId xmlns:a16="http://schemas.microsoft.com/office/drawing/2014/main" id="{BA2DF0D8-B367-497C-889A-129929A1807B}"/>
              </a:ext>
            </a:extLst>
          </p:cNvPr>
          <p:cNvSpPr/>
          <p:nvPr/>
        </p:nvSpPr>
        <p:spPr>
          <a:xfrm>
            <a:off x="9321093" y="5162555"/>
            <a:ext cx="723745" cy="378731"/>
          </a:xfrm>
          <a:prstGeom prst="ellipse">
            <a:avLst/>
          </a:prstGeom>
          <a:solidFill>
            <a:schemeClr val="tx1">
              <a:lumMod val="65000"/>
              <a:lumOff val="35000"/>
              <a:alpha val="2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d-ID" sz="2400"/>
          </a:p>
        </p:txBody>
      </p:sp>
      <p:sp>
        <p:nvSpPr>
          <p:cNvPr id="165" name="Oval 164">
            <a:extLst>
              <a:ext uri="{FF2B5EF4-FFF2-40B4-BE49-F238E27FC236}">
                <a16:creationId xmlns:a16="http://schemas.microsoft.com/office/drawing/2014/main" id="{05E6CDF3-FB6A-441C-98A7-AC0F488C015F}"/>
              </a:ext>
            </a:extLst>
          </p:cNvPr>
          <p:cNvSpPr/>
          <p:nvPr/>
        </p:nvSpPr>
        <p:spPr>
          <a:xfrm>
            <a:off x="3091989" y="1700225"/>
            <a:ext cx="723745" cy="378731"/>
          </a:xfrm>
          <a:prstGeom prst="ellipse">
            <a:avLst/>
          </a:prstGeom>
          <a:solidFill>
            <a:schemeClr val="tx1">
              <a:lumMod val="65000"/>
              <a:lumOff val="35000"/>
              <a:alpha val="2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d-ID" sz="2400"/>
          </a:p>
        </p:txBody>
      </p:sp>
      <p:grpSp>
        <p:nvGrpSpPr>
          <p:cNvPr id="2" name="Group 165">
            <a:extLst>
              <a:ext uri="{FF2B5EF4-FFF2-40B4-BE49-F238E27FC236}">
                <a16:creationId xmlns:a16="http://schemas.microsoft.com/office/drawing/2014/main" id="{34407C30-C6F6-4A17-A2F9-C82501BF7C48}"/>
              </a:ext>
            </a:extLst>
          </p:cNvPr>
          <p:cNvGrpSpPr/>
          <p:nvPr/>
        </p:nvGrpSpPr>
        <p:grpSpPr>
          <a:xfrm>
            <a:off x="3250766" y="541335"/>
            <a:ext cx="339831" cy="1435727"/>
            <a:chOff x="2135075" y="609080"/>
            <a:chExt cx="382234" cy="1614877"/>
          </a:xfrm>
        </p:grpSpPr>
        <p:sp>
          <p:nvSpPr>
            <p:cNvPr id="167" name="Freeform 110">
              <a:extLst>
                <a:ext uri="{FF2B5EF4-FFF2-40B4-BE49-F238E27FC236}">
                  <a16:creationId xmlns:a16="http://schemas.microsoft.com/office/drawing/2014/main" id="{F7214347-C109-49D0-BF23-828F4019545A}"/>
                </a:ext>
              </a:extLst>
            </p:cNvPr>
            <p:cNvSpPr>
              <a:spLocks/>
            </p:cNvSpPr>
            <p:nvPr/>
          </p:nvSpPr>
          <p:spPr bwMode="auto">
            <a:xfrm>
              <a:off x="2349941" y="837515"/>
              <a:ext cx="167368" cy="454609"/>
            </a:xfrm>
            <a:custGeom>
              <a:avLst/>
              <a:gdLst>
                <a:gd name="T0" fmla="*/ 18 w 43"/>
                <a:gd name="T1" fmla="*/ 0 h 117"/>
                <a:gd name="T2" fmla="*/ 14 w 43"/>
                <a:gd name="T3" fmla="*/ 107 h 117"/>
                <a:gd name="T4" fmla="*/ 31 w 43"/>
                <a:gd name="T5" fmla="*/ 111 h 117"/>
                <a:gd name="T6" fmla="*/ 43 w 43"/>
                <a:gd name="T7" fmla="*/ 64 h 117"/>
                <a:gd name="T8" fmla="*/ 40 w 43"/>
                <a:gd name="T9" fmla="*/ 35 h 117"/>
                <a:gd name="T10" fmla="*/ 18 w 43"/>
                <a:gd name="T11" fmla="*/ 0 h 117"/>
              </a:gdLst>
              <a:ahLst/>
              <a:cxnLst>
                <a:cxn ang="0">
                  <a:pos x="T0" y="T1"/>
                </a:cxn>
                <a:cxn ang="0">
                  <a:pos x="T2" y="T3"/>
                </a:cxn>
                <a:cxn ang="0">
                  <a:pos x="T4" y="T5"/>
                </a:cxn>
                <a:cxn ang="0">
                  <a:pos x="T6" y="T7"/>
                </a:cxn>
                <a:cxn ang="0">
                  <a:pos x="T8" y="T9"/>
                </a:cxn>
                <a:cxn ang="0">
                  <a:pos x="T10" y="T11"/>
                </a:cxn>
              </a:cxnLst>
              <a:rect l="0" t="0" r="r" b="b"/>
              <a:pathLst>
                <a:path w="43" h="117">
                  <a:moveTo>
                    <a:pt x="18" y="0"/>
                  </a:moveTo>
                  <a:cubicBezTo>
                    <a:pt x="0" y="11"/>
                    <a:pt x="9" y="85"/>
                    <a:pt x="14" y="107"/>
                  </a:cubicBezTo>
                  <a:cubicBezTo>
                    <a:pt x="15" y="112"/>
                    <a:pt x="29" y="117"/>
                    <a:pt x="31" y="111"/>
                  </a:cubicBezTo>
                  <a:cubicBezTo>
                    <a:pt x="43" y="64"/>
                    <a:pt x="43" y="64"/>
                    <a:pt x="43" y="64"/>
                  </a:cubicBezTo>
                  <a:cubicBezTo>
                    <a:pt x="43" y="55"/>
                    <a:pt x="41" y="45"/>
                    <a:pt x="40" y="35"/>
                  </a:cubicBezTo>
                  <a:cubicBezTo>
                    <a:pt x="36" y="13"/>
                    <a:pt x="34" y="2"/>
                    <a:pt x="18" y="0"/>
                  </a:cubicBez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68" name="Freeform 111">
              <a:extLst>
                <a:ext uri="{FF2B5EF4-FFF2-40B4-BE49-F238E27FC236}">
                  <a16:creationId xmlns:a16="http://schemas.microsoft.com/office/drawing/2014/main" id="{2F9239BE-2996-4FD1-954B-ECFA98C35B0E}"/>
                </a:ext>
              </a:extLst>
            </p:cNvPr>
            <p:cNvSpPr>
              <a:spLocks/>
            </p:cNvSpPr>
            <p:nvPr/>
          </p:nvSpPr>
          <p:spPr bwMode="auto">
            <a:xfrm>
              <a:off x="2349941" y="903105"/>
              <a:ext cx="135704" cy="377710"/>
            </a:xfrm>
            <a:custGeom>
              <a:avLst/>
              <a:gdLst>
                <a:gd name="T0" fmla="*/ 17 w 35"/>
                <a:gd name="T1" fmla="*/ 0 h 97"/>
                <a:gd name="T2" fmla="*/ 14 w 35"/>
                <a:gd name="T3" fmla="*/ 90 h 97"/>
                <a:gd name="T4" fmla="*/ 26 w 35"/>
                <a:gd name="T5" fmla="*/ 97 h 97"/>
                <a:gd name="T6" fmla="*/ 35 w 35"/>
                <a:gd name="T7" fmla="*/ 49 h 97"/>
                <a:gd name="T8" fmla="*/ 34 w 35"/>
                <a:gd name="T9" fmla="*/ 24 h 97"/>
                <a:gd name="T10" fmla="*/ 17 w 35"/>
                <a:gd name="T11" fmla="*/ 0 h 97"/>
              </a:gdLst>
              <a:ahLst/>
              <a:cxnLst>
                <a:cxn ang="0">
                  <a:pos x="T0" y="T1"/>
                </a:cxn>
                <a:cxn ang="0">
                  <a:pos x="T2" y="T3"/>
                </a:cxn>
                <a:cxn ang="0">
                  <a:pos x="T4" y="T5"/>
                </a:cxn>
                <a:cxn ang="0">
                  <a:pos x="T6" y="T7"/>
                </a:cxn>
                <a:cxn ang="0">
                  <a:pos x="T8" y="T9"/>
                </a:cxn>
                <a:cxn ang="0">
                  <a:pos x="T10" y="T11"/>
                </a:cxn>
              </a:cxnLst>
              <a:rect l="0" t="0" r="r" b="b"/>
              <a:pathLst>
                <a:path w="35" h="97">
                  <a:moveTo>
                    <a:pt x="17" y="0"/>
                  </a:moveTo>
                  <a:cubicBezTo>
                    <a:pt x="0" y="11"/>
                    <a:pt x="9" y="68"/>
                    <a:pt x="14" y="90"/>
                  </a:cubicBezTo>
                  <a:cubicBezTo>
                    <a:pt x="14" y="93"/>
                    <a:pt x="21" y="97"/>
                    <a:pt x="26" y="97"/>
                  </a:cubicBezTo>
                  <a:cubicBezTo>
                    <a:pt x="29" y="75"/>
                    <a:pt x="34" y="60"/>
                    <a:pt x="35" y="49"/>
                  </a:cubicBezTo>
                  <a:cubicBezTo>
                    <a:pt x="35" y="41"/>
                    <a:pt x="35" y="34"/>
                    <a:pt x="34" y="24"/>
                  </a:cubicBezTo>
                  <a:cubicBezTo>
                    <a:pt x="32" y="4"/>
                    <a:pt x="25" y="2"/>
                    <a:pt x="17" y="0"/>
                  </a:cubicBezTo>
                  <a:close/>
                </a:path>
              </a:pathLst>
            </a:custGeom>
            <a:solidFill>
              <a:srgbClr val="32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69" name="Freeform 112">
              <a:extLst>
                <a:ext uri="{FF2B5EF4-FFF2-40B4-BE49-F238E27FC236}">
                  <a16:creationId xmlns:a16="http://schemas.microsoft.com/office/drawing/2014/main" id="{116DB18B-31B0-40D1-8D37-E0C418C3338B}"/>
                </a:ext>
              </a:extLst>
            </p:cNvPr>
            <p:cNvSpPr>
              <a:spLocks/>
            </p:cNvSpPr>
            <p:nvPr/>
          </p:nvSpPr>
          <p:spPr bwMode="auto">
            <a:xfrm>
              <a:off x="2415530" y="1298909"/>
              <a:ext cx="58805" cy="140227"/>
            </a:xfrm>
            <a:custGeom>
              <a:avLst/>
              <a:gdLst>
                <a:gd name="T0" fmla="*/ 9 w 15"/>
                <a:gd name="T1" fmla="*/ 0 h 36"/>
                <a:gd name="T2" fmla="*/ 7 w 15"/>
                <a:gd name="T3" fmla="*/ 36 h 36"/>
                <a:gd name="T4" fmla="*/ 1 w 15"/>
                <a:gd name="T5" fmla="*/ 36 h 36"/>
                <a:gd name="T6" fmla="*/ 1 w 15"/>
                <a:gd name="T7" fmla="*/ 11 h 36"/>
                <a:gd name="T8" fmla="*/ 0 w 15"/>
                <a:gd name="T9" fmla="*/ 1 h 36"/>
                <a:gd name="T10" fmla="*/ 9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9" y="0"/>
                  </a:moveTo>
                  <a:cubicBezTo>
                    <a:pt x="15" y="16"/>
                    <a:pt x="11" y="20"/>
                    <a:pt x="7" y="36"/>
                  </a:cubicBezTo>
                  <a:cubicBezTo>
                    <a:pt x="1" y="36"/>
                    <a:pt x="1" y="36"/>
                    <a:pt x="1" y="36"/>
                  </a:cubicBezTo>
                  <a:cubicBezTo>
                    <a:pt x="1" y="11"/>
                    <a:pt x="1" y="11"/>
                    <a:pt x="1" y="11"/>
                  </a:cubicBezTo>
                  <a:cubicBezTo>
                    <a:pt x="0" y="1"/>
                    <a:pt x="0" y="1"/>
                    <a:pt x="0" y="1"/>
                  </a:cubicBezTo>
                  <a:lnTo>
                    <a:pt x="9" y="0"/>
                  </a:lnTo>
                  <a:close/>
                </a:path>
              </a:pathLst>
            </a:custGeom>
            <a:solidFill>
              <a:srgbClr val="CAC0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0" name="Freeform 113">
              <a:extLst>
                <a:ext uri="{FF2B5EF4-FFF2-40B4-BE49-F238E27FC236}">
                  <a16:creationId xmlns:a16="http://schemas.microsoft.com/office/drawing/2014/main" id="{B51655E0-02B5-49B2-A6F5-0D4DFBFBA56B}"/>
                </a:ext>
              </a:extLst>
            </p:cNvPr>
            <p:cNvSpPr>
              <a:spLocks/>
            </p:cNvSpPr>
            <p:nvPr/>
          </p:nvSpPr>
          <p:spPr bwMode="auto">
            <a:xfrm>
              <a:off x="2365772" y="2006830"/>
              <a:ext cx="144751" cy="147013"/>
            </a:xfrm>
            <a:custGeom>
              <a:avLst/>
              <a:gdLst>
                <a:gd name="T0" fmla="*/ 9 w 37"/>
                <a:gd name="T1" fmla="*/ 21 h 38"/>
                <a:gd name="T2" fmla="*/ 15 w 37"/>
                <a:gd name="T3" fmla="*/ 25 h 38"/>
                <a:gd name="T4" fmla="*/ 15 w 37"/>
                <a:gd name="T5" fmla="*/ 29 h 38"/>
                <a:gd name="T6" fmla="*/ 27 w 37"/>
                <a:gd name="T7" fmla="*/ 37 h 38"/>
                <a:gd name="T8" fmla="*/ 36 w 37"/>
                <a:gd name="T9" fmla="*/ 28 h 38"/>
                <a:gd name="T10" fmla="*/ 35 w 37"/>
                <a:gd name="T11" fmla="*/ 13 h 38"/>
                <a:gd name="T12" fmla="*/ 21 w 37"/>
                <a:gd name="T13" fmla="*/ 7 h 38"/>
                <a:gd name="T14" fmla="*/ 6 w 37"/>
                <a:gd name="T15" fmla="*/ 1 h 38"/>
                <a:gd name="T16" fmla="*/ 0 w 37"/>
                <a:gd name="T17" fmla="*/ 5 h 38"/>
                <a:gd name="T18" fmla="*/ 9 w 37"/>
                <a:gd name="T1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8">
                  <a:moveTo>
                    <a:pt x="9" y="21"/>
                  </a:moveTo>
                  <a:cubicBezTo>
                    <a:pt x="10" y="23"/>
                    <a:pt x="12" y="23"/>
                    <a:pt x="15" y="25"/>
                  </a:cubicBezTo>
                  <a:cubicBezTo>
                    <a:pt x="15" y="29"/>
                    <a:pt x="15" y="29"/>
                    <a:pt x="15" y="29"/>
                  </a:cubicBezTo>
                  <a:cubicBezTo>
                    <a:pt x="19" y="35"/>
                    <a:pt x="23" y="38"/>
                    <a:pt x="27" y="37"/>
                  </a:cubicBezTo>
                  <a:cubicBezTo>
                    <a:pt x="34" y="35"/>
                    <a:pt x="36" y="33"/>
                    <a:pt x="36" y="28"/>
                  </a:cubicBezTo>
                  <a:cubicBezTo>
                    <a:pt x="36" y="21"/>
                    <a:pt x="37" y="19"/>
                    <a:pt x="35" y="13"/>
                  </a:cubicBezTo>
                  <a:cubicBezTo>
                    <a:pt x="28" y="9"/>
                    <a:pt x="25" y="8"/>
                    <a:pt x="21" y="7"/>
                  </a:cubicBezTo>
                  <a:cubicBezTo>
                    <a:pt x="17" y="5"/>
                    <a:pt x="11" y="2"/>
                    <a:pt x="6" y="1"/>
                  </a:cubicBezTo>
                  <a:cubicBezTo>
                    <a:pt x="2" y="0"/>
                    <a:pt x="1" y="3"/>
                    <a:pt x="0" y="5"/>
                  </a:cubicBezTo>
                  <a:cubicBezTo>
                    <a:pt x="0" y="10"/>
                    <a:pt x="4" y="17"/>
                    <a:pt x="9" y="21"/>
                  </a:cubicBez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1" name="Freeform 114">
              <a:extLst>
                <a:ext uri="{FF2B5EF4-FFF2-40B4-BE49-F238E27FC236}">
                  <a16:creationId xmlns:a16="http://schemas.microsoft.com/office/drawing/2014/main" id="{DB3F6BF1-772B-4DE7-A9B6-BCFE44E252D4}"/>
                </a:ext>
              </a:extLst>
            </p:cNvPr>
            <p:cNvSpPr>
              <a:spLocks/>
            </p:cNvSpPr>
            <p:nvPr/>
          </p:nvSpPr>
          <p:spPr bwMode="auto">
            <a:xfrm>
              <a:off x="2365772" y="2009093"/>
              <a:ext cx="140227" cy="144751"/>
            </a:xfrm>
            <a:custGeom>
              <a:avLst/>
              <a:gdLst>
                <a:gd name="T0" fmla="*/ 9 w 36"/>
                <a:gd name="T1" fmla="*/ 20 h 37"/>
                <a:gd name="T2" fmla="*/ 15 w 36"/>
                <a:gd name="T3" fmla="*/ 24 h 37"/>
                <a:gd name="T4" fmla="*/ 15 w 36"/>
                <a:gd name="T5" fmla="*/ 28 h 37"/>
                <a:gd name="T6" fmla="*/ 27 w 36"/>
                <a:gd name="T7" fmla="*/ 36 h 37"/>
                <a:gd name="T8" fmla="*/ 36 w 36"/>
                <a:gd name="T9" fmla="*/ 27 h 37"/>
                <a:gd name="T10" fmla="*/ 36 w 36"/>
                <a:gd name="T11" fmla="*/ 18 h 37"/>
                <a:gd name="T12" fmla="*/ 12 w 36"/>
                <a:gd name="T13" fmla="*/ 14 h 37"/>
                <a:gd name="T14" fmla="*/ 2 w 36"/>
                <a:gd name="T15" fmla="*/ 0 h 37"/>
                <a:gd name="T16" fmla="*/ 0 w 36"/>
                <a:gd name="T17" fmla="*/ 4 h 37"/>
                <a:gd name="T18" fmla="*/ 9 w 36"/>
                <a:gd name="T1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9" y="20"/>
                  </a:moveTo>
                  <a:cubicBezTo>
                    <a:pt x="10" y="22"/>
                    <a:pt x="12" y="22"/>
                    <a:pt x="15" y="24"/>
                  </a:cubicBezTo>
                  <a:cubicBezTo>
                    <a:pt x="15" y="28"/>
                    <a:pt x="15" y="28"/>
                    <a:pt x="15" y="28"/>
                  </a:cubicBezTo>
                  <a:cubicBezTo>
                    <a:pt x="19" y="34"/>
                    <a:pt x="23" y="37"/>
                    <a:pt x="27" y="36"/>
                  </a:cubicBezTo>
                  <a:cubicBezTo>
                    <a:pt x="34" y="34"/>
                    <a:pt x="36" y="32"/>
                    <a:pt x="36" y="27"/>
                  </a:cubicBezTo>
                  <a:cubicBezTo>
                    <a:pt x="36" y="23"/>
                    <a:pt x="36" y="21"/>
                    <a:pt x="36" y="18"/>
                  </a:cubicBezTo>
                  <a:cubicBezTo>
                    <a:pt x="28" y="23"/>
                    <a:pt x="20" y="22"/>
                    <a:pt x="12" y="14"/>
                  </a:cubicBezTo>
                  <a:cubicBezTo>
                    <a:pt x="10" y="12"/>
                    <a:pt x="3" y="5"/>
                    <a:pt x="2" y="0"/>
                  </a:cubicBezTo>
                  <a:cubicBezTo>
                    <a:pt x="1" y="1"/>
                    <a:pt x="0" y="3"/>
                    <a:pt x="0" y="4"/>
                  </a:cubicBezTo>
                  <a:cubicBezTo>
                    <a:pt x="0" y="9"/>
                    <a:pt x="4" y="16"/>
                    <a:pt x="9"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2" name="Freeform 115">
              <a:extLst>
                <a:ext uri="{FF2B5EF4-FFF2-40B4-BE49-F238E27FC236}">
                  <a16:creationId xmlns:a16="http://schemas.microsoft.com/office/drawing/2014/main" id="{267C4B0F-F66A-4408-8CE9-879D0912D298}"/>
                </a:ext>
              </a:extLst>
            </p:cNvPr>
            <p:cNvSpPr>
              <a:spLocks/>
            </p:cNvSpPr>
            <p:nvPr/>
          </p:nvSpPr>
          <p:spPr bwMode="auto">
            <a:xfrm>
              <a:off x="2153169" y="2101823"/>
              <a:ext cx="201295" cy="122134"/>
            </a:xfrm>
            <a:custGeom>
              <a:avLst/>
              <a:gdLst>
                <a:gd name="T0" fmla="*/ 44 w 52"/>
                <a:gd name="T1" fmla="*/ 10 h 31"/>
                <a:gd name="T2" fmla="*/ 31 w 52"/>
                <a:gd name="T3" fmla="*/ 3 h 31"/>
                <a:gd name="T4" fmla="*/ 7 w 52"/>
                <a:gd name="T5" fmla="*/ 1 h 31"/>
                <a:gd name="T6" fmla="*/ 4 w 52"/>
                <a:gd name="T7" fmla="*/ 1 h 31"/>
                <a:gd name="T8" fmla="*/ 3 w 52"/>
                <a:gd name="T9" fmla="*/ 9 h 31"/>
                <a:gd name="T10" fmla="*/ 12 w 52"/>
                <a:gd name="T11" fmla="*/ 17 h 31"/>
                <a:gd name="T12" fmla="*/ 23 w 52"/>
                <a:gd name="T13" fmla="*/ 23 h 31"/>
                <a:gd name="T14" fmla="*/ 31 w 52"/>
                <a:gd name="T15" fmla="*/ 25 h 31"/>
                <a:gd name="T16" fmla="*/ 31 w 52"/>
                <a:gd name="T17" fmla="*/ 28 h 31"/>
                <a:gd name="T18" fmla="*/ 37 w 52"/>
                <a:gd name="T19" fmla="*/ 31 h 31"/>
                <a:gd name="T20" fmla="*/ 50 w 52"/>
                <a:gd name="T21" fmla="*/ 25 h 31"/>
                <a:gd name="T22" fmla="*/ 49 w 52"/>
                <a:gd name="T23" fmla="*/ 11 h 31"/>
                <a:gd name="T24" fmla="*/ 44 w 52"/>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31">
                  <a:moveTo>
                    <a:pt x="44" y="10"/>
                  </a:moveTo>
                  <a:cubicBezTo>
                    <a:pt x="42" y="9"/>
                    <a:pt x="38" y="2"/>
                    <a:pt x="31" y="3"/>
                  </a:cubicBezTo>
                  <a:cubicBezTo>
                    <a:pt x="23" y="5"/>
                    <a:pt x="14" y="1"/>
                    <a:pt x="7" y="1"/>
                  </a:cubicBezTo>
                  <a:cubicBezTo>
                    <a:pt x="6" y="1"/>
                    <a:pt x="4" y="0"/>
                    <a:pt x="4" y="1"/>
                  </a:cubicBezTo>
                  <a:cubicBezTo>
                    <a:pt x="0" y="3"/>
                    <a:pt x="0" y="6"/>
                    <a:pt x="3" y="9"/>
                  </a:cubicBezTo>
                  <a:cubicBezTo>
                    <a:pt x="5" y="12"/>
                    <a:pt x="9" y="15"/>
                    <a:pt x="12" y="17"/>
                  </a:cubicBezTo>
                  <a:cubicBezTo>
                    <a:pt x="16" y="19"/>
                    <a:pt x="18" y="21"/>
                    <a:pt x="23" y="23"/>
                  </a:cubicBezTo>
                  <a:cubicBezTo>
                    <a:pt x="26" y="24"/>
                    <a:pt x="28" y="24"/>
                    <a:pt x="31" y="25"/>
                  </a:cubicBezTo>
                  <a:cubicBezTo>
                    <a:pt x="31" y="28"/>
                    <a:pt x="31" y="28"/>
                    <a:pt x="31" y="28"/>
                  </a:cubicBezTo>
                  <a:cubicBezTo>
                    <a:pt x="33" y="30"/>
                    <a:pt x="36" y="31"/>
                    <a:pt x="37" y="31"/>
                  </a:cubicBezTo>
                  <a:cubicBezTo>
                    <a:pt x="42" y="31"/>
                    <a:pt x="46" y="29"/>
                    <a:pt x="50" y="25"/>
                  </a:cubicBezTo>
                  <a:cubicBezTo>
                    <a:pt x="50" y="21"/>
                    <a:pt x="52" y="17"/>
                    <a:pt x="49" y="11"/>
                  </a:cubicBezTo>
                  <a:lnTo>
                    <a:pt x="44" y="10"/>
                  </a:ln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3" name="Freeform 116">
              <a:extLst>
                <a:ext uri="{FF2B5EF4-FFF2-40B4-BE49-F238E27FC236}">
                  <a16:creationId xmlns:a16="http://schemas.microsoft.com/office/drawing/2014/main" id="{8ACBF426-DDD0-4A72-9792-785080E29254}"/>
                </a:ext>
              </a:extLst>
            </p:cNvPr>
            <p:cNvSpPr>
              <a:spLocks/>
            </p:cNvSpPr>
            <p:nvPr/>
          </p:nvSpPr>
          <p:spPr bwMode="auto">
            <a:xfrm>
              <a:off x="2153169" y="2115394"/>
              <a:ext cx="196771" cy="108563"/>
            </a:xfrm>
            <a:custGeom>
              <a:avLst/>
              <a:gdLst>
                <a:gd name="T0" fmla="*/ 2 w 51"/>
                <a:gd name="T1" fmla="*/ 0 h 28"/>
                <a:gd name="T2" fmla="*/ 3 w 51"/>
                <a:gd name="T3" fmla="*/ 6 h 28"/>
                <a:gd name="T4" fmla="*/ 12 w 51"/>
                <a:gd name="T5" fmla="*/ 14 h 28"/>
                <a:gd name="T6" fmla="*/ 23 w 51"/>
                <a:gd name="T7" fmla="*/ 20 h 28"/>
                <a:gd name="T8" fmla="*/ 31 w 51"/>
                <a:gd name="T9" fmla="*/ 22 h 28"/>
                <a:gd name="T10" fmla="*/ 31 w 51"/>
                <a:gd name="T11" fmla="*/ 25 h 28"/>
                <a:gd name="T12" fmla="*/ 37 w 51"/>
                <a:gd name="T13" fmla="*/ 28 h 28"/>
                <a:gd name="T14" fmla="*/ 50 w 51"/>
                <a:gd name="T15" fmla="*/ 22 h 28"/>
                <a:gd name="T16" fmla="*/ 50 w 51"/>
                <a:gd name="T17" fmla="*/ 12 h 28"/>
                <a:gd name="T18" fmla="*/ 33 w 51"/>
                <a:gd name="T19" fmla="*/ 14 h 28"/>
                <a:gd name="T20" fmla="*/ 10 w 51"/>
                <a:gd name="T21" fmla="*/ 6 h 28"/>
                <a:gd name="T22" fmla="*/ 2 w 5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8">
                  <a:moveTo>
                    <a:pt x="2" y="0"/>
                  </a:moveTo>
                  <a:cubicBezTo>
                    <a:pt x="0" y="2"/>
                    <a:pt x="1" y="4"/>
                    <a:pt x="3" y="6"/>
                  </a:cubicBezTo>
                  <a:cubicBezTo>
                    <a:pt x="5" y="9"/>
                    <a:pt x="9" y="12"/>
                    <a:pt x="12" y="14"/>
                  </a:cubicBezTo>
                  <a:cubicBezTo>
                    <a:pt x="16" y="16"/>
                    <a:pt x="18" y="18"/>
                    <a:pt x="23" y="20"/>
                  </a:cubicBezTo>
                  <a:cubicBezTo>
                    <a:pt x="26" y="21"/>
                    <a:pt x="28" y="21"/>
                    <a:pt x="31" y="22"/>
                  </a:cubicBezTo>
                  <a:cubicBezTo>
                    <a:pt x="31" y="25"/>
                    <a:pt x="31" y="25"/>
                    <a:pt x="31" y="25"/>
                  </a:cubicBezTo>
                  <a:cubicBezTo>
                    <a:pt x="33" y="27"/>
                    <a:pt x="36" y="28"/>
                    <a:pt x="37" y="28"/>
                  </a:cubicBezTo>
                  <a:cubicBezTo>
                    <a:pt x="42" y="28"/>
                    <a:pt x="46" y="26"/>
                    <a:pt x="50" y="22"/>
                  </a:cubicBezTo>
                  <a:cubicBezTo>
                    <a:pt x="50" y="19"/>
                    <a:pt x="51" y="16"/>
                    <a:pt x="50" y="12"/>
                  </a:cubicBezTo>
                  <a:cubicBezTo>
                    <a:pt x="42" y="18"/>
                    <a:pt x="36" y="14"/>
                    <a:pt x="33" y="14"/>
                  </a:cubicBezTo>
                  <a:cubicBezTo>
                    <a:pt x="28" y="13"/>
                    <a:pt x="21" y="14"/>
                    <a:pt x="10" y="6"/>
                  </a:cubicBezTo>
                  <a:cubicBezTo>
                    <a:pt x="7" y="4"/>
                    <a:pt x="4" y="2"/>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4" name="Freeform 117">
              <a:extLst>
                <a:ext uri="{FF2B5EF4-FFF2-40B4-BE49-F238E27FC236}">
                  <a16:creationId xmlns:a16="http://schemas.microsoft.com/office/drawing/2014/main" id="{92D2A743-11F5-444B-9ECD-A4FF957B68C2}"/>
                </a:ext>
              </a:extLst>
            </p:cNvPr>
            <p:cNvSpPr>
              <a:spLocks/>
            </p:cNvSpPr>
            <p:nvPr/>
          </p:nvSpPr>
          <p:spPr bwMode="auto">
            <a:xfrm>
              <a:off x="2164479" y="2101823"/>
              <a:ext cx="90469" cy="47497"/>
            </a:xfrm>
            <a:custGeom>
              <a:avLst/>
              <a:gdLst>
                <a:gd name="T0" fmla="*/ 23 w 23"/>
                <a:gd name="T1" fmla="*/ 12 h 12"/>
                <a:gd name="T2" fmla="*/ 22 w 23"/>
                <a:gd name="T3" fmla="*/ 5 h 12"/>
                <a:gd name="T4" fmla="*/ 8 w 23"/>
                <a:gd name="T5" fmla="*/ 2 h 12"/>
                <a:gd name="T6" fmla="*/ 2 w 23"/>
                <a:gd name="T7" fmla="*/ 3 h 12"/>
                <a:gd name="T8" fmla="*/ 23 w 23"/>
                <a:gd name="T9" fmla="*/ 12 h 12"/>
              </a:gdLst>
              <a:ahLst/>
              <a:cxnLst>
                <a:cxn ang="0">
                  <a:pos x="T0" y="T1"/>
                </a:cxn>
                <a:cxn ang="0">
                  <a:pos x="T2" y="T3"/>
                </a:cxn>
                <a:cxn ang="0">
                  <a:pos x="T4" y="T5"/>
                </a:cxn>
                <a:cxn ang="0">
                  <a:pos x="T6" y="T7"/>
                </a:cxn>
                <a:cxn ang="0">
                  <a:pos x="T8" y="T9"/>
                </a:cxn>
              </a:cxnLst>
              <a:rect l="0" t="0" r="r" b="b"/>
              <a:pathLst>
                <a:path w="23" h="12">
                  <a:moveTo>
                    <a:pt x="23" y="12"/>
                  </a:moveTo>
                  <a:cubicBezTo>
                    <a:pt x="21" y="8"/>
                    <a:pt x="21" y="6"/>
                    <a:pt x="22" y="5"/>
                  </a:cubicBezTo>
                  <a:cubicBezTo>
                    <a:pt x="8" y="2"/>
                    <a:pt x="8" y="2"/>
                    <a:pt x="8" y="2"/>
                  </a:cubicBezTo>
                  <a:cubicBezTo>
                    <a:pt x="1" y="0"/>
                    <a:pt x="0" y="2"/>
                    <a:pt x="2" y="3"/>
                  </a:cubicBezTo>
                  <a:cubicBezTo>
                    <a:pt x="8" y="9"/>
                    <a:pt x="16" y="10"/>
                    <a:pt x="23" y="12"/>
                  </a:cubicBezTo>
                  <a:close/>
                </a:path>
              </a:pathLst>
            </a:custGeom>
            <a:solidFill>
              <a:srgbClr val="202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5" name="Freeform 118">
              <a:extLst>
                <a:ext uri="{FF2B5EF4-FFF2-40B4-BE49-F238E27FC236}">
                  <a16:creationId xmlns:a16="http://schemas.microsoft.com/office/drawing/2014/main" id="{B06779A1-A897-4B1E-8B7D-A607A9EF3AC1}"/>
                </a:ext>
              </a:extLst>
            </p:cNvPr>
            <p:cNvSpPr>
              <a:spLocks/>
            </p:cNvSpPr>
            <p:nvPr/>
          </p:nvSpPr>
          <p:spPr bwMode="auto">
            <a:xfrm>
              <a:off x="2316014" y="1326050"/>
              <a:ext cx="194509" cy="768989"/>
            </a:xfrm>
            <a:custGeom>
              <a:avLst/>
              <a:gdLst>
                <a:gd name="T0" fmla="*/ 0 w 50"/>
                <a:gd name="T1" fmla="*/ 20 h 198"/>
                <a:gd name="T2" fmla="*/ 12 w 50"/>
                <a:gd name="T3" fmla="*/ 112 h 198"/>
                <a:gd name="T4" fmla="*/ 28 w 50"/>
                <a:gd name="T5" fmla="*/ 187 h 198"/>
                <a:gd name="T6" fmla="*/ 35 w 50"/>
                <a:gd name="T7" fmla="*/ 195 h 198"/>
                <a:gd name="T8" fmla="*/ 50 w 50"/>
                <a:gd name="T9" fmla="*/ 194 h 198"/>
                <a:gd name="T10" fmla="*/ 49 w 50"/>
                <a:gd name="T11" fmla="*/ 135 h 198"/>
                <a:gd name="T12" fmla="*/ 39 w 50"/>
                <a:gd name="T13" fmla="*/ 101 h 198"/>
                <a:gd name="T14" fmla="*/ 39 w 50"/>
                <a:gd name="T15" fmla="*/ 36 h 198"/>
                <a:gd name="T16" fmla="*/ 35 w 50"/>
                <a:gd name="T17" fmla="*/ 0 h 198"/>
                <a:gd name="T18" fmla="*/ 0 w 50"/>
                <a:gd name="T19" fmla="*/ 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98">
                  <a:moveTo>
                    <a:pt x="0" y="20"/>
                  </a:moveTo>
                  <a:cubicBezTo>
                    <a:pt x="2" y="37"/>
                    <a:pt x="6" y="98"/>
                    <a:pt x="12" y="112"/>
                  </a:cubicBezTo>
                  <a:cubicBezTo>
                    <a:pt x="20" y="133"/>
                    <a:pt x="23" y="164"/>
                    <a:pt x="28" y="187"/>
                  </a:cubicBezTo>
                  <a:cubicBezTo>
                    <a:pt x="28" y="190"/>
                    <a:pt x="31" y="193"/>
                    <a:pt x="35" y="195"/>
                  </a:cubicBezTo>
                  <a:cubicBezTo>
                    <a:pt x="40" y="198"/>
                    <a:pt x="48" y="198"/>
                    <a:pt x="50" y="194"/>
                  </a:cubicBezTo>
                  <a:cubicBezTo>
                    <a:pt x="49" y="173"/>
                    <a:pt x="49" y="147"/>
                    <a:pt x="49" y="135"/>
                  </a:cubicBezTo>
                  <a:cubicBezTo>
                    <a:pt x="48" y="122"/>
                    <a:pt x="45" y="109"/>
                    <a:pt x="39" y="101"/>
                  </a:cubicBezTo>
                  <a:cubicBezTo>
                    <a:pt x="39" y="92"/>
                    <a:pt x="39" y="53"/>
                    <a:pt x="39" y="36"/>
                  </a:cubicBezTo>
                  <a:cubicBezTo>
                    <a:pt x="39" y="20"/>
                    <a:pt x="39" y="10"/>
                    <a:pt x="35" y="0"/>
                  </a:cubicBezTo>
                  <a:lnTo>
                    <a:pt x="0" y="20"/>
                  </a:lnTo>
                  <a:close/>
                </a:path>
              </a:pathLst>
            </a:custGeom>
            <a:solidFill>
              <a:srgbClr val="32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6" name="Freeform 119">
              <a:extLst>
                <a:ext uri="{FF2B5EF4-FFF2-40B4-BE49-F238E27FC236}">
                  <a16:creationId xmlns:a16="http://schemas.microsoft.com/office/drawing/2014/main" id="{6CD4D8D5-B784-4887-9FE5-9B7A57D7E01D}"/>
                </a:ext>
              </a:extLst>
            </p:cNvPr>
            <p:cNvSpPr>
              <a:spLocks/>
            </p:cNvSpPr>
            <p:nvPr/>
          </p:nvSpPr>
          <p:spPr bwMode="auto">
            <a:xfrm>
              <a:off x="2316014" y="1350928"/>
              <a:ext cx="147013" cy="737325"/>
            </a:xfrm>
            <a:custGeom>
              <a:avLst/>
              <a:gdLst>
                <a:gd name="T0" fmla="*/ 0 w 38"/>
                <a:gd name="T1" fmla="*/ 21 h 190"/>
                <a:gd name="T2" fmla="*/ 12 w 38"/>
                <a:gd name="T3" fmla="*/ 106 h 190"/>
                <a:gd name="T4" fmla="*/ 28 w 38"/>
                <a:gd name="T5" fmla="*/ 181 h 190"/>
                <a:gd name="T6" fmla="*/ 35 w 38"/>
                <a:gd name="T7" fmla="*/ 189 h 190"/>
                <a:gd name="T8" fmla="*/ 38 w 38"/>
                <a:gd name="T9" fmla="*/ 190 h 190"/>
                <a:gd name="T10" fmla="*/ 29 w 38"/>
                <a:gd name="T11" fmla="*/ 115 h 190"/>
                <a:gd name="T12" fmla="*/ 23 w 38"/>
                <a:gd name="T13" fmla="*/ 100 h 190"/>
                <a:gd name="T14" fmla="*/ 29 w 38"/>
                <a:gd name="T15" fmla="*/ 10 h 190"/>
                <a:gd name="T16" fmla="*/ 38 w 38"/>
                <a:gd name="T17" fmla="*/ 14 h 190"/>
                <a:gd name="T18" fmla="*/ 35 w 38"/>
                <a:gd name="T19" fmla="*/ 0 h 190"/>
                <a:gd name="T20" fmla="*/ 0 w 38"/>
                <a:gd name="T21" fmla="*/ 2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0">
                  <a:moveTo>
                    <a:pt x="0" y="21"/>
                  </a:moveTo>
                  <a:cubicBezTo>
                    <a:pt x="2" y="37"/>
                    <a:pt x="9" y="91"/>
                    <a:pt x="12" y="106"/>
                  </a:cubicBezTo>
                  <a:cubicBezTo>
                    <a:pt x="16" y="130"/>
                    <a:pt x="23" y="158"/>
                    <a:pt x="28" y="181"/>
                  </a:cubicBezTo>
                  <a:cubicBezTo>
                    <a:pt x="28" y="184"/>
                    <a:pt x="31" y="187"/>
                    <a:pt x="35" y="189"/>
                  </a:cubicBezTo>
                  <a:cubicBezTo>
                    <a:pt x="36" y="190"/>
                    <a:pt x="37" y="190"/>
                    <a:pt x="38" y="190"/>
                  </a:cubicBezTo>
                  <a:cubicBezTo>
                    <a:pt x="36" y="174"/>
                    <a:pt x="34" y="134"/>
                    <a:pt x="29" y="115"/>
                  </a:cubicBezTo>
                  <a:cubicBezTo>
                    <a:pt x="27" y="107"/>
                    <a:pt x="28" y="105"/>
                    <a:pt x="23" y="100"/>
                  </a:cubicBezTo>
                  <a:cubicBezTo>
                    <a:pt x="22" y="70"/>
                    <a:pt x="22" y="39"/>
                    <a:pt x="29" y="10"/>
                  </a:cubicBezTo>
                  <a:cubicBezTo>
                    <a:pt x="38" y="14"/>
                    <a:pt x="38" y="14"/>
                    <a:pt x="38" y="14"/>
                  </a:cubicBezTo>
                  <a:cubicBezTo>
                    <a:pt x="38" y="9"/>
                    <a:pt x="37" y="5"/>
                    <a:pt x="35" y="0"/>
                  </a:cubicBezTo>
                  <a:lnTo>
                    <a:pt x="0" y="21"/>
                  </a:lnTo>
                  <a:close/>
                </a:path>
              </a:pathLst>
            </a:custGeom>
            <a:solidFill>
              <a:srgbClr val="2B3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7" name="Freeform 120">
              <a:extLst>
                <a:ext uri="{FF2B5EF4-FFF2-40B4-BE49-F238E27FC236}">
                  <a16:creationId xmlns:a16="http://schemas.microsoft.com/office/drawing/2014/main" id="{773EFA1A-4FA2-46E7-8465-5DF9DE3DC697}"/>
                </a:ext>
              </a:extLst>
            </p:cNvPr>
            <p:cNvSpPr>
              <a:spLocks/>
            </p:cNvSpPr>
            <p:nvPr/>
          </p:nvSpPr>
          <p:spPr bwMode="auto">
            <a:xfrm>
              <a:off x="2180310" y="1307956"/>
              <a:ext cx="205818" cy="877552"/>
            </a:xfrm>
            <a:custGeom>
              <a:avLst/>
              <a:gdLst>
                <a:gd name="T0" fmla="*/ 5 w 53"/>
                <a:gd name="T1" fmla="*/ 26 h 226"/>
                <a:gd name="T2" fmla="*/ 1 w 53"/>
                <a:gd name="T3" fmla="*/ 45 h 226"/>
                <a:gd name="T4" fmla="*/ 13 w 53"/>
                <a:gd name="T5" fmla="*/ 129 h 226"/>
                <a:gd name="T6" fmla="*/ 19 w 53"/>
                <a:gd name="T7" fmla="*/ 213 h 226"/>
                <a:gd name="T8" fmla="*/ 44 w 53"/>
                <a:gd name="T9" fmla="*/ 219 h 226"/>
                <a:gd name="T10" fmla="*/ 47 w 53"/>
                <a:gd name="T11" fmla="*/ 156 h 226"/>
                <a:gd name="T12" fmla="*/ 42 w 53"/>
                <a:gd name="T13" fmla="*/ 132 h 226"/>
                <a:gd name="T14" fmla="*/ 44 w 53"/>
                <a:gd name="T15" fmla="*/ 64 h 226"/>
                <a:gd name="T16" fmla="*/ 45 w 53"/>
                <a:gd name="T17" fmla="*/ 5 h 226"/>
                <a:gd name="T18" fmla="*/ 11 w 53"/>
                <a:gd name="T19" fmla="*/ 0 h 226"/>
                <a:gd name="T20" fmla="*/ 5 w 53"/>
                <a:gd name="T21" fmla="*/ 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26">
                  <a:moveTo>
                    <a:pt x="5" y="26"/>
                  </a:moveTo>
                  <a:cubicBezTo>
                    <a:pt x="3" y="31"/>
                    <a:pt x="1" y="39"/>
                    <a:pt x="1" y="45"/>
                  </a:cubicBezTo>
                  <a:cubicBezTo>
                    <a:pt x="0" y="74"/>
                    <a:pt x="10" y="111"/>
                    <a:pt x="13" y="129"/>
                  </a:cubicBezTo>
                  <a:cubicBezTo>
                    <a:pt x="17" y="153"/>
                    <a:pt x="17" y="188"/>
                    <a:pt x="19" y="213"/>
                  </a:cubicBezTo>
                  <a:cubicBezTo>
                    <a:pt x="20" y="220"/>
                    <a:pt x="38" y="226"/>
                    <a:pt x="44" y="219"/>
                  </a:cubicBezTo>
                  <a:cubicBezTo>
                    <a:pt x="46" y="198"/>
                    <a:pt x="48" y="167"/>
                    <a:pt x="47" y="156"/>
                  </a:cubicBezTo>
                  <a:cubicBezTo>
                    <a:pt x="46" y="146"/>
                    <a:pt x="46" y="140"/>
                    <a:pt x="42" y="132"/>
                  </a:cubicBezTo>
                  <a:cubicBezTo>
                    <a:pt x="43" y="123"/>
                    <a:pt x="43" y="81"/>
                    <a:pt x="44" y="64"/>
                  </a:cubicBezTo>
                  <a:cubicBezTo>
                    <a:pt x="45" y="49"/>
                    <a:pt x="53" y="23"/>
                    <a:pt x="45" y="5"/>
                  </a:cubicBezTo>
                  <a:cubicBezTo>
                    <a:pt x="11" y="0"/>
                    <a:pt x="11" y="0"/>
                    <a:pt x="11" y="0"/>
                  </a:cubicBezTo>
                  <a:lnTo>
                    <a:pt x="5" y="26"/>
                  </a:ln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8" name="Freeform 121">
              <a:extLst>
                <a:ext uri="{FF2B5EF4-FFF2-40B4-BE49-F238E27FC236}">
                  <a16:creationId xmlns:a16="http://schemas.microsoft.com/office/drawing/2014/main" id="{71161A5F-5718-406B-B92B-761EE317FB53}"/>
                </a:ext>
              </a:extLst>
            </p:cNvPr>
            <p:cNvSpPr>
              <a:spLocks/>
            </p:cNvSpPr>
            <p:nvPr/>
          </p:nvSpPr>
          <p:spPr bwMode="auto">
            <a:xfrm>
              <a:off x="2175787" y="1459491"/>
              <a:ext cx="119873" cy="705661"/>
            </a:xfrm>
            <a:custGeom>
              <a:avLst/>
              <a:gdLst>
                <a:gd name="T0" fmla="*/ 6 w 31"/>
                <a:gd name="T1" fmla="*/ 0 h 182"/>
                <a:gd name="T2" fmla="*/ 14 w 31"/>
                <a:gd name="T3" fmla="*/ 90 h 182"/>
                <a:gd name="T4" fmla="*/ 20 w 31"/>
                <a:gd name="T5" fmla="*/ 174 h 182"/>
                <a:gd name="T6" fmla="*/ 31 w 31"/>
                <a:gd name="T7" fmla="*/ 182 h 182"/>
                <a:gd name="T8" fmla="*/ 30 w 31"/>
                <a:gd name="T9" fmla="*/ 115 h 182"/>
                <a:gd name="T10" fmla="*/ 26 w 31"/>
                <a:gd name="T11" fmla="*/ 95 h 182"/>
                <a:gd name="T12" fmla="*/ 22 w 31"/>
                <a:gd name="T13" fmla="*/ 5 h 182"/>
                <a:gd name="T14" fmla="*/ 18 w 31"/>
                <a:gd name="T15" fmla="*/ 6 h 182"/>
                <a:gd name="T16" fmla="*/ 6 w 31"/>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82">
                  <a:moveTo>
                    <a:pt x="6" y="0"/>
                  </a:moveTo>
                  <a:cubicBezTo>
                    <a:pt x="0" y="30"/>
                    <a:pt x="10" y="68"/>
                    <a:pt x="14" y="90"/>
                  </a:cubicBezTo>
                  <a:cubicBezTo>
                    <a:pt x="18" y="114"/>
                    <a:pt x="18" y="149"/>
                    <a:pt x="20" y="174"/>
                  </a:cubicBezTo>
                  <a:cubicBezTo>
                    <a:pt x="20" y="177"/>
                    <a:pt x="25" y="181"/>
                    <a:pt x="31" y="182"/>
                  </a:cubicBezTo>
                  <a:cubicBezTo>
                    <a:pt x="31" y="161"/>
                    <a:pt x="31" y="131"/>
                    <a:pt x="30" y="115"/>
                  </a:cubicBezTo>
                  <a:cubicBezTo>
                    <a:pt x="30" y="97"/>
                    <a:pt x="28" y="103"/>
                    <a:pt x="26" y="95"/>
                  </a:cubicBezTo>
                  <a:cubicBezTo>
                    <a:pt x="25" y="70"/>
                    <a:pt x="23" y="32"/>
                    <a:pt x="22" y="5"/>
                  </a:cubicBezTo>
                  <a:cubicBezTo>
                    <a:pt x="18" y="6"/>
                    <a:pt x="18" y="6"/>
                    <a:pt x="18" y="6"/>
                  </a:cubicBezTo>
                  <a:lnTo>
                    <a:pt x="6" y="0"/>
                  </a:lnTo>
                  <a:close/>
                </a:path>
              </a:pathLst>
            </a:custGeom>
            <a:solidFill>
              <a:srgbClr val="32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79" name="Freeform 122">
              <a:extLst>
                <a:ext uri="{FF2B5EF4-FFF2-40B4-BE49-F238E27FC236}">
                  <a16:creationId xmlns:a16="http://schemas.microsoft.com/office/drawing/2014/main" id="{CF847701-01CE-4B0A-A608-59B90AFF6312}"/>
                </a:ext>
              </a:extLst>
            </p:cNvPr>
            <p:cNvSpPr>
              <a:spLocks/>
            </p:cNvSpPr>
            <p:nvPr/>
          </p:nvSpPr>
          <p:spPr bwMode="auto">
            <a:xfrm>
              <a:off x="2184833" y="1434613"/>
              <a:ext cx="27141" cy="97255"/>
            </a:xfrm>
            <a:custGeom>
              <a:avLst/>
              <a:gdLst>
                <a:gd name="T0" fmla="*/ 6 w 7"/>
                <a:gd name="T1" fmla="*/ 0 h 25"/>
                <a:gd name="T2" fmla="*/ 7 w 7"/>
                <a:gd name="T3" fmla="*/ 4 h 25"/>
                <a:gd name="T4" fmla="*/ 2 w 7"/>
                <a:gd name="T5" fmla="*/ 25 h 25"/>
                <a:gd name="T6" fmla="*/ 0 w 7"/>
                <a:gd name="T7" fmla="*/ 23 h 25"/>
                <a:gd name="T8" fmla="*/ 5 w 7"/>
                <a:gd name="T9" fmla="*/ 0 h 25"/>
                <a:gd name="T10" fmla="*/ 6 w 7"/>
                <a:gd name="T11" fmla="*/ 0 h 25"/>
              </a:gdLst>
              <a:ahLst/>
              <a:cxnLst>
                <a:cxn ang="0">
                  <a:pos x="T0" y="T1"/>
                </a:cxn>
                <a:cxn ang="0">
                  <a:pos x="T2" y="T3"/>
                </a:cxn>
                <a:cxn ang="0">
                  <a:pos x="T4" y="T5"/>
                </a:cxn>
                <a:cxn ang="0">
                  <a:pos x="T6" y="T7"/>
                </a:cxn>
                <a:cxn ang="0">
                  <a:pos x="T8" y="T9"/>
                </a:cxn>
                <a:cxn ang="0">
                  <a:pos x="T10" y="T11"/>
                </a:cxn>
              </a:cxnLst>
              <a:rect l="0" t="0" r="r" b="b"/>
              <a:pathLst>
                <a:path w="7" h="25">
                  <a:moveTo>
                    <a:pt x="6" y="0"/>
                  </a:moveTo>
                  <a:cubicBezTo>
                    <a:pt x="7" y="4"/>
                    <a:pt x="7" y="4"/>
                    <a:pt x="7" y="4"/>
                  </a:cubicBezTo>
                  <a:cubicBezTo>
                    <a:pt x="6" y="11"/>
                    <a:pt x="4" y="18"/>
                    <a:pt x="2" y="25"/>
                  </a:cubicBezTo>
                  <a:cubicBezTo>
                    <a:pt x="0" y="23"/>
                    <a:pt x="0" y="23"/>
                    <a:pt x="0" y="23"/>
                  </a:cubicBezTo>
                  <a:cubicBezTo>
                    <a:pt x="2" y="15"/>
                    <a:pt x="3" y="9"/>
                    <a:pt x="5" y="0"/>
                  </a:cubicBezTo>
                  <a:lnTo>
                    <a:pt x="6" y="0"/>
                  </a:lnTo>
                  <a:close/>
                </a:path>
              </a:pathLst>
            </a:custGeom>
            <a:solidFill>
              <a:srgbClr val="1423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0" name="Freeform 123">
              <a:extLst>
                <a:ext uri="{FF2B5EF4-FFF2-40B4-BE49-F238E27FC236}">
                  <a16:creationId xmlns:a16="http://schemas.microsoft.com/office/drawing/2014/main" id="{0E177895-0928-4A34-91FB-BB095E67E00C}"/>
                </a:ext>
              </a:extLst>
            </p:cNvPr>
            <p:cNvSpPr>
              <a:spLocks/>
            </p:cNvSpPr>
            <p:nvPr/>
          </p:nvSpPr>
          <p:spPr bwMode="auto">
            <a:xfrm>
              <a:off x="2169002" y="826206"/>
              <a:ext cx="321166" cy="714707"/>
            </a:xfrm>
            <a:custGeom>
              <a:avLst/>
              <a:gdLst>
                <a:gd name="T0" fmla="*/ 67 w 83"/>
                <a:gd name="T1" fmla="*/ 1 h 184"/>
                <a:gd name="T2" fmla="*/ 79 w 83"/>
                <a:gd name="T3" fmla="*/ 46 h 184"/>
                <a:gd name="T4" fmla="*/ 72 w 83"/>
                <a:gd name="T5" fmla="*/ 89 h 184"/>
                <a:gd name="T6" fmla="*/ 80 w 83"/>
                <a:gd name="T7" fmla="*/ 154 h 184"/>
                <a:gd name="T8" fmla="*/ 57 w 83"/>
                <a:gd name="T9" fmla="*/ 170 h 184"/>
                <a:gd name="T10" fmla="*/ 56 w 83"/>
                <a:gd name="T11" fmla="*/ 144 h 184"/>
                <a:gd name="T12" fmla="*/ 53 w 83"/>
                <a:gd name="T13" fmla="*/ 171 h 184"/>
                <a:gd name="T14" fmla="*/ 9 w 83"/>
                <a:gd name="T15" fmla="*/ 177 h 184"/>
                <a:gd name="T16" fmla="*/ 13 w 83"/>
                <a:gd name="T17" fmla="*/ 109 h 184"/>
                <a:gd name="T18" fmla="*/ 2 w 83"/>
                <a:gd name="T19" fmla="*/ 42 h 184"/>
                <a:gd name="T20" fmla="*/ 11 w 83"/>
                <a:gd name="T21" fmla="*/ 28 h 184"/>
                <a:gd name="T22" fmla="*/ 59 w 83"/>
                <a:gd name="T23" fmla="*/ 0 h 184"/>
                <a:gd name="T24" fmla="*/ 67 w 83"/>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84">
                  <a:moveTo>
                    <a:pt x="67" y="1"/>
                  </a:moveTo>
                  <a:cubicBezTo>
                    <a:pt x="83" y="8"/>
                    <a:pt x="82" y="29"/>
                    <a:pt x="79" y="46"/>
                  </a:cubicBezTo>
                  <a:cubicBezTo>
                    <a:pt x="76" y="63"/>
                    <a:pt x="73" y="76"/>
                    <a:pt x="72" y="89"/>
                  </a:cubicBezTo>
                  <a:cubicBezTo>
                    <a:pt x="71" y="104"/>
                    <a:pt x="80" y="118"/>
                    <a:pt x="80" y="154"/>
                  </a:cubicBezTo>
                  <a:cubicBezTo>
                    <a:pt x="78" y="160"/>
                    <a:pt x="62" y="168"/>
                    <a:pt x="57" y="170"/>
                  </a:cubicBezTo>
                  <a:cubicBezTo>
                    <a:pt x="58" y="160"/>
                    <a:pt x="57" y="155"/>
                    <a:pt x="56" y="144"/>
                  </a:cubicBezTo>
                  <a:cubicBezTo>
                    <a:pt x="55" y="158"/>
                    <a:pt x="56" y="162"/>
                    <a:pt x="53" y="171"/>
                  </a:cubicBezTo>
                  <a:cubicBezTo>
                    <a:pt x="43" y="178"/>
                    <a:pt x="21" y="184"/>
                    <a:pt x="9" y="177"/>
                  </a:cubicBezTo>
                  <a:cubicBezTo>
                    <a:pt x="9" y="153"/>
                    <a:pt x="15" y="133"/>
                    <a:pt x="13" y="109"/>
                  </a:cubicBezTo>
                  <a:cubicBezTo>
                    <a:pt x="11" y="83"/>
                    <a:pt x="0" y="55"/>
                    <a:pt x="2" y="42"/>
                  </a:cubicBezTo>
                  <a:cubicBezTo>
                    <a:pt x="4" y="37"/>
                    <a:pt x="7" y="32"/>
                    <a:pt x="11" y="28"/>
                  </a:cubicBezTo>
                  <a:cubicBezTo>
                    <a:pt x="21" y="21"/>
                    <a:pt x="44" y="2"/>
                    <a:pt x="59" y="0"/>
                  </a:cubicBezTo>
                  <a:cubicBezTo>
                    <a:pt x="62" y="0"/>
                    <a:pt x="65" y="0"/>
                    <a:pt x="67" y="1"/>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1" name="Freeform 124">
              <a:extLst>
                <a:ext uri="{FF2B5EF4-FFF2-40B4-BE49-F238E27FC236}">
                  <a16:creationId xmlns:a16="http://schemas.microsoft.com/office/drawing/2014/main" id="{D8CF6663-C5E5-4C38-9696-7C76C0D8B207}"/>
                </a:ext>
              </a:extLst>
            </p:cNvPr>
            <p:cNvSpPr>
              <a:spLocks/>
            </p:cNvSpPr>
            <p:nvPr/>
          </p:nvSpPr>
          <p:spPr bwMode="auto">
            <a:xfrm>
              <a:off x="2141861" y="880488"/>
              <a:ext cx="158321" cy="644594"/>
            </a:xfrm>
            <a:custGeom>
              <a:avLst/>
              <a:gdLst>
                <a:gd name="T0" fmla="*/ 31 w 41"/>
                <a:gd name="T1" fmla="*/ 166 h 166"/>
                <a:gd name="T2" fmla="*/ 16 w 41"/>
                <a:gd name="T3" fmla="*/ 163 h 166"/>
                <a:gd name="T4" fmla="*/ 19 w 41"/>
                <a:gd name="T5" fmla="*/ 91 h 166"/>
                <a:gd name="T6" fmla="*/ 19 w 41"/>
                <a:gd name="T7" fmla="*/ 88 h 166"/>
                <a:gd name="T8" fmla="*/ 8 w 41"/>
                <a:gd name="T9" fmla="*/ 21 h 166"/>
                <a:gd name="T10" fmla="*/ 14 w 41"/>
                <a:gd name="T11" fmla="*/ 13 h 166"/>
                <a:gd name="T12" fmla="*/ 40 w 41"/>
                <a:gd name="T13" fmla="*/ 0 h 166"/>
                <a:gd name="T14" fmla="*/ 39 w 41"/>
                <a:gd name="T15" fmla="*/ 4 h 166"/>
                <a:gd name="T16" fmla="*/ 25 w 41"/>
                <a:gd name="T17" fmla="*/ 14 h 166"/>
                <a:gd name="T18" fmla="*/ 39 w 41"/>
                <a:gd name="T19" fmla="*/ 87 h 166"/>
                <a:gd name="T20" fmla="*/ 31 w 41"/>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66">
                  <a:moveTo>
                    <a:pt x="31" y="166"/>
                  </a:moveTo>
                  <a:cubicBezTo>
                    <a:pt x="26" y="166"/>
                    <a:pt x="21" y="165"/>
                    <a:pt x="16" y="163"/>
                  </a:cubicBezTo>
                  <a:cubicBezTo>
                    <a:pt x="16" y="137"/>
                    <a:pt x="23" y="116"/>
                    <a:pt x="19" y="91"/>
                  </a:cubicBezTo>
                  <a:cubicBezTo>
                    <a:pt x="19" y="90"/>
                    <a:pt x="19" y="89"/>
                    <a:pt x="19" y="88"/>
                  </a:cubicBezTo>
                  <a:cubicBezTo>
                    <a:pt x="19" y="73"/>
                    <a:pt x="0" y="40"/>
                    <a:pt x="8" y="21"/>
                  </a:cubicBezTo>
                  <a:cubicBezTo>
                    <a:pt x="9" y="17"/>
                    <a:pt x="11" y="16"/>
                    <a:pt x="14" y="13"/>
                  </a:cubicBezTo>
                  <a:cubicBezTo>
                    <a:pt x="18" y="10"/>
                    <a:pt x="31" y="4"/>
                    <a:pt x="40" y="0"/>
                  </a:cubicBezTo>
                  <a:cubicBezTo>
                    <a:pt x="39" y="4"/>
                    <a:pt x="39" y="4"/>
                    <a:pt x="39" y="4"/>
                  </a:cubicBezTo>
                  <a:cubicBezTo>
                    <a:pt x="32" y="9"/>
                    <a:pt x="30" y="8"/>
                    <a:pt x="25" y="14"/>
                  </a:cubicBezTo>
                  <a:cubicBezTo>
                    <a:pt x="39" y="26"/>
                    <a:pt x="41" y="69"/>
                    <a:pt x="39" y="87"/>
                  </a:cubicBezTo>
                  <a:cubicBezTo>
                    <a:pt x="36" y="103"/>
                    <a:pt x="31" y="144"/>
                    <a:pt x="31" y="166"/>
                  </a:cubicBez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2" name="Freeform 125">
              <a:extLst>
                <a:ext uri="{FF2B5EF4-FFF2-40B4-BE49-F238E27FC236}">
                  <a16:creationId xmlns:a16="http://schemas.microsoft.com/office/drawing/2014/main" id="{335C2D53-CB8E-4EF1-95DC-4D708DE45A68}"/>
                </a:ext>
              </a:extLst>
            </p:cNvPr>
            <p:cNvSpPr>
              <a:spLocks/>
            </p:cNvSpPr>
            <p:nvPr/>
          </p:nvSpPr>
          <p:spPr bwMode="auto">
            <a:xfrm>
              <a:off x="2295659" y="1527343"/>
              <a:ext cx="67852" cy="637809"/>
            </a:xfrm>
            <a:custGeom>
              <a:avLst/>
              <a:gdLst>
                <a:gd name="T0" fmla="*/ 13 w 17"/>
                <a:gd name="T1" fmla="*/ 0 h 164"/>
                <a:gd name="T2" fmla="*/ 0 w 17"/>
                <a:gd name="T3" fmla="*/ 5 h 164"/>
                <a:gd name="T4" fmla="*/ 2 w 17"/>
                <a:gd name="T5" fmla="*/ 80 h 164"/>
                <a:gd name="T6" fmla="*/ 5 w 17"/>
                <a:gd name="T7" fmla="*/ 164 h 164"/>
                <a:gd name="T8" fmla="*/ 13 w 17"/>
                <a:gd name="T9" fmla="*/ 162 h 164"/>
                <a:gd name="T10" fmla="*/ 10 w 17"/>
                <a:gd name="T11" fmla="*/ 77 h 164"/>
                <a:gd name="T12" fmla="*/ 13 w 17"/>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7" h="164">
                  <a:moveTo>
                    <a:pt x="13" y="0"/>
                  </a:moveTo>
                  <a:cubicBezTo>
                    <a:pt x="0" y="5"/>
                    <a:pt x="0" y="5"/>
                    <a:pt x="0" y="5"/>
                  </a:cubicBezTo>
                  <a:cubicBezTo>
                    <a:pt x="0" y="25"/>
                    <a:pt x="0" y="59"/>
                    <a:pt x="2" y="80"/>
                  </a:cubicBezTo>
                  <a:cubicBezTo>
                    <a:pt x="7" y="93"/>
                    <a:pt x="6" y="147"/>
                    <a:pt x="5" y="164"/>
                  </a:cubicBezTo>
                  <a:cubicBezTo>
                    <a:pt x="9" y="164"/>
                    <a:pt x="10" y="164"/>
                    <a:pt x="13" y="162"/>
                  </a:cubicBezTo>
                  <a:cubicBezTo>
                    <a:pt x="14" y="129"/>
                    <a:pt x="17" y="87"/>
                    <a:pt x="10" y="77"/>
                  </a:cubicBezTo>
                  <a:cubicBezTo>
                    <a:pt x="9" y="53"/>
                    <a:pt x="10" y="24"/>
                    <a:pt x="13" y="0"/>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3" name="Freeform 126">
              <a:extLst>
                <a:ext uri="{FF2B5EF4-FFF2-40B4-BE49-F238E27FC236}">
                  <a16:creationId xmlns:a16="http://schemas.microsoft.com/office/drawing/2014/main" id="{5E741EC8-72A7-4957-9965-A3406A353312}"/>
                </a:ext>
              </a:extLst>
            </p:cNvPr>
            <p:cNvSpPr>
              <a:spLocks/>
            </p:cNvSpPr>
            <p:nvPr/>
          </p:nvSpPr>
          <p:spPr bwMode="auto">
            <a:xfrm>
              <a:off x="2420054" y="1477585"/>
              <a:ext cx="85946" cy="610668"/>
            </a:xfrm>
            <a:custGeom>
              <a:avLst/>
              <a:gdLst>
                <a:gd name="T0" fmla="*/ 0 w 22"/>
                <a:gd name="T1" fmla="*/ 7 h 157"/>
                <a:gd name="T2" fmla="*/ 1 w 22"/>
                <a:gd name="T3" fmla="*/ 66 h 157"/>
                <a:gd name="T4" fmla="*/ 10 w 22"/>
                <a:gd name="T5" fmla="*/ 90 h 157"/>
                <a:gd name="T6" fmla="*/ 14 w 22"/>
                <a:gd name="T7" fmla="*/ 157 h 157"/>
                <a:gd name="T8" fmla="*/ 22 w 22"/>
                <a:gd name="T9" fmla="*/ 155 h 157"/>
                <a:gd name="T10" fmla="*/ 17 w 22"/>
                <a:gd name="T11" fmla="*/ 87 h 157"/>
                <a:gd name="T12" fmla="*/ 9 w 22"/>
                <a:gd name="T13" fmla="*/ 63 h 157"/>
                <a:gd name="T14" fmla="*/ 10 w 22"/>
                <a:gd name="T15" fmla="*/ 0 h 157"/>
                <a:gd name="T16" fmla="*/ 0 w 22"/>
                <a:gd name="T17"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57">
                  <a:moveTo>
                    <a:pt x="0" y="7"/>
                  </a:moveTo>
                  <a:cubicBezTo>
                    <a:pt x="0" y="22"/>
                    <a:pt x="0" y="51"/>
                    <a:pt x="1" y="66"/>
                  </a:cubicBezTo>
                  <a:cubicBezTo>
                    <a:pt x="6" y="73"/>
                    <a:pt x="8" y="81"/>
                    <a:pt x="10" y="90"/>
                  </a:cubicBezTo>
                  <a:cubicBezTo>
                    <a:pt x="13" y="108"/>
                    <a:pt x="13" y="138"/>
                    <a:pt x="14" y="157"/>
                  </a:cubicBezTo>
                  <a:cubicBezTo>
                    <a:pt x="17" y="157"/>
                    <a:pt x="19" y="157"/>
                    <a:pt x="22" y="155"/>
                  </a:cubicBezTo>
                  <a:cubicBezTo>
                    <a:pt x="21" y="136"/>
                    <a:pt x="20" y="106"/>
                    <a:pt x="17" y="87"/>
                  </a:cubicBezTo>
                  <a:cubicBezTo>
                    <a:pt x="16" y="79"/>
                    <a:pt x="15" y="73"/>
                    <a:pt x="9" y="63"/>
                  </a:cubicBezTo>
                  <a:cubicBezTo>
                    <a:pt x="9" y="46"/>
                    <a:pt x="10" y="17"/>
                    <a:pt x="10" y="0"/>
                  </a:cubicBezTo>
                  <a:cubicBezTo>
                    <a:pt x="6" y="4"/>
                    <a:pt x="5" y="4"/>
                    <a:pt x="0" y="7"/>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4" name="Freeform 127">
              <a:extLst>
                <a:ext uri="{FF2B5EF4-FFF2-40B4-BE49-F238E27FC236}">
                  <a16:creationId xmlns:a16="http://schemas.microsoft.com/office/drawing/2014/main" id="{7C466D7F-AD40-48B6-8E51-A52805314F6E}"/>
                </a:ext>
              </a:extLst>
            </p:cNvPr>
            <p:cNvSpPr>
              <a:spLocks/>
            </p:cNvSpPr>
            <p:nvPr/>
          </p:nvSpPr>
          <p:spPr bwMode="auto">
            <a:xfrm>
              <a:off x="2135075" y="939293"/>
              <a:ext cx="137966" cy="309858"/>
            </a:xfrm>
            <a:custGeom>
              <a:avLst/>
              <a:gdLst>
                <a:gd name="T0" fmla="*/ 12 w 36"/>
                <a:gd name="T1" fmla="*/ 2 h 80"/>
                <a:gd name="T2" fmla="*/ 15 w 36"/>
                <a:gd name="T3" fmla="*/ 63 h 80"/>
                <a:gd name="T4" fmla="*/ 36 w 36"/>
                <a:gd name="T5" fmla="*/ 64 h 80"/>
                <a:gd name="T6" fmla="*/ 34 w 36"/>
                <a:gd name="T7" fmla="*/ 35 h 80"/>
                <a:gd name="T8" fmla="*/ 19 w 36"/>
                <a:gd name="T9" fmla="*/ 1 h 80"/>
                <a:gd name="T10" fmla="*/ 12 w 36"/>
                <a:gd name="T11" fmla="*/ 2 h 80"/>
              </a:gdLst>
              <a:ahLst/>
              <a:cxnLst>
                <a:cxn ang="0">
                  <a:pos x="T0" y="T1"/>
                </a:cxn>
                <a:cxn ang="0">
                  <a:pos x="T2" y="T3"/>
                </a:cxn>
                <a:cxn ang="0">
                  <a:pos x="T4" y="T5"/>
                </a:cxn>
                <a:cxn ang="0">
                  <a:pos x="T6" y="T7"/>
                </a:cxn>
                <a:cxn ang="0">
                  <a:pos x="T8" y="T9"/>
                </a:cxn>
                <a:cxn ang="0">
                  <a:pos x="T10" y="T11"/>
                </a:cxn>
              </a:cxnLst>
              <a:rect l="0" t="0" r="r" b="b"/>
              <a:pathLst>
                <a:path w="36" h="80">
                  <a:moveTo>
                    <a:pt x="12" y="2"/>
                  </a:moveTo>
                  <a:cubicBezTo>
                    <a:pt x="0" y="10"/>
                    <a:pt x="12" y="39"/>
                    <a:pt x="15" y="63"/>
                  </a:cubicBezTo>
                  <a:cubicBezTo>
                    <a:pt x="17" y="75"/>
                    <a:pt x="33" y="80"/>
                    <a:pt x="36" y="64"/>
                  </a:cubicBezTo>
                  <a:cubicBezTo>
                    <a:pt x="36" y="52"/>
                    <a:pt x="35" y="45"/>
                    <a:pt x="34" y="35"/>
                  </a:cubicBezTo>
                  <a:cubicBezTo>
                    <a:pt x="32" y="25"/>
                    <a:pt x="30" y="4"/>
                    <a:pt x="19" y="1"/>
                  </a:cubicBezTo>
                  <a:cubicBezTo>
                    <a:pt x="17" y="0"/>
                    <a:pt x="14" y="0"/>
                    <a:pt x="12" y="2"/>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5" name="Freeform 128">
              <a:extLst>
                <a:ext uri="{FF2B5EF4-FFF2-40B4-BE49-F238E27FC236}">
                  <a16:creationId xmlns:a16="http://schemas.microsoft.com/office/drawing/2014/main" id="{E95D3793-F616-474D-9DD6-6E6AF984877E}"/>
                </a:ext>
              </a:extLst>
            </p:cNvPr>
            <p:cNvSpPr>
              <a:spLocks/>
            </p:cNvSpPr>
            <p:nvPr/>
          </p:nvSpPr>
          <p:spPr bwMode="auto">
            <a:xfrm>
              <a:off x="2227807" y="830730"/>
              <a:ext cx="76899" cy="38450"/>
            </a:xfrm>
            <a:custGeom>
              <a:avLst/>
              <a:gdLst>
                <a:gd name="T0" fmla="*/ 20 w 20"/>
                <a:gd name="T1" fmla="*/ 2 h 10"/>
                <a:gd name="T2" fmla="*/ 9 w 20"/>
                <a:gd name="T3" fmla="*/ 0 h 10"/>
                <a:gd name="T4" fmla="*/ 2 w 20"/>
                <a:gd name="T5" fmla="*/ 0 h 10"/>
                <a:gd name="T6" fmla="*/ 2 w 20"/>
                <a:gd name="T7" fmla="*/ 10 h 10"/>
                <a:gd name="T8" fmla="*/ 14 w 20"/>
                <a:gd name="T9" fmla="*/ 7 h 10"/>
                <a:gd name="T10" fmla="*/ 20 w 20"/>
                <a:gd name="T11" fmla="*/ 2 h 10"/>
              </a:gdLst>
              <a:ahLst/>
              <a:cxnLst>
                <a:cxn ang="0">
                  <a:pos x="T0" y="T1"/>
                </a:cxn>
                <a:cxn ang="0">
                  <a:pos x="T2" y="T3"/>
                </a:cxn>
                <a:cxn ang="0">
                  <a:pos x="T4" y="T5"/>
                </a:cxn>
                <a:cxn ang="0">
                  <a:pos x="T6" y="T7"/>
                </a:cxn>
                <a:cxn ang="0">
                  <a:pos x="T8" y="T9"/>
                </a:cxn>
                <a:cxn ang="0">
                  <a:pos x="T10" y="T11"/>
                </a:cxn>
              </a:cxnLst>
              <a:rect l="0" t="0" r="r" b="b"/>
              <a:pathLst>
                <a:path w="20" h="10">
                  <a:moveTo>
                    <a:pt x="20" y="2"/>
                  </a:moveTo>
                  <a:cubicBezTo>
                    <a:pt x="9" y="0"/>
                    <a:pt x="9" y="0"/>
                    <a:pt x="9" y="0"/>
                  </a:cubicBezTo>
                  <a:cubicBezTo>
                    <a:pt x="2" y="0"/>
                    <a:pt x="2" y="0"/>
                    <a:pt x="2" y="0"/>
                  </a:cubicBezTo>
                  <a:cubicBezTo>
                    <a:pt x="1" y="6"/>
                    <a:pt x="0" y="9"/>
                    <a:pt x="2" y="10"/>
                  </a:cubicBezTo>
                  <a:cubicBezTo>
                    <a:pt x="5" y="10"/>
                    <a:pt x="10" y="9"/>
                    <a:pt x="14" y="7"/>
                  </a:cubicBezTo>
                  <a:cubicBezTo>
                    <a:pt x="17" y="6"/>
                    <a:pt x="17" y="4"/>
                    <a:pt x="20" y="2"/>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6" name="Freeform 129">
              <a:extLst>
                <a:ext uri="{FF2B5EF4-FFF2-40B4-BE49-F238E27FC236}">
                  <a16:creationId xmlns:a16="http://schemas.microsoft.com/office/drawing/2014/main" id="{EACB0FA0-C40E-4009-8B3C-780DD8570B94}"/>
                </a:ext>
              </a:extLst>
            </p:cNvPr>
            <p:cNvSpPr>
              <a:spLocks/>
            </p:cNvSpPr>
            <p:nvPr/>
          </p:nvSpPr>
          <p:spPr bwMode="auto">
            <a:xfrm>
              <a:off x="2227807" y="609080"/>
              <a:ext cx="192248" cy="336999"/>
            </a:xfrm>
            <a:custGeom>
              <a:avLst/>
              <a:gdLst>
                <a:gd name="T0" fmla="*/ 2 w 50"/>
                <a:gd name="T1" fmla="*/ 59 h 87"/>
                <a:gd name="T2" fmla="*/ 13 w 50"/>
                <a:gd name="T3" fmla="*/ 58 h 87"/>
                <a:gd name="T4" fmla="*/ 12 w 50"/>
                <a:gd name="T5" fmla="*/ 78 h 87"/>
                <a:gd name="T6" fmla="*/ 39 w 50"/>
                <a:gd name="T7" fmla="*/ 71 h 87"/>
                <a:gd name="T8" fmla="*/ 39 w 50"/>
                <a:gd name="T9" fmla="*/ 52 h 87"/>
                <a:gd name="T10" fmla="*/ 48 w 50"/>
                <a:gd name="T11" fmla="*/ 39 h 87"/>
                <a:gd name="T12" fmla="*/ 41 w 50"/>
                <a:gd name="T13" fmla="*/ 13 h 87"/>
                <a:gd name="T14" fmla="*/ 1 w 50"/>
                <a:gd name="T15" fmla="*/ 27 h 87"/>
                <a:gd name="T16" fmla="*/ 2 w 50"/>
                <a:gd name="T17" fmla="*/ 36 h 87"/>
                <a:gd name="T18" fmla="*/ 1 w 50"/>
                <a:gd name="T19" fmla="*/ 38 h 87"/>
                <a:gd name="T20" fmla="*/ 2 w 50"/>
                <a:gd name="T21" fmla="*/ 5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87">
                  <a:moveTo>
                    <a:pt x="2" y="59"/>
                  </a:moveTo>
                  <a:cubicBezTo>
                    <a:pt x="4" y="60"/>
                    <a:pt x="13" y="58"/>
                    <a:pt x="13" y="58"/>
                  </a:cubicBezTo>
                  <a:cubicBezTo>
                    <a:pt x="13" y="65"/>
                    <a:pt x="12" y="68"/>
                    <a:pt x="12" y="78"/>
                  </a:cubicBezTo>
                  <a:cubicBezTo>
                    <a:pt x="24" y="87"/>
                    <a:pt x="40" y="77"/>
                    <a:pt x="39" y="71"/>
                  </a:cubicBezTo>
                  <a:cubicBezTo>
                    <a:pt x="39" y="67"/>
                    <a:pt x="37" y="56"/>
                    <a:pt x="39" y="52"/>
                  </a:cubicBezTo>
                  <a:cubicBezTo>
                    <a:pt x="41" y="48"/>
                    <a:pt x="46" y="44"/>
                    <a:pt x="48" y="39"/>
                  </a:cubicBezTo>
                  <a:cubicBezTo>
                    <a:pt x="50" y="29"/>
                    <a:pt x="49" y="19"/>
                    <a:pt x="41" y="13"/>
                  </a:cubicBezTo>
                  <a:cubicBezTo>
                    <a:pt x="25" y="0"/>
                    <a:pt x="6" y="9"/>
                    <a:pt x="1" y="27"/>
                  </a:cubicBezTo>
                  <a:cubicBezTo>
                    <a:pt x="0" y="31"/>
                    <a:pt x="2" y="33"/>
                    <a:pt x="2" y="36"/>
                  </a:cubicBezTo>
                  <a:cubicBezTo>
                    <a:pt x="2" y="36"/>
                    <a:pt x="1" y="37"/>
                    <a:pt x="1" y="38"/>
                  </a:cubicBezTo>
                  <a:cubicBezTo>
                    <a:pt x="0" y="40"/>
                    <a:pt x="0" y="58"/>
                    <a:pt x="2" y="5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7" name="Freeform 130">
              <a:extLst>
                <a:ext uri="{FF2B5EF4-FFF2-40B4-BE49-F238E27FC236}">
                  <a16:creationId xmlns:a16="http://schemas.microsoft.com/office/drawing/2014/main" id="{F0E3AD1C-AF55-443A-98C8-36B4B1DB7039}"/>
                </a:ext>
              </a:extLst>
            </p:cNvPr>
            <p:cNvSpPr>
              <a:spLocks/>
            </p:cNvSpPr>
            <p:nvPr/>
          </p:nvSpPr>
          <p:spPr bwMode="auto">
            <a:xfrm>
              <a:off x="2227807" y="609080"/>
              <a:ext cx="192248" cy="303072"/>
            </a:xfrm>
            <a:custGeom>
              <a:avLst/>
              <a:gdLst>
                <a:gd name="T0" fmla="*/ 2 w 50"/>
                <a:gd name="T1" fmla="*/ 59 h 78"/>
                <a:gd name="T2" fmla="*/ 13 w 50"/>
                <a:gd name="T3" fmla="*/ 58 h 78"/>
                <a:gd name="T4" fmla="*/ 12 w 50"/>
                <a:gd name="T5" fmla="*/ 78 h 78"/>
                <a:gd name="T6" fmla="*/ 38 w 50"/>
                <a:gd name="T7" fmla="*/ 57 h 78"/>
                <a:gd name="T8" fmla="*/ 39 w 50"/>
                <a:gd name="T9" fmla="*/ 52 h 78"/>
                <a:gd name="T10" fmla="*/ 48 w 50"/>
                <a:gd name="T11" fmla="*/ 39 h 78"/>
                <a:gd name="T12" fmla="*/ 41 w 50"/>
                <a:gd name="T13" fmla="*/ 13 h 78"/>
                <a:gd name="T14" fmla="*/ 1 w 50"/>
                <a:gd name="T15" fmla="*/ 27 h 78"/>
                <a:gd name="T16" fmla="*/ 2 w 50"/>
                <a:gd name="T17" fmla="*/ 36 h 78"/>
                <a:gd name="T18" fmla="*/ 1 w 50"/>
                <a:gd name="T19" fmla="*/ 38 h 78"/>
                <a:gd name="T20" fmla="*/ 2 w 50"/>
                <a:gd name="T21" fmla="*/ 5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8">
                  <a:moveTo>
                    <a:pt x="2" y="59"/>
                  </a:moveTo>
                  <a:cubicBezTo>
                    <a:pt x="4" y="60"/>
                    <a:pt x="13" y="57"/>
                    <a:pt x="13" y="58"/>
                  </a:cubicBezTo>
                  <a:cubicBezTo>
                    <a:pt x="13" y="64"/>
                    <a:pt x="12" y="68"/>
                    <a:pt x="12" y="78"/>
                  </a:cubicBezTo>
                  <a:cubicBezTo>
                    <a:pt x="19" y="68"/>
                    <a:pt x="22" y="63"/>
                    <a:pt x="38" y="57"/>
                  </a:cubicBezTo>
                  <a:cubicBezTo>
                    <a:pt x="38" y="55"/>
                    <a:pt x="38" y="53"/>
                    <a:pt x="39" y="52"/>
                  </a:cubicBezTo>
                  <a:cubicBezTo>
                    <a:pt x="41" y="48"/>
                    <a:pt x="46" y="44"/>
                    <a:pt x="48" y="39"/>
                  </a:cubicBezTo>
                  <a:cubicBezTo>
                    <a:pt x="50" y="29"/>
                    <a:pt x="49" y="19"/>
                    <a:pt x="41" y="13"/>
                  </a:cubicBezTo>
                  <a:cubicBezTo>
                    <a:pt x="25" y="0"/>
                    <a:pt x="6" y="9"/>
                    <a:pt x="1" y="27"/>
                  </a:cubicBezTo>
                  <a:cubicBezTo>
                    <a:pt x="0" y="31"/>
                    <a:pt x="2" y="33"/>
                    <a:pt x="2" y="36"/>
                  </a:cubicBezTo>
                  <a:cubicBezTo>
                    <a:pt x="2" y="36"/>
                    <a:pt x="1" y="37"/>
                    <a:pt x="1" y="38"/>
                  </a:cubicBezTo>
                  <a:cubicBezTo>
                    <a:pt x="0" y="40"/>
                    <a:pt x="0" y="58"/>
                    <a:pt x="2" y="59"/>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8" name="Freeform 131">
              <a:extLst>
                <a:ext uri="{FF2B5EF4-FFF2-40B4-BE49-F238E27FC236}">
                  <a16:creationId xmlns:a16="http://schemas.microsoft.com/office/drawing/2014/main" id="{84EFB0A2-0B0A-4613-9E4F-C9BD0A8E22F1}"/>
                </a:ext>
              </a:extLst>
            </p:cNvPr>
            <p:cNvSpPr>
              <a:spLocks/>
            </p:cNvSpPr>
            <p:nvPr/>
          </p:nvSpPr>
          <p:spPr bwMode="auto">
            <a:xfrm>
              <a:off x="2227807" y="609080"/>
              <a:ext cx="192248" cy="232959"/>
            </a:xfrm>
            <a:custGeom>
              <a:avLst/>
              <a:gdLst>
                <a:gd name="T0" fmla="*/ 3 w 50"/>
                <a:gd name="T1" fmla="*/ 59 h 60"/>
                <a:gd name="T2" fmla="*/ 11 w 50"/>
                <a:gd name="T3" fmla="*/ 58 h 60"/>
                <a:gd name="T4" fmla="*/ 15 w 50"/>
                <a:gd name="T5" fmla="*/ 56 h 60"/>
                <a:gd name="T6" fmla="*/ 15 w 50"/>
                <a:gd name="T7" fmla="*/ 44 h 60"/>
                <a:gd name="T8" fmla="*/ 39 w 50"/>
                <a:gd name="T9" fmla="*/ 52 h 60"/>
                <a:gd name="T10" fmla="*/ 48 w 50"/>
                <a:gd name="T11" fmla="*/ 39 h 60"/>
                <a:gd name="T12" fmla="*/ 41 w 50"/>
                <a:gd name="T13" fmla="*/ 13 h 60"/>
                <a:gd name="T14" fmla="*/ 1 w 50"/>
                <a:gd name="T15" fmla="*/ 27 h 60"/>
                <a:gd name="T16" fmla="*/ 2 w 50"/>
                <a:gd name="T17" fmla="*/ 36 h 60"/>
                <a:gd name="T18" fmla="*/ 1 w 50"/>
                <a:gd name="T19" fmla="*/ 38 h 60"/>
                <a:gd name="T20" fmla="*/ 3 w 50"/>
                <a:gd name="T21"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60">
                  <a:moveTo>
                    <a:pt x="3" y="59"/>
                  </a:moveTo>
                  <a:cubicBezTo>
                    <a:pt x="4" y="60"/>
                    <a:pt x="8" y="60"/>
                    <a:pt x="11" y="58"/>
                  </a:cubicBezTo>
                  <a:cubicBezTo>
                    <a:pt x="13" y="58"/>
                    <a:pt x="15" y="56"/>
                    <a:pt x="15" y="56"/>
                  </a:cubicBezTo>
                  <a:cubicBezTo>
                    <a:pt x="16" y="55"/>
                    <a:pt x="19" y="51"/>
                    <a:pt x="15" y="44"/>
                  </a:cubicBezTo>
                  <a:cubicBezTo>
                    <a:pt x="17" y="38"/>
                    <a:pt x="37" y="55"/>
                    <a:pt x="39" y="52"/>
                  </a:cubicBezTo>
                  <a:cubicBezTo>
                    <a:pt x="41" y="48"/>
                    <a:pt x="46" y="44"/>
                    <a:pt x="48" y="39"/>
                  </a:cubicBezTo>
                  <a:cubicBezTo>
                    <a:pt x="50" y="29"/>
                    <a:pt x="49" y="19"/>
                    <a:pt x="41" y="13"/>
                  </a:cubicBezTo>
                  <a:cubicBezTo>
                    <a:pt x="25" y="0"/>
                    <a:pt x="6" y="9"/>
                    <a:pt x="1" y="27"/>
                  </a:cubicBezTo>
                  <a:cubicBezTo>
                    <a:pt x="0" y="31"/>
                    <a:pt x="2" y="33"/>
                    <a:pt x="2" y="36"/>
                  </a:cubicBezTo>
                  <a:cubicBezTo>
                    <a:pt x="2" y="36"/>
                    <a:pt x="1" y="37"/>
                    <a:pt x="1" y="38"/>
                  </a:cubicBezTo>
                  <a:cubicBezTo>
                    <a:pt x="0" y="40"/>
                    <a:pt x="0" y="58"/>
                    <a:pt x="3" y="5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89" name="Freeform 132">
              <a:extLst>
                <a:ext uri="{FF2B5EF4-FFF2-40B4-BE49-F238E27FC236}">
                  <a16:creationId xmlns:a16="http://schemas.microsoft.com/office/drawing/2014/main" id="{227F0137-3FE1-4C72-BFE2-C82AD34BBD8E}"/>
                </a:ext>
              </a:extLst>
            </p:cNvPr>
            <p:cNvSpPr>
              <a:spLocks/>
            </p:cNvSpPr>
            <p:nvPr/>
          </p:nvSpPr>
          <p:spPr bwMode="auto">
            <a:xfrm>
              <a:off x="2245901" y="620389"/>
              <a:ext cx="174154" cy="210342"/>
            </a:xfrm>
            <a:custGeom>
              <a:avLst/>
              <a:gdLst>
                <a:gd name="T0" fmla="*/ 33 w 45"/>
                <a:gd name="T1" fmla="*/ 51 h 54"/>
                <a:gd name="T2" fmla="*/ 43 w 45"/>
                <a:gd name="T3" fmla="*/ 36 h 54"/>
                <a:gd name="T4" fmla="*/ 36 w 45"/>
                <a:gd name="T5" fmla="*/ 10 h 54"/>
                <a:gd name="T6" fmla="*/ 1 w 45"/>
                <a:gd name="T7" fmla="*/ 14 h 54"/>
                <a:gd name="T8" fmla="*/ 3 w 45"/>
                <a:gd name="T9" fmla="*/ 20 h 54"/>
                <a:gd name="T10" fmla="*/ 1 w 45"/>
                <a:gd name="T11" fmla="*/ 30 h 54"/>
                <a:gd name="T12" fmla="*/ 4 w 45"/>
                <a:gd name="T13" fmla="*/ 43 h 54"/>
                <a:gd name="T14" fmla="*/ 7 w 45"/>
                <a:gd name="T15" fmla="*/ 45 h 54"/>
                <a:gd name="T16" fmla="*/ 13 w 45"/>
                <a:gd name="T17" fmla="*/ 41 h 54"/>
                <a:gd name="T18" fmla="*/ 27 w 45"/>
                <a:gd name="T19" fmla="*/ 54 h 54"/>
                <a:gd name="T20" fmla="*/ 33 w 45"/>
                <a:gd name="T21"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4">
                  <a:moveTo>
                    <a:pt x="33" y="51"/>
                  </a:moveTo>
                  <a:cubicBezTo>
                    <a:pt x="36" y="46"/>
                    <a:pt x="40" y="43"/>
                    <a:pt x="43" y="36"/>
                  </a:cubicBezTo>
                  <a:cubicBezTo>
                    <a:pt x="45" y="26"/>
                    <a:pt x="44" y="16"/>
                    <a:pt x="36" y="10"/>
                  </a:cubicBezTo>
                  <a:cubicBezTo>
                    <a:pt x="24" y="0"/>
                    <a:pt x="9" y="3"/>
                    <a:pt x="1" y="14"/>
                  </a:cubicBezTo>
                  <a:cubicBezTo>
                    <a:pt x="0" y="15"/>
                    <a:pt x="5" y="17"/>
                    <a:pt x="3" y="20"/>
                  </a:cubicBezTo>
                  <a:cubicBezTo>
                    <a:pt x="1" y="26"/>
                    <a:pt x="1" y="28"/>
                    <a:pt x="1" y="30"/>
                  </a:cubicBezTo>
                  <a:cubicBezTo>
                    <a:pt x="4" y="35"/>
                    <a:pt x="4" y="36"/>
                    <a:pt x="4" y="43"/>
                  </a:cubicBezTo>
                  <a:cubicBezTo>
                    <a:pt x="7" y="45"/>
                    <a:pt x="7" y="45"/>
                    <a:pt x="7" y="45"/>
                  </a:cubicBezTo>
                  <a:cubicBezTo>
                    <a:pt x="8" y="39"/>
                    <a:pt x="11" y="39"/>
                    <a:pt x="13" y="41"/>
                  </a:cubicBezTo>
                  <a:cubicBezTo>
                    <a:pt x="18" y="45"/>
                    <a:pt x="19" y="52"/>
                    <a:pt x="27" y="54"/>
                  </a:cubicBezTo>
                  <a:cubicBezTo>
                    <a:pt x="30" y="54"/>
                    <a:pt x="32" y="53"/>
                    <a:pt x="33" y="51"/>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0" name="Freeform 133">
              <a:extLst>
                <a:ext uri="{FF2B5EF4-FFF2-40B4-BE49-F238E27FC236}">
                  <a16:creationId xmlns:a16="http://schemas.microsoft.com/office/drawing/2014/main" id="{301C9319-0B11-4C46-ADE5-C3A999166C97}"/>
                </a:ext>
              </a:extLst>
            </p:cNvPr>
            <p:cNvSpPr>
              <a:spLocks/>
            </p:cNvSpPr>
            <p:nvPr/>
          </p:nvSpPr>
          <p:spPr bwMode="auto">
            <a:xfrm>
              <a:off x="2227807" y="685979"/>
              <a:ext cx="33927" cy="156060"/>
            </a:xfrm>
            <a:custGeom>
              <a:avLst/>
              <a:gdLst>
                <a:gd name="T0" fmla="*/ 2 w 9"/>
                <a:gd name="T1" fmla="*/ 39 h 40"/>
                <a:gd name="T2" fmla="*/ 6 w 9"/>
                <a:gd name="T3" fmla="*/ 39 h 40"/>
                <a:gd name="T4" fmla="*/ 9 w 9"/>
                <a:gd name="T5" fmla="*/ 33 h 40"/>
                <a:gd name="T6" fmla="*/ 6 w 9"/>
                <a:gd name="T7" fmla="*/ 20 h 40"/>
                <a:gd name="T8" fmla="*/ 6 w 9"/>
                <a:gd name="T9" fmla="*/ 12 h 40"/>
                <a:gd name="T10" fmla="*/ 7 w 9"/>
                <a:gd name="T11" fmla="*/ 3 h 40"/>
                <a:gd name="T12" fmla="*/ 4 w 9"/>
                <a:gd name="T13" fmla="*/ 0 h 40"/>
                <a:gd name="T14" fmla="*/ 1 w 9"/>
                <a:gd name="T15" fmla="*/ 7 h 40"/>
                <a:gd name="T16" fmla="*/ 2 w 9"/>
                <a:gd name="T17" fmla="*/ 16 h 40"/>
                <a:gd name="T18" fmla="*/ 1 w 9"/>
                <a:gd name="T19" fmla="*/ 18 h 40"/>
                <a:gd name="T20" fmla="*/ 2 w 9"/>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0">
                  <a:moveTo>
                    <a:pt x="2" y="39"/>
                  </a:moveTo>
                  <a:cubicBezTo>
                    <a:pt x="3" y="40"/>
                    <a:pt x="5" y="40"/>
                    <a:pt x="6" y="39"/>
                  </a:cubicBezTo>
                  <a:cubicBezTo>
                    <a:pt x="8" y="38"/>
                    <a:pt x="9" y="35"/>
                    <a:pt x="9" y="33"/>
                  </a:cubicBezTo>
                  <a:cubicBezTo>
                    <a:pt x="9" y="27"/>
                    <a:pt x="6" y="22"/>
                    <a:pt x="6" y="20"/>
                  </a:cubicBezTo>
                  <a:cubicBezTo>
                    <a:pt x="6" y="15"/>
                    <a:pt x="8" y="17"/>
                    <a:pt x="6" y="12"/>
                  </a:cubicBezTo>
                  <a:cubicBezTo>
                    <a:pt x="4" y="8"/>
                    <a:pt x="6" y="7"/>
                    <a:pt x="7" y="3"/>
                  </a:cubicBezTo>
                  <a:cubicBezTo>
                    <a:pt x="5" y="3"/>
                    <a:pt x="4" y="1"/>
                    <a:pt x="4" y="0"/>
                  </a:cubicBezTo>
                  <a:cubicBezTo>
                    <a:pt x="2" y="2"/>
                    <a:pt x="1" y="4"/>
                    <a:pt x="1" y="7"/>
                  </a:cubicBezTo>
                  <a:cubicBezTo>
                    <a:pt x="0" y="11"/>
                    <a:pt x="2" y="13"/>
                    <a:pt x="2" y="16"/>
                  </a:cubicBezTo>
                  <a:cubicBezTo>
                    <a:pt x="2" y="16"/>
                    <a:pt x="1" y="17"/>
                    <a:pt x="1" y="18"/>
                  </a:cubicBezTo>
                  <a:cubicBezTo>
                    <a:pt x="0" y="20"/>
                    <a:pt x="0" y="38"/>
                    <a:pt x="2" y="39"/>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1" name="Freeform 134">
              <a:extLst>
                <a:ext uri="{FF2B5EF4-FFF2-40B4-BE49-F238E27FC236}">
                  <a16:creationId xmlns:a16="http://schemas.microsoft.com/office/drawing/2014/main" id="{B7E07D6C-5F9A-4EB4-AF9F-746D7B073AE4}"/>
                </a:ext>
              </a:extLst>
            </p:cNvPr>
            <p:cNvSpPr>
              <a:spLocks/>
            </p:cNvSpPr>
            <p:nvPr/>
          </p:nvSpPr>
          <p:spPr bwMode="auto">
            <a:xfrm>
              <a:off x="2282089" y="760617"/>
              <a:ext cx="40711" cy="65591"/>
            </a:xfrm>
            <a:custGeom>
              <a:avLst/>
              <a:gdLst>
                <a:gd name="T0" fmla="*/ 0 w 11"/>
                <a:gd name="T1" fmla="*/ 6 h 17"/>
                <a:gd name="T2" fmla="*/ 2 w 11"/>
                <a:gd name="T3" fmla="*/ 17 h 17"/>
                <a:gd name="T4" fmla="*/ 0 w 11"/>
                <a:gd name="T5" fmla="*/ 6 h 17"/>
              </a:gdLst>
              <a:ahLst/>
              <a:cxnLst>
                <a:cxn ang="0">
                  <a:pos x="T0" y="T1"/>
                </a:cxn>
                <a:cxn ang="0">
                  <a:pos x="T2" y="T3"/>
                </a:cxn>
                <a:cxn ang="0">
                  <a:pos x="T4" y="T5"/>
                </a:cxn>
              </a:cxnLst>
              <a:rect l="0" t="0" r="r" b="b"/>
              <a:pathLst>
                <a:path w="11" h="17">
                  <a:moveTo>
                    <a:pt x="0" y="6"/>
                  </a:moveTo>
                  <a:cubicBezTo>
                    <a:pt x="5" y="0"/>
                    <a:pt x="11" y="17"/>
                    <a:pt x="2" y="17"/>
                  </a:cubicBezTo>
                  <a:cubicBezTo>
                    <a:pt x="5" y="13"/>
                    <a:pt x="3" y="7"/>
                    <a:pt x="0" y="6"/>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2" name="Freeform 135">
              <a:extLst>
                <a:ext uri="{FF2B5EF4-FFF2-40B4-BE49-F238E27FC236}">
                  <a16:creationId xmlns:a16="http://schemas.microsoft.com/office/drawing/2014/main" id="{07EAEF21-A1BF-4EC4-89A9-4A00925B162E}"/>
                </a:ext>
              </a:extLst>
            </p:cNvPr>
            <p:cNvSpPr>
              <a:spLocks/>
            </p:cNvSpPr>
            <p:nvPr/>
          </p:nvSpPr>
          <p:spPr bwMode="auto">
            <a:xfrm>
              <a:off x="2277565" y="778710"/>
              <a:ext cx="27141" cy="52021"/>
            </a:xfrm>
            <a:custGeom>
              <a:avLst/>
              <a:gdLst>
                <a:gd name="T0" fmla="*/ 1 w 7"/>
                <a:gd name="T1" fmla="*/ 3 h 13"/>
                <a:gd name="T2" fmla="*/ 2 w 7"/>
                <a:gd name="T3" fmla="*/ 0 h 13"/>
                <a:gd name="T4" fmla="*/ 5 w 7"/>
                <a:gd name="T5" fmla="*/ 4 h 13"/>
                <a:gd name="T6" fmla="*/ 1 w 7"/>
                <a:gd name="T7" fmla="*/ 11 h 13"/>
                <a:gd name="T8" fmla="*/ 3 w 7"/>
                <a:gd name="T9" fmla="*/ 5 h 13"/>
                <a:gd name="T10" fmla="*/ 1 w 7"/>
                <a:gd name="T11" fmla="*/ 3 h 13"/>
              </a:gdLst>
              <a:ahLst/>
              <a:cxnLst>
                <a:cxn ang="0">
                  <a:pos x="T0" y="T1"/>
                </a:cxn>
                <a:cxn ang="0">
                  <a:pos x="T2" y="T3"/>
                </a:cxn>
                <a:cxn ang="0">
                  <a:pos x="T4" y="T5"/>
                </a:cxn>
                <a:cxn ang="0">
                  <a:pos x="T6" y="T7"/>
                </a:cxn>
                <a:cxn ang="0">
                  <a:pos x="T8" y="T9"/>
                </a:cxn>
                <a:cxn ang="0">
                  <a:pos x="T10" y="T11"/>
                </a:cxn>
              </a:cxnLst>
              <a:rect l="0" t="0" r="r" b="b"/>
              <a:pathLst>
                <a:path w="7" h="13">
                  <a:moveTo>
                    <a:pt x="1" y="3"/>
                  </a:moveTo>
                  <a:cubicBezTo>
                    <a:pt x="0" y="1"/>
                    <a:pt x="1" y="0"/>
                    <a:pt x="2" y="0"/>
                  </a:cubicBezTo>
                  <a:cubicBezTo>
                    <a:pt x="3" y="0"/>
                    <a:pt x="5" y="2"/>
                    <a:pt x="5" y="4"/>
                  </a:cubicBezTo>
                  <a:cubicBezTo>
                    <a:pt x="7" y="8"/>
                    <a:pt x="5" y="13"/>
                    <a:pt x="1" y="11"/>
                  </a:cubicBezTo>
                  <a:cubicBezTo>
                    <a:pt x="4" y="11"/>
                    <a:pt x="4" y="8"/>
                    <a:pt x="3" y="5"/>
                  </a:cubicBezTo>
                  <a:cubicBezTo>
                    <a:pt x="2" y="4"/>
                    <a:pt x="1" y="2"/>
                    <a:pt x="1" y="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3" name="Freeform 136">
              <a:extLst>
                <a:ext uri="{FF2B5EF4-FFF2-40B4-BE49-F238E27FC236}">
                  <a16:creationId xmlns:a16="http://schemas.microsoft.com/office/drawing/2014/main" id="{6C7B5159-65DD-4A6B-9F03-044F1D5E570F}"/>
                </a:ext>
              </a:extLst>
            </p:cNvPr>
            <p:cNvSpPr>
              <a:spLocks/>
            </p:cNvSpPr>
            <p:nvPr/>
          </p:nvSpPr>
          <p:spPr bwMode="auto">
            <a:xfrm>
              <a:off x="2282089" y="794542"/>
              <a:ext cx="6786" cy="15833"/>
            </a:xfrm>
            <a:custGeom>
              <a:avLst/>
              <a:gdLst>
                <a:gd name="T0" fmla="*/ 1 w 2"/>
                <a:gd name="T1" fmla="*/ 0 h 4"/>
                <a:gd name="T2" fmla="*/ 0 w 2"/>
                <a:gd name="T3" fmla="*/ 3 h 4"/>
                <a:gd name="T4" fmla="*/ 2 w 2"/>
                <a:gd name="T5" fmla="*/ 3 h 4"/>
                <a:gd name="T6" fmla="*/ 1 w 2"/>
                <a:gd name="T7" fmla="*/ 0 h 4"/>
              </a:gdLst>
              <a:ahLst/>
              <a:cxnLst>
                <a:cxn ang="0">
                  <a:pos x="T0" y="T1"/>
                </a:cxn>
                <a:cxn ang="0">
                  <a:pos x="T2" y="T3"/>
                </a:cxn>
                <a:cxn ang="0">
                  <a:pos x="T4" y="T5"/>
                </a:cxn>
                <a:cxn ang="0">
                  <a:pos x="T6" y="T7"/>
                </a:cxn>
              </a:cxnLst>
              <a:rect l="0" t="0" r="r" b="b"/>
              <a:pathLst>
                <a:path w="2" h="4">
                  <a:moveTo>
                    <a:pt x="1" y="0"/>
                  </a:moveTo>
                  <a:cubicBezTo>
                    <a:pt x="1" y="2"/>
                    <a:pt x="0" y="3"/>
                    <a:pt x="0" y="3"/>
                  </a:cubicBezTo>
                  <a:cubicBezTo>
                    <a:pt x="1" y="4"/>
                    <a:pt x="1" y="4"/>
                    <a:pt x="2" y="3"/>
                  </a:cubicBezTo>
                  <a:cubicBezTo>
                    <a:pt x="2" y="2"/>
                    <a:pt x="2" y="1"/>
                    <a:pt x="1" y="0"/>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4" name="Freeform 137">
              <a:extLst>
                <a:ext uri="{FF2B5EF4-FFF2-40B4-BE49-F238E27FC236}">
                  <a16:creationId xmlns:a16="http://schemas.microsoft.com/office/drawing/2014/main" id="{E1751076-75B5-4318-84F3-7BEF97C5854E}"/>
                </a:ext>
              </a:extLst>
            </p:cNvPr>
            <p:cNvSpPr>
              <a:spLocks/>
            </p:cNvSpPr>
            <p:nvPr/>
          </p:nvSpPr>
          <p:spPr bwMode="auto">
            <a:xfrm>
              <a:off x="2250424" y="681455"/>
              <a:ext cx="178678" cy="97255"/>
            </a:xfrm>
            <a:custGeom>
              <a:avLst/>
              <a:gdLst>
                <a:gd name="T0" fmla="*/ 30 w 46"/>
                <a:gd name="T1" fmla="*/ 14 h 25"/>
                <a:gd name="T2" fmla="*/ 28 w 46"/>
                <a:gd name="T3" fmla="*/ 24 h 25"/>
                <a:gd name="T4" fmla="*/ 27 w 46"/>
                <a:gd name="T5" fmla="*/ 16 h 25"/>
                <a:gd name="T6" fmla="*/ 26 w 46"/>
                <a:gd name="T7" fmla="*/ 14 h 25"/>
                <a:gd name="T8" fmla="*/ 25 w 46"/>
                <a:gd name="T9" fmla="*/ 25 h 25"/>
                <a:gd name="T10" fmla="*/ 22 w 46"/>
                <a:gd name="T11" fmla="*/ 13 h 25"/>
                <a:gd name="T12" fmla="*/ 20 w 46"/>
                <a:gd name="T13" fmla="*/ 23 h 25"/>
                <a:gd name="T14" fmla="*/ 18 w 46"/>
                <a:gd name="T15" fmla="*/ 12 h 25"/>
                <a:gd name="T16" fmla="*/ 15 w 46"/>
                <a:gd name="T17" fmla="*/ 20 h 25"/>
                <a:gd name="T18" fmla="*/ 13 w 46"/>
                <a:gd name="T19" fmla="*/ 11 h 25"/>
                <a:gd name="T20" fmla="*/ 12 w 46"/>
                <a:gd name="T21" fmla="*/ 18 h 25"/>
                <a:gd name="T22" fmla="*/ 10 w 46"/>
                <a:gd name="T23" fmla="*/ 10 h 25"/>
                <a:gd name="T24" fmla="*/ 8 w 46"/>
                <a:gd name="T25" fmla="*/ 20 h 25"/>
                <a:gd name="T26" fmla="*/ 7 w 46"/>
                <a:gd name="T27" fmla="*/ 9 h 25"/>
                <a:gd name="T28" fmla="*/ 5 w 46"/>
                <a:gd name="T29" fmla="*/ 15 h 25"/>
                <a:gd name="T30" fmla="*/ 4 w 46"/>
                <a:gd name="T31" fmla="*/ 7 h 25"/>
                <a:gd name="T32" fmla="*/ 1 w 46"/>
                <a:gd name="T33" fmla="*/ 14 h 25"/>
                <a:gd name="T34" fmla="*/ 2 w 46"/>
                <a:gd name="T35" fmla="*/ 3 h 25"/>
                <a:gd name="T36" fmla="*/ 3 w 46"/>
                <a:gd name="T37" fmla="*/ 2 h 25"/>
                <a:gd name="T38" fmla="*/ 3 w 46"/>
                <a:gd name="T39" fmla="*/ 3 h 25"/>
                <a:gd name="T40" fmla="*/ 11 w 46"/>
                <a:gd name="T41" fmla="*/ 3 h 25"/>
                <a:gd name="T42" fmla="*/ 16 w 46"/>
                <a:gd name="T43" fmla="*/ 3 h 25"/>
                <a:gd name="T44" fmla="*/ 19 w 46"/>
                <a:gd name="T45" fmla="*/ 3 h 25"/>
                <a:gd name="T46" fmla="*/ 20 w 46"/>
                <a:gd name="T47" fmla="*/ 3 h 25"/>
                <a:gd name="T48" fmla="*/ 22 w 46"/>
                <a:gd name="T49" fmla="*/ 3 h 25"/>
                <a:gd name="T50" fmla="*/ 30 w 46"/>
                <a:gd name="T51" fmla="*/ 2 h 25"/>
                <a:gd name="T52" fmla="*/ 41 w 46"/>
                <a:gd name="T53" fmla="*/ 0 h 25"/>
                <a:gd name="T54" fmla="*/ 40 w 46"/>
                <a:gd name="T55" fmla="*/ 22 h 25"/>
                <a:gd name="T56" fmla="*/ 40 w 46"/>
                <a:gd name="T57" fmla="*/ 14 h 25"/>
                <a:gd name="T58" fmla="*/ 37 w 46"/>
                <a:gd name="T59" fmla="*/ 22 h 25"/>
                <a:gd name="T60" fmla="*/ 37 w 46"/>
                <a:gd name="T61" fmla="*/ 13 h 25"/>
                <a:gd name="T62" fmla="*/ 34 w 46"/>
                <a:gd name="T63" fmla="*/ 23 h 25"/>
                <a:gd name="T64" fmla="*/ 34 w 46"/>
                <a:gd name="T65" fmla="*/ 13 h 25"/>
                <a:gd name="T66" fmla="*/ 32 w 46"/>
                <a:gd name="T67" fmla="*/ 25 h 25"/>
                <a:gd name="T68" fmla="*/ 30 w 46"/>
                <a:gd name="T6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25">
                  <a:moveTo>
                    <a:pt x="30" y="14"/>
                  </a:moveTo>
                  <a:cubicBezTo>
                    <a:pt x="30" y="18"/>
                    <a:pt x="30" y="20"/>
                    <a:pt x="28" y="24"/>
                  </a:cubicBezTo>
                  <a:cubicBezTo>
                    <a:pt x="28" y="21"/>
                    <a:pt x="27" y="19"/>
                    <a:pt x="27" y="16"/>
                  </a:cubicBezTo>
                  <a:cubicBezTo>
                    <a:pt x="27" y="15"/>
                    <a:pt x="26" y="15"/>
                    <a:pt x="26" y="14"/>
                  </a:cubicBezTo>
                  <a:cubicBezTo>
                    <a:pt x="26" y="18"/>
                    <a:pt x="25" y="21"/>
                    <a:pt x="25" y="25"/>
                  </a:cubicBezTo>
                  <a:cubicBezTo>
                    <a:pt x="24" y="21"/>
                    <a:pt x="23" y="17"/>
                    <a:pt x="22" y="13"/>
                  </a:cubicBezTo>
                  <a:cubicBezTo>
                    <a:pt x="21" y="15"/>
                    <a:pt x="20" y="20"/>
                    <a:pt x="20" y="23"/>
                  </a:cubicBezTo>
                  <a:cubicBezTo>
                    <a:pt x="19" y="19"/>
                    <a:pt x="18" y="16"/>
                    <a:pt x="18" y="12"/>
                  </a:cubicBezTo>
                  <a:cubicBezTo>
                    <a:pt x="16" y="13"/>
                    <a:pt x="16" y="18"/>
                    <a:pt x="15" y="20"/>
                  </a:cubicBezTo>
                  <a:cubicBezTo>
                    <a:pt x="14" y="17"/>
                    <a:pt x="14" y="14"/>
                    <a:pt x="13" y="11"/>
                  </a:cubicBezTo>
                  <a:cubicBezTo>
                    <a:pt x="12" y="12"/>
                    <a:pt x="12" y="16"/>
                    <a:pt x="12" y="18"/>
                  </a:cubicBezTo>
                  <a:cubicBezTo>
                    <a:pt x="11" y="16"/>
                    <a:pt x="10" y="13"/>
                    <a:pt x="10" y="10"/>
                  </a:cubicBezTo>
                  <a:cubicBezTo>
                    <a:pt x="9" y="13"/>
                    <a:pt x="8" y="17"/>
                    <a:pt x="8" y="20"/>
                  </a:cubicBezTo>
                  <a:cubicBezTo>
                    <a:pt x="8" y="17"/>
                    <a:pt x="7" y="13"/>
                    <a:pt x="7" y="9"/>
                  </a:cubicBezTo>
                  <a:cubicBezTo>
                    <a:pt x="6" y="10"/>
                    <a:pt x="5" y="14"/>
                    <a:pt x="5" y="15"/>
                  </a:cubicBezTo>
                  <a:cubicBezTo>
                    <a:pt x="5" y="13"/>
                    <a:pt x="4" y="10"/>
                    <a:pt x="4" y="7"/>
                  </a:cubicBezTo>
                  <a:cubicBezTo>
                    <a:pt x="3" y="9"/>
                    <a:pt x="2" y="12"/>
                    <a:pt x="1" y="14"/>
                  </a:cubicBezTo>
                  <a:cubicBezTo>
                    <a:pt x="0" y="12"/>
                    <a:pt x="1" y="6"/>
                    <a:pt x="2" y="3"/>
                  </a:cubicBezTo>
                  <a:cubicBezTo>
                    <a:pt x="3" y="2"/>
                    <a:pt x="3" y="2"/>
                    <a:pt x="3" y="2"/>
                  </a:cubicBezTo>
                  <a:cubicBezTo>
                    <a:pt x="3" y="3"/>
                    <a:pt x="3" y="3"/>
                    <a:pt x="3" y="3"/>
                  </a:cubicBezTo>
                  <a:cubicBezTo>
                    <a:pt x="6" y="3"/>
                    <a:pt x="8" y="3"/>
                    <a:pt x="11" y="3"/>
                  </a:cubicBezTo>
                  <a:cubicBezTo>
                    <a:pt x="13" y="3"/>
                    <a:pt x="14" y="3"/>
                    <a:pt x="16" y="3"/>
                  </a:cubicBezTo>
                  <a:cubicBezTo>
                    <a:pt x="17" y="3"/>
                    <a:pt x="18" y="3"/>
                    <a:pt x="19" y="3"/>
                  </a:cubicBezTo>
                  <a:cubicBezTo>
                    <a:pt x="19" y="3"/>
                    <a:pt x="19" y="3"/>
                    <a:pt x="20" y="3"/>
                  </a:cubicBezTo>
                  <a:cubicBezTo>
                    <a:pt x="21" y="3"/>
                    <a:pt x="22" y="3"/>
                    <a:pt x="22" y="3"/>
                  </a:cubicBezTo>
                  <a:cubicBezTo>
                    <a:pt x="25" y="3"/>
                    <a:pt x="27" y="2"/>
                    <a:pt x="30" y="2"/>
                  </a:cubicBezTo>
                  <a:cubicBezTo>
                    <a:pt x="33" y="1"/>
                    <a:pt x="37" y="1"/>
                    <a:pt x="41" y="0"/>
                  </a:cubicBezTo>
                  <a:cubicBezTo>
                    <a:pt x="46" y="9"/>
                    <a:pt x="42" y="18"/>
                    <a:pt x="40" y="22"/>
                  </a:cubicBezTo>
                  <a:cubicBezTo>
                    <a:pt x="40" y="19"/>
                    <a:pt x="40" y="16"/>
                    <a:pt x="40" y="14"/>
                  </a:cubicBezTo>
                  <a:cubicBezTo>
                    <a:pt x="40" y="16"/>
                    <a:pt x="38" y="19"/>
                    <a:pt x="37" y="22"/>
                  </a:cubicBezTo>
                  <a:cubicBezTo>
                    <a:pt x="37" y="19"/>
                    <a:pt x="38" y="16"/>
                    <a:pt x="37" y="13"/>
                  </a:cubicBezTo>
                  <a:cubicBezTo>
                    <a:pt x="37" y="17"/>
                    <a:pt x="36" y="20"/>
                    <a:pt x="34" y="23"/>
                  </a:cubicBezTo>
                  <a:cubicBezTo>
                    <a:pt x="35" y="20"/>
                    <a:pt x="35" y="17"/>
                    <a:pt x="34" y="13"/>
                  </a:cubicBezTo>
                  <a:cubicBezTo>
                    <a:pt x="34" y="18"/>
                    <a:pt x="33" y="20"/>
                    <a:pt x="32" y="25"/>
                  </a:cubicBezTo>
                  <a:cubicBezTo>
                    <a:pt x="31" y="21"/>
                    <a:pt x="31" y="17"/>
                    <a:pt x="30" y="14"/>
                  </a:cubicBezTo>
                  <a:close/>
                </a:path>
              </a:pathLst>
            </a:custGeom>
            <a:solidFill>
              <a:srgbClr val="54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5" name="Freeform 138">
              <a:extLst>
                <a:ext uri="{FF2B5EF4-FFF2-40B4-BE49-F238E27FC236}">
                  <a16:creationId xmlns:a16="http://schemas.microsoft.com/office/drawing/2014/main" id="{F4817E1D-1945-4426-BE71-84D1B0B1ABFD}"/>
                </a:ext>
              </a:extLst>
            </p:cNvPr>
            <p:cNvSpPr>
              <a:spLocks/>
            </p:cNvSpPr>
            <p:nvPr/>
          </p:nvSpPr>
          <p:spPr bwMode="auto">
            <a:xfrm>
              <a:off x="2257209" y="681455"/>
              <a:ext cx="162845" cy="79161"/>
            </a:xfrm>
            <a:custGeom>
              <a:avLst/>
              <a:gdLst>
                <a:gd name="T0" fmla="*/ 38 w 42"/>
                <a:gd name="T1" fmla="*/ 0 h 20"/>
                <a:gd name="T2" fmla="*/ 39 w 42"/>
                <a:gd name="T3" fmla="*/ 17 h 20"/>
                <a:gd name="T4" fmla="*/ 37 w 42"/>
                <a:gd name="T5" fmla="*/ 5 h 20"/>
                <a:gd name="T6" fmla="*/ 36 w 42"/>
                <a:gd name="T7" fmla="*/ 16 h 20"/>
                <a:gd name="T8" fmla="*/ 34 w 42"/>
                <a:gd name="T9" fmla="*/ 7 h 20"/>
                <a:gd name="T10" fmla="*/ 33 w 42"/>
                <a:gd name="T11" fmla="*/ 18 h 20"/>
                <a:gd name="T12" fmla="*/ 31 w 42"/>
                <a:gd name="T13" fmla="*/ 8 h 20"/>
                <a:gd name="T14" fmla="*/ 30 w 42"/>
                <a:gd name="T15" fmla="*/ 19 h 20"/>
                <a:gd name="T16" fmla="*/ 27 w 42"/>
                <a:gd name="T17" fmla="*/ 9 h 20"/>
                <a:gd name="T18" fmla="*/ 27 w 42"/>
                <a:gd name="T19" fmla="*/ 20 h 20"/>
                <a:gd name="T20" fmla="*/ 24 w 42"/>
                <a:gd name="T21" fmla="*/ 9 h 20"/>
                <a:gd name="T22" fmla="*/ 23 w 42"/>
                <a:gd name="T23" fmla="*/ 19 h 20"/>
                <a:gd name="T24" fmla="*/ 21 w 42"/>
                <a:gd name="T25" fmla="*/ 9 h 20"/>
                <a:gd name="T26" fmla="*/ 18 w 42"/>
                <a:gd name="T27" fmla="*/ 17 h 20"/>
                <a:gd name="T28" fmla="*/ 16 w 42"/>
                <a:gd name="T29" fmla="*/ 8 h 20"/>
                <a:gd name="T30" fmla="*/ 13 w 42"/>
                <a:gd name="T31" fmla="*/ 16 h 20"/>
                <a:gd name="T32" fmla="*/ 12 w 42"/>
                <a:gd name="T33" fmla="*/ 7 h 20"/>
                <a:gd name="T34" fmla="*/ 10 w 42"/>
                <a:gd name="T35" fmla="*/ 14 h 20"/>
                <a:gd name="T36" fmla="*/ 9 w 42"/>
                <a:gd name="T37" fmla="*/ 6 h 20"/>
                <a:gd name="T38" fmla="*/ 6 w 42"/>
                <a:gd name="T39" fmla="*/ 15 h 20"/>
                <a:gd name="T40" fmla="*/ 6 w 42"/>
                <a:gd name="T41" fmla="*/ 5 h 20"/>
                <a:gd name="T42" fmla="*/ 3 w 42"/>
                <a:gd name="T43" fmla="*/ 10 h 20"/>
                <a:gd name="T44" fmla="*/ 4 w 42"/>
                <a:gd name="T45" fmla="*/ 4 h 20"/>
                <a:gd name="T46" fmla="*/ 0 w 42"/>
                <a:gd name="T47" fmla="*/ 9 h 20"/>
                <a:gd name="T48" fmla="*/ 1 w 42"/>
                <a:gd name="T49" fmla="*/ 2 h 20"/>
                <a:gd name="T50" fmla="*/ 17 w 42"/>
                <a:gd name="T51" fmla="*/ 4 h 20"/>
                <a:gd name="T52" fmla="*/ 38 w 42"/>
                <a:gd name="T5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20">
                  <a:moveTo>
                    <a:pt x="38" y="0"/>
                  </a:moveTo>
                  <a:cubicBezTo>
                    <a:pt x="40" y="5"/>
                    <a:pt x="42" y="8"/>
                    <a:pt x="39" y="17"/>
                  </a:cubicBezTo>
                  <a:cubicBezTo>
                    <a:pt x="40" y="11"/>
                    <a:pt x="38" y="6"/>
                    <a:pt x="37" y="5"/>
                  </a:cubicBezTo>
                  <a:cubicBezTo>
                    <a:pt x="37" y="10"/>
                    <a:pt x="37" y="11"/>
                    <a:pt x="36" y="16"/>
                  </a:cubicBezTo>
                  <a:cubicBezTo>
                    <a:pt x="37" y="11"/>
                    <a:pt x="35" y="9"/>
                    <a:pt x="34" y="7"/>
                  </a:cubicBezTo>
                  <a:cubicBezTo>
                    <a:pt x="34" y="9"/>
                    <a:pt x="35" y="13"/>
                    <a:pt x="33" y="18"/>
                  </a:cubicBezTo>
                  <a:cubicBezTo>
                    <a:pt x="34" y="16"/>
                    <a:pt x="33" y="11"/>
                    <a:pt x="31" y="8"/>
                  </a:cubicBezTo>
                  <a:cubicBezTo>
                    <a:pt x="31" y="12"/>
                    <a:pt x="31" y="15"/>
                    <a:pt x="30" y="19"/>
                  </a:cubicBezTo>
                  <a:cubicBezTo>
                    <a:pt x="30" y="15"/>
                    <a:pt x="29" y="11"/>
                    <a:pt x="27" y="9"/>
                  </a:cubicBezTo>
                  <a:cubicBezTo>
                    <a:pt x="27" y="13"/>
                    <a:pt x="27" y="16"/>
                    <a:pt x="27" y="20"/>
                  </a:cubicBezTo>
                  <a:cubicBezTo>
                    <a:pt x="26" y="15"/>
                    <a:pt x="25" y="13"/>
                    <a:pt x="24" y="9"/>
                  </a:cubicBezTo>
                  <a:cubicBezTo>
                    <a:pt x="23" y="13"/>
                    <a:pt x="23" y="14"/>
                    <a:pt x="23" y="19"/>
                  </a:cubicBezTo>
                  <a:cubicBezTo>
                    <a:pt x="22" y="16"/>
                    <a:pt x="21" y="12"/>
                    <a:pt x="21" y="9"/>
                  </a:cubicBezTo>
                  <a:cubicBezTo>
                    <a:pt x="18" y="11"/>
                    <a:pt x="18" y="14"/>
                    <a:pt x="18" y="17"/>
                  </a:cubicBezTo>
                  <a:cubicBezTo>
                    <a:pt x="17" y="14"/>
                    <a:pt x="17" y="12"/>
                    <a:pt x="16" y="8"/>
                  </a:cubicBezTo>
                  <a:cubicBezTo>
                    <a:pt x="14" y="10"/>
                    <a:pt x="14" y="11"/>
                    <a:pt x="13" y="16"/>
                  </a:cubicBezTo>
                  <a:cubicBezTo>
                    <a:pt x="13" y="13"/>
                    <a:pt x="13" y="10"/>
                    <a:pt x="12" y="7"/>
                  </a:cubicBezTo>
                  <a:cubicBezTo>
                    <a:pt x="11" y="9"/>
                    <a:pt x="10" y="11"/>
                    <a:pt x="10" y="14"/>
                  </a:cubicBezTo>
                  <a:cubicBezTo>
                    <a:pt x="9" y="11"/>
                    <a:pt x="9" y="9"/>
                    <a:pt x="9" y="6"/>
                  </a:cubicBezTo>
                  <a:cubicBezTo>
                    <a:pt x="8" y="8"/>
                    <a:pt x="6" y="11"/>
                    <a:pt x="6" y="15"/>
                  </a:cubicBezTo>
                  <a:cubicBezTo>
                    <a:pt x="5" y="12"/>
                    <a:pt x="6" y="8"/>
                    <a:pt x="6" y="5"/>
                  </a:cubicBezTo>
                  <a:cubicBezTo>
                    <a:pt x="5" y="7"/>
                    <a:pt x="4" y="7"/>
                    <a:pt x="3" y="10"/>
                  </a:cubicBezTo>
                  <a:cubicBezTo>
                    <a:pt x="3" y="8"/>
                    <a:pt x="3" y="6"/>
                    <a:pt x="4" y="4"/>
                  </a:cubicBezTo>
                  <a:cubicBezTo>
                    <a:pt x="2" y="5"/>
                    <a:pt x="1" y="7"/>
                    <a:pt x="0" y="9"/>
                  </a:cubicBezTo>
                  <a:cubicBezTo>
                    <a:pt x="0" y="5"/>
                    <a:pt x="1" y="4"/>
                    <a:pt x="1" y="2"/>
                  </a:cubicBezTo>
                  <a:cubicBezTo>
                    <a:pt x="1" y="2"/>
                    <a:pt x="16" y="4"/>
                    <a:pt x="17" y="4"/>
                  </a:cubicBezTo>
                  <a:cubicBezTo>
                    <a:pt x="18" y="4"/>
                    <a:pt x="38" y="0"/>
                    <a:pt x="38" y="0"/>
                  </a:cubicBezTo>
                  <a:close/>
                </a:path>
              </a:pathLst>
            </a:custGeom>
            <a:solidFill>
              <a:srgbClr val="6B4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6" name="Freeform 139">
              <a:extLst>
                <a:ext uri="{FF2B5EF4-FFF2-40B4-BE49-F238E27FC236}">
                  <a16:creationId xmlns:a16="http://schemas.microsoft.com/office/drawing/2014/main" id="{D0413271-CB14-4D4D-A3A8-696D73DB6228}"/>
                </a:ext>
              </a:extLst>
            </p:cNvPr>
            <p:cNvSpPr>
              <a:spLocks/>
            </p:cNvSpPr>
            <p:nvPr/>
          </p:nvSpPr>
          <p:spPr bwMode="auto">
            <a:xfrm>
              <a:off x="2230068" y="611342"/>
              <a:ext cx="189986" cy="113087"/>
            </a:xfrm>
            <a:custGeom>
              <a:avLst/>
              <a:gdLst>
                <a:gd name="T0" fmla="*/ 47 w 49"/>
                <a:gd name="T1" fmla="*/ 29 h 29"/>
                <a:gd name="T2" fmla="*/ 26 w 49"/>
                <a:gd name="T3" fmla="*/ 24 h 29"/>
                <a:gd name="T4" fmla="*/ 8 w 49"/>
                <a:gd name="T5" fmla="*/ 19 h 29"/>
                <a:gd name="T6" fmla="*/ 4 w 49"/>
                <a:gd name="T7" fmla="*/ 6 h 29"/>
                <a:gd name="T8" fmla="*/ 37 w 49"/>
                <a:gd name="T9" fmla="*/ 6 h 29"/>
                <a:gd name="T10" fmla="*/ 47 w 49"/>
                <a:gd name="T11" fmla="*/ 29 h 29"/>
              </a:gdLst>
              <a:ahLst/>
              <a:cxnLst>
                <a:cxn ang="0">
                  <a:pos x="T0" y="T1"/>
                </a:cxn>
                <a:cxn ang="0">
                  <a:pos x="T2" y="T3"/>
                </a:cxn>
                <a:cxn ang="0">
                  <a:pos x="T4" y="T5"/>
                </a:cxn>
                <a:cxn ang="0">
                  <a:pos x="T6" y="T7"/>
                </a:cxn>
                <a:cxn ang="0">
                  <a:pos x="T8" y="T9"/>
                </a:cxn>
                <a:cxn ang="0">
                  <a:pos x="T10" y="T11"/>
                </a:cxn>
              </a:cxnLst>
              <a:rect l="0" t="0" r="r" b="b"/>
              <a:pathLst>
                <a:path w="49" h="29">
                  <a:moveTo>
                    <a:pt x="47" y="29"/>
                  </a:moveTo>
                  <a:cubicBezTo>
                    <a:pt x="44" y="27"/>
                    <a:pt x="38" y="25"/>
                    <a:pt x="26" y="24"/>
                  </a:cubicBezTo>
                  <a:cubicBezTo>
                    <a:pt x="18" y="24"/>
                    <a:pt x="13" y="22"/>
                    <a:pt x="8" y="19"/>
                  </a:cubicBezTo>
                  <a:cubicBezTo>
                    <a:pt x="0" y="15"/>
                    <a:pt x="1" y="8"/>
                    <a:pt x="4" y="6"/>
                  </a:cubicBezTo>
                  <a:cubicBezTo>
                    <a:pt x="10" y="0"/>
                    <a:pt x="26" y="1"/>
                    <a:pt x="37" y="6"/>
                  </a:cubicBezTo>
                  <a:cubicBezTo>
                    <a:pt x="44" y="10"/>
                    <a:pt x="49" y="17"/>
                    <a:pt x="47" y="29"/>
                  </a:cubicBezTo>
                  <a:close/>
                </a:path>
              </a:pathLst>
            </a:custGeom>
            <a:solidFill>
              <a:srgbClr val="4F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7" name="Freeform 140">
              <a:extLst>
                <a:ext uri="{FF2B5EF4-FFF2-40B4-BE49-F238E27FC236}">
                  <a16:creationId xmlns:a16="http://schemas.microsoft.com/office/drawing/2014/main" id="{B74CA533-A080-4FBF-86C2-7CA0167ACF76}"/>
                </a:ext>
              </a:extLst>
            </p:cNvPr>
            <p:cNvSpPr>
              <a:spLocks/>
            </p:cNvSpPr>
            <p:nvPr/>
          </p:nvSpPr>
          <p:spPr bwMode="auto">
            <a:xfrm>
              <a:off x="2230068" y="620389"/>
              <a:ext cx="194509" cy="119873"/>
            </a:xfrm>
            <a:custGeom>
              <a:avLst/>
              <a:gdLst>
                <a:gd name="T0" fmla="*/ 50 w 50"/>
                <a:gd name="T1" fmla="*/ 31 h 31"/>
                <a:gd name="T2" fmla="*/ 39 w 50"/>
                <a:gd name="T3" fmla="*/ 24 h 31"/>
                <a:gd name="T4" fmla="*/ 26 w 50"/>
                <a:gd name="T5" fmla="*/ 22 h 31"/>
                <a:gd name="T6" fmla="*/ 8 w 50"/>
                <a:gd name="T7" fmla="*/ 17 h 31"/>
                <a:gd name="T8" fmla="*/ 4 w 50"/>
                <a:gd name="T9" fmla="*/ 4 h 31"/>
                <a:gd name="T10" fmla="*/ 19 w 50"/>
                <a:gd name="T11" fmla="*/ 0 h 31"/>
                <a:gd name="T12" fmla="*/ 21 w 50"/>
                <a:gd name="T13" fmla="*/ 0 h 31"/>
                <a:gd name="T14" fmla="*/ 10 w 50"/>
                <a:gd name="T15" fmla="*/ 2 h 31"/>
                <a:gd name="T16" fmla="*/ 17 w 50"/>
                <a:gd name="T17" fmla="*/ 3 h 31"/>
                <a:gd name="T18" fmla="*/ 8 w 50"/>
                <a:gd name="T19" fmla="*/ 5 h 31"/>
                <a:gd name="T20" fmla="*/ 18 w 50"/>
                <a:gd name="T21" fmla="*/ 5 h 31"/>
                <a:gd name="T22" fmla="*/ 8 w 50"/>
                <a:gd name="T23" fmla="*/ 8 h 31"/>
                <a:gd name="T24" fmla="*/ 16 w 50"/>
                <a:gd name="T25" fmla="*/ 7 h 31"/>
                <a:gd name="T26" fmla="*/ 8 w 50"/>
                <a:gd name="T27" fmla="*/ 11 h 31"/>
                <a:gd name="T28" fmla="*/ 18 w 50"/>
                <a:gd name="T29" fmla="*/ 10 h 31"/>
                <a:gd name="T30" fmla="*/ 9 w 50"/>
                <a:gd name="T31" fmla="*/ 13 h 31"/>
                <a:gd name="T32" fmla="*/ 22 w 50"/>
                <a:gd name="T33" fmla="*/ 12 h 31"/>
                <a:gd name="T34" fmla="*/ 13 w 50"/>
                <a:gd name="T35" fmla="*/ 15 h 31"/>
                <a:gd name="T36" fmla="*/ 23 w 50"/>
                <a:gd name="T37" fmla="*/ 14 h 31"/>
                <a:gd name="T38" fmla="*/ 17 w 50"/>
                <a:gd name="T39" fmla="*/ 17 h 31"/>
                <a:gd name="T40" fmla="*/ 29 w 50"/>
                <a:gd name="T41" fmla="*/ 15 h 31"/>
                <a:gd name="T42" fmla="*/ 23 w 50"/>
                <a:gd name="T43" fmla="*/ 19 h 31"/>
                <a:gd name="T44" fmla="*/ 35 w 50"/>
                <a:gd name="T45" fmla="*/ 16 h 31"/>
                <a:gd name="T46" fmla="*/ 29 w 50"/>
                <a:gd name="T47" fmla="*/ 19 h 31"/>
                <a:gd name="T48" fmla="*/ 41 w 50"/>
                <a:gd name="T49" fmla="*/ 17 h 31"/>
                <a:gd name="T50" fmla="*/ 34 w 50"/>
                <a:gd name="T51" fmla="*/ 20 h 31"/>
                <a:gd name="T52" fmla="*/ 46 w 50"/>
                <a:gd name="T53" fmla="*/ 19 h 31"/>
                <a:gd name="T54" fmla="*/ 40 w 50"/>
                <a:gd name="T55" fmla="*/ 21 h 31"/>
                <a:gd name="T56" fmla="*/ 49 w 50"/>
                <a:gd name="T57" fmla="*/ 24 h 31"/>
                <a:gd name="T58" fmla="*/ 42 w 50"/>
                <a:gd name="T59" fmla="*/ 23 h 31"/>
                <a:gd name="T60" fmla="*/ 50 w 50"/>
                <a:gd name="T6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31">
                  <a:moveTo>
                    <a:pt x="50" y="31"/>
                  </a:moveTo>
                  <a:cubicBezTo>
                    <a:pt x="48" y="29"/>
                    <a:pt x="43" y="25"/>
                    <a:pt x="39" y="24"/>
                  </a:cubicBezTo>
                  <a:cubicBezTo>
                    <a:pt x="36" y="23"/>
                    <a:pt x="32" y="23"/>
                    <a:pt x="26" y="22"/>
                  </a:cubicBezTo>
                  <a:cubicBezTo>
                    <a:pt x="18" y="22"/>
                    <a:pt x="13" y="20"/>
                    <a:pt x="8" y="17"/>
                  </a:cubicBezTo>
                  <a:cubicBezTo>
                    <a:pt x="0" y="13"/>
                    <a:pt x="1" y="6"/>
                    <a:pt x="4" y="4"/>
                  </a:cubicBezTo>
                  <a:cubicBezTo>
                    <a:pt x="7" y="1"/>
                    <a:pt x="13" y="0"/>
                    <a:pt x="19" y="0"/>
                  </a:cubicBezTo>
                  <a:cubicBezTo>
                    <a:pt x="20" y="0"/>
                    <a:pt x="20" y="0"/>
                    <a:pt x="21" y="0"/>
                  </a:cubicBezTo>
                  <a:cubicBezTo>
                    <a:pt x="16" y="1"/>
                    <a:pt x="14" y="1"/>
                    <a:pt x="10" y="2"/>
                  </a:cubicBezTo>
                  <a:cubicBezTo>
                    <a:pt x="13" y="2"/>
                    <a:pt x="14" y="2"/>
                    <a:pt x="17" y="3"/>
                  </a:cubicBezTo>
                  <a:cubicBezTo>
                    <a:pt x="14" y="3"/>
                    <a:pt x="11" y="3"/>
                    <a:pt x="8" y="5"/>
                  </a:cubicBezTo>
                  <a:cubicBezTo>
                    <a:pt x="11" y="4"/>
                    <a:pt x="14" y="4"/>
                    <a:pt x="18" y="5"/>
                  </a:cubicBezTo>
                  <a:cubicBezTo>
                    <a:pt x="14" y="5"/>
                    <a:pt x="10" y="6"/>
                    <a:pt x="8" y="8"/>
                  </a:cubicBezTo>
                  <a:cubicBezTo>
                    <a:pt x="11" y="7"/>
                    <a:pt x="13" y="7"/>
                    <a:pt x="16" y="7"/>
                  </a:cubicBezTo>
                  <a:cubicBezTo>
                    <a:pt x="13" y="8"/>
                    <a:pt x="11" y="8"/>
                    <a:pt x="8" y="11"/>
                  </a:cubicBezTo>
                  <a:cubicBezTo>
                    <a:pt x="12" y="10"/>
                    <a:pt x="15" y="9"/>
                    <a:pt x="18" y="10"/>
                  </a:cubicBezTo>
                  <a:cubicBezTo>
                    <a:pt x="15" y="10"/>
                    <a:pt x="13" y="11"/>
                    <a:pt x="9" y="13"/>
                  </a:cubicBezTo>
                  <a:cubicBezTo>
                    <a:pt x="13" y="12"/>
                    <a:pt x="18" y="12"/>
                    <a:pt x="22" y="12"/>
                  </a:cubicBezTo>
                  <a:cubicBezTo>
                    <a:pt x="18" y="13"/>
                    <a:pt x="17" y="13"/>
                    <a:pt x="13" y="15"/>
                  </a:cubicBezTo>
                  <a:cubicBezTo>
                    <a:pt x="17" y="15"/>
                    <a:pt x="19" y="14"/>
                    <a:pt x="23" y="14"/>
                  </a:cubicBezTo>
                  <a:cubicBezTo>
                    <a:pt x="20" y="15"/>
                    <a:pt x="20" y="15"/>
                    <a:pt x="17" y="17"/>
                  </a:cubicBezTo>
                  <a:cubicBezTo>
                    <a:pt x="22" y="16"/>
                    <a:pt x="25" y="15"/>
                    <a:pt x="29" y="15"/>
                  </a:cubicBezTo>
                  <a:cubicBezTo>
                    <a:pt x="26" y="16"/>
                    <a:pt x="25" y="17"/>
                    <a:pt x="23" y="19"/>
                  </a:cubicBezTo>
                  <a:cubicBezTo>
                    <a:pt x="29" y="17"/>
                    <a:pt x="30" y="17"/>
                    <a:pt x="35" y="16"/>
                  </a:cubicBezTo>
                  <a:cubicBezTo>
                    <a:pt x="33" y="17"/>
                    <a:pt x="31" y="18"/>
                    <a:pt x="29" y="19"/>
                  </a:cubicBezTo>
                  <a:cubicBezTo>
                    <a:pt x="32" y="19"/>
                    <a:pt x="36" y="17"/>
                    <a:pt x="41" y="17"/>
                  </a:cubicBezTo>
                  <a:cubicBezTo>
                    <a:pt x="37" y="18"/>
                    <a:pt x="37" y="19"/>
                    <a:pt x="34" y="20"/>
                  </a:cubicBezTo>
                  <a:cubicBezTo>
                    <a:pt x="38" y="19"/>
                    <a:pt x="42" y="19"/>
                    <a:pt x="46" y="19"/>
                  </a:cubicBezTo>
                  <a:cubicBezTo>
                    <a:pt x="43" y="20"/>
                    <a:pt x="42" y="20"/>
                    <a:pt x="40" y="21"/>
                  </a:cubicBezTo>
                  <a:cubicBezTo>
                    <a:pt x="44" y="21"/>
                    <a:pt x="46" y="21"/>
                    <a:pt x="49" y="24"/>
                  </a:cubicBezTo>
                  <a:cubicBezTo>
                    <a:pt x="46" y="23"/>
                    <a:pt x="45" y="23"/>
                    <a:pt x="42" y="23"/>
                  </a:cubicBezTo>
                  <a:cubicBezTo>
                    <a:pt x="46" y="25"/>
                    <a:pt x="48" y="26"/>
                    <a:pt x="50" y="31"/>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8" name="Freeform 141">
              <a:extLst>
                <a:ext uri="{FF2B5EF4-FFF2-40B4-BE49-F238E27FC236}">
                  <a16:creationId xmlns:a16="http://schemas.microsoft.com/office/drawing/2014/main" id="{CB965D2C-1910-476F-B9CC-4FD3FE7CFCAE}"/>
                </a:ext>
              </a:extLst>
            </p:cNvPr>
            <p:cNvSpPr>
              <a:spLocks/>
            </p:cNvSpPr>
            <p:nvPr/>
          </p:nvSpPr>
          <p:spPr bwMode="auto">
            <a:xfrm>
              <a:off x="2239115" y="620389"/>
              <a:ext cx="176415" cy="113087"/>
            </a:xfrm>
            <a:custGeom>
              <a:avLst/>
              <a:gdLst>
                <a:gd name="T0" fmla="*/ 11 w 46"/>
                <a:gd name="T1" fmla="*/ 5 h 29"/>
                <a:gd name="T2" fmla="*/ 1 w 46"/>
                <a:gd name="T3" fmla="*/ 7 h 29"/>
                <a:gd name="T4" fmla="*/ 9 w 46"/>
                <a:gd name="T5" fmla="*/ 3 h 29"/>
                <a:gd name="T6" fmla="*/ 4 w 46"/>
                <a:gd name="T7" fmla="*/ 4 h 29"/>
                <a:gd name="T8" fmla="*/ 12 w 46"/>
                <a:gd name="T9" fmla="*/ 0 h 29"/>
                <a:gd name="T10" fmla="*/ 2 w 46"/>
                <a:gd name="T11" fmla="*/ 4 h 29"/>
                <a:gd name="T12" fmla="*/ 0 w 46"/>
                <a:gd name="T13" fmla="*/ 10 h 29"/>
                <a:gd name="T14" fmla="*/ 5 w 46"/>
                <a:gd name="T15" fmla="*/ 17 h 29"/>
                <a:gd name="T16" fmla="*/ 24 w 46"/>
                <a:gd name="T17" fmla="*/ 22 h 29"/>
                <a:gd name="T18" fmla="*/ 46 w 46"/>
                <a:gd name="T19" fmla="*/ 29 h 29"/>
                <a:gd name="T20" fmla="*/ 37 w 46"/>
                <a:gd name="T21" fmla="*/ 23 h 29"/>
                <a:gd name="T22" fmla="*/ 43 w 46"/>
                <a:gd name="T23" fmla="*/ 23 h 29"/>
                <a:gd name="T24" fmla="*/ 33 w 46"/>
                <a:gd name="T25" fmla="*/ 22 h 29"/>
                <a:gd name="T26" fmla="*/ 39 w 46"/>
                <a:gd name="T27" fmla="*/ 20 h 29"/>
                <a:gd name="T28" fmla="*/ 28 w 46"/>
                <a:gd name="T29" fmla="*/ 22 h 29"/>
                <a:gd name="T30" fmla="*/ 33 w 46"/>
                <a:gd name="T31" fmla="*/ 19 h 29"/>
                <a:gd name="T32" fmla="*/ 23 w 46"/>
                <a:gd name="T33" fmla="*/ 21 h 29"/>
                <a:gd name="T34" fmla="*/ 28 w 46"/>
                <a:gd name="T35" fmla="*/ 18 h 29"/>
                <a:gd name="T36" fmla="*/ 19 w 46"/>
                <a:gd name="T37" fmla="*/ 20 h 29"/>
                <a:gd name="T38" fmla="*/ 23 w 46"/>
                <a:gd name="T39" fmla="*/ 17 h 29"/>
                <a:gd name="T40" fmla="*/ 12 w 46"/>
                <a:gd name="T41" fmla="*/ 19 h 29"/>
                <a:gd name="T42" fmla="*/ 17 w 46"/>
                <a:gd name="T43" fmla="*/ 16 h 29"/>
                <a:gd name="T44" fmla="*/ 7 w 46"/>
                <a:gd name="T45" fmla="*/ 17 h 29"/>
                <a:gd name="T46" fmla="*/ 15 w 46"/>
                <a:gd name="T47" fmla="*/ 13 h 29"/>
                <a:gd name="T48" fmla="*/ 15 w 46"/>
                <a:gd name="T49" fmla="*/ 13 h 29"/>
                <a:gd name="T50" fmla="*/ 3 w 46"/>
                <a:gd name="T51" fmla="*/ 15 h 29"/>
                <a:gd name="T52" fmla="*/ 11 w 46"/>
                <a:gd name="T53" fmla="*/ 11 h 29"/>
                <a:gd name="T54" fmla="*/ 4 w 46"/>
                <a:gd name="T55" fmla="*/ 12 h 29"/>
                <a:gd name="T56" fmla="*/ 8 w 46"/>
                <a:gd name="T57" fmla="*/ 9 h 29"/>
                <a:gd name="T58" fmla="*/ 2 w 46"/>
                <a:gd name="T59" fmla="*/ 10 h 29"/>
                <a:gd name="T60" fmla="*/ 11 w 46"/>
                <a:gd name="T61"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29">
                  <a:moveTo>
                    <a:pt x="11" y="5"/>
                  </a:moveTo>
                  <a:cubicBezTo>
                    <a:pt x="8" y="5"/>
                    <a:pt x="4" y="6"/>
                    <a:pt x="1" y="7"/>
                  </a:cubicBezTo>
                  <a:cubicBezTo>
                    <a:pt x="4" y="5"/>
                    <a:pt x="6" y="4"/>
                    <a:pt x="9" y="3"/>
                  </a:cubicBezTo>
                  <a:cubicBezTo>
                    <a:pt x="7" y="3"/>
                    <a:pt x="6" y="3"/>
                    <a:pt x="4" y="4"/>
                  </a:cubicBezTo>
                  <a:cubicBezTo>
                    <a:pt x="7" y="2"/>
                    <a:pt x="9" y="1"/>
                    <a:pt x="12" y="0"/>
                  </a:cubicBezTo>
                  <a:cubicBezTo>
                    <a:pt x="8" y="0"/>
                    <a:pt x="3" y="3"/>
                    <a:pt x="2" y="4"/>
                  </a:cubicBezTo>
                  <a:cubicBezTo>
                    <a:pt x="1" y="5"/>
                    <a:pt x="0" y="8"/>
                    <a:pt x="0" y="10"/>
                  </a:cubicBezTo>
                  <a:cubicBezTo>
                    <a:pt x="0" y="13"/>
                    <a:pt x="3" y="16"/>
                    <a:pt x="5" y="17"/>
                  </a:cubicBezTo>
                  <a:cubicBezTo>
                    <a:pt x="11" y="20"/>
                    <a:pt x="17" y="22"/>
                    <a:pt x="24" y="22"/>
                  </a:cubicBezTo>
                  <a:cubicBezTo>
                    <a:pt x="34" y="23"/>
                    <a:pt x="41" y="24"/>
                    <a:pt x="46" y="29"/>
                  </a:cubicBezTo>
                  <a:cubicBezTo>
                    <a:pt x="44" y="25"/>
                    <a:pt x="41" y="24"/>
                    <a:pt x="37" y="23"/>
                  </a:cubicBezTo>
                  <a:cubicBezTo>
                    <a:pt x="39" y="23"/>
                    <a:pt x="41" y="23"/>
                    <a:pt x="43" y="23"/>
                  </a:cubicBezTo>
                  <a:cubicBezTo>
                    <a:pt x="39" y="22"/>
                    <a:pt x="35" y="22"/>
                    <a:pt x="33" y="22"/>
                  </a:cubicBezTo>
                  <a:cubicBezTo>
                    <a:pt x="34" y="22"/>
                    <a:pt x="38" y="21"/>
                    <a:pt x="39" y="20"/>
                  </a:cubicBezTo>
                  <a:cubicBezTo>
                    <a:pt x="35" y="20"/>
                    <a:pt x="32" y="21"/>
                    <a:pt x="28" y="22"/>
                  </a:cubicBezTo>
                  <a:cubicBezTo>
                    <a:pt x="30" y="21"/>
                    <a:pt x="32" y="20"/>
                    <a:pt x="33" y="19"/>
                  </a:cubicBezTo>
                  <a:cubicBezTo>
                    <a:pt x="30" y="19"/>
                    <a:pt x="26" y="20"/>
                    <a:pt x="23" y="21"/>
                  </a:cubicBezTo>
                  <a:cubicBezTo>
                    <a:pt x="25" y="20"/>
                    <a:pt x="26" y="19"/>
                    <a:pt x="28" y="18"/>
                  </a:cubicBezTo>
                  <a:cubicBezTo>
                    <a:pt x="25" y="18"/>
                    <a:pt x="22" y="19"/>
                    <a:pt x="19" y="20"/>
                  </a:cubicBezTo>
                  <a:cubicBezTo>
                    <a:pt x="20" y="19"/>
                    <a:pt x="21" y="18"/>
                    <a:pt x="23" y="17"/>
                  </a:cubicBezTo>
                  <a:cubicBezTo>
                    <a:pt x="19" y="17"/>
                    <a:pt x="16" y="19"/>
                    <a:pt x="12" y="19"/>
                  </a:cubicBezTo>
                  <a:cubicBezTo>
                    <a:pt x="13" y="18"/>
                    <a:pt x="15" y="17"/>
                    <a:pt x="17" y="16"/>
                  </a:cubicBezTo>
                  <a:cubicBezTo>
                    <a:pt x="13" y="17"/>
                    <a:pt x="10" y="16"/>
                    <a:pt x="7" y="17"/>
                  </a:cubicBezTo>
                  <a:cubicBezTo>
                    <a:pt x="10" y="15"/>
                    <a:pt x="12" y="14"/>
                    <a:pt x="15" y="13"/>
                  </a:cubicBezTo>
                  <a:cubicBezTo>
                    <a:pt x="15" y="13"/>
                    <a:pt x="15" y="13"/>
                    <a:pt x="15" y="13"/>
                  </a:cubicBezTo>
                  <a:cubicBezTo>
                    <a:pt x="11" y="13"/>
                    <a:pt x="7" y="14"/>
                    <a:pt x="3" y="15"/>
                  </a:cubicBezTo>
                  <a:cubicBezTo>
                    <a:pt x="6" y="13"/>
                    <a:pt x="8" y="12"/>
                    <a:pt x="11" y="11"/>
                  </a:cubicBezTo>
                  <a:cubicBezTo>
                    <a:pt x="8" y="11"/>
                    <a:pt x="6" y="12"/>
                    <a:pt x="4" y="12"/>
                  </a:cubicBezTo>
                  <a:cubicBezTo>
                    <a:pt x="5" y="11"/>
                    <a:pt x="6" y="9"/>
                    <a:pt x="8" y="9"/>
                  </a:cubicBezTo>
                  <a:cubicBezTo>
                    <a:pt x="6" y="9"/>
                    <a:pt x="4" y="10"/>
                    <a:pt x="2" y="10"/>
                  </a:cubicBezTo>
                  <a:cubicBezTo>
                    <a:pt x="5" y="8"/>
                    <a:pt x="7" y="6"/>
                    <a:pt x="11" y="5"/>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199" name="Freeform 142">
              <a:extLst>
                <a:ext uri="{FF2B5EF4-FFF2-40B4-BE49-F238E27FC236}">
                  <a16:creationId xmlns:a16="http://schemas.microsoft.com/office/drawing/2014/main" id="{59152C32-7252-435B-AB9B-1CD0E1ACD458}"/>
                </a:ext>
              </a:extLst>
            </p:cNvPr>
            <p:cNvSpPr>
              <a:spLocks/>
            </p:cNvSpPr>
            <p:nvPr/>
          </p:nvSpPr>
          <p:spPr bwMode="auto">
            <a:xfrm>
              <a:off x="2223284" y="767401"/>
              <a:ext cx="61067" cy="101779"/>
            </a:xfrm>
            <a:custGeom>
              <a:avLst/>
              <a:gdLst>
                <a:gd name="T0" fmla="*/ 10 w 16"/>
                <a:gd name="T1" fmla="*/ 0 h 26"/>
                <a:gd name="T2" fmla="*/ 5 w 16"/>
                <a:gd name="T3" fmla="*/ 12 h 26"/>
                <a:gd name="T4" fmla="*/ 1 w 16"/>
                <a:gd name="T5" fmla="*/ 4 h 26"/>
                <a:gd name="T6" fmla="*/ 1 w 16"/>
                <a:gd name="T7" fmla="*/ 7 h 26"/>
                <a:gd name="T8" fmla="*/ 3 w 16"/>
                <a:gd name="T9" fmla="*/ 12 h 26"/>
                <a:gd name="T10" fmla="*/ 1 w 16"/>
                <a:gd name="T11" fmla="*/ 11 h 26"/>
                <a:gd name="T12" fmla="*/ 2 w 16"/>
                <a:gd name="T13" fmla="*/ 25 h 26"/>
                <a:gd name="T14" fmla="*/ 12 w 16"/>
                <a:gd name="T15" fmla="*/ 20 h 26"/>
                <a:gd name="T16" fmla="*/ 14 w 16"/>
                <a:gd name="T17" fmla="*/ 14 h 26"/>
                <a:gd name="T18" fmla="*/ 16 w 16"/>
                <a:gd name="T19" fmla="*/ 1 h 26"/>
                <a:gd name="T20" fmla="*/ 10 w 16"/>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6">
                  <a:moveTo>
                    <a:pt x="10" y="0"/>
                  </a:moveTo>
                  <a:cubicBezTo>
                    <a:pt x="10" y="3"/>
                    <a:pt x="10" y="10"/>
                    <a:pt x="5" y="12"/>
                  </a:cubicBezTo>
                  <a:cubicBezTo>
                    <a:pt x="4" y="9"/>
                    <a:pt x="4" y="5"/>
                    <a:pt x="1" y="4"/>
                  </a:cubicBezTo>
                  <a:cubicBezTo>
                    <a:pt x="1" y="4"/>
                    <a:pt x="1" y="6"/>
                    <a:pt x="1" y="7"/>
                  </a:cubicBezTo>
                  <a:cubicBezTo>
                    <a:pt x="2" y="8"/>
                    <a:pt x="3" y="11"/>
                    <a:pt x="3" y="12"/>
                  </a:cubicBezTo>
                  <a:cubicBezTo>
                    <a:pt x="2" y="13"/>
                    <a:pt x="2" y="11"/>
                    <a:pt x="1" y="11"/>
                  </a:cubicBezTo>
                  <a:cubicBezTo>
                    <a:pt x="0" y="14"/>
                    <a:pt x="1" y="25"/>
                    <a:pt x="2" y="25"/>
                  </a:cubicBezTo>
                  <a:cubicBezTo>
                    <a:pt x="4" y="26"/>
                    <a:pt x="10" y="22"/>
                    <a:pt x="12" y="20"/>
                  </a:cubicBezTo>
                  <a:cubicBezTo>
                    <a:pt x="14" y="18"/>
                    <a:pt x="15" y="17"/>
                    <a:pt x="14" y="14"/>
                  </a:cubicBezTo>
                  <a:cubicBezTo>
                    <a:pt x="14" y="11"/>
                    <a:pt x="12" y="3"/>
                    <a:pt x="16" y="1"/>
                  </a:cubicBezTo>
                  <a:lnTo>
                    <a:pt x="10" y="0"/>
                  </a:ln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0" name="Freeform 143">
              <a:extLst>
                <a:ext uri="{FF2B5EF4-FFF2-40B4-BE49-F238E27FC236}">
                  <a16:creationId xmlns:a16="http://schemas.microsoft.com/office/drawing/2014/main" id="{F2026508-A780-4849-84E7-2EFFD8F0E16A}"/>
                </a:ext>
              </a:extLst>
            </p:cNvPr>
            <p:cNvSpPr>
              <a:spLocks/>
            </p:cNvSpPr>
            <p:nvPr/>
          </p:nvSpPr>
          <p:spPr bwMode="auto">
            <a:xfrm>
              <a:off x="2202927" y="830730"/>
              <a:ext cx="205818" cy="108563"/>
            </a:xfrm>
            <a:custGeom>
              <a:avLst/>
              <a:gdLst>
                <a:gd name="T0" fmla="*/ 44 w 53"/>
                <a:gd name="T1" fmla="*/ 1 h 28"/>
                <a:gd name="T2" fmla="*/ 48 w 53"/>
                <a:gd name="T3" fmla="*/ 0 h 28"/>
                <a:gd name="T4" fmla="*/ 51 w 53"/>
                <a:gd name="T5" fmla="*/ 15 h 28"/>
                <a:gd name="T6" fmla="*/ 31 w 53"/>
                <a:gd name="T7" fmla="*/ 26 h 28"/>
                <a:gd name="T8" fmla="*/ 1 w 53"/>
                <a:gd name="T9" fmla="*/ 25 h 28"/>
                <a:gd name="T10" fmla="*/ 13 w 53"/>
                <a:gd name="T11" fmla="*/ 18 h 28"/>
                <a:gd name="T12" fmla="*/ 44 w 53"/>
                <a:gd name="T13" fmla="*/ 5 h 28"/>
                <a:gd name="T14" fmla="*/ 44 w 53"/>
                <a:gd name="T15" fmla="*/ 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8">
                  <a:moveTo>
                    <a:pt x="44" y="1"/>
                  </a:moveTo>
                  <a:cubicBezTo>
                    <a:pt x="45" y="1"/>
                    <a:pt x="47" y="0"/>
                    <a:pt x="48" y="0"/>
                  </a:cubicBezTo>
                  <a:cubicBezTo>
                    <a:pt x="51" y="1"/>
                    <a:pt x="53" y="12"/>
                    <a:pt x="51" y="15"/>
                  </a:cubicBezTo>
                  <a:cubicBezTo>
                    <a:pt x="48" y="23"/>
                    <a:pt x="41" y="24"/>
                    <a:pt x="31" y="26"/>
                  </a:cubicBezTo>
                  <a:cubicBezTo>
                    <a:pt x="19" y="28"/>
                    <a:pt x="4" y="23"/>
                    <a:pt x="1" y="25"/>
                  </a:cubicBezTo>
                  <a:cubicBezTo>
                    <a:pt x="0" y="25"/>
                    <a:pt x="11" y="18"/>
                    <a:pt x="13" y="18"/>
                  </a:cubicBezTo>
                  <a:cubicBezTo>
                    <a:pt x="23" y="16"/>
                    <a:pt x="42" y="13"/>
                    <a:pt x="44" y="5"/>
                  </a:cubicBezTo>
                  <a:lnTo>
                    <a:pt x="44" y="1"/>
                  </a:lnTo>
                  <a:close/>
                </a:path>
              </a:pathLst>
            </a:custGeom>
            <a:solidFill>
              <a:srgbClr val="1B3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1" name="Freeform 144">
              <a:extLst>
                <a:ext uri="{FF2B5EF4-FFF2-40B4-BE49-F238E27FC236}">
                  <a16:creationId xmlns:a16="http://schemas.microsoft.com/office/drawing/2014/main" id="{8F28FFB5-1259-417E-BA04-4F0F8C80B436}"/>
                </a:ext>
              </a:extLst>
            </p:cNvPr>
            <p:cNvSpPr>
              <a:spLocks/>
            </p:cNvSpPr>
            <p:nvPr/>
          </p:nvSpPr>
          <p:spPr bwMode="auto">
            <a:xfrm>
              <a:off x="2257209" y="844300"/>
              <a:ext cx="131180" cy="74638"/>
            </a:xfrm>
            <a:custGeom>
              <a:avLst/>
              <a:gdLst>
                <a:gd name="T0" fmla="*/ 30 w 34"/>
                <a:gd name="T1" fmla="*/ 0 h 19"/>
                <a:gd name="T2" fmla="*/ 4 w 34"/>
                <a:gd name="T3" fmla="*/ 7 h 19"/>
                <a:gd name="T4" fmla="*/ 0 w 34"/>
                <a:gd name="T5" fmla="*/ 17 h 19"/>
                <a:gd name="T6" fmla="*/ 33 w 34"/>
                <a:gd name="T7" fmla="*/ 9 h 19"/>
                <a:gd name="T8" fmla="*/ 30 w 34"/>
                <a:gd name="T9" fmla="*/ 0 h 19"/>
              </a:gdLst>
              <a:ahLst/>
              <a:cxnLst>
                <a:cxn ang="0">
                  <a:pos x="T0" y="T1"/>
                </a:cxn>
                <a:cxn ang="0">
                  <a:pos x="T2" y="T3"/>
                </a:cxn>
                <a:cxn ang="0">
                  <a:pos x="T4" y="T5"/>
                </a:cxn>
                <a:cxn ang="0">
                  <a:pos x="T6" y="T7"/>
                </a:cxn>
                <a:cxn ang="0">
                  <a:pos x="T8" y="T9"/>
                </a:cxn>
              </a:cxnLst>
              <a:rect l="0" t="0" r="r" b="b"/>
              <a:pathLst>
                <a:path w="34" h="19">
                  <a:moveTo>
                    <a:pt x="30" y="0"/>
                  </a:moveTo>
                  <a:cubicBezTo>
                    <a:pt x="30" y="6"/>
                    <a:pt x="14" y="11"/>
                    <a:pt x="4" y="7"/>
                  </a:cubicBezTo>
                  <a:cubicBezTo>
                    <a:pt x="2" y="9"/>
                    <a:pt x="0" y="14"/>
                    <a:pt x="0" y="17"/>
                  </a:cubicBezTo>
                  <a:cubicBezTo>
                    <a:pt x="11" y="19"/>
                    <a:pt x="28" y="18"/>
                    <a:pt x="33" y="9"/>
                  </a:cubicBezTo>
                  <a:cubicBezTo>
                    <a:pt x="34" y="7"/>
                    <a:pt x="32" y="3"/>
                    <a:pt x="30" y="0"/>
                  </a:cubicBezTo>
                  <a:close/>
                </a:path>
              </a:pathLst>
            </a:custGeom>
            <a:solidFill>
              <a:srgbClr val="E2E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2" name="Freeform 145">
              <a:extLst>
                <a:ext uri="{FF2B5EF4-FFF2-40B4-BE49-F238E27FC236}">
                  <a16:creationId xmlns:a16="http://schemas.microsoft.com/office/drawing/2014/main" id="{79C40C34-DB5F-4B75-A30C-07685F9A028D}"/>
                </a:ext>
              </a:extLst>
            </p:cNvPr>
            <p:cNvSpPr>
              <a:spLocks/>
            </p:cNvSpPr>
            <p:nvPr/>
          </p:nvSpPr>
          <p:spPr bwMode="auto">
            <a:xfrm>
              <a:off x="2164479" y="1411995"/>
              <a:ext cx="42974" cy="113087"/>
            </a:xfrm>
            <a:custGeom>
              <a:avLst/>
              <a:gdLst>
                <a:gd name="T0" fmla="*/ 11 w 11"/>
                <a:gd name="T1" fmla="*/ 9 h 29"/>
                <a:gd name="T2" fmla="*/ 6 w 11"/>
                <a:gd name="T3" fmla="*/ 29 h 29"/>
                <a:gd name="T4" fmla="*/ 2 w 11"/>
                <a:gd name="T5" fmla="*/ 4 h 29"/>
                <a:gd name="T6" fmla="*/ 9 w 11"/>
                <a:gd name="T7" fmla="*/ 0 h 29"/>
                <a:gd name="T8" fmla="*/ 11 w 11"/>
                <a:gd name="T9" fmla="*/ 9 h 29"/>
              </a:gdLst>
              <a:ahLst/>
              <a:cxnLst>
                <a:cxn ang="0">
                  <a:pos x="T0" y="T1"/>
                </a:cxn>
                <a:cxn ang="0">
                  <a:pos x="T2" y="T3"/>
                </a:cxn>
                <a:cxn ang="0">
                  <a:pos x="T4" y="T5"/>
                </a:cxn>
                <a:cxn ang="0">
                  <a:pos x="T6" y="T7"/>
                </a:cxn>
                <a:cxn ang="0">
                  <a:pos x="T8" y="T9"/>
                </a:cxn>
              </a:cxnLst>
              <a:rect l="0" t="0" r="r" b="b"/>
              <a:pathLst>
                <a:path w="11" h="29">
                  <a:moveTo>
                    <a:pt x="11" y="9"/>
                  </a:moveTo>
                  <a:cubicBezTo>
                    <a:pt x="10" y="14"/>
                    <a:pt x="8" y="22"/>
                    <a:pt x="6" y="29"/>
                  </a:cubicBezTo>
                  <a:cubicBezTo>
                    <a:pt x="0" y="17"/>
                    <a:pt x="0" y="18"/>
                    <a:pt x="2" y="4"/>
                  </a:cubicBezTo>
                  <a:cubicBezTo>
                    <a:pt x="9" y="0"/>
                    <a:pt x="9" y="0"/>
                    <a:pt x="9" y="0"/>
                  </a:cubicBezTo>
                  <a:cubicBezTo>
                    <a:pt x="11" y="5"/>
                    <a:pt x="10" y="6"/>
                    <a:pt x="11" y="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3" name="Freeform 146">
              <a:extLst>
                <a:ext uri="{FF2B5EF4-FFF2-40B4-BE49-F238E27FC236}">
                  <a16:creationId xmlns:a16="http://schemas.microsoft.com/office/drawing/2014/main" id="{0341A701-ED12-4163-B713-6EF0AA53FD75}"/>
                </a:ext>
              </a:extLst>
            </p:cNvPr>
            <p:cNvSpPr>
              <a:spLocks/>
            </p:cNvSpPr>
            <p:nvPr/>
          </p:nvSpPr>
          <p:spPr bwMode="auto">
            <a:xfrm>
              <a:off x="2153169" y="1185822"/>
              <a:ext cx="124396" cy="264623"/>
            </a:xfrm>
            <a:custGeom>
              <a:avLst/>
              <a:gdLst>
                <a:gd name="T0" fmla="*/ 11 w 32"/>
                <a:gd name="T1" fmla="*/ 1 h 68"/>
                <a:gd name="T2" fmla="*/ 1 w 32"/>
                <a:gd name="T3" fmla="*/ 62 h 68"/>
                <a:gd name="T4" fmla="*/ 14 w 32"/>
                <a:gd name="T5" fmla="*/ 61 h 68"/>
                <a:gd name="T6" fmla="*/ 31 w 32"/>
                <a:gd name="T7" fmla="*/ 0 h 68"/>
                <a:gd name="T8" fmla="*/ 11 w 32"/>
                <a:gd name="T9" fmla="*/ 1 h 68"/>
              </a:gdLst>
              <a:ahLst/>
              <a:cxnLst>
                <a:cxn ang="0">
                  <a:pos x="T0" y="T1"/>
                </a:cxn>
                <a:cxn ang="0">
                  <a:pos x="T2" y="T3"/>
                </a:cxn>
                <a:cxn ang="0">
                  <a:pos x="T4" y="T5"/>
                </a:cxn>
                <a:cxn ang="0">
                  <a:pos x="T6" y="T7"/>
                </a:cxn>
                <a:cxn ang="0">
                  <a:pos x="T8" y="T9"/>
                </a:cxn>
              </a:cxnLst>
              <a:rect l="0" t="0" r="r" b="b"/>
              <a:pathLst>
                <a:path w="32" h="68">
                  <a:moveTo>
                    <a:pt x="11" y="1"/>
                  </a:moveTo>
                  <a:cubicBezTo>
                    <a:pt x="6" y="14"/>
                    <a:pt x="2" y="53"/>
                    <a:pt x="1" y="62"/>
                  </a:cubicBezTo>
                  <a:cubicBezTo>
                    <a:pt x="0" y="68"/>
                    <a:pt x="12" y="66"/>
                    <a:pt x="14" y="61"/>
                  </a:cubicBezTo>
                  <a:cubicBezTo>
                    <a:pt x="22" y="43"/>
                    <a:pt x="32" y="2"/>
                    <a:pt x="31" y="0"/>
                  </a:cubicBezTo>
                  <a:lnTo>
                    <a:pt x="11" y="1"/>
                  </a:ln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4" name="Freeform 147">
              <a:extLst>
                <a:ext uri="{FF2B5EF4-FFF2-40B4-BE49-F238E27FC236}">
                  <a16:creationId xmlns:a16="http://schemas.microsoft.com/office/drawing/2014/main" id="{91B36CC5-5052-4994-85B1-5F67604F23E4}"/>
                </a:ext>
              </a:extLst>
            </p:cNvPr>
            <p:cNvSpPr>
              <a:spLocks/>
            </p:cNvSpPr>
            <p:nvPr/>
          </p:nvSpPr>
          <p:spPr bwMode="auto">
            <a:xfrm>
              <a:off x="2273042" y="842039"/>
              <a:ext cx="237483" cy="671735"/>
            </a:xfrm>
            <a:custGeom>
              <a:avLst/>
              <a:gdLst>
                <a:gd name="T0" fmla="*/ 37 w 61"/>
                <a:gd name="T1" fmla="*/ 14 h 173"/>
                <a:gd name="T2" fmla="*/ 0 w 61"/>
                <a:gd name="T3" fmla="*/ 28 h 173"/>
                <a:gd name="T4" fmla="*/ 7 w 61"/>
                <a:gd name="T5" fmla="*/ 110 h 173"/>
                <a:gd name="T6" fmla="*/ 1 w 61"/>
                <a:gd name="T7" fmla="*/ 173 h 173"/>
                <a:gd name="T8" fmla="*/ 23 w 61"/>
                <a:gd name="T9" fmla="*/ 167 h 173"/>
                <a:gd name="T10" fmla="*/ 28 w 61"/>
                <a:gd name="T11" fmla="*/ 115 h 173"/>
                <a:gd name="T12" fmla="*/ 33 w 61"/>
                <a:gd name="T13" fmla="*/ 161 h 173"/>
                <a:gd name="T14" fmla="*/ 51 w 61"/>
                <a:gd name="T15" fmla="*/ 150 h 173"/>
                <a:gd name="T16" fmla="*/ 42 w 61"/>
                <a:gd name="T17" fmla="*/ 82 h 173"/>
                <a:gd name="T18" fmla="*/ 45 w 61"/>
                <a:gd name="T19" fmla="*/ 4 h 173"/>
                <a:gd name="T20" fmla="*/ 37 w 61"/>
                <a:gd name="T21" fmla="*/ 1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73">
                  <a:moveTo>
                    <a:pt x="37" y="14"/>
                  </a:moveTo>
                  <a:cubicBezTo>
                    <a:pt x="30" y="25"/>
                    <a:pt x="17" y="29"/>
                    <a:pt x="0" y="28"/>
                  </a:cubicBezTo>
                  <a:cubicBezTo>
                    <a:pt x="11" y="46"/>
                    <a:pt x="11" y="83"/>
                    <a:pt x="7" y="110"/>
                  </a:cubicBezTo>
                  <a:cubicBezTo>
                    <a:pt x="5" y="129"/>
                    <a:pt x="0" y="156"/>
                    <a:pt x="1" y="173"/>
                  </a:cubicBezTo>
                  <a:cubicBezTo>
                    <a:pt x="11" y="171"/>
                    <a:pt x="13" y="171"/>
                    <a:pt x="23" y="167"/>
                  </a:cubicBezTo>
                  <a:cubicBezTo>
                    <a:pt x="28" y="142"/>
                    <a:pt x="29" y="139"/>
                    <a:pt x="28" y="115"/>
                  </a:cubicBezTo>
                  <a:cubicBezTo>
                    <a:pt x="33" y="136"/>
                    <a:pt x="32" y="141"/>
                    <a:pt x="33" y="161"/>
                  </a:cubicBezTo>
                  <a:cubicBezTo>
                    <a:pt x="42" y="158"/>
                    <a:pt x="43" y="156"/>
                    <a:pt x="51" y="150"/>
                  </a:cubicBezTo>
                  <a:cubicBezTo>
                    <a:pt x="53" y="120"/>
                    <a:pt x="40" y="101"/>
                    <a:pt x="42" y="82"/>
                  </a:cubicBezTo>
                  <a:cubicBezTo>
                    <a:pt x="45" y="57"/>
                    <a:pt x="61" y="17"/>
                    <a:pt x="45" y="4"/>
                  </a:cubicBezTo>
                  <a:cubicBezTo>
                    <a:pt x="40" y="0"/>
                    <a:pt x="38" y="12"/>
                    <a:pt x="37" y="14"/>
                  </a:cubicBezTo>
                  <a:close/>
                </a:path>
              </a:pathLst>
            </a:custGeom>
            <a:solidFill>
              <a:srgbClr val="545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5" name="Freeform 148">
              <a:extLst>
                <a:ext uri="{FF2B5EF4-FFF2-40B4-BE49-F238E27FC236}">
                  <a16:creationId xmlns:a16="http://schemas.microsoft.com/office/drawing/2014/main" id="{47A37FA5-2A4C-42D4-A732-CD1352609BC5}"/>
                </a:ext>
              </a:extLst>
            </p:cNvPr>
            <p:cNvSpPr>
              <a:spLocks/>
            </p:cNvSpPr>
            <p:nvPr/>
          </p:nvSpPr>
          <p:spPr bwMode="auto">
            <a:xfrm>
              <a:off x="2135075" y="939293"/>
              <a:ext cx="92732" cy="504367"/>
            </a:xfrm>
            <a:custGeom>
              <a:avLst/>
              <a:gdLst>
                <a:gd name="T0" fmla="*/ 12 w 24"/>
                <a:gd name="T1" fmla="*/ 2 h 130"/>
                <a:gd name="T2" fmla="*/ 15 w 24"/>
                <a:gd name="T3" fmla="*/ 63 h 130"/>
                <a:gd name="T4" fmla="*/ 16 w 24"/>
                <a:gd name="T5" fmla="*/ 66 h 130"/>
                <a:gd name="T6" fmla="*/ 6 w 24"/>
                <a:gd name="T7" fmla="*/ 126 h 130"/>
                <a:gd name="T8" fmla="*/ 11 w 24"/>
                <a:gd name="T9" fmla="*/ 129 h 130"/>
                <a:gd name="T10" fmla="*/ 22 w 24"/>
                <a:gd name="T11" fmla="*/ 75 h 130"/>
                <a:gd name="T12" fmla="*/ 24 w 24"/>
                <a:gd name="T13" fmla="*/ 60 h 130"/>
                <a:gd name="T14" fmla="*/ 18 w 24"/>
                <a:gd name="T15" fmla="*/ 0 h 130"/>
                <a:gd name="T16" fmla="*/ 12 w 24"/>
                <a:gd name="T17"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0">
                  <a:moveTo>
                    <a:pt x="12" y="2"/>
                  </a:moveTo>
                  <a:cubicBezTo>
                    <a:pt x="0" y="10"/>
                    <a:pt x="12" y="39"/>
                    <a:pt x="15" y="63"/>
                  </a:cubicBezTo>
                  <a:cubicBezTo>
                    <a:pt x="15" y="64"/>
                    <a:pt x="15" y="65"/>
                    <a:pt x="16" y="66"/>
                  </a:cubicBezTo>
                  <a:cubicBezTo>
                    <a:pt x="11" y="79"/>
                    <a:pt x="7" y="117"/>
                    <a:pt x="6" y="126"/>
                  </a:cubicBezTo>
                  <a:cubicBezTo>
                    <a:pt x="6" y="128"/>
                    <a:pt x="8" y="130"/>
                    <a:pt x="11" y="129"/>
                  </a:cubicBezTo>
                  <a:cubicBezTo>
                    <a:pt x="14" y="111"/>
                    <a:pt x="17" y="92"/>
                    <a:pt x="22" y="75"/>
                  </a:cubicBezTo>
                  <a:cubicBezTo>
                    <a:pt x="24" y="67"/>
                    <a:pt x="24" y="62"/>
                    <a:pt x="24" y="60"/>
                  </a:cubicBezTo>
                  <a:cubicBezTo>
                    <a:pt x="19" y="41"/>
                    <a:pt x="17" y="19"/>
                    <a:pt x="18" y="0"/>
                  </a:cubicBezTo>
                  <a:cubicBezTo>
                    <a:pt x="16" y="0"/>
                    <a:pt x="14" y="1"/>
                    <a:pt x="12" y="2"/>
                  </a:cubicBez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grpSp>
      <p:grpSp>
        <p:nvGrpSpPr>
          <p:cNvPr id="3" name="Group 205">
            <a:extLst>
              <a:ext uri="{FF2B5EF4-FFF2-40B4-BE49-F238E27FC236}">
                <a16:creationId xmlns:a16="http://schemas.microsoft.com/office/drawing/2014/main" id="{EC191426-401A-46BE-AD7A-96FCDA71C23E}"/>
              </a:ext>
            </a:extLst>
          </p:cNvPr>
          <p:cNvGrpSpPr/>
          <p:nvPr/>
        </p:nvGrpSpPr>
        <p:grpSpPr>
          <a:xfrm>
            <a:off x="6946030" y="1318879"/>
            <a:ext cx="556997" cy="1445783"/>
            <a:chOff x="6303449" y="1559007"/>
            <a:chExt cx="626499" cy="1626187"/>
          </a:xfrm>
        </p:grpSpPr>
        <p:sp>
          <p:nvSpPr>
            <p:cNvPr id="207" name="Freeform 69">
              <a:extLst>
                <a:ext uri="{FF2B5EF4-FFF2-40B4-BE49-F238E27FC236}">
                  <a16:creationId xmlns:a16="http://schemas.microsoft.com/office/drawing/2014/main" id="{11FBC029-CED5-4572-9F60-9EEC42F9BED9}"/>
                </a:ext>
              </a:extLst>
            </p:cNvPr>
            <p:cNvSpPr>
              <a:spLocks/>
            </p:cNvSpPr>
            <p:nvPr/>
          </p:nvSpPr>
          <p:spPr bwMode="auto">
            <a:xfrm>
              <a:off x="6821385" y="2262407"/>
              <a:ext cx="58805" cy="135704"/>
            </a:xfrm>
            <a:custGeom>
              <a:avLst/>
              <a:gdLst>
                <a:gd name="T0" fmla="*/ 9 w 15"/>
                <a:gd name="T1" fmla="*/ 0 h 35"/>
                <a:gd name="T2" fmla="*/ 7 w 15"/>
                <a:gd name="T3" fmla="*/ 35 h 35"/>
                <a:gd name="T4" fmla="*/ 1 w 15"/>
                <a:gd name="T5" fmla="*/ 35 h 35"/>
                <a:gd name="T6" fmla="*/ 1 w 15"/>
                <a:gd name="T7" fmla="*/ 10 h 35"/>
                <a:gd name="T8" fmla="*/ 0 w 15"/>
                <a:gd name="T9" fmla="*/ 1 h 35"/>
                <a:gd name="T10" fmla="*/ 9 w 15"/>
                <a:gd name="T11" fmla="*/ 0 h 35"/>
              </a:gdLst>
              <a:ahLst/>
              <a:cxnLst>
                <a:cxn ang="0">
                  <a:pos x="T0" y="T1"/>
                </a:cxn>
                <a:cxn ang="0">
                  <a:pos x="T2" y="T3"/>
                </a:cxn>
                <a:cxn ang="0">
                  <a:pos x="T4" y="T5"/>
                </a:cxn>
                <a:cxn ang="0">
                  <a:pos x="T6" y="T7"/>
                </a:cxn>
                <a:cxn ang="0">
                  <a:pos x="T8" y="T9"/>
                </a:cxn>
                <a:cxn ang="0">
                  <a:pos x="T10" y="T11"/>
                </a:cxn>
              </a:cxnLst>
              <a:rect l="0" t="0" r="r" b="b"/>
              <a:pathLst>
                <a:path w="15" h="35">
                  <a:moveTo>
                    <a:pt x="9" y="0"/>
                  </a:moveTo>
                  <a:cubicBezTo>
                    <a:pt x="15" y="15"/>
                    <a:pt x="12" y="19"/>
                    <a:pt x="7" y="35"/>
                  </a:cubicBezTo>
                  <a:cubicBezTo>
                    <a:pt x="1" y="35"/>
                    <a:pt x="1" y="35"/>
                    <a:pt x="1" y="35"/>
                  </a:cubicBezTo>
                  <a:cubicBezTo>
                    <a:pt x="1" y="10"/>
                    <a:pt x="1" y="10"/>
                    <a:pt x="1" y="10"/>
                  </a:cubicBezTo>
                  <a:cubicBezTo>
                    <a:pt x="0" y="1"/>
                    <a:pt x="0" y="1"/>
                    <a:pt x="0" y="1"/>
                  </a:cubicBezTo>
                  <a:lnTo>
                    <a:pt x="9" y="0"/>
                  </a:ln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8" name="Freeform 70">
              <a:extLst>
                <a:ext uri="{FF2B5EF4-FFF2-40B4-BE49-F238E27FC236}">
                  <a16:creationId xmlns:a16="http://schemas.microsoft.com/office/drawing/2014/main" id="{655ACCB5-6BD2-441C-9D24-1906D6383CCC}"/>
                </a:ext>
              </a:extLst>
            </p:cNvPr>
            <p:cNvSpPr>
              <a:spLocks/>
            </p:cNvSpPr>
            <p:nvPr/>
          </p:nvSpPr>
          <p:spPr bwMode="auto">
            <a:xfrm>
              <a:off x="6776150" y="2963544"/>
              <a:ext cx="140227" cy="149274"/>
            </a:xfrm>
            <a:custGeom>
              <a:avLst/>
              <a:gdLst>
                <a:gd name="T0" fmla="*/ 8 w 36"/>
                <a:gd name="T1" fmla="*/ 22 h 38"/>
                <a:gd name="T2" fmla="*/ 15 w 36"/>
                <a:gd name="T3" fmla="*/ 26 h 38"/>
                <a:gd name="T4" fmla="*/ 15 w 36"/>
                <a:gd name="T5" fmla="*/ 29 h 38"/>
                <a:gd name="T6" fmla="*/ 27 w 36"/>
                <a:gd name="T7" fmla="*/ 37 h 38"/>
                <a:gd name="T8" fmla="*/ 35 w 36"/>
                <a:gd name="T9" fmla="*/ 29 h 38"/>
                <a:gd name="T10" fmla="*/ 34 w 36"/>
                <a:gd name="T11" fmla="*/ 14 h 38"/>
                <a:gd name="T12" fmla="*/ 20 w 36"/>
                <a:gd name="T13" fmla="*/ 7 h 38"/>
                <a:gd name="T14" fmla="*/ 5 w 36"/>
                <a:gd name="T15" fmla="*/ 1 h 38"/>
                <a:gd name="T16" fmla="*/ 0 w 36"/>
                <a:gd name="T17" fmla="*/ 5 h 38"/>
                <a:gd name="T18" fmla="*/ 8 w 36"/>
                <a:gd name="T1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8">
                  <a:moveTo>
                    <a:pt x="8" y="22"/>
                  </a:moveTo>
                  <a:cubicBezTo>
                    <a:pt x="9" y="23"/>
                    <a:pt x="11" y="24"/>
                    <a:pt x="15" y="26"/>
                  </a:cubicBezTo>
                  <a:cubicBezTo>
                    <a:pt x="15" y="29"/>
                    <a:pt x="15" y="29"/>
                    <a:pt x="15" y="29"/>
                  </a:cubicBezTo>
                  <a:cubicBezTo>
                    <a:pt x="18" y="35"/>
                    <a:pt x="22" y="38"/>
                    <a:pt x="27" y="37"/>
                  </a:cubicBezTo>
                  <a:cubicBezTo>
                    <a:pt x="33" y="35"/>
                    <a:pt x="35" y="33"/>
                    <a:pt x="35" y="29"/>
                  </a:cubicBezTo>
                  <a:cubicBezTo>
                    <a:pt x="36" y="21"/>
                    <a:pt x="36" y="19"/>
                    <a:pt x="34" y="14"/>
                  </a:cubicBezTo>
                  <a:cubicBezTo>
                    <a:pt x="28" y="9"/>
                    <a:pt x="25" y="9"/>
                    <a:pt x="20" y="7"/>
                  </a:cubicBezTo>
                  <a:cubicBezTo>
                    <a:pt x="16" y="6"/>
                    <a:pt x="11" y="3"/>
                    <a:pt x="5" y="1"/>
                  </a:cubicBezTo>
                  <a:cubicBezTo>
                    <a:pt x="2" y="0"/>
                    <a:pt x="0" y="3"/>
                    <a:pt x="0" y="5"/>
                  </a:cubicBezTo>
                  <a:cubicBezTo>
                    <a:pt x="0" y="10"/>
                    <a:pt x="4" y="17"/>
                    <a:pt x="8" y="22"/>
                  </a:cubicBez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09" name="Freeform 71">
              <a:extLst>
                <a:ext uri="{FF2B5EF4-FFF2-40B4-BE49-F238E27FC236}">
                  <a16:creationId xmlns:a16="http://schemas.microsoft.com/office/drawing/2014/main" id="{66AD16FF-C12E-4DF7-86E8-018B903E38EA}"/>
                </a:ext>
              </a:extLst>
            </p:cNvPr>
            <p:cNvSpPr>
              <a:spLocks/>
            </p:cNvSpPr>
            <p:nvPr/>
          </p:nvSpPr>
          <p:spPr bwMode="auto">
            <a:xfrm>
              <a:off x="6776150" y="2972591"/>
              <a:ext cx="140227" cy="140227"/>
            </a:xfrm>
            <a:custGeom>
              <a:avLst/>
              <a:gdLst>
                <a:gd name="T0" fmla="*/ 8 w 36"/>
                <a:gd name="T1" fmla="*/ 20 h 36"/>
                <a:gd name="T2" fmla="*/ 15 w 36"/>
                <a:gd name="T3" fmla="*/ 24 h 36"/>
                <a:gd name="T4" fmla="*/ 15 w 36"/>
                <a:gd name="T5" fmla="*/ 27 h 36"/>
                <a:gd name="T6" fmla="*/ 27 w 36"/>
                <a:gd name="T7" fmla="*/ 35 h 36"/>
                <a:gd name="T8" fmla="*/ 35 w 36"/>
                <a:gd name="T9" fmla="*/ 27 h 36"/>
                <a:gd name="T10" fmla="*/ 36 w 36"/>
                <a:gd name="T11" fmla="*/ 18 h 36"/>
                <a:gd name="T12" fmla="*/ 12 w 36"/>
                <a:gd name="T13" fmla="*/ 14 h 36"/>
                <a:gd name="T14" fmla="*/ 2 w 36"/>
                <a:gd name="T15" fmla="*/ 0 h 36"/>
                <a:gd name="T16" fmla="*/ 0 w 36"/>
                <a:gd name="T17" fmla="*/ 3 h 36"/>
                <a:gd name="T18" fmla="*/ 8 w 36"/>
                <a:gd name="T1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8" y="20"/>
                  </a:moveTo>
                  <a:cubicBezTo>
                    <a:pt x="9" y="21"/>
                    <a:pt x="11" y="22"/>
                    <a:pt x="15" y="24"/>
                  </a:cubicBezTo>
                  <a:cubicBezTo>
                    <a:pt x="15" y="27"/>
                    <a:pt x="15" y="27"/>
                    <a:pt x="15" y="27"/>
                  </a:cubicBezTo>
                  <a:cubicBezTo>
                    <a:pt x="18" y="33"/>
                    <a:pt x="22" y="36"/>
                    <a:pt x="27" y="35"/>
                  </a:cubicBezTo>
                  <a:cubicBezTo>
                    <a:pt x="33" y="33"/>
                    <a:pt x="35" y="31"/>
                    <a:pt x="35" y="27"/>
                  </a:cubicBezTo>
                  <a:cubicBezTo>
                    <a:pt x="36" y="23"/>
                    <a:pt x="36" y="20"/>
                    <a:pt x="36" y="18"/>
                  </a:cubicBezTo>
                  <a:cubicBezTo>
                    <a:pt x="27" y="22"/>
                    <a:pt x="20" y="22"/>
                    <a:pt x="12" y="14"/>
                  </a:cubicBezTo>
                  <a:cubicBezTo>
                    <a:pt x="9" y="11"/>
                    <a:pt x="2" y="5"/>
                    <a:pt x="2" y="0"/>
                  </a:cubicBezTo>
                  <a:cubicBezTo>
                    <a:pt x="0" y="1"/>
                    <a:pt x="0" y="2"/>
                    <a:pt x="0" y="3"/>
                  </a:cubicBezTo>
                  <a:cubicBezTo>
                    <a:pt x="0" y="8"/>
                    <a:pt x="4" y="15"/>
                    <a:pt x="8"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0" name="Freeform 72">
              <a:extLst>
                <a:ext uri="{FF2B5EF4-FFF2-40B4-BE49-F238E27FC236}">
                  <a16:creationId xmlns:a16="http://schemas.microsoft.com/office/drawing/2014/main" id="{2B38A286-887F-46C4-9397-61C45D728B6D}"/>
                </a:ext>
              </a:extLst>
            </p:cNvPr>
            <p:cNvSpPr>
              <a:spLocks/>
            </p:cNvSpPr>
            <p:nvPr/>
          </p:nvSpPr>
          <p:spPr bwMode="auto">
            <a:xfrm>
              <a:off x="6559024" y="3065321"/>
              <a:ext cx="201295" cy="119873"/>
            </a:xfrm>
            <a:custGeom>
              <a:avLst/>
              <a:gdLst>
                <a:gd name="T0" fmla="*/ 45 w 52"/>
                <a:gd name="T1" fmla="*/ 9 h 31"/>
                <a:gd name="T2" fmla="*/ 32 w 52"/>
                <a:gd name="T3" fmla="*/ 3 h 31"/>
                <a:gd name="T4" fmla="*/ 8 w 52"/>
                <a:gd name="T5" fmla="*/ 0 h 31"/>
                <a:gd name="T6" fmla="*/ 4 w 52"/>
                <a:gd name="T7" fmla="*/ 0 h 31"/>
                <a:gd name="T8" fmla="*/ 3 w 52"/>
                <a:gd name="T9" fmla="*/ 9 h 31"/>
                <a:gd name="T10" fmla="*/ 12 w 52"/>
                <a:gd name="T11" fmla="*/ 16 h 31"/>
                <a:gd name="T12" fmla="*/ 23 w 52"/>
                <a:gd name="T13" fmla="*/ 22 h 31"/>
                <a:gd name="T14" fmla="*/ 31 w 52"/>
                <a:gd name="T15" fmla="*/ 25 h 31"/>
                <a:gd name="T16" fmla="*/ 31 w 52"/>
                <a:gd name="T17" fmla="*/ 27 h 31"/>
                <a:gd name="T18" fmla="*/ 38 w 52"/>
                <a:gd name="T19" fmla="*/ 30 h 31"/>
                <a:gd name="T20" fmla="*/ 50 w 52"/>
                <a:gd name="T21" fmla="*/ 25 h 31"/>
                <a:gd name="T22" fmla="*/ 50 w 52"/>
                <a:gd name="T23" fmla="*/ 10 h 31"/>
                <a:gd name="T24" fmla="*/ 45 w 52"/>
                <a:gd name="T25"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31">
                  <a:moveTo>
                    <a:pt x="45" y="9"/>
                  </a:moveTo>
                  <a:cubicBezTo>
                    <a:pt x="43" y="9"/>
                    <a:pt x="38" y="1"/>
                    <a:pt x="32" y="3"/>
                  </a:cubicBezTo>
                  <a:cubicBezTo>
                    <a:pt x="24" y="5"/>
                    <a:pt x="15" y="0"/>
                    <a:pt x="8" y="0"/>
                  </a:cubicBezTo>
                  <a:cubicBezTo>
                    <a:pt x="6" y="0"/>
                    <a:pt x="5" y="0"/>
                    <a:pt x="4" y="0"/>
                  </a:cubicBezTo>
                  <a:cubicBezTo>
                    <a:pt x="1" y="3"/>
                    <a:pt x="0" y="5"/>
                    <a:pt x="3" y="9"/>
                  </a:cubicBezTo>
                  <a:cubicBezTo>
                    <a:pt x="5" y="11"/>
                    <a:pt x="9" y="14"/>
                    <a:pt x="12" y="16"/>
                  </a:cubicBezTo>
                  <a:cubicBezTo>
                    <a:pt x="16" y="19"/>
                    <a:pt x="19" y="21"/>
                    <a:pt x="23" y="22"/>
                  </a:cubicBezTo>
                  <a:cubicBezTo>
                    <a:pt x="26" y="24"/>
                    <a:pt x="28" y="24"/>
                    <a:pt x="31" y="25"/>
                  </a:cubicBezTo>
                  <a:cubicBezTo>
                    <a:pt x="31" y="27"/>
                    <a:pt x="31" y="27"/>
                    <a:pt x="31" y="27"/>
                  </a:cubicBezTo>
                  <a:cubicBezTo>
                    <a:pt x="34" y="29"/>
                    <a:pt x="36" y="30"/>
                    <a:pt x="38" y="30"/>
                  </a:cubicBezTo>
                  <a:cubicBezTo>
                    <a:pt x="42" y="31"/>
                    <a:pt x="47" y="28"/>
                    <a:pt x="50" y="25"/>
                  </a:cubicBezTo>
                  <a:cubicBezTo>
                    <a:pt x="50" y="20"/>
                    <a:pt x="52" y="16"/>
                    <a:pt x="50" y="10"/>
                  </a:cubicBezTo>
                  <a:lnTo>
                    <a:pt x="45" y="9"/>
                  </a:ln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1" name="Freeform 73">
              <a:extLst>
                <a:ext uri="{FF2B5EF4-FFF2-40B4-BE49-F238E27FC236}">
                  <a16:creationId xmlns:a16="http://schemas.microsoft.com/office/drawing/2014/main" id="{DBDFD4D8-B52A-4205-97D0-658E44E96E55}"/>
                </a:ext>
              </a:extLst>
            </p:cNvPr>
            <p:cNvSpPr>
              <a:spLocks/>
            </p:cNvSpPr>
            <p:nvPr/>
          </p:nvSpPr>
          <p:spPr bwMode="auto">
            <a:xfrm>
              <a:off x="6563547" y="3072107"/>
              <a:ext cx="192248" cy="113087"/>
            </a:xfrm>
            <a:custGeom>
              <a:avLst/>
              <a:gdLst>
                <a:gd name="T0" fmla="*/ 1 w 50"/>
                <a:gd name="T1" fmla="*/ 0 h 29"/>
                <a:gd name="T2" fmla="*/ 2 w 50"/>
                <a:gd name="T3" fmla="*/ 7 h 29"/>
                <a:gd name="T4" fmla="*/ 11 w 50"/>
                <a:gd name="T5" fmla="*/ 14 h 29"/>
                <a:gd name="T6" fmla="*/ 22 w 50"/>
                <a:gd name="T7" fmla="*/ 20 h 29"/>
                <a:gd name="T8" fmla="*/ 30 w 50"/>
                <a:gd name="T9" fmla="*/ 23 h 29"/>
                <a:gd name="T10" fmla="*/ 30 w 50"/>
                <a:gd name="T11" fmla="*/ 25 h 29"/>
                <a:gd name="T12" fmla="*/ 37 w 50"/>
                <a:gd name="T13" fmla="*/ 28 h 29"/>
                <a:gd name="T14" fmla="*/ 49 w 50"/>
                <a:gd name="T15" fmla="*/ 23 h 29"/>
                <a:gd name="T16" fmla="*/ 50 w 50"/>
                <a:gd name="T17" fmla="*/ 12 h 29"/>
                <a:gd name="T18" fmla="*/ 32 w 50"/>
                <a:gd name="T19" fmla="*/ 14 h 29"/>
                <a:gd name="T20" fmla="*/ 9 w 50"/>
                <a:gd name="T21" fmla="*/ 6 h 29"/>
                <a:gd name="T22" fmla="*/ 1 w 50"/>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9">
                  <a:moveTo>
                    <a:pt x="1" y="0"/>
                  </a:moveTo>
                  <a:cubicBezTo>
                    <a:pt x="0" y="2"/>
                    <a:pt x="0" y="4"/>
                    <a:pt x="2" y="7"/>
                  </a:cubicBezTo>
                  <a:cubicBezTo>
                    <a:pt x="4" y="9"/>
                    <a:pt x="8" y="12"/>
                    <a:pt x="11" y="14"/>
                  </a:cubicBezTo>
                  <a:cubicBezTo>
                    <a:pt x="15" y="17"/>
                    <a:pt x="18" y="19"/>
                    <a:pt x="22" y="20"/>
                  </a:cubicBezTo>
                  <a:cubicBezTo>
                    <a:pt x="25" y="22"/>
                    <a:pt x="27" y="22"/>
                    <a:pt x="30" y="23"/>
                  </a:cubicBezTo>
                  <a:cubicBezTo>
                    <a:pt x="30" y="25"/>
                    <a:pt x="30" y="25"/>
                    <a:pt x="30" y="25"/>
                  </a:cubicBezTo>
                  <a:cubicBezTo>
                    <a:pt x="33" y="27"/>
                    <a:pt x="35" y="28"/>
                    <a:pt x="37" y="28"/>
                  </a:cubicBezTo>
                  <a:cubicBezTo>
                    <a:pt x="41" y="29"/>
                    <a:pt x="46" y="26"/>
                    <a:pt x="49" y="23"/>
                  </a:cubicBezTo>
                  <a:cubicBezTo>
                    <a:pt x="49" y="19"/>
                    <a:pt x="50" y="16"/>
                    <a:pt x="50" y="12"/>
                  </a:cubicBezTo>
                  <a:cubicBezTo>
                    <a:pt x="41" y="19"/>
                    <a:pt x="36" y="14"/>
                    <a:pt x="32" y="14"/>
                  </a:cubicBezTo>
                  <a:cubicBezTo>
                    <a:pt x="27" y="14"/>
                    <a:pt x="20" y="14"/>
                    <a:pt x="9" y="6"/>
                  </a:cubicBezTo>
                  <a:cubicBezTo>
                    <a:pt x="7" y="5"/>
                    <a:pt x="4" y="3"/>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2" name="Freeform 74">
              <a:extLst>
                <a:ext uri="{FF2B5EF4-FFF2-40B4-BE49-F238E27FC236}">
                  <a16:creationId xmlns:a16="http://schemas.microsoft.com/office/drawing/2014/main" id="{3DDE8A74-60A9-49F2-938C-1B6B4C1E9F74}"/>
                </a:ext>
              </a:extLst>
            </p:cNvPr>
            <p:cNvSpPr>
              <a:spLocks/>
            </p:cNvSpPr>
            <p:nvPr/>
          </p:nvSpPr>
          <p:spPr bwMode="auto">
            <a:xfrm>
              <a:off x="6570333" y="3065321"/>
              <a:ext cx="92732" cy="42974"/>
            </a:xfrm>
            <a:custGeom>
              <a:avLst/>
              <a:gdLst>
                <a:gd name="T0" fmla="*/ 24 w 24"/>
                <a:gd name="T1" fmla="*/ 11 h 11"/>
                <a:gd name="T2" fmla="*/ 23 w 24"/>
                <a:gd name="T3" fmla="*/ 4 h 11"/>
                <a:gd name="T4" fmla="*/ 9 w 24"/>
                <a:gd name="T5" fmla="*/ 1 h 11"/>
                <a:gd name="T6" fmla="*/ 2 w 24"/>
                <a:gd name="T7" fmla="*/ 3 h 11"/>
                <a:gd name="T8" fmla="*/ 24 w 24"/>
                <a:gd name="T9" fmla="*/ 11 h 11"/>
              </a:gdLst>
              <a:ahLst/>
              <a:cxnLst>
                <a:cxn ang="0">
                  <a:pos x="T0" y="T1"/>
                </a:cxn>
                <a:cxn ang="0">
                  <a:pos x="T2" y="T3"/>
                </a:cxn>
                <a:cxn ang="0">
                  <a:pos x="T4" y="T5"/>
                </a:cxn>
                <a:cxn ang="0">
                  <a:pos x="T6" y="T7"/>
                </a:cxn>
                <a:cxn ang="0">
                  <a:pos x="T8" y="T9"/>
                </a:cxn>
              </a:cxnLst>
              <a:rect l="0" t="0" r="r" b="b"/>
              <a:pathLst>
                <a:path w="24" h="11">
                  <a:moveTo>
                    <a:pt x="24" y="11"/>
                  </a:moveTo>
                  <a:cubicBezTo>
                    <a:pt x="22" y="8"/>
                    <a:pt x="22" y="5"/>
                    <a:pt x="23" y="4"/>
                  </a:cubicBezTo>
                  <a:cubicBezTo>
                    <a:pt x="9" y="1"/>
                    <a:pt x="9" y="1"/>
                    <a:pt x="9" y="1"/>
                  </a:cubicBezTo>
                  <a:cubicBezTo>
                    <a:pt x="2" y="0"/>
                    <a:pt x="0" y="1"/>
                    <a:pt x="2" y="3"/>
                  </a:cubicBezTo>
                  <a:cubicBezTo>
                    <a:pt x="8" y="8"/>
                    <a:pt x="16" y="10"/>
                    <a:pt x="24" y="11"/>
                  </a:cubicBezTo>
                  <a:close/>
                </a:path>
              </a:pathLst>
            </a:custGeom>
            <a:solidFill>
              <a:srgbClr val="202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3" name="Freeform 75">
              <a:extLst>
                <a:ext uri="{FF2B5EF4-FFF2-40B4-BE49-F238E27FC236}">
                  <a16:creationId xmlns:a16="http://schemas.microsoft.com/office/drawing/2014/main" id="{67D351A9-60B9-4E7F-B8C8-4CCA0BFECFB1}"/>
                </a:ext>
              </a:extLst>
            </p:cNvPr>
            <p:cNvSpPr>
              <a:spLocks/>
            </p:cNvSpPr>
            <p:nvPr/>
          </p:nvSpPr>
          <p:spPr bwMode="auto">
            <a:xfrm>
              <a:off x="6726392" y="2285024"/>
              <a:ext cx="192248" cy="773512"/>
            </a:xfrm>
            <a:custGeom>
              <a:avLst/>
              <a:gdLst>
                <a:gd name="T0" fmla="*/ 0 w 50"/>
                <a:gd name="T1" fmla="*/ 21 h 199"/>
                <a:gd name="T2" fmla="*/ 11 w 50"/>
                <a:gd name="T3" fmla="*/ 112 h 199"/>
                <a:gd name="T4" fmla="*/ 27 w 50"/>
                <a:gd name="T5" fmla="*/ 188 h 199"/>
                <a:gd name="T6" fmla="*/ 34 w 50"/>
                <a:gd name="T7" fmla="*/ 196 h 199"/>
                <a:gd name="T8" fmla="*/ 50 w 50"/>
                <a:gd name="T9" fmla="*/ 195 h 199"/>
                <a:gd name="T10" fmla="*/ 48 w 50"/>
                <a:gd name="T11" fmla="*/ 135 h 199"/>
                <a:gd name="T12" fmla="*/ 39 w 50"/>
                <a:gd name="T13" fmla="*/ 102 h 199"/>
                <a:gd name="T14" fmla="*/ 39 w 50"/>
                <a:gd name="T15" fmla="*/ 36 h 199"/>
                <a:gd name="T16" fmla="*/ 34 w 50"/>
                <a:gd name="T17" fmla="*/ 0 h 199"/>
                <a:gd name="T18" fmla="*/ 0 w 50"/>
                <a:gd name="T19" fmla="*/ 2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99">
                  <a:moveTo>
                    <a:pt x="0" y="21"/>
                  </a:moveTo>
                  <a:cubicBezTo>
                    <a:pt x="2" y="37"/>
                    <a:pt x="6" y="99"/>
                    <a:pt x="11" y="112"/>
                  </a:cubicBezTo>
                  <a:cubicBezTo>
                    <a:pt x="20" y="133"/>
                    <a:pt x="22" y="165"/>
                    <a:pt x="27" y="188"/>
                  </a:cubicBezTo>
                  <a:cubicBezTo>
                    <a:pt x="28" y="190"/>
                    <a:pt x="30" y="194"/>
                    <a:pt x="34" y="196"/>
                  </a:cubicBezTo>
                  <a:cubicBezTo>
                    <a:pt x="40" y="199"/>
                    <a:pt x="48" y="199"/>
                    <a:pt x="50" y="195"/>
                  </a:cubicBezTo>
                  <a:cubicBezTo>
                    <a:pt x="48" y="174"/>
                    <a:pt x="49" y="147"/>
                    <a:pt x="48" y="135"/>
                  </a:cubicBezTo>
                  <a:cubicBezTo>
                    <a:pt x="47" y="122"/>
                    <a:pt x="44" y="109"/>
                    <a:pt x="39" y="102"/>
                  </a:cubicBezTo>
                  <a:cubicBezTo>
                    <a:pt x="38" y="92"/>
                    <a:pt x="39" y="54"/>
                    <a:pt x="39" y="36"/>
                  </a:cubicBezTo>
                  <a:cubicBezTo>
                    <a:pt x="39" y="21"/>
                    <a:pt x="39" y="11"/>
                    <a:pt x="34" y="0"/>
                  </a:cubicBezTo>
                  <a:lnTo>
                    <a:pt x="0" y="21"/>
                  </a:lnTo>
                  <a:close/>
                </a:path>
              </a:pathLst>
            </a:custGeom>
            <a:solidFill>
              <a:srgbClr val="001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4" name="Freeform 76">
              <a:extLst>
                <a:ext uri="{FF2B5EF4-FFF2-40B4-BE49-F238E27FC236}">
                  <a16:creationId xmlns:a16="http://schemas.microsoft.com/office/drawing/2014/main" id="{81BDFB18-5305-4D32-BA17-2951B1FA5D7D}"/>
                </a:ext>
              </a:extLst>
            </p:cNvPr>
            <p:cNvSpPr>
              <a:spLocks/>
            </p:cNvSpPr>
            <p:nvPr/>
          </p:nvSpPr>
          <p:spPr bwMode="auto">
            <a:xfrm>
              <a:off x="6726392" y="2312165"/>
              <a:ext cx="147013" cy="737325"/>
            </a:xfrm>
            <a:custGeom>
              <a:avLst/>
              <a:gdLst>
                <a:gd name="T0" fmla="*/ 0 w 38"/>
                <a:gd name="T1" fmla="*/ 20 h 190"/>
                <a:gd name="T2" fmla="*/ 11 w 38"/>
                <a:gd name="T3" fmla="*/ 105 h 190"/>
                <a:gd name="T4" fmla="*/ 27 w 38"/>
                <a:gd name="T5" fmla="*/ 181 h 190"/>
                <a:gd name="T6" fmla="*/ 34 w 38"/>
                <a:gd name="T7" fmla="*/ 189 h 190"/>
                <a:gd name="T8" fmla="*/ 38 w 38"/>
                <a:gd name="T9" fmla="*/ 190 h 190"/>
                <a:gd name="T10" fmla="*/ 29 w 38"/>
                <a:gd name="T11" fmla="*/ 115 h 190"/>
                <a:gd name="T12" fmla="*/ 22 w 38"/>
                <a:gd name="T13" fmla="*/ 99 h 190"/>
                <a:gd name="T14" fmla="*/ 28 w 38"/>
                <a:gd name="T15" fmla="*/ 9 h 190"/>
                <a:gd name="T16" fmla="*/ 38 w 38"/>
                <a:gd name="T17" fmla="*/ 13 h 190"/>
                <a:gd name="T18" fmla="*/ 34 w 38"/>
                <a:gd name="T19" fmla="*/ 0 h 190"/>
                <a:gd name="T20" fmla="*/ 0 w 38"/>
                <a:gd name="T21" fmla="*/ 2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0">
                  <a:moveTo>
                    <a:pt x="0" y="20"/>
                  </a:moveTo>
                  <a:cubicBezTo>
                    <a:pt x="2" y="37"/>
                    <a:pt x="9" y="91"/>
                    <a:pt x="11" y="105"/>
                  </a:cubicBezTo>
                  <a:cubicBezTo>
                    <a:pt x="16" y="129"/>
                    <a:pt x="22" y="158"/>
                    <a:pt x="27" y="181"/>
                  </a:cubicBezTo>
                  <a:cubicBezTo>
                    <a:pt x="28" y="183"/>
                    <a:pt x="30" y="187"/>
                    <a:pt x="34" y="189"/>
                  </a:cubicBezTo>
                  <a:cubicBezTo>
                    <a:pt x="35" y="189"/>
                    <a:pt x="36" y="190"/>
                    <a:pt x="38" y="190"/>
                  </a:cubicBezTo>
                  <a:cubicBezTo>
                    <a:pt x="35" y="173"/>
                    <a:pt x="33" y="133"/>
                    <a:pt x="29" y="115"/>
                  </a:cubicBezTo>
                  <a:cubicBezTo>
                    <a:pt x="27" y="106"/>
                    <a:pt x="27" y="105"/>
                    <a:pt x="22" y="99"/>
                  </a:cubicBezTo>
                  <a:cubicBezTo>
                    <a:pt x="22" y="69"/>
                    <a:pt x="21" y="39"/>
                    <a:pt x="28" y="9"/>
                  </a:cubicBezTo>
                  <a:cubicBezTo>
                    <a:pt x="38" y="13"/>
                    <a:pt x="38" y="13"/>
                    <a:pt x="38" y="13"/>
                  </a:cubicBezTo>
                  <a:cubicBezTo>
                    <a:pt x="37" y="8"/>
                    <a:pt x="36" y="4"/>
                    <a:pt x="34" y="0"/>
                  </a:cubicBezTo>
                  <a:lnTo>
                    <a:pt x="0" y="20"/>
                  </a:lnTo>
                  <a:close/>
                </a:path>
              </a:pathLst>
            </a:custGeom>
            <a:solidFill>
              <a:srgbClr val="001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5" name="Freeform 77">
              <a:extLst>
                <a:ext uri="{FF2B5EF4-FFF2-40B4-BE49-F238E27FC236}">
                  <a16:creationId xmlns:a16="http://schemas.microsoft.com/office/drawing/2014/main" id="{8C1E4E05-F5D7-47A3-84B8-9695D1CC5C9A}"/>
                </a:ext>
              </a:extLst>
            </p:cNvPr>
            <p:cNvSpPr>
              <a:spLocks/>
            </p:cNvSpPr>
            <p:nvPr/>
          </p:nvSpPr>
          <p:spPr bwMode="auto">
            <a:xfrm>
              <a:off x="6581641" y="2285024"/>
              <a:ext cx="210342" cy="861721"/>
            </a:xfrm>
            <a:custGeom>
              <a:avLst/>
              <a:gdLst>
                <a:gd name="T0" fmla="*/ 6 w 54"/>
                <a:gd name="T1" fmla="*/ 25 h 222"/>
                <a:gd name="T2" fmla="*/ 14 w 54"/>
                <a:gd name="T3" fmla="*/ 124 h 222"/>
                <a:gd name="T4" fmla="*/ 20 w 54"/>
                <a:gd name="T5" fmla="*/ 208 h 222"/>
                <a:gd name="T6" fmla="*/ 46 w 54"/>
                <a:gd name="T7" fmla="*/ 215 h 222"/>
                <a:gd name="T8" fmla="*/ 49 w 54"/>
                <a:gd name="T9" fmla="*/ 151 h 222"/>
                <a:gd name="T10" fmla="*/ 44 w 54"/>
                <a:gd name="T11" fmla="*/ 127 h 222"/>
                <a:gd name="T12" fmla="*/ 46 w 54"/>
                <a:gd name="T13" fmla="*/ 59 h 222"/>
                <a:gd name="T14" fmla="*/ 46 w 54"/>
                <a:gd name="T15" fmla="*/ 0 h 222"/>
                <a:gd name="T16" fmla="*/ 19 w 54"/>
                <a:gd name="T17" fmla="*/ 32 h 222"/>
                <a:gd name="T18" fmla="*/ 6 w 54"/>
                <a:gd name="T19" fmla="*/ 2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22">
                  <a:moveTo>
                    <a:pt x="6" y="25"/>
                  </a:moveTo>
                  <a:cubicBezTo>
                    <a:pt x="0" y="55"/>
                    <a:pt x="10" y="103"/>
                    <a:pt x="14" y="124"/>
                  </a:cubicBezTo>
                  <a:cubicBezTo>
                    <a:pt x="19" y="149"/>
                    <a:pt x="18" y="184"/>
                    <a:pt x="20" y="208"/>
                  </a:cubicBezTo>
                  <a:cubicBezTo>
                    <a:pt x="22" y="215"/>
                    <a:pt x="39" y="222"/>
                    <a:pt x="46" y="215"/>
                  </a:cubicBezTo>
                  <a:cubicBezTo>
                    <a:pt x="47" y="194"/>
                    <a:pt x="50" y="163"/>
                    <a:pt x="49" y="151"/>
                  </a:cubicBezTo>
                  <a:cubicBezTo>
                    <a:pt x="48" y="141"/>
                    <a:pt x="47" y="136"/>
                    <a:pt x="44" y="127"/>
                  </a:cubicBezTo>
                  <a:cubicBezTo>
                    <a:pt x="44" y="118"/>
                    <a:pt x="44" y="76"/>
                    <a:pt x="46" y="59"/>
                  </a:cubicBezTo>
                  <a:cubicBezTo>
                    <a:pt x="47" y="44"/>
                    <a:pt x="54" y="18"/>
                    <a:pt x="46" y="0"/>
                  </a:cubicBezTo>
                  <a:cubicBezTo>
                    <a:pt x="19" y="32"/>
                    <a:pt x="19" y="32"/>
                    <a:pt x="19" y="32"/>
                  </a:cubicBezTo>
                  <a:lnTo>
                    <a:pt x="6" y="25"/>
                  </a:ln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6" name="Freeform 78">
              <a:extLst>
                <a:ext uri="{FF2B5EF4-FFF2-40B4-BE49-F238E27FC236}">
                  <a16:creationId xmlns:a16="http://schemas.microsoft.com/office/drawing/2014/main" id="{04853ECF-2D33-421D-AB7E-1C865A0EDA81}"/>
                </a:ext>
              </a:extLst>
            </p:cNvPr>
            <p:cNvSpPr>
              <a:spLocks/>
            </p:cNvSpPr>
            <p:nvPr/>
          </p:nvSpPr>
          <p:spPr bwMode="auto">
            <a:xfrm>
              <a:off x="6581641" y="2416205"/>
              <a:ext cx="124396" cy="710184"/>
            </a:xfrm>
            <a:custGeom>
              <a:avLst/>
              <a:gdLst>
                <a:gd name="T0" fmla="*/ 6 w 32"/>
                <a:gd name="T1" fmla="*/ 0 h 183"/>
                <a:gd name="T2" fmla="*/ 14 w 32"/>
                <a:gd name="T3" fmla="*/ 90 h 183"/>
                <a:gd name="T4" fmla="*/ 20 w 32"/>
                <a:gd name="T5" fmla="*/ 174 h 183"/>
                <a:gd name="T6" fmla="*/ 31 w 32"/>
                <a:gd name="T7" fmla="*/ 183 h 183"/>
                <a:gd name="T8" fmla="*/ 31 w 32"/>
                <a:gd name="T9" fmla="*/ 115 h 183"/>
                <a:gd name="T10" fmla="*/ 27 w 32"/>
                <a:gd name="T11" fmla="*/ 96 h 183"/>
                <a:gd name="T12" fmla="*/ 22 w 32"/>
                <a:gd name="T13" fmla="*/ 6 h 183"/>
                <a:gd name="T14" fmla="*/ 19 w 32"/>
                <a:gd name="T15" fmla="*/ 7 h 183"/>
                <a:gd name="T16" fmla="*/ 6 w 32"/>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83">
                  <a:moveTo>
                    <a:pt x="6" y="0"/>
                  </a:moveTo>
                  <a:cubicBezTo>
                    <a:pt x="0" y="30"/>
                    <a:pt x="10" y="69"/>
                    <a:pt x="14" y="90"/>
                  </a:cubicBezTo>
                  <a:cubicBezTo>
                    <a:pt x="19" y="115"/>
                    <a:pt x="18" y="150"/>
                    <a:pt x="20" y="174"/>
                  </a:cubicBezTo>
                  <a:cubicBezTo>
                    <a:pt x="21" y="178"/>
                    <a:pt x="26" y="181"/>
                    <a:pt x="31" y="183"/>
                  </a:cubicBezTo>
                  <a:cubicBezTo>
                    <a:pt x="31" y="161"/>
                    <a:pt x="32" y="131"/>
                    <a:pt x="31" y="115"/>
                  </a:cubicBezTo>
                  <a:cubicBezTo>
                    <a:pt x="30" y="98"/>
                    <a:pt x="28" y="103"/>
                    <a:pt x="27" y="96"/>
                  </a:cubicBezTo>
                  <a:cubicBezTo>
                    <a:pt x="26" y="70"/>
                    <a:pt x="23" y="32"/>
                    <a:pt x="22" y="6"/>
                  </a:cubicBezTo>
                  <a:cubicBezTo>
                    <a:pt x="19" y="7"/>
                    <a:pt x="19" y="7"/>
                    <a:pt x="19" y="7"/>
                  </a:cubicBezTo>
                  <a:lnTo>
                    <a:pt x="6" y="0"/>
                  </a:lnTo>
                  <a:close/>
                </a:path>
              </a:pathLst>
            </a:custGeom>
            <a:solidFill>
              <a:srgbClr val="001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7" name="Freeform 79">
              <a:extLst>
                <a:ext uri="{FF2B5EF4-FFF2-40B4-BE49-F238E27FC236}">
                  <a16:creationId xmlns:a16="http://schemas.microsoft.com/office/drawing/2014/main" id="{B5DE0759-B259-47C6-AB8B-6071C7E2AF51}"/>
                </a:ext>
              </a:extLst>
            </p:cNvPr>
            <p:cNvSpPr>
              <a:spLocks/>
            </p:cNvSpPr>
            <p:nvPr/>
          </p:nvSpPr>
          <p:spPr bwMode="auto">
            <a:xfrm>
              <a:off x="6760319" y="1796490"/>
              <a:ext cx="162845" cy="454609"/>
            </a:xfrm>
            <a:custGeom>
              <a:avLst/>
              <a:gdLst>
                <a:gd name="T0" fmla="*/ 18 w 42"/>
                <a:gd name="T1" fmla="*/ 0 h 117"/>
                <a:gd name="T2" fmla="*/ 14 w 42"/>
                <a:gd name="T3" fmla="*/ 107 h 117"/>
                <a:gd name="T4" fmla="*/ 31 w 42"/>
                <a:gd name="T5" fmla="*/ 112 h 117"/>
                <a:gd name="T6" fmla="*/ 42 w 42"/>
                <a:gd name="T7" fmla="*/ 64 h 117"/>
                <a:gd name="T8" fmla="*/ 39 w 42"/>
                <a:gd name="T9" fmla="*/ 35 h 117"/>
                <a:gd name="T10" fmla="*/ 18 w 42"/>
                <a:gd name="T11" fmla="*/ 0 h 117"/>
              </a:gdLst>
              <a:ahLst/>
              <a:cxnLst>
                <a:cxn ang="0">
                  <a:pos x="T0" y="T1"/>
                </a:cxn>
                <a:cxn ang="0">
                  <a:pos x="T2" y="T3"/>
                </a:cxn>
                <a:cxn ang="0">
                  <a:pos x="T4" y="T5"/>
                </a:cxn>
                <a:cxn ang="0">
                  <a:pos x="T6" y="T7"/>
                </a:cxn>
                <a:cxn ang="0">
                  <a:pos x="T8" y="T9"/>
                </a:cxn>
                <a:cxn ang="0">
                  <a:pos x="T10" y="T11"/>
                </a:cxn>
              </a:cxnLst>
              <a:rect l="0" t="0" r="r" b="b"/>
              <a:pathLst>
                <a:path w="42" h="117">
                  <a:moveTo>
                    <a:pt x="18" y="0"/>
                  </a:moveTo>
                  <a:cubicBezTo>
                    <a:pt x="0" y="12"/>
                    <a:pt x="8" y="85"/>
                    <a:pt x="14" y="107"/>
                  </a:cubicBezTo>
                  <a:cubicBezTo>
                    <a:pt x="14" y="112"/>
                    <a:pt x="28" y="117"/>
                    <a:pt x="31" y="112"/>
                  </a:cubicBezTo>
                  <a:cubicBezTo>
                    <a:pt x="42" y="64"/>
                    <a:pt x="42" y="64"/>
                    <a:pt x="42" y="64"/>
                  </a:cubicBezTo>
                  <a:cubicBezTo>
                    <a:pt x="42" y="55"/>
                    <a:pt x="41" y="45"/>
                    <a:pt x="39" y="35"/>
                  </a:cubicBezTo>
                  <a:cubicBezTo>
                    <a:pt x="35" y="13"/>
                    <a:pt x="33" y="2"/>
                    <a:pt x="18" y="0"/>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8" name="Freeform 80">
              <a:extLst>
                <a:ext uri="{FF2B5EF4-FFF2-40B4-BE49-F238E27FC236}">
                  <a16:creationId xmlns:a16="http://schemas.microsoft.com/office/drawing/2014/main" id="{B0C1CC87-AE00-4546-89DC-44368D50849C}"/>
                </a:ext>
              </a:extLst>
            </p:cNvPr>
            <p:cNvSpPr>
              <a:spLocks/>
            </p:cNvSpPr>
            <p:nvPr/>
          </p:nvSpPr>
          <p:spPr bwMode="auto">
            <a:xfrm>
              <a:off x="6755795" y="1862080"/>
              <a:ext cx="140227" cy="377710"/>
            </a:xfrm>
            <a:custGeom>
              <a:avLst/>
              <a:gdLst>
                <a:gd name="T0" fmla="*/ 18 w 36"/>
                <a:gd name="T1" fmla="*/ 0 h 97"/>
                <a:gd name="T2" fmla="*/ 15 w 36"/>
                <a:gd name="T3" fmla="*/ 90 h 97"/>
                <a:gd name="T4" fmla="*/ 26 w 36"/>
                <a:gd name="T5" fmla="*/ 97 h 97"/>
                <a:gd name="T6" fmla="*/ 36 w 36"/>
                <a:gd name="T7" fmla="*/ 50 h 97"/>
                <a:gd name="T8" fmla="*/ 34 w 36"/>
                <a:gd name="T9" fmla="*/ 24 h 97"/>
                <a:gd name="T10" fmla="*/ 18 w 36"/>
                <a:gd name="T11" fmla="*/ 0 h 97"/>
              </a:gdLst>
              <a:ahLst/>
              <a:cxnLst>
                <a:cxn ang="0">
                  <a:pos x="T0" y="T1"/>
                </a:cxn>
                <a:cxn ang="0">
                  <a:pos x="T2" y="T3"/>
                </a:cxn>
                <a:cxn ang="0">
                  <a:pos x="T4" y="T5"/>
                </a:cxn>
                <a:cxn ang="0">
                  <a:pos x="T6" y="T7"/>
                </a:cxn>
                <a:cxn ang="0">
                  <a:pos x="T8" y="T9"/>
                </a:cxn>
                <a:cxn ang="0">
                  <a:pos x="T10" y="T11"/>
                </a:cxn>
              </a:cxnLst>
              <a:rect l="0" t="0" r="r" b="b"/>
              <a:pathLst>
                <a:path w="36" h="97">
                  <a:moveTo>
                    <a:pt x="18" y="0"/>
                  </a:moveTo>
                  <a:cubicBezTo>
                    <a:pt x="0" y="12"/>
                    <a:pt x="9" y="68"/>
                    <a:pt x="15" y="90"/>
                  </a:cubicBezTo>
                  <a:cubicBezTo>
                    <a:pt x="15" y="94"/>
                    <a:pt x="21" y="97"/>
                    <a:pt x="26" y="97"/>
                  </a:cubicBezTo>
                  <a:cubicBezTo>
                    <a:pt x="30" y="76"/>
                    <a:pt x="34" y="60"/>
                    <a:pt x="36" y="50"/>
                  </a:cubicBezTo>
                  <a:cubicBezTo>
                    <a:pt x="36" y="41"/>
                    <a:pt x="35" y="34"/>
                    <a:pt x="34" y="24"/>
                  </a:cubicBezTo>
                  <a:cubicBezTo>
                    <a:pt x="32" y="4"/>
                    <a:pt x="26" y="2"/>
                    <a:pt x="18" y="0"/>
                  </a:cubicBezTo>
                  <a:close/>
                </a:path>
              </a:pathLst>
            </a:custGeom>
            <a:solidFill>
              <a:srgbClr val="001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19" name="Freeform 81">
              <a:extLst>
                <a:ext uri="{FF2B5EF4-FFF2-40B4-BE49-F238E27FC236}">
                  <a16:creationId xmlns:a16="http://schemas.microsoft.com/office/drawing/2014/main" id="{834A9B2B-F667-4ABA-A111-67F8F999856B}"/>
                </a:ext>
              </a:extLst>
            </p:cNvPr>
            <p:cNvSpPr>
              <a:spLocks/>
            </p:cNvSpPr>
            <p:nvPr/>
          </p:nvSpPr>
          <p:spPr bwMode="auto">
            <a:xfrm>
              <a:off x="6574857" y="1796490"/>
              <a:ext cx="327952" cy="710184"/>
            </a:xfrm>
            <a:custGeom>
              <a:avLst/>
              <a:gdLst>
                <a:gd name="T0" fmla="*/ 68 w 85"/>
                <a:gd name="T1" fmla="*/ 1 h 183"/>
                <a:gd name="T2" fmla="*/ 82 w 85"/>
                <a:gd name="T3" fmla="*/ 45 h 183"/>
                <a:gd name="T4" fmla="*/ 73 w 85"/>
                <a:gd name="T5" fmla="*/ 85 h 183"/>
                <a:gd name="T6" fmla="*/ 80 w 85"/>
                <a:gd name="T7" fmla="*/ 152 h 183"/>
                <a:gd name="T8" fmla="*/ 56 w 85"/>
                <a:gd name="T9" fmla="*/ 168 h 183"/>
                <a:gd name="T10" fmla="*/ 56 w 85"/>
                <a:gd name="T11" fmla="*/ 139 h 183"/>
                <a:gd name="T12" fmla="*/ 51 w 85"/>
                <a:gd name="T13" fmla="*/ 170 h 183"/>
                <a:gd name="T14" fmla="*/ 4 w 85"/>
                <a:gd name="T15" fmla="*/ 169 h 183"/>
                <a:gd name="T16" fmla="*/ 13 w 85"/>
                <a:gd name="T17" fmla="*/ 110 h 183"/>
                <a:gd name="T18" fmla="*/ 3 w 85"/>
                <a:gd name="T19" fmla="*/ 40 h 183"/>
                <a:gd name="T20" fmla="*/ 12 w 85"/>
                <a:gd name="T21" fmla="*/ 26 h 183"/>
                <a:gd name="T22" fmla="*/ 61 w 85"/>
                <a:gd name="T23" fmla="*/ 0 h 183"/>
                <a:gd name="T24" fmla="*/ 68 w 85"/>
                <a:gd name="T25" fmla="*/ 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83">
                  <a:moveTo>
                    <a:pt x="68" y="1"/>
                  </a:moveTo>
                  <a:cubicBezTo>
                    <a:pt x="84" y="7"/>
                    <a:pt x="85" y="29"/>
                    <a:pt x="82" y="45"/>
                  </a:cubicBezTo>
                  <a:cubicBezTo>
                    <a:pt x="79" y="62"/>
                    <a:pt x="74" y="71"/>
                    <a:pt x="73" y="85"/>
                  </a:cubicBezTo>
                  <a:cubicBezTo>
                    <a:pt x="73" y="99"/>
                    <a:pt x="83" y="128"/>
                    <a:pt x="80" y="152"/>
                  </a:cubicBezTo>
                  <a:cubicBezTo>
                    <a:pt x="78" y="158"/>
                    <a:pt x="61" y="166"/>
                    <a:pt x="56" y="168"/>
                  </a:cubicBezTo>
                  <a:cubicBezTo>
                    <a:pt x="57" y="159"/>
                    <a:pt x="57" y="150"/>
                    <a:pt x="56" y="139"/>
                  </a:cubicBezTo>
                  <a:cubicBezTo>
                    <a:pt x="55" y="153"/>
                    <a:pt x="54" y="160"/>
                    <a:pt x="51" y="170"/>
                  </a:cubicBezTo>
                  <a:cubicBezTo>
                    <a:pt x="39" y="177"/>
                    <a:pt x="13" y="183"/>
                    <a:pt x="4" y="169"/>
                  </a:cubicBezTo>
                  <a:cubicBezTo>
                    <a:pt x="6" y="149"/>
                    <a:pt x="13" y="126"/>
                    <a:pt x="13" y="110"/>
                  </a:cubicBezTo>
                  <a:cubicBezTo>
                    <a:pt x="13" y="83"/>
                    <a:pt x="0" y="53"/>
                    <a:pt x="3" y="40"/>
                  </a:cubicBezTo>
                  <a:cubicBezTo>
                    <a:pt x="4" y="34"/>
                    <a:pt x="8" y="29"/>
                    <a:pt x="12" y="26"/>
                  </a:cubicBezTo>
                  <a:cubicBezTo>
                    <a:pt x="21" y="19"/>
                    <a:pt x="46" y="2"/>
                    <a:pt x="61" y="0"/>
                  </a:cubicBezTo>
                  <a:cubicBezTo>
                    <a:pt x="64" y="0"/>
                    <a:pt x="66" y="0"/>
                    <a:pt x="68" y="1"/>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0" name="Freeform 82">
              <a:extLst>
                <a:ext uri="{FF2B5EF4-FFF2-40B4-BE49-F238E27FC236}">
                  <a16:creationId xmlns:a16="http://schemas.microsoft.com/office/drawing/2014/main" id="{C2CEC49F-E85A-48FA-A04C-5B62CDDFD654}"/>
                </a:ext>
              </a:extLst>
            </p:cNvPr>
            <p:cNvSpPr>
              <a:spLocks/>
            </p:cNvSpPr>
            <p:nvPr/>
          </p:nvSpPr>
          <p:spPr bwMode="auto">
            <a:xfrm>
              <a:off x="6552239" y="1839462"/>
              <a:ext cx="158321" cy="646855"/>
            </a:xfrm>
            <a:custGeom>
              <a:avLst/>
              <a:gdLst>
                <a:gd name="T0" fmla="*/ 30 w 41"/>
                <a:gd name="T1" fmla="*/ 167 h 167"/>
                <a:gd name="T2" fmla="*/ 9 w 41"/>
                <a:gd name="T3" fmla="*/ 157 h 167"/>
                <a:gd name="T4" fmla="*/ 18 w 41"/>
                <a:gd name="T5" fmla="*/ 88 h 167"/>
                <a:gd name="T6" fmla="*/ 7 w 41"/>
                <a:gd name="T7" fmla="*/ 21 h 167"/>
                <a:gd name="T8" fmla="*/ 13 w 41"/>
                <a:gd name="T9" fmla="*/ 14 h 167"/>
                <a:gd name="T10" fmla="*/ 39 w 41"/>
                <a:gd name="T11" fmla="*/ 0 h 167"/>
                <a:gd name="T12" fmla="*/ 39 w 41"/>
                <a:gd name="T13" fmla="*/ 5 h 167"/>
                <a:gd name="T14" fmla="*/ 24 w 41"/>
                <a:gd name="T15" fmla="*/ 17 h 167"/>
                <a:gd name="T16" fmla="*/ 29 w 41"/>
                <a:gd name="T17" fmla="*/ 98 h 167"/>
                <a:gd name="T18" fmla="*/ 30 w 41"/>
                <a:gd name="T1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67">
                  <a:moveTo>
                    <a:pt x="30" y="167"/>
                  </a:moveTo>
                  <a:cubicBezTo>
                    <a:pt x="23" y="167"/>
                    <a:pt x="13" y="164"/>
                    <a:pt x="9" y="157"/>
                  </a:cubicBezTo>
                  <a:cubicBezTo>
                    <a:pt x="7" y="129"/>
                    <a:pt x="19" y="104"/>
                    <a:pt x="18" y="88"/>
                  </a:cubicBezTo>
                  <a:cubicBezTo>
                    <a:pt x="18" y="74"/>
                    <a:pt x="0" y="40"/>
                    <a:pt x="7" y="21"/>
                  </a:cubicBezTo>
                  <a:cubicBezTo>
                    <a:pt x="8" y="18"/>
                    <a:pt x="11" y="16"/>
                    <a:pt x="13" y="14"/>
                  </a:cubicBezTo>
                  <a:cubicBezTo>
                    <a:pt x="18" y="10"/>
                    <a:pt x="30" y="5"/>
                    <a:pt x="39" y="0"/>
                  </a:cubicBezTo>
                  <a:cubicBezTo>
                    <a:pt x="39" y="5"/>
                    <a:pt x="39" y="5"/>
                    <a:pt x="39" y="5"/>
                  </a:cubicBezTo>
                  <a:cubicBezTo>
                    <a:pt x="32" y="9"/>
                    <a:pt x="29" y="11"/>
                    <a:pt x="24" y="17"/>
                  </a:cubicBezTo>
                  <a:cubicBezTo>
                    <a:pt x="41" y="34"/>
                    <a:pt x="31" y="79"/>
                    <a:pt x="29" y="98"/>
                  </a:cubicBezTo>
                  <a:cubicBezTo>
                    <a:pt x="27" y="114"/>
                    <a:pt x="30" y="144"/>
                    <a:pt x="30" y="167"/>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1" name="Freeform 83">
              <a:extLst>
                <a:ext uri="{FF2B5EF4-FFF2-40B4-BE49-F238E27FC236}">
                  <a16:creationId xmlns:a16="http://schemas.microsoft.com/office/drawing/2014/main" id="{BA83B119-B44D-402B-8947-89361F970DF9}"/>
                </a:ext>
              </a:extLst>
            </p:cNvPr>
            <p:cNvSpPr>
              <a:spLocks/>
            </p:cNvSpPr>
            <p:nvPr/>
          </p:nvSpPr>
          <p:spPr bwMode="auto">
            <a:xfrm>
              <a:off x="6663064" y="1814584"/>
              <a:ext cx="266884" cy="660426"/>
            </a:xfrm>
            <a:custGeom>
              <a:avLst/>
              <a:gdLst>
                <a:gd name="T0" fmla="*/ 44 w 69"/>
                <a:gd name="T1" fmla="*/ 0 h 170"/>
                <a:gd name="T2" fmla="*/ 0 w 69"/>
                <a:gd name="T3" fmla="*/ 24 h 170"/>
                <a:gd name="T4" fmla="*/ 6 w 69"/>
                <a:gd name="T5" fmla="*/ 107 h 170"/>
                <a:gd name="T6" fmla="*/ 3 w 69"/>
                <a:gd name="T7" fmla="*/ 170 h 170"/>
                <a:gd name="T8" fmla="*/ 27 w 69"/>
                <a:gd name="T9" fmla="*/ 163 h 170"/>
                <a:gd name="T10" fmla="*/ 30 w 69"/>
                <a:gd name="T11" fmla="*/ 94 h 170"/>
                <a:gd name="T12" fmla="*/ 36 w 69"/>
                <a:gd name="T13" fmla="*/ 158 h 170"/>
                <a:gd name="T14" fmla="*/ 56 w 69"/>
                <a:gd name="T15" fmla="*/ 147 h 170"/>
                <a:gd name="T16" fmla="*/ 48 w 69"/>
                <a:gd name="T17" fmla="*/ 79 h 170"/>
                <a:gd name="T18" fmla="*/ 44 w 69"/>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70">
                  <a:moveTo>
                    <a:pt x="44" y="0"/>
                  </a:moveTo>
                  <a:cubicBezTo>
                    <a:pt x="42" y="18"/>
                    <a:pt x="22" y="26"/>
                    <a:pt x="0" y="24"/>
                  </a:cubicBezTo>
                  <a:cubicBezTo>
                    <a:pt x="12" y="43"/>
                    <a:pt x="9" y="79"/>
                    <a:pt x="6" y="107"/>
                  </a:cubicBezTo>
                  <a:cubicBezTo>
                    <a:pt x="3" y="125"/>
                    <a:pt x="3" y="153"/>
                    <a:pt x="3" y="170"/>
                  </a:cubicBezTo>
                  <a:cubicBezTo>
                    <a:pt x="14" y="168"/>
                    <a:pt x="17" y="167"/>
                    <a:pt x="27" y="163"/>
                  </a:cubicBezTo>
                  <a:cubicBezTo>
                    <a:pt x="33" y="139"/>
                    <a:pt x="32" y="118"/>
                    <a:pt x="30" y="94"/>
                  </a:cubicBezTo>
                  <a:cubicBezTo>
                    <a:pt x="35" y="115"/>
                    <a:pt x="35" y="138"/>
                    <a:pt x="36" y="158"/>
                  </a:cubicBezTo>
                  <a:cubicBezTo>
                    <a:pt x="44" y="155"/>
                    <a:pt x="48" y="152"/>
                    <a:pt x="56" y="147"/>
                  </a:cubicBezTo>
                  <a:cubicBezTo>
                    <a:pt x="58" y="117"/>
                    <a:pt x="48" y="86"/>
                    <a:pt x="48" y="79"/>
                  </a:cubicBezTo>
                  <a:cubicBezTo>
                    <a:pt x="52" y="51"/>
                    <a:pt x="69" y="8"/>
                    <a:pt x="44" y="0"/>
                  </a:cubicBezTo>
                  <a:close/>
                </a:path>
              </a:pathLst>
            </a:custGeom>
            <a:solidFill>
              <a:srgbClr val="002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2" name="Freeform 84">
              <a:extLst>
                <a:ext uri="{FF2B5EF4-FFF2-40B4-BE49-F238E27FC236}">
                  <a16:creationId xmlns:a16="http://schemas.microsoft.com/office/drawing/2014/main" id="{0F8480DA-DC72-456A-9542-BCEC60031CA1}"/>
                </a:ext>
              </a:extLst>
            </p:cNvPr>
            <p:cNvSpPr>
              <a:spLocks/>
            </p:cNvSpPr>
            <p:nvPr/>
          </p:nvSpPr>
          <p:spPr bwMode="auto">
            <a:xfrm>
              <a:off x="6701514" y="2486318"/>
              <a:ext cx="70114" cy="637809"/>
            </a:xfrm>
            <a:custGeom>
              <a:avLst/>
              <a:gdLst>
                <a:gd name="T0" fmla="*/ 13 w 18"/>
                <a:gd name="T1" fmla="*/ 0 h 164"/>
                <a:gd name="T2" fmla="*/ 0 w 18"/>
                <a:gd name="T3" fmla="*/ 6 h 164"/>
                <a:gd name="T4" fmla="*/ 3 w 18"/>
                <a:gd name="T5" fmla="*/ 80 h 164"/>
                <a:gd name="T6" fmla="*/ 5 w 18"/>
                <a:gd name="T7" fmla="*/ 164 h 164"/>
                <a:gd name="T8" fmla="*/ 13 w 18"/>
                <a:gd name="T9" fmla="*/ 162 h 164"/>
                <a:gd name="T10" fmla="*/ 10 w 18"/>
                <a:gd name="T11" fmla="*/ 77 h 164"/>
                <a:gd name="T12" fmla="*/ 13 w 18"/>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8" h="164">
                  <a:moveTo>
                    <a:pt x="13" y="0"/>
                  </a:moveTo>
                  <a:cubicBezTo>
                    <a:pt x="0" y="6"/>
                    <a:pt x="0" y="6"/>
                    <a:pt x="0" y="6"/>
                  </a:cubicBezTo>
                  <a:cubicBezTo>
                    <a:pt x="0" y="25"/>
                    <a:pt x="1" y="60"/>
                    <a:pt x="3" y="80"/>
                  </a:cubicBezTo>
                  <a:cubicBezTo>
                    <a:pt x="8" y="94"/>
                    <a:pt x="6" y="147"/>
                    <a:pt x="5" y="164"/>
                  </a:cubicBezTo>
                  <a:cubicBezTo>
                    <a:pt x="9" y="164"/>
                    <a:pt x="10" y="164"/>
                    <a:pt x="13" y="162"/>
                  </a:cubicBezTo>
                  <a:cubicBezTo>
                    <a:pt x="14" y="130"/>
                    <a:pt x="18" y="88"/>
                    <a:pt x="10" y="77"/>
                  </a:cubicBezTo>
                  <a:cubicBezTo>
                    <a:pt x="9" y="53"/>
                    <a:pt x="10" y="24"/>
                    <a:pt x="13" y="0"/>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3" name="Freeform 85">
              <a:extLst>
                <a:ext uri="{FF2B5EF4-FFF2-40B4-BE49-F238E27FC236}">
                  <a16:creationId xmlns:a16="http://schemas.microsoft.com/office/drawing/2014/main" id="{E58FF06C-D679-4143-AC90-E88BC8FC1AF7}"/>
                </a:ext>
              </a:extLst>
            </p:cNvPr>
            <p:cNvSpPr>
              <a:spLocks/>
            </p:cNvSpPr>
            <p:nvPr/>
          </p:nvSpPr>
          <p:spPr bwMode="auto">
            <a:xfrm>
              <a:off x="6825908" y="2436560"/>
              <a:ext cx="85946" cy="608407"/>
            </a:xfrm>
            <a:custGeom>
              <a:avLst/>
              <a:gdLst>
                <a:gd name="T0" fmla="*/ 0 w 22"/>
                <a:gd name="T1" fmla="*/ 7 h 157"/>
                <a:gd name="T2" fmla="*/ 1 w 22"/>
                <a:gd name="T3" fmla="*/ 67 h 157"/>
                <a:gd name="T4" fmla="*/ 10 w 22"/>
                <a:gd name="T5" fmla="*/ 90 h 157"/>
                <a:gd name="T6" fmla="*/ 14 w 22"/>
                <a:gd name="T7" fmla="*/ 157 h 157"/>
                <a:gd name="T8" fmla="*/ 22 w 22"/>
                <a:gd name="T9" fmla="*/ 156 h 157"/>
                <a:gd name="T10" fmla="*/ 18 w 22"/>
                <a:gd name="T11" fmla="*/ 87 h 157"/>
                <a:gd name="T12" fmla="*/ 9 w 22"/>
                <a:gd name="T13" fmla="*/ 63 h 157"/>
                <a:gd name="T14" fmla="*/ 10 w 22"/>
                <a:gd name="T15" fmla="*/ 0 h 157"/>
                <a:gd name="T16" fmla="*/ 0 w 22"/>
                <a:gd name="T17"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57">
                  <a:moveTo>
                    <a:pt x="0" y="7"/>
                  </a:moveTo>
                  <a:cubicBezTo>
                    <a:pt x="0" y="22"/>
                    <a:pt x="1" y="52"/>
                    <a:pt x="1" y="67"/>
                  </a:cubicBezTo>
                  <a:cubicBezTo>
                    <a:pt x="6" y="74"/>
                    <a:pt x="9" y="82"/>
                    <a:pt x="10" y="90"/>
                  </a:cubicBezTo>
                  <a:cubicBezTo>
                    <a:pt x="13" y="109"/>
                    <a:pt x="13" y="138"/>
                    <a:pt x="14" y="157"/>
                  </a:cubicBezTo>
                  <a:cubicBezTo>
                    <a:pt x="18" y="157"/>
                    <a:pt x="19" y="157"/>
                    <a:pt x="22" y="156"/>
                  </a:cubicBezTo>
                  <a:cubicBezTo>
                    <a:pt x="21" y="137"/>
                    <a:pt x="20" y="106"/>
                    <a:pt x="18" y="87"/>
                  </a:cubicBezTo>
                  <a:cubicBezTo>
                    <a:pt x="16" y="79"/>
                    <a:pt x="15" y="73"/>
                    <a:pt x="9" y="63"/>
                  </a:cubicBezTo>
                  <a:cubicBezTo>
                    <a:pt x="9" y="46"/>
                    <a:pt x="10" y="17"/>
                    <a:pt x="10" y="0"/>
                  </a:cubicBezTo>
                  <a:cubicBezTo>
                    <a:pt x="6" y="4"/>
                    <a:pt x="5" y="5"/>
                    <a:pt x="0" y="7"/>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4" name="Freeform 86">
              <a:extLst>
                <a:ext uri="{FF2B5EF4-FFF2-40B4-BE49-F238E27FC236}">
                  <a16:creationId xmlns:a16="http://schemas.microsoft.com/office/drawing/2014/main" id="{C31FB804-54D7-43ED-93F5-31DDCD6FAF67}"/>
                </a:ext>
              </a:extLst>
            </p:cNvPr>
            <p:cNvSpPr>
              <a:spLocks/>
            </p:cNvSpPr>
            <p:nvPr/>
          </p:nvSpPr>
          <p:spPr bwMode="auto">
            <a:xfrm>
              <a:off x="6620091" y="1559007"/>
              <a:ext cx="210342" cy="352830"/>
            </a:xfrm>
            <a:custGeom>
              <a:avLst/>
              <a:gdLst>
                <a:gd name="T0" fmla="*/ 3 w 54"/>
                <a:gd name="T1" fmla="*/ 63 h 91"/>
                <a:gd name="T2" fmla="*/ 16 w 54"/>
                <a:gd name="T3" fmla="*/ 63 h 91"/>
                <a:gd name="T4" fmla="*/ 14 w 54"/>
                <a:gd name="T5" fmla="*/ 83 h 91"/>
                <a:gd name="T6" fmla="*/ 42 w 54"/>
                <a:gd name="T7" fmla="*/ 75 h 91"/>
                <a:gd name="T8" fmla="*/ 42 w 54"/>
                <a:gd name="T9" fmla="*/ 55 h 91"/>
                <a:gd name="T10" fmla="*/ 51 w 54"/>
                <a:gd name="T11" fmla="*/ 41 h 91"/>
                <a:gd name="T12" fmla="*/ 44 w 54"/>
                <a:gd name="T13" fmla="*/ 13 h 91"/>
                <a:gd name="T14" fmla="*/ 1 w 54"/>
                <a:gd name="T15" fmla="*/ 28 h 91"/>
                <a:gd name="T16" fmla="*/ 3 w 54"/>
                <a:gd name="T17" fmla="*/ 37 h 91"/>
                <a:gd name="T18" fmla="*/ 2 w 54"/>
                <a:gd name="T19" fmla="*/ 40 h 91"/>
                <a:gd name="T20" fmla="*/ 3 w 54"/>
                <a:gd name="T21" fmla="*/ 6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91">
                  <a:moveTo>
                    <a:pt x="3" y="63"/>
                  </a:moveTo>
                  <a:cubicBezTo>
                    <a:pt x="6" y="64"/>
                    <a:pt x="16" y="62"/>
                    <a:pt x="16" y="63"/>
                  </a:cubicBezTo>
                  <a:cubicBezTo>
                    <a:pt x="16" y="69"/>
                    <a:pt x="13" y="72"/>
                    <a:pt x="14" y="83"/>
                  </a:cubicBezTo>
                  <a:cubicBezTo>
                    <a:pt x="26" y="91"/>
                    <a:pt x="43" y="81"/>
                    <a:pt x="42" y="75"/>
                  </a:cubicBezTo>
                  <a:cubicBezTo>
                    <a:pt x="42" y="71"/>
                    <a:pt x="40" y="59"/>
                    <a:pt x="42" y="55"/>
                  </a:cubicBezTo>
                  <a:cubicBezTo>
                    <a:pt x="45" y="51"/>
                    <a:pt x="50" y="47"/>
                    <a:pt x="51" y="41"/>
                  </a:cubicBezTo>
                  <a:cubicBezTo>
                    <a:pt x="54" y="31"/>
                    <a:pt x="53" y="20"/>
                    <a:pt x="44" y="13"/>
                  </a:cubicBezTo>
                  <a:cubicBezTo>
                    <a:pt x="28" y="0"/>
                    <a:pt x="7" y="9"/>
                    <a:pt x="1" y="28"/>
                  </a:cubicBezTo>
                  <a:cubicBezTo>
                    <a:pt x="0" y="32"/>
                    <a:pt x="3" y="34"/>
                    <a:pt x="3" y="37"/>
                  </a:cubicBezTo>
                  <a:cubicBezTo>
                    <a:pt x="3" y="38"/>
                    <a:pt x="2" y="39"/>
                    <a:pt x="2" y="40"/>
                  </a:cubicBezTo>
                  <a:cubicBezTo>
                    <a:pt x="1" y="42"/>
                    <a:pt x="1" y="61"/>
                    <a:pt x="3" y="63"/>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5" name="Freeform 87">
              <a:extLst>
                <a:ext uri="{FF2B5EF4-FFF2-40B4-BE49-F238E27FC236}">
                  <a16:creationId xmlns:a16="http://schemas.microsoft.com/office/drawing/2014/main" id="{68504507-7B13-4460-8C5C-747FB359EB06}"/>
                </a:ext>
              </a:extLst>
            </p:cNvPr>
            <p:cNvSpPr>
              <a:spLocks/>
            </p:cNvSpPr>
            <p:nvPr/>
          </p:nvSpPr>
          <p:spPr bwMode="auto">
            <a:xfrm>
              <a:off x="6620091" y="1559007"/>
              <a:ext cx="210342" cy="323428"/>
            </a:xfrm>
            <a:custGeom>
              <a:avLst/>
              <a:gdLst>
                <a:gd name="T0" fmla="*/ 4 w 54"/>
                <a:gd name="T1" fmla="*/ 63 h 83"/>
                <a:gd name="T2" fmla="*/ 16 w 54"/>
                <a:gd name="T3" fmla="*/ 63 h 83"/>
                <a:gd name="T4" fmla="*/ 14 w 54"/>
                <a:gd name="T5" fmla="*/ 83 h 83"/>
                <a:gd name="T6" fmla="*/ 41 w 54"/>
                <a:gd name="T7" fmla="*/ 60 h 83"/>
                <a:gd name="T8" fmla="*/ 42 w 54"/>
                <a:gd name="T9" fmla="*/ 55 h 83"/>
                <a:gd name="T10" fmla="*/ 51 w 54"/>
                <a:gd name="T11" fmla="*/ 41 h 83"/>
                <a:gd name="T12" fmla="*/ 44 w 54"/>
                <a:gd name="T13" fmla="*/ 13 h 83"/>
                <a:gd name="T14" fmla="*/ 1 w 54"/>
                <a:gd name="T15" fmla="*/ 28 h 83"/>
                <a:gd name="T16" fmla="*/ 3 w 54"/>
                <a:gd name="T17" fmla="*/ 37 h 83"/>
                <a:gd name="T18" fmla="*/ 2 w 54"/>
                <a:gd name="T19" fmla="*/ 40 h 83"/>
                <a:gd name="T20" fmla="*/ 4 w 54"/>
                <a:gd name="T21" fmla="*/ 6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83">
                  <a:moveTo>
                    <a:pt x="4" y="63"/>
                  </a:moveTo>
                  <a:cubicBezTo>
                    <a:pt x="6" y="64"/>
                    <a:pt x="16" y="62"/>
                    <a:pt x="16" y="63"/>
                  </a:cubicBezTo>
                  <a:cubicBezTo>
                    <a:pt x="16" y="69"/>
                    <a:pt x="13" y="72"/>
                    <a:pt x="14" y="83"/>
                  </a:cubicBezTo>
                  <a:cubicBezTo>
                    <a:pt x="21" y="72"/>
                    <a:pt x="24" y="66"/>
                    <a:pt x="41" y="60"/>
                  </a:cubicBezTo>
                  <a:cubicBezTo>
                    <a:pt x="41" y="58"/>
                    <a:pt x="41" y="56"/>
                    <a:pt x="42" y="55"/>
                  </a:cubicBezTo>
                  <a:cubicBezTo>
                    <a:pt x="45" y="51"/>
                    <a:pt x="50" y="47"/>
                    <a:pt x="51" y="41"/>
                  </a:cubicBezTo>
                  <a:cubicBezTo>
                    <a:pt x="54" y="31"/>
                    <a:pt x="53" y="20"/>
                    <a:pt x="44" y="13"/>
                  </a:cubicBezTo>
                  <a:cubicBezTo>
                    <a:pt x="28" y="0"/>
                    <a:pt x="7" y="9"/>
                    <a:pt x="1" y="28"/>
                  </a:cubicBezTo>
                  <a:cubicBezTo>
                    <a:pt x="0" y="32"/>
                    <a:pt x="3" y="34"/>
                    <a:pt x="3" y="37"/>
                  </a:cubicBezTo>
                  <a:cubicBezTo>
                    <a:pt x="3" y="38"/>
                    <a:pt x="2" y="39"/>
                    <a:pt x="2" y="40"/>
                  </a:cubicBezTo>
                  <a:cubicBezTo>
                    <a:pt x="1" y="42"/>
                    <a:pt x="1" y="61"/>
                    <a:pt x="4" y="63"/>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6" name="Freeform 88">
              <a:extLst>
                <a:ext uri="{FF2B5EF4-FFF2-40B4-BE49-F238E27FC236}">
                  <a16:creationId xmlns:a16="http://schemas.microsoft.com/office/drawing/2014/main" id="{58EC757F-E1D5-4FD7-9AC0-0B7AAEB63169}"/>
                </a:ext>
              </a:extLst>
            </p:cNvPr>
            <p:cNvSpPr>
              <a:spLocks/>
            </p:cNvSpPr>
            <p:nvPr/>
          </p:nvSpPr>
          <p:spPr bwMode="auto">
            <a:xfrm>
              <a:off x="6620091" y="1559007"/>
              <a:ext cx="210342" cy="244267"/>
            </a:xfrm>
            <a:custGeom>
              <a:avLst/>
              <a:gdLst>
                <a:gd name="T0" fmla="*/ 4 w 54"/>
                <a:gd name="T1" fmla="*/ 63 h 63"/>
                <a:gd name="T2" fmla="*/ 13 w 54"/>
                <a:gd name="T3" fmla="*/ 62 h 63"/>
                <a:gd name="T4" fmla="*/ 17 w 54"/>
                <a:gd name="T5" fmla="*/ 59 h 63"/>
                <a:gd name="T6" fmla="*/ 17 w 54"/>
                <a:gd name="T7" fmla="*/ 47 h 63"/>
                <a:gd name="T8" fmla="*/ 42 w 54"/>
                <a:gd name="T9" fmla="*/ 55 h 63"/>
                <a:gd name="T10" fmla="*/ 51 w 54"/>
                <a:gd name="T11" fmla="*/ 41 h 63"/>
                <a:gd name="T12" fmla="*/ 44 w 54"/>
                <a:gd name="T13" fmla="*/ 13 h 63"/>
                <a:gd name="T14" fmla="*/ 1 w 54"/>
                <a:gd name="T15" fmla="*/ 28 h 63"/>
                <a:gd name="T16" fmla="*/ 3 w 54"/>
                <a:gd name="T17" fmla="*/ 37 h 63"/>
                <a:gd name="T18" fmla="*/ 2 w 54"/>
                <a:gd name="T19" fmla="*/ 40 h 63"/>
                <a:gd name="T20" fmla="*/ 4 w 54"/>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3">
                  <a:moveTo>
                    <a:pt x="4" y="63"/>
                  </a:moveTo>
                  <a:cubicBezTo>
                    <a:pt x="5" y="63"/>
                    <a:pt x="10" y="63"/>
                    <a:pt x="13" y="62"/>
                  </a:cubicBezTo>
                  <a:cubicBezTo>
                    <a:pt x="15" y="61"/>
                    <a:pt x="17" y="59"/>
                    <a:pt x="17" y="59"/>
                  </a:cubicBezTo>
                  <a:cubicBezTo>
                    <a:pt x="18" y="58"/>
                    <a:pt x="22" y="54"/>
                    <a:pt x="17" y="47"/>
                  </a:cubicBezTo>
                  <a:cubicBezTo>
                    <a:pt x="12" y="40"/>
                    <a:pt x="41" y="57"/>
                    <a:pt x="42" y="55"/>
                  </a:cubicBezTo>
                  <a:cubicBezTo>
                    <a:pt x="45" y="51"/>
                    <a:pt x="50" y="47"/>
                    <a:pt x="51" y="41"/>
                  </a:cubicBezTo>
                  <a:cubicBezTo>
                    <a:pt x="54" y="31"/>
                    <a:pt x="53" y="20"/>
                    <a:pt x="44" y="13"/>
                  </a:cubicBezTo>
                  <a:cubicBezTo>
                    <a:pt x="28" y="0"/>
                    <a:pt x="7" y="9"/>
                    <a:pt x="1" y="28"/>
                  </a:cubicBezTo>
                  <a:cubicBezTo>
                    <a:pt x="0" y="32"/>
                    <a:pt x="3" y="34"/>
                    <a:pt x="3" y="37"/>
                  </a:cubicBezTo>
                  <a:cubicBezTo>
                    <a:pt x="3" y="38"/>
                    <a:pt x="2" y="39"/>
                    <a:pt x="2" y="40"/>
                  </a:cubicBezTo>
                  <a:cubicBezTo>
                    <a:pt x="1" y="42"/>
                    <a:pt x="1" y="61"/>
                    <a:pt x="4" y="63"/>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7" name="Freeform 89">
              <a:extLst>
                <a:ext uri="{FF2B5EF4-FFF2-40B4-BE49-F238E27FC236}">
                  <a16:creationId xmlns:a16="http://schemas.microsoft.com/office/drawing/2014/main" id="{215FB3F0-41F7-4BCD-BD2E-8098F8414B24}"/>
                </a:ext>
              </a:extLst>
            </p:cNvPr>
            <p:cNvSpPr>
              <a:spLocks/>
            </p:cNvSpPr>
            <p:nvPr/>
          </p:nvSpPr>
          <p:spPr bwMode="auto">
            <a:xfrm>
              <a:off x="6620091" y="1640430"/>
              <a:ext cx="42974" cy="162845"/>
            </a:xfrm>
            <a:custGeom>
              <a:avLst/>
              <a:gdLst>
                <a:gd name="T0" fmla="*/ 3 w 11"/>
                <a:gd name="T1" fmla="*/ 42 h 42"/>
                <a:gd name="T2" fmla="*/ 8 w 11"/>
                <a:gd name="T3" fmla="*/ 41 h 42"/>
                <a:gd name="T4" fmla="*/ 11 w 11"/>
                <a:gd name="T5" fmla="*/ 35 h 42"/>
                <a:gd name="T6" fmla="*/ 7 w 11"/>
                <a:gd name="T7" fmla="*/ 21 h 42"/>
                <a:gd name="T8" fmla="*/ 7 w 11"/>
                <a:gd name="T9" fmla="*/ 12 h 42"/>
                <a:gd name="T10" fmla="*/ 8 w 11"/>
                <a:gd name="T11" fmla="*/ 3 h 42"/>
                <a:gd name="T12" fmla="*/ 5 w 11"/>
                <a:gd name="T13" fmla="*/ 0 h 42"/>
                <a:gd name="T14" fmla="*/ 1 w 11"/>
                <a:gd name="T15" fmla="*/ 7 h 42"/>
                <a:gd name="T16" fmla="*/ 3 w 11"/>
                <a:gd name="T17" fmla="*/ 16 h 42"/>
                <a:gd name="T18" fmla="*/ 2 w 11"/>
                <a:gd name="T19" fmla="*/ 19 h 42"/>
                <a:gd name="T20" fmla="*/ 3 w 1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42">
                  <a:moveTo>
                    <a:pt x="3" y="42"/>
                  </a:moveTo>
                  <a:cubicBezTo>
                    <a:pt x="4" y="42"/>
                    <a:pt x="6" y="42"/>
                    <a:pt x="8" y="41"/>
                  </a:cubicBezTo>
                  <a:cubicBezTo>
                    <a:pt x="9" y="40"/>
                    <a:pt x="11" y="37"/>
                    <a:pt x="11" y="35"/>
                  </a:cubicBezTo>
                  <a:cubicBezTo>
                    <a:pt x="10" y="29"/>
                    <a:pt x="7" y="24"/>
                    <a:pt x="7" y="21"/>
                  </a:cubicBezTo>
                  <a:cubicBezTo>
                    <a:pt x="7" y="16"/>
                    <a:pt x="9" y="18"/>
                    <a:pt x="7" y="12"/>
                  </a:cubicBezTo>
                  <a:cubicBezTo>
                    <a:pt x="5" y="8"/>
                    <a:pt x="7" y="7"/>
                    <a:pt x="8" y="3"/>
                  </a:cubicBezTo>
                  <a:cubicBezTo>
                    <a:pt x="6" y="3"/>
                    <a:pt x="5" y="1"/>
                    <a:pt x="5" y="0"/>
                  </a:cubicBezTo>
                  <a:cubicBezTo>
                    <a:pt x="3" y="2"/>
                    <a:pt x="2" y="5"/>
                    <a:pt x="1" y="7"/>
                  </a:cubicBezTo>
                  <a:cubicBezTo>
                    <a:pt x="0" y="11"/>
                    <a:pt x="3" y="13"/>
                    <a:pt x="3" y="16"/>
                  </a:cubicBezTo>
                  <a:cubicBezTo>
                    <a:pt x="3" y="17"/>
                    <a:pt x="2" y="18"/>
                    <a:pt x="2" y="19"/>
                  </a:cubicBezTo>
                  <a:cubicBezTo>
                    <a:pt x="1" y="21"/>
                    <a:pt x="1" y="40"/>
                    <a:pt x="3" y="42"/>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8" name="Freeform 90">
              <a:extLst>
                <a:ext uri="{FF2B5EF4-FFF2-40B4-BE49-F238E27FC236}">
                  <a16:creationId xmlns:a16="http://schemas.microsoft.com/office/drawing/2014/main" id="{CA6C68DB-EF2E-4203-8F83-FF0BFB382E4F}"/>
                </a:ext>
              </a:extLst>
            </p:cNvPr>
            <p:cNvSpPr>
              <a:spLocks/>
            </p:cNvSpPr>
            <p:nvPr/>
          </p:nvSpPr>
          <p:spPr bwMode="auto">
            <a:xfrm>
              <a:off x="6683420" y="1719591"/>
              <a:ext cx="42974" cy="67852"/>
            </a:xfrm>
            <a:custGeom>
              <a:avLst/>
              <a:gdLst>
                <a:gd name="T0" fmla="*/ 0 w 11"/>
                <a:gd name="T1" fmla="*/ 6 h 18"/>
                <a:gd name="T2" fmla="*/ 2 w 11"/>
                <a:gd name="T3" fmla="*/ 18 h 18"/>
                <a:gd name="T4" fmla="*/ 0 w 11"/>
                <a:gd name="T5" fmla="*/ 6 h 18"/>
              </a:gdLst>
              <a:ahLst/>
              <a:cxnLst>
                <a:cxn ang="0">
                  <a:pos x="T0" y="T1"/>
                </a:cxn>
                <a:cxn ang="0">
                  <a:pos x="T2" y="T3"/>
                </a:cxn>
                <a:cxn ang="0">
                  <a:pos x="T4" y="T5"/>
                </a:cxn>
              </a:cxnLst>
              <a:rect l="0" t="0" r="r" b="b"/>
              <a:pathLst>
                <a:path w="11" h="18">
                  <a:moveTo>
                    <a:pt x="0" y="6"/>
                  </a:moveTo>
                  <a:cubicBezTo>
                    <a:pt x="6" y="0"/>
                    <a:pt x="11" y="18"/>
                    <a:pt x="2" y="18"/>
                  </a:cubicBezTo>
                  <a:cubicBezTo>
                    <a:pt x="5" y="14"/>
                    <a:pt x="3" y="8"/>
                    <a:pt x="0" y="6"/>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29" name="Freeform 91">
              <a:extLst>
                <a:ext uri="{FF2B5EF4-FFF2-40B4-BE49-F238E27FC236}">
                  <a16:creationId xmlns:a16="http://schemas.microsoft.com/office/drawing/2014/main" id="{494B341F-2AE4-4E2A-8A65-38BEAF910324}"/>
                </a:ext>
              </a:extLst>
            </p:cNvPr>
            <p:cNvSpPr>
              <a:spLocks/>
            </p:cNvSpPr>
            <p:nvPr/>
          </p:nvSpPr>
          <p:spPr bwMode="auto">
            <a:xfrm>
              <a:off x="6678896" y="1737685"/>
              <a:ext cx="27141" cy="54282"/>
            </a:xfrm>
            <a:custGeom>
              <a:avLst/>
              <a:gdLst>
                <a:gd name="T0" fmla="*/ 1 w 7"/>
                <a:gd name="T1" fmla="*/ 4 h 14"/>
                <a:gd name="T2" fmla="*/ 2 w 7"/>
                <a:gd name="T3" fmla="*/ 0 h 14"/>
                <a:gd name="T4" fmla="*/ 5 w 7"/>
                <a:gd name="T5" fmla="*/ 5 h 14"/>
                <a:gd name="T6" fmla="*/ 1 w 7"/>
                <a:gd name="T7" fmla="*/ 12 h 14"/>
                <a:gd name="T8" fmla="*/ 3 w 7"/>
                <a:gd name="T9" fmla="*/ 6 h 14"/>
                <a:gd name="T10" fmla="*/ 1 w 7"/>
                <a:gd name="T11" fmla="*/ 4 h 14"/>
              </a:gdLst>
              <a:ahLst/>
              <a:cxnLst>
                <a:cxn ang="0">
                  <a:pos x="T0" y="T1"/>
                </a:cxn>
                <a:cxn ang="0">
                  <a:pos x="T2" y="T3"/>
                </a:cxn>
                <a:cxn ang="0">
                  <a:pos x="T4" y="T5"/>
                </a:cxn>
                <a:cxn ang="0">
                  <a:pos x="T6" y="T7"/>
                </a:cxn>
                <a:cxn ang="0">
                  <a:pos x="T8" y="T9"/>
                </a:cxn>
                <a:cxn ang="0">
                  <a:pos x="T10" y="T11"/>
                </a:cxn>
              </a:cxnLst>
              <a:rect l="0" t="0" r="r" b="b"/>
              <a:pathLst>
                <a:path w="7" h="14">
                  <a:moveTo>
                    <a:pt x="1" y="4"/>
                  </a:moveTo>
                  <a:cubicBezTo>
                    <a:pt x="0" y="1"/>
                    <a:pt x="1" y="0"/>
                    <a:pt x="2" y="0"/>
                  </a:cubicBezTo>
                  <a:cubicBezTo>
                    <a:pt x="3" y="1"/>
                    <a:pt x="4" y="2"/>
                    <a:pt x="5" y="5"/>
                  </a:cubicBezTo>
                  <a:cubicBezTo>
                    <a:pt x="7" y="9"/>
                    <a:pt x="5" y="14"/>
                    <a:pt x="1" y="12"/>
                  </a:cubicBezTo>
                  <a:cubicBezTo>
                    <a:pt x="4" y="12"/>
                    <a:pt x="4" y="8"/>
                    <a:pt x="3" y="6"/>
                  </a:cubicBezTo>
                  <a:cubicBezTo>
                    <a:pt x="2" y="4"/>
                    <a:pt x="1" y="3"/>
                    <a:pt x="1" y="4"/>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0" name="Freeform 92">
              <a:extLst>
                <a:ext uri="{FF2B5EF4-FFF2-40B4-BE49-F238E27FC236}">
                  <a16:creationId xmlns:a16="http://schemas.microsoft.com/office/drawing/2014/main" id="{9E671385-949E-4831-A048-F9BCBD6AD5B4}"/>
                </a:ext>
              </a:extLst>
            </p:cNvPr>
            <p:cNvSpPr>
              <a:spLocks/>
            </p:cNvSpPr>
            <p:nvPr/>
          </p:nvSpPr>
          <p:spPr bwMode="auto">
            <a:xfrm>
              <a:off x="6683420" y="1758040"/>
              <a:ext cx="6786" cy="15833"/>
            </a:xfrm>
            <a:custGeom>
              <a:avLst/>
              <a:gdLst>
                <a:gd name="T0" fmla="*/ 1 w 2"/>
                <a:gd name="T1" fmla="*/ 0 h 4"/>
                <a:gd name="T2" fmla="*/ 0 w 2"/>
                <a:gd name="T3" fmla="*/ 3 h 4"/>
                <a:gd name="T4" fmla="*/ 2 w 2"/>
                <a:gd name="T5" fmla="*/ 3 h 4"/>
                <a:gd name="T6" fmla="*/ 1 w 2"/>
                <a:gd name="T7" fmla="*/ 0 h 4"/>
              </a:gdLst>
              <a:ahLst/>
              <a:cxnLst>
                <a:cxn ang="0">
                  <a:pos x="T0" y="T1"/>
                </a:cxn>
                <a:cxn ang="0">
                  <a:pos x="T2" y="T3"/>
                </a:cxn>
                <a:cxn ang="0">
                  <a:pos x="T4" y="T5"/>
                </a:cxn>
                <a:cxn ang="0">
                  <a:pos x="T6" y="T7"/>
                </a:cxn>
              </a:cxnLst>
              <a:rect l="0" t="0" r="r" b="b"/>
              <a:pathLst>
                <a:path w="2" h="4">
                  <a:moveTo>
                    <a:pt x="1" y="0"/>
                  </a:moveTo>
                  <a:cubicBezTo>
                    <a:pt x="0" y="1"/>
                    <a:pt x="0" y="2"/>
                    <a:pt x="0" y="3"/>
                  </a:cubicBezTo>
                  <a:cubicBezTo>
                    <a:pt x="0" y="3"/>
                    <a:pt x="1" y="4"/>
                    <a:pt x="2" y="3"/>
                  </a:cubicBezTo>
                  <a:cubicBezTo>
                    <a:pt x="2" y="2"/>
                    <a:pt x="2" y="1"/>
                    <a:pt x="1" y="0"/>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1" name="Freeform 93">
              <a:extLst>
                <a:ext uri="{FF2B5EF4-FFF2-40B4-BE49-F238E27FC236}">
                  <a16:creationId xmlns:a16="http://schemas.microsoft.com/office/drawing/2014/main" id="{33074A96-283F-4C04-A29A-916ECBDB06DA}"/>
                </a:ext>
              </a:extLst>
            </p:cNvPr>
            <p:cNvSpPr>
              <a:spLocks/>
            </p:cNvSpPr>
            <p:nvPr/>
          </p:nvSpPr>
          <p:spPr bwMode="auto">
            <a:xfrm>
              <a:off x="6644970" y="1570317"/>
              <a:ext cx="185462" cy="226173"/>
            </a:xfrm>
            <a:custGeom>
              <a:avLst/>
              <a:gdLst>
                <a:gd name="T0" fmla="*/ 36 w 48"/>
                <a:gd name="T1" fmla="*/ 54 h 58"/>
                <a:gd name="T2" fmla="*/ 45 w 48"/>
                <a:gd name="T3" fmla="*/ 38 h 58"/>
                <a:gd name="T4" fmla="*/ 38 w 48"/>
                <a:gd name="T5" fmla="*/ 10 h 58"/>
                <a:gd name="T6" fmla="*/ 1 w 48"/>
                <a:gd name="T7" fmla="*/ 15 h 58"/>
                <a:gd name="T8" fmla="*/ 4 w 48"/>
                <a:gd name="T9" fmla="*/ 21 h 58"/>
                <a:gd name="T10" fmla="*/ 2 w 48"/>
                <a:gd name="T11" fmla="*/ 32 h 58"/>
                <a:gd name="T12" fmla="*/ 6 w 48"/>
                <a:gd name="T13" fmla="*/ 45 h 58"/>
                <a:gd name="T14" fmla="*/ 8 w 48"/>
                <a:gd name="T15" fmla="*/ 47 h 58"/>
                <a:gd name="T16" fmla="*/ 14 w 48"/>
                <a:gd name="T17" fmla="*/ 43 h 58"/>
                <a:gd name="T18" fmla="*/ 29 w 48"/>
                <a:gd name="T19" fmla="*/ 57 h 58"/>
                <a:gd name="T20" fmla="*/ 36 w 48"/>
                <a:gd name="T21"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8">
                  <a:moveTo>
                    <a:pt x="36" y="54"/>
                  </a:moveTo>
                  <a:cubicBezTo>
                    <a:pt x="38" y="49"/>
                    <a:pt x="43" y="45"/>
                    <a:pt x="45" y="38"/>
                  </a:cubicBezTo>
                  <a:cubicBezTo>
                    <a:pt x="48" y="28"/>
                    <a:pt x="47" y="17"/>
                    <a:pt x="38" y="10"/>
                  </a:cubicBezTo>
                  <a:cubicBezTo>
                    <a:pt x="25" y="0"/>
                    <a:pt x="10" y="3"/>
                    <a:pt x="1" y="15"/>
                  </a:cubicBezTo>
                  <a:cubicBezTo>
                    <a:pt x="0" y="15"/>
                    <a:pt x="5" y="18"/>
                    <a:pt x="4" y="21"/>
                  </a:cubicBezTo>
                  <a:cubicBezTo>
                    <a:pt x="1" y="27"/>
                    <a:pt x="1" y="30"/>
                    <a:pt x="2" y="32"/>
                  </a:cubicBezTo>
                  <a:cubicBezTo>
                    <a:pt x="6" y="37"/>
                    <a:pt x="6" y="38"/>
                    <a:pt x="6" y="45"/>
                  </a:cubicBezTo>
                  <a:cubicBezTo>
                    <a:pt x="8" y="47"/>
                    <a:pt x="8" y="47"/>
                    <a:pt x="8" y="47"/>
                  </a:cubicBezTo>
                  <a:cubicBezTo>
                    <a:pt x="9" y="41"/>
                    <a:pt x="12" y="41"/>
                    <a:pt x="14" y="43"/>
                  </a:cubicBezTo>
                  <a:cubicBezTo>
                    <a:pt x="19" y="47"/>
                    <a:pt x="21" y="55"/>
                    <a:pt x="29" y="57"/>
                  </a:cubicBezTo>
                  <a:cubicBezTo>
                    <a:pt x="32" y="58"/>
                    <a:pt x="34" y="56"/>
                    <a:pt x="36" y="54"/>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2" name="Freeform 94">
              <a:extLst>
                <a:ext uri="{FF2B5EF4-FFF2-40B4-BE49-F238E27FC236}">
                  <a16:creationId xmlns:a16="http://schemas.microsoft.com/office/drawing/2014/main" id="{D9FAA1BA-BAD3-4201-8A58-0622A92C74F7}"/>
                </a:ext>
              </a:extLst>
            </p:cNvPr>
            <p:cNvSpPr>
              <a:spLocks/>
            </p:cNvSpPr>
            <p:nvPr/>
          </p:nvSpPr>
          <p:spPr bwMode="auto">
            <a:xfrm>
              <a:off x="6624615" y="1742208"/>
              <a:ext cx="49758" cy="65591"/>
            </a:xfrm>
            <a:custGeom>
              <a:avLst/>
              <a:gdLst>
                <a:gd name="T0" fmla="*/ 11 w 13"/>
                <a:gd name="T1" fmla="*/ 0 h 17"/>
                <a:gd name="T2" fmla="*/ 8 w 13"/>
                <a:gd name="T3" fmla="*/ 8 h 17"/>
                <a:gd name="T4" fmla="*/ 4 w 13"/>
                <a:gd name="T5" fmla="*/ 9 h 17"/>
                <a:gd name="T6" fmla="*/ 3 w 13"/>
                <a:gd name="T7" fmla="*/ 5 h 17"/>
                <a:gd name="T8" fmla="*/ 0 w 13"/>
                <a:gd name="T9" fmla="*/ 0 h 17"/>
                <a:gd name="T10" fmla="*/ 0 w 13"/>
                <a:gd name="T11" fmla="*/ 3 h 17"/>
                <a:gd name="T12" fmla="*/ 2 w 13"/>
                <a:gd name="T13" fmla="*/ 6 h 17"/>
                <a:gd name="T14" fmla="*/ 2 w 13"/>
                <a:gd name="T15" fmla="*/ 10 h 17"/>
                <a:gd name="T16" fmla="*/ 1 w 13"/>
                <a:gd name="T17" fmla="*/ 10 h 17"/>
                <a:gd name="T18" fmla="*/ 1 w 13"/>
                <a:gd name="T19" fmla="*/ 9 h 17"/>
                <a:gd name="T20" fmla="*/ 1 w 13"/>
                <a:gd name="T21" fmla="*/ 17 h 17"/>
                <a:gd name="T22" fmla="*/ 10 w 13"/>
                <a:gd name="T23" fmla="*/ 15 h 17"/>
                <a:gd name="T24" fmla="*/ 13 w 13"/>
                <a:gd name="T25" fmla="*/ 9 h 17"/>
                <a:gd name="T26" fmla="*/ 13 w 13"/>
                <a:gd name="T27" fmla="*/ 0 h 17"/>
                <a:gd name="T28" fmla="*/ 11 w 13"/>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7">
                  <a:moveTo>
                    <a:pt x="11" y="0"/>
                  </a:moveTo>
                  <a:cubicBezTo>
                    <a:pt x="10" y="4"/>
                    <a:pt x="10" y="6"/>
                    <a:pt x="8" y="8"/>
                  </a:cubicBezTo>
                  <a:cubicBezTo>
                    <a:pt x="8" y="9"/>
                    <a:pt x="6" y="9"/>
                    <a:pt x="4" y="9"/>
                  </a:cubicBezTo>
                  <a:cubicBezTo>
                    <a:pt x="4" y="7"/>
                    <a:pt x="4" y="6"/>
                    <a:pt x="3" y="5"/>
                  </a:cubicBezTo>
                  <a:cubicBezTo>
                    <a:pt x="3" y="3"/>
                    <a:pt x="2" y="1"/>
                    <a:pt x="0" y="0"/>
                  </a:cubicBezTo>
                  <a:cubicBezTo>
                    <a:pt x="0" y="1"/>
                    <a:pt x="0" y="3"/>
                    <a:pt x="0" y="3"/>
                  </a:cubicBezTo>
                  <a:cubicBezTo>
                    <a:pt x="1" y="4"/>
                    <a:pt x="1" y="4"/>
                    <a:pt x="2" y="6"/>
                  </a:cubicBezTo>
                  <a:cubicBezTo>
                    <a:pt x="2" y="7"/>
                    <a:pt x="2" y="8"/>
                    <a:pt x="2" y="10"/>
                  </a:cubicBezTo>
                  <a:cubicBezTo>
                    <a:pt x="2" y="10"/>
                    <a:pt x="1" y="10"/>
                    <a:pt x="1" y="10"/>
                  </a:cubicBezTo>
                  <a:cubicBezTo>
                    <a:pt x="1" y="10"/>
                    <a:pt x="1" y="9"/>
                    <a:pt x="1" y="9"/>
                  </a:cubicBezTo>
                  <a:cubicBezTo>
                    <a:pt x="0" y="12"/>
                    <a:pt x="0" y="16"/>
                    <a:pt x="1" y="17"/>
                  </a:cubicBezTo>
                  <a:cubicBezTo>
                    <a:pt x="2" y="17"/>
                    <a:pt x="7" y="16"/>
                    <a:pt x="10" y="15"/>
                  </a:cubicBezTo>
                  <a:cubicBezTo>
                    <a:pt x="13" y="14"/>
                    <a:pt x="12" y="13"/>
                    <a:pt x="13" y="9"/>
                  </a:cubicBezTo>
                  <a:cubicBezTo>
                    <a:pt x="13" y="7"/>
                    <a:pt x="13" y="3"/>
                    <a:pt x="13" y="0"/>
                  </a:cubicBezTo>
                  <a:lnTo>
                    <a:pt x="11" y="0"/>
                  </a:ln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3" name="Freeform 95">
              <a:extLst>
                <a:ext uri="{FF2B5EF4-FFF2-40B4-BE49-F238E27FC236}">
                  <a16:creationId xmlns:a16="http://schemas.microsoft.com/office/drawing/2014/main" id="{1A708986-7556-4BF2-8AE3-1CDA98BC7482}"/>
                </a:ext>
              </a:extLst>
            </p:cNvPr>
            <p:cNvSpPr>
              <a:spLocks/>
            </p:cNvSpPr>
            <p:nvPr/>
          </p:nvSpPr>
          <p:spPr bwMode="auto">
            <a:xfrm>
              <a:off x="6624615" y="1742208"/>
              <a:ext cx="38450" cy="65591"/>
            </a:xfrm>
            <a:custGeom>
              <a:avLst/>
              <a:gdLst>
                <a:gd name="T0" fmla="*/ 9 w 10"/>
                <a:gd name="T1" fmla="*/ 6 h 17"/>
                <a:gd name="T2" fmla="*/ 8 w 10"/>
                <a:gd name="T3" fmla="*/ 8 h 17"/>
                <a:gd name="T4" fmla="*/ 4 w 10"/>
                <a:gd name="T5" fmla="*/ 9 h 17"/>
                <a:gd name="T6" fmla="*/ 3 w 10"/>
                <a:gd name="T7" fmla="*/ 5 h 17"/>
                <a:gd name="T8" fmla="*/ 0 w 10"/>
                <a:gd name="T9" fmla="*/ 0 h 17"/>
                <a:gd name="T10" fmla="*/ 0 w 10"/>
                <a:gd name="T11" fmla="*/ 3 h 17"/>
                <a:gd name="T12" fmla="*/ 2 w 10"/>
                <a:gd name="T13" fmla="*/ 6 h 17"/>
                <a:gd name="T14" fmla="*/ 2 w 10"/>
                <a:gd name="T15" fmla="*/ 10 h 17"/>
                <a:gd name="T16" fmla="*/ 1 w 10"/>
                <a:gd name="T17" fmla="*/ 10 h 17"/>
                <a:gd name="T18" fmla="*/ 1 w 10"/>
                <a:gd name="T19" fmla="*/ 9 h 17"/>
                <a:gd name="T20" fmla="*/ 1 w 10"/>
                <a:gd name="T21" fmla="*/ 17 h 17"/>
                <a:gd name="T22" fmla="*/ 8 w 10"/>
                <a:gd name="T23" fmla="*/ 16 h 17"/>
                <a:gd name="T24" fmla="*/ 10 w 10"/>
                <a:gd name="T25" fmla="*/ 9 h 17"/>
                <a:gd name="T26" fmla="*/ 9 w 10"/>
                <a:gd name="T2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7">
                  <a:moveTo>
                    <a:pt x="9" y="6"/>
                  </a:moveTo>
                  <a:cubicBezTo>
                    <a:pt x="9" y="7"/>
                    <a:pt x="9" y="8"/>
                    <a:pt x="8" y="8"/>
                  </a:cubicBezTo>
                  <a:cubicBezTo>
                    <a:pt x="8" y="9"/>
                    <a:pt x="6" y="9"/>
                    <a:pt x="4" y="9"/>
                  </a:cubicBezTo>
                  <a:cubicBezTo>
                    <a:pt x="4" y="7"/>
                    <a:pt x="4" y="6"/>
                    <a:pt x="3" y="5"/>
                  </a:cubicBezTo>
                  <a:cubicBezTo>
                    <a:pt x="3" y="3"/>
                    <a:pt x="2" y="1"/>
                    <a:pt x="0" y="0"/>
                  </a:cubicBezTo>
                  <a:cubicBezTo>
                    <a:pt x="0" y="1"/>
                    <a:pt x="0" y="3"/>
                    <a:pt x="0" y="3"/>
                  </a:cubicBezTo>
                  <a:cubicBezTo>
                    <a:pt x="1" y="4"/>
                    <a:pt x="1" y="4"/>
                    <a:pt x="2" y="6"/>
                  </a:cubicBezTo>
                  <a:cubicBezTo>
                    <a:pt x="2" y="7"/>
                    <a:pt x="2" y="8"/>
                    <a:pt x="2" y="10"/>
                  </a:cubicBezTo>
                  <a:cubicBezTo>
                    <a:pt x="2" y="10"/>
                    <a:pt x="1" y="10"/>
                    <a:pt x="1" y="10"/>
                  </a:cubicBezTo>
                  <a:cubicBezTo>
                    <a:pt x="1" y="10"/>
                    <a:pt x="1" y="9"/>
                    <a:pt x="1" y="9"/>
                  </a:cubicBezTo>
                  <a:cubicBezTo>
                    <a:pt x="0" y="12"/>
                    <a:pt x="0" y="16"/>
                    <a:pt x="1" y="17"/>
                  </a:cubicBezTo>
                  <a:cubicBezTo>
                    <a:pt x="2" y="17"/>
                    <a:pt x="5" y="16"/>
                    <a:pt x="8" y="16"/>
                  </a:cubicBezTo>
                  <a:cubicBezTo>
                    <a:pt x="9" y="13"/>
                    <a:pt x="10" y="10"/>
                    <a:pt x="10" y="9"/>
                  </a:cubicBezTo>
                  <a:cubicBezTo>
                    <a:pt x="10" y="8"/>
                    <a:pt x="9" y="7"/>
                    <a:pt x="9" y="6"/>
                  </a:cubicBezTo>
                  <a:close/>
                </a:path>
              </a:pathLst>
            </a:custGeom>
            <a:solidFill>
              <a:srgbClr val="4F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4" name="Freeform 96">
              <a:extLst>
                <a:ext uri="{FF2B5EF4-FFF2-40B4-BE49-F238E27FC236}">
                  <a16:creationId xmlns:a16="http://schemas.microsoft.com/office/drawing/2014/main" id="{0BBD216E-E1F1-41B2-83F0-F81F47863873}"/>
                </a:ext>
              </a:extLst>
            </p:cNvPr>
            <p:cNvSpPr>
              <a:spLocks/>
            </p:cNvSpPr>
            <p:nvPr/>
          </p:nvSpPr>
          <p:spPr bwMode="auto">
            <a:xfrm>
              <a:off x="6647232" y="1638169"/>
              <a:ext cx="189986" cy="104040"/>
            </a:xfrm>
            <a:custGeom>
              <a:avLst/>
              <a:gdLst>
                <a:gd name="T0" fmla="*/ 32 w 49"/>
                <a:gd name="T1" fmla="*/ 14 h 27"/>
                <a:gd name="T2" fmla="*/ 30 w 49"/>
                <a:gd name="T3" fmla="*/ 25 h 27"/>
                <a:gd name="T4" fmla="*/ 29 w 49"/>
                <a:gd name="T5" fmla="*/ 17 h 27"/>
                <a:gd name="T6" fmla="*/ 28 w 49"/>
                <a:gd name="T7" fmla="*/ 14 h 27"/>
                <a:gd name="T8" fmla="*/ 26 w 49"/>
                <a:gd name="T9" fmla="*/ 27 h 27"/>
                <a:gd name="T10" fmla="*/ 24 w 49"/>
                <a:gd name="T11" fmla="*/ 13 h 27"/>
                <a:gd name="T12" fmla="*/ 21 w 49"/>
                <a:gd name="T13" fmla="*/ 24 h 27"/>
                <a:gd name="T14" fmla="*/ 19 w 49"/>
                <a:gd name="T15" fmla="*/ 12 h 27"/>
                <a:gd name="T16" fmla="*/ 16 w 49"/>
                <a:gd name="T17" fmla="*/ 21 h 27"/>
                <a:gd name="T18" fmla="*/ 15 w 49"/>
                <a:gd name="T19" fmla="*/ 11 h 27"/>
                <a:gd name="T20" fmla="*/ 13 w 49"/>
                <a:gd name="T21" fmla="*/ 19 h 27"/>
                <a:gd name="T22" fmla="*/ 11 w 49"/>
                <a:gd name="T23" fmla="*/ 11 h 27"/>
                <a:gd name="T24" fmla="*/ 9 w 49"/>
                <a:gd name="T25" fmla="*/ 21 h 27"/>
                <a:gd name="T26" fmla="*/ 8 w 49"/>
                <a:gd name="T27" fmla="*/ 10 h 27"/>
                <a:gd name="T28" fmla="*/ 5 w 49"/>
                <a:gd name="T29" fmla="*/ 16 h 27"/>
                <a:gd name="T30" fmla="*/ 5 w 49"/>
                <a:gd name="T31" fmla="*/ 8 h 27"/>
                <a:gd name="T32" fmla="*/ 2 w 49"/>
                <a:gd name="T33" fmla="*/ 15 h 27"/>
                <a:gd name="T34" fmla="*/ 3 w 49"/>
                <a:gd name="T35" fmla="*/ 3 h 27"/>
                <a:gd name="T36" fmla="*/ 3 w 49"/>
                <a:gd name="T37" fmla="*/ 2 h 27"/>
                <a:gd name="T38" fmla="*/ 3 w 49"/>
                <a:gd name="T39" fmla="*/ 2 h 27"/>
                <a:gd name="T40" fmla="*/ 12 w 49"/>
                <a:gd name="T41" fmla="*/ 3 h 27"/>
                <a:gd name="T42" fmla="*/ 17 w 49"/>
                <a:gd name="T43" fmla="*/ 3 h 27"/>
                <a:gd name="T44" fmla="*/ 20 w 49"/>
                <a:gd name="T45" fmla="*/ 4 h 27"/>
                <a:gd name="T46" fmla="*/ 21 w 49"/>
                <a:gd name="T47" fmla="*/ 3 h 27"/>
                <a:gd name="T48" fmla="*/ 24 w 49"/>
                <a:gd name="T49" fmla="*/ 3 h 27"/>
                <a:gd name="T50" fmla="*/ 32 w 49"/>
                <a:gd name="T51" fmla="*/ 2 h 27"/>
                <a:gd name="T52" fmla="*/ 43 w 49"/>
                <a:gd name="T53" fmla="*/ 0 h 27"/>
                <a:gd name="T54" fmla="*/ 42 w 49"/>
                <a:gd name="T55" fmla="*/ 23 h 27"/>
                <a:gd name="T56" fmla="*/ 43 w 49"/>
                <a:gd name="T57" fmla="*/ 14 h 27"/>
                <a:gd name="T58" fmla="*/ 40 w 49"/>
                <a:gd name="T59" fmla="*/ 23 h 27"/>
                <a:gd name="T60" fmla="*/ 39 w 49"/>
                <a:gd name="T61" fmla="*/ 14 h 27"/>
                <a:gd name="T62" fmla="*/ 37 w 49"/>
                <a:gd name="T63" fmla="*/ 25 h 27"/>
                <a:gd name="T64" fmla="*/ 36 w 49"/>
                <a:gd name="T65" fmla="*/ 14 h 27"/>
                <a:gd name="T66" fmla="*/ 34 w 49"/>
                <a:gd name="T67" fmla="*/ 26 h 27"/>
                <a:gd name="T68" fmla="*/ 32 w 49"/>
                <a:gd name="T6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27">
                  <a:moveTo>
                    <a:pt x="32" y="14"/>
                  </a:moveTo>
                  <a:cubicBezTo>
                    <a:pt x="32" y="19"/>
                    <a:pt x="32" y="21"/>
                    <a:pt x="30" y="25"/>
                  </a:cubicBezTo>
                  <a:cubicBezTo>
                    <a:pt x="30" y="23"/>
                    <a:pt x="29" y="20"/>
                    <a:pt x="29" y="17"/>
                  </a:cubicBezTo>
                  <a:cubicBezTo>
                    <a:pt x="29" y="16"/>
                    <a:pt x="28" y="15"/>
                    <a:pt x="28" y="14"/>
                  </a:cubicBezTo>
                  <a:cubicBezTo>
                    <a:pt x="27" y="18"/>
                    <a:pt x="27" y="23"/>
                    <a:pt x="26" y="27"/>
                  </a:cubicBezTo>
                  <a:cubicBezTo>
                    <a:pt x="26" y="22"/>
                    <a:pt x="24" y="18"/>
                    <a:pt x="24" y="13"/>
                  </a:cubicBezTo>
                  <a:cubicBezTo>
                    <a:pt x="22" y="16"/>
                    <a:pt x="22" y="21"/>
                    <a:pt x="21" y="24"/>
                  </a:cubicBezTo>
                  <a:cubicBezTo>
                    <a:pt x="20" y="20"/>
                    <a:pt x="19" y="17"/>
                    <a:pt x="19" y="12"/>
                  </a:cubicBezTo>
                  <a:cubicBezTo>
                    <a:pt x="17" y="14"/>
                    <a:pt x="17" y="19"/>
                    <a:pt x="16" y="21"/>
                  </a:cubicBezTo>
                  <a:cubicBezTo>
                    <a:pt x="16" y="18"/>
                    <a:pt x="15" y="15"/>
                    <a:pt x="15" y="11"/>
                  </a:cubicBezTo>
                  <a:cubicBezTo>
                    <a:pt x="13" y="13"/>
                    <a:pt x="13" y="17"/>
                    <a:pt x="13" y="19"/>
                  </a:cubicBezTo>
                  <a:cubicBezTo>
                    <a:pt x="12" y="16"/>
                    <a:pt x="11" y="13"/>
                    <a:pt x="11" y="11"/>
                  </a:cubicBezTo>
                  <a:cubicBezTo>
                    <a:pt x="9" y="14"/>
                    <a:pt x="9" y="18"/>
                    <a:pt x="9" y="21"/>
                  </a:cubicBezTo>
                  <a:cubicBezTo>
                    <a:pt x="8" y="17"/>
                    <a:pt x="7" y="13"/>
                    <a:pt x="8" y="10"/>
                  </a:cubicBezTo>
                  <a:cubicBezTo>
                    <a:pt x="7" y="11"/>
                    <a:pt x="6" y="15"/>
                    <a:pt x="5" y="16"/>
                  </a:cubicBezTo>
                  <a:cubicBezTo>
                    <a:pt x="5" y="13"/>
                    <a:pt x="5" y="11"/>
                    <a:pt x="5" y="8"/>
                  </a:cubicBezTo>
                  <a:cubicBezTo>
                    <a:pt x="4" y="9"/>
                    <a:pt x="2" y="12"/>
                    <a:pt x="2" y="15"/>
                  </a:cubicBezTo>
                  <a:cubicBezTo>
                    <a:pt x="0" y="12"/>
                    <a:pt x="1" y="7"/>
                    <a:pt x="3" y="3"/>
                  </a:cubicBezTo>
                  <a:cubicBezTo>
                    <a:pt x="3" y="2"/>
                    <a:pt x="3" y="2"/>
                    <a:pt x="3" y="2"/>
                  </a:cubicBezTo>
                  <a:cubicBezTo>
                    <a:pt x="3" y="2"/>
                    <a:pt x="3" y="2"/>
                    <a:pt x="3" y="2"/>
                  </a:cubicBezTo>
                  <a:cubicBezTo>
                    <a:pt x="6" y="3"/>
                    <a:pt x="9" y="3"/>
                    <a:pt x="12" y="3"/>
                  </a:cubicBezTo>
                  <a:cubicBezTo>
                    <a:pt x="14" y="3"/>
                    <a:pt x="15" y="3"/>
                    <a:pt x="17" y="3"/>
                  </a:cubicBezTo>
                  <a:cubicBezTo>
                    <a:pt x="18" y="3"/>
                    <a:pt x="19" y="4"/>
                    <a:pt x="20" y="4"/>
                  </a:cubicBezTo>
                  <a:cubicBezTo>
                    <a:pt x="20" y="3"/>
                    <a:pt x="21" y="3"/>
                    <a:pt x="21" y="3"/>
                  </a:cubicBezTo>
                  <a:cubicBezTo>
                    <a:pt x="22" y="3"/>
                    <a:pt x="23" y="3"/>
                    <a:pt x="24" y="3"/>
                  </a:cubicBezTo>
                  <a:cubicBezTo>
                    <a:pt x="27" y="3"/>
                    <a:pt x="29" y="2"/>
                    <a:pt x="32" y="2"/>
                  </a:cubicBezTo>
                  <a:cubicBezTo>
                    <a:pt x="36" y="1"/>
                    <a:pt x="39" y="0"/>
                    <a:pt x="43" y="0"/>
                  </a:cubicBezTo>
                  <a:cubicBezTo>
                    <a:pt x="49" y="9"/>
                    <a:pt x="45" y="19"/>
                    <a:pt x="42" y="23"/>
                  </a:cubicBezTo>
                  <a:cubicBezTo>
                    <a:pt x="43" y="20"/>
                    <a:pt x="43" y="17"/>
                    <a:pt x="43" y="14"/>
                  </a:cubicBezTo>
                  <a:cubicBezTo>
                    <a:pt x="42" y="17"/>
                    <a:pt x="41" y="20"/>
                    <a:pt x="40" y="23"/>
                  </a:cubicBezTo>
                  <a:cubicBezTo>
                    <a:pt x="40" y="20"/>
                    <a:pt x="40" y="17"/>
                    <a:pt x="39" y="14"/>
                  </a:cubicBezTo>
                  <a:cubicBezTo>
                    <a:pt x="40" y="18"/>
                    <a:pt x="39" y="21"/>
                    <a:pt x="37" y="25"/>
                  </a:cubicBezTo>
                  <a:cubicBezTo>
                    <a:pt x="37" y="21"/>
                    <a:pt x="37" y="18"/>
                    <a:pt x="36" y="14"/>
                  </a:cubicBezTo>
                  <a:cubicBezTo>
                    <a:pt x="36" y="19"/>
                    <a:pt x="35" y="21"/>
                    <a:pt x="34" y="26"/>
                  </a:cubicBezTo>
                  <a:cubicBezTo>
                    <a:pt x="33" y="22"/>
                    <a:pt x="33" y="18"/>
                    <a:pt x="32" y="14"/>
                  </a:cubicBezTo>
                  <a:close/>
                </a:path>
              </a:pathLst>
            </a:custGeom>
            <a:solidFill>
              <a:srgbClr val="54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5" name="Freeform 97">
              <a:extLst>
                <a:ext uri="{FF2B5EF4-FFF2-40B4-BE49-F238E27FC236}">
                  <a16:creationId xmlns:a16="http://schemas.microsoft.com/office/drawing/2014/main" id="{8B4A0D56-1A36-4689-B4B0-B08A892954DC}"/>
                </a:ext>
              </a:extLst>
            </p:cNvPr>
            <p:cNvSpPr>
              <a:spLocks/>
            </p:cNvSpPr>
            <p:nvPr/>
          </p:nvSpPr>
          <p:spPr bwMode="auto">
            <a:xfrm>
              <a:off x="6629138" y="1568054"/>
              <a:ext cx="196771" cy="124396"/>
            </a:xfrm>
            <a:custGeom>
              <a:avLst/>
              <a:gdLst>
                <a:gd name="T0" fmla="*/ 50 w 51"/>
                <a:gd name="T1" fmla="*/ 32 h 32"/>
                <a:gd name="T2" fmla="*/ 28 w 51"/>
                <a:gd name="T3" fmla="*/ 27 h 32"/>
                <a:gd name="T4" fmla="*/ 8 w 51"/>
                <a:gd name="T5" fmla="*/ 22 h 32"/>
                <a:gd name="T6" fmla="*/ 4 w 51"/>
                <a:gd name="T7" fmla="*/ 6 h 32"/>
                <a:gd name="T8" fmla="*/ 38 w 51"/>
                <a:gd name="T9" fmla="*/ 7 h 32"/>
                <a:gd name="T10" fmla="*/ 50 w 51"/>
                <a:gd name="T11" fmla="*/ 32 h 32"/>
              </a:gdLst>
              <a:ahLst/>
              <a:cxnLst>
                <a:cxn ang="0">
                  <a:pos x="T0" y="T1"/>
                </a:cxn>
                <a:cxn ang="0">
                  <a:pos x="T2" y="T3"/>
                </a:cxn>
                <a:cxn ang="0">
                  <a:pos x="T4" y="T5"/>
                </a:cxn>
                <a:cxn ang="0">
                  <a:pos x="T6" y="T7"/>
                </a:cxn>
                <a:cxn ang="0">
                  <a:pos x="T8" y="T9"/>
                </a:cxn>
                <a:cxn ang="0">
                  <a:pos x="T10" y="T11"/>
                </a:cxn>
              </a:cxnLst>
              <a:rect l="0" t="0" r="r" b="b"/>
              <a:pathLst>
                <a:path w="51" h="32">
                  <a:moveTo>
                    <a:pt x="50" y="32"/>
                  </a:moveTo>
                  <a:cubicBezTo>
                    <a:pt x="47" y="30"/>
                    <a:pt x="40" y="28"/>
                    <a:pt x="28" y="27"/>
                  </a:cubicBezTo>
                  <a:cubicBezTo>
                    <a:pt x="19" y="27"/>
                    <a:pt x="13" y="25"/>
                    <a:pt x="8" y="22"/>
                  </a:cubicBezTo>
                  <a:cubicBezTo>
                    <a:pt x="0" y="18"/>
                    <a:pt x="1" y="9"/>
                    <a:pt x="4" y="6"/>
                  </a:cubicBezTo>
                  <a:cubicBezTo>
                    <a:pt x="11" y="0"/>
                    <a:pt x="27" y="1"/>
                    <a:pt x="38" y="7"/>
                  </a:cubicBezTo>
                  <a:cubicBezTo>
                    <a:pt x="47" y="11"/>
                    <a:pt x="51" y="19"/>
                    <a:pt x="50" y="32"/>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6" name="Freeform 98">
              <a:extLst>
                <a:ext uri="{FF2B5EF4-FFF2-40B4-BE49-F238E27FC236}">
                  <a16:creationId xmlns:a16="http://schemas.microsoft.com/office/drawing/2014/main" id="{BEEF5F19-C00E-4FD5-8F93-44A9DCD77DA2}"/>
                </a:ext>
              </a:extLst>
            </p:cNvPr>
            <p:cNvSpPr>
              <a:spLocks/>
            </p:cNvSpPr>
            <p:nvPr/>
          </p:nvSpPr>
          <p:spPr bwMode="auto">
            <a:xfrm>
              <a:off x="6629138" y="1583887"/>
              <a:ext cx="192248" cy="108563"/>
            </a:xfrm>
            <a:custGeom>
              <a:avLst/>
              <a:gdLst>
                <a:gd name="T0" fmla="*/ 50 w 50"/>
                <a:gd name="T1" fmla="*/ 28 h 28"/>
                <a:gd name="T2" fmla="*/ 28 w 50"/>
                <a:gd name="T3" fmla="*/ 23 h 28"/>
                <a:gd name="T4" fmla="*/ 8 w 50"/>
                <a:gd name="T5" fmla="*/ 18 h 28"/>
                <a:gd name="T6" fmla="*/ 4 w 50"/>
                <a:gd name="T7" fmla="*/ 2 h 28"/>
                <a:gd name="T8" fmla="*/ 6 w 50"/>
                <a:gd name="T9" fmla="*/ 0 h 28"/>
                <a:gd name="T10" fmla="*/ 31 w 50"/>
                <a:gd name="T11" fmla="*/ 17 h 28"/>
                <a:gd name="T12" fmla="*/ 28 w 50"/>
                <a:gd name="T13" fmla="*/ 14 h 28"/>
                <a:gd name="T14" fmla="*/ 41 w 50"/>
                <a:gd name="T15" fmla="*/ 19 h 28"/>
                <a:gd name="T16" fmla="*/ 38 w 50"/>
                <a:gd name="T17" fmla="*/ 15 h 28"/>
                <a:gd name="T18" fmla="*/ 48 w 50"/>
                <a:gd name="T19" fmla="*/ 23 h 28"/>
                <a:gd name="T20" fmla="*/ 49 w 50"/>
                <a:gd name="T21" fmla="*/ 15 h 28"/>
                <a:gd name="T22" fmla="*/ 50 w 50"/>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8">
                  <a:moveTo>
                    <a:pt x="50" y="28"/>
                  </a:moveTo>
                  <a:cubicBezTo>
                    <a:pt x="47" y="26"/>
                    <a:pt x="40" y="24"/>
                    <a:pt x="28" y="23"/>
                  </a:cubicBezTo>
                  <a:cubicBezTo>
                    <a:pt x="19" y="23"/>
                    <a:pt x="13" y="21"/>
                    <a:pt x="8" y="18"/>
                  </a:cubicBezTo>
                  <a:cubicBezTo>
                    <a:pt x="0" y="14"/>
                    <a:pt x="1" y="5"/>
                    <a:pt x="4" y="2"/>
                  </a:cubicBezTo>
                  <a:cubicBezTo>
                    <a:pt x="5" y="1"/>
                    <a:pt x="6" y="1"/>
                    <a:pt x="6" y="0"/>
                  </a:cubicBezTo>
                  <a:cubicBezTo>
                    <a:pt x="8" y="16"/>
                    <a:pt x="16" y="11"/>
                    <a:pt x="31" y="17"/>
                  </a:cubicBezTo>
                  <a:cubicBezTo>
                    <a:pt x="29" y="15"/>
                    <a:pt x="30" y="15"/>
                    <a:pt x="28" y="14"/>
                  </a:cubicBezTo>
                  <a:cubicBezTo>
                    <a:pt x="32" y="15"/>
                    <a:pt x="36" y="15"/>
                    <a:pt x="41" y="19"/>
                  </a:cubicBezTo>
                  <a:cubicBezTo>
                    <a:pt x="40" y="17"/>
                    <a:pt x="39" y="16"/>
                    <a:pt x="38" y="15"/>
                  </a:cubicBezTo>
                  <a:cubicBezTo>
                    <a:pt x="40" y="16"/>
                    <a:pt x="45" y="17"/>
                    <a:pt x="48" y="23"/>
                  </a:cubicBezTo>
                  <a:cubicBezTo>
                    <a:pt x="49" y="15"/>
                    <a:pt x="49" y="15"/>
                    <a:pt x="49" y="15"/>
                  </a:cubicBezTo>
                  <a:cubicBezTo>
                    <a:pt x="50" y="20"/>
                    <a:pt x="50" y="24"/>
                    <a:pt x="50" y="28"/>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7" name="Freeform 99">
              <a:extLst>
                <a:ext uri="{FF2B5EF4-FFF2-40B4-BE49-F238E27FC236}">
                  <a16:creationId xmlns:a16="http://schemas.microsoft.com/office/drawing/2014/main" id="{B3F98428-E023-46E5-B784-9E5DF6BBCD39}"/>
                </a:ext>
              </a:extLst>
            </p:cNvPr>
            <p:cNvSpPr>
              <a:spLocks/>
            </p:cNvSpPr>
            <p:nvPr/>
          </p:nvSpPr>
          <p:spPr bwMode="auto">
            <a:xfrm>
              <a:off x="6629138" y="1563531"/>
              <a:ext cx="119873" cy="85946"/>
            </a:xfrm>
            <a:custGeom>
              <a:avLst/>
              <a:gdLst>
                <a:gd name="T0" fmla="*/ 3 w 31"/>
                <a:gd name="T1" fmla="*/ 19 h 22"/>
                <a:gd name="T2" fmla="*/ 31 w 31"/>
                <a:gd name="T3" fmla="*/ 18 h 22"/>
                <a:gd name="T4" fmla="*/ 22 w 31"/>
                <a:gd name="T5" fmla="*/ 3 h 22"/>
                <a:gd name="T6" fmla="*/ 3 w 31"/>
                <a:gd name="T7" fmla="*/ 6 h 22"/>
                <a:gd name="T8" fmla="*/ 3 w 31"/>
                <a:gd name="T9" fmla="*/ 19 h 22"/>
              </a:gdLst>
              <a:ahLst/>
              <a:cxnLst>
                <a:cxn ang="0">
                  <a:pos x="T0" y="T1"/>
                </a:cxn>
                <a:cxn ang="0">
                  <a:pos x="T2" y="T3"/>
                </a:cxn>
                <a:cxn ang="0">
                  <a:pos x="T4" y="T5"/>
                </a:cxn>
                <a:cxn ang="0">
                  <a:pos x="T6" y="T7"/>
                </a:cxn>
                <a:cxn ang="0">
                  <a:pos x="T8" y="T9"/>
                </a:cxn>
              </a:cxnLst>
              <a:rect l="0" t="0" r="r" b="b"/>
              <a:pathLst>
                <a:path w="31" h="22">
                  <a:moveTo>
                    <a:pt x="3" y="19"/>
                  </a:moveTo>
                  <a:cubicBezTo>
                    <a:pt x="6" y="22"/>
                    <a:pt x="16" y="15"/>
                    <a:pt x="31" y="18"/>
                  </a:cubicBezTo>
                  <a:cubicBezTo>
                    <a:pt x="28" y="8"/>
                    <a:pt x="26" y="6"/>
                    <a:pt x="22" y="3"/>
                  </a:cubicBezTo>
                  <a:cubicBezTo>
                    <a:pt x="16" y="0"/>
                    <a:pt x="6" y="1"/>
                    <a:pt x="3" y="6"/>
                  </a:cubicBezTo>
                  <a:cubicBezTo>
                    <a:pt x="0" y="11"/>
                    <a:pt x="1" y="17"/>
                    <a:pt x="3" y="19"/>
                  </a:cubicBezTo>
                  <a:close/>
                </a:path>
              </a:pathLst>
            </a:custGeom>
            <a:solidFill>
              <a:srgbClr val="4F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8" name="Freeform 100">
              <a:extLst>
                <a:ext uri="{FF2B5EF4-FFF2-40B4-BE49-F238E27FC236}">
                  <a16:creationId xmlns:a16="http://schemas.microsoft.com/office/drawing/2014/main" id="{93AEE737-1E1B-4FE2-84F7-D121FF9AC8A2}"/>
                </a:ext>
              </a:extLst>
            </p:cNvPr>
            <p:cNvSpPr>
              <a:spLocks/>
            </p:cNvSpPr>
            <p:nvPr/>
          </p:nvSpPr>
          <p:spPr bwMode="auto">
            <a:xfrm>
              <a:off x="6633662" y="1568054"/>
              <a:ext cx="88208" cy="70114"/>
            </a:xfrm>
            <a:custGeom>
              <a:avLst/>
              <a:gdLst>
                <a:gd name="T0" fmla="*/ 23 w 23"/>
                <a:gd name="T1" fmla="*/ 15 h 18"/>
                <a:gd name="T2" fmla="*/ 6 w 23"/>
                <a:gd name="T3" fmla="*/ 13 h 18"/>
                <a:gd name="T4" fmla="*/ 20 w 23"/>
                <a:gd name="T5" fmla="*/ 13 h 18"/>
                <a:gd name="T6" fmla="*/ 6 w 23"/>
                <a:gd name="T7" fmla="*/ 10 h 18"/>
                <a:gd name="T8" fmla="*/ 19 w 23"/>
                <a:gd name="T9" fmla="*/ 11 h 18"/>
                <a:gd name="T10" fmla="*/ 7 w 23"/>
                <a:gd name="T11" fmla="*/ 6 h 18"/>
                <a:gd name="T12" fmla="*/ 20 w 23"/>
                <a:gd name="T13" fmla="*/ 7 h 18"/>
                <a:gd name="T14" fmla="*/ 9 w 23"/>
                <a:gd name="T15" fmla="*/ 3 h 18"/>
                <a:gd name="T16" fmla="*/ 22 w 23"/>
                <a:gd name="T17" fmla="*/ 6 h 18"/>
                <a:gd name="T18" fmla="*/ 7 w 23"/>
                <a:gd name="T19" fmla="*/ 2 h 18"/>
                <a:gd name="T20" fmla="*/ 1 w 23"/>
                <a:gd name="T21" fmla="*/ 11 h 18"/>
                <a:gd name="T22" fmla="*/ 3 w 23"/>
                <a:gd name="T23" fmla="*/ 17 h 18"/>
                <a:gd name="T24" fmla="*/ 23 w 23"/>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8">
                  <a:moveTo>
                    <a:pt x="23" y="15"/>
                  </a:moveTo>
                  <a:cubicBezTo>
                    <a:pt x="19" y="11"/>
                    <a:pt x="12" y="12"/>
                    <a:pt x="6" y="13"/>
                  </a:cubicBezTo>
                  <a:cubicBezTo>
                    <a:pt x="9" y="10"/>
                    <a:pt x="16" y="11"/>
                    <a:pt x="20" y="13"/>
                  </a:cubicBezTo>
                  <a:cubicBezTo>
                    <a:pt x="15" y="9"/>
                    <a:pt x="12" y="9"/>
                    <a:pt x="6" y="10"/>
                  </a:cubicBezTo>
                  <a:cubicBezTo>
                    <a:pt x="10" y="7"/>
                    <a:pt x="16" y="8"/>
                    <a:pt x="19" y="11"/>
                  </a:cubicBezTo>
                  <a:cubicBezTo>
                    <a:pt x="15" y="6"/>
                    <a:pt x="13" y="6"/>
                    <a:pt x="7" y="6"/>
                  </a:cubicBezTo>
                  <a:cubicBezTo>
                    <a:pt x="11" y="4"/>
                    <a:pt x="18" y="5"/>
                    <a:pt x="20" y="7"/>
                  </a:cubicBezTo>
                  <a:cubicBezTo>
                    <a:pt x="17" y="4"/>
                    <a:pt x="15" y="3"/>
                    <a:pt x="9" y="3"/>
                  </a:cubicBezTo>
                  <a:cubicBezTo>
                    <a:pt x="14" y="1"/>
                    <a:pt x="18" y="1"/>
                    <a:pt x="22" y="6"/>
                  </a:cubicBezTo>
                  <a:cubicBezTo>
                    <a:pt x="19" y="0"/>
                    <a:pt x="12" y="0"/>
                    <a:pt x="7" y="2"/>
                  </a:cubicBezTo>
                  <a:cubicBezTo>
                    <a:pt x="3" y="3"/>
                    <a:pt x="1" y="7"/>
                    <a:pt x="1" y="11"/>
                  </a:cubicBezTo>
                  <a:cubicBezTo>
                    <a:pt x="0" y="15"/>
                    <a:pt x="2" y="17"/>
                    <a:pt x="3" y="17"/>
                  </a:cubicBezTo>
                  <a:cubicBezTo>
                    <a:pt x="8" y="18"/>
                    <a:pt x="10" y="14"/>
                    <a:pt x="23" y="15"/>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39" name="Freeform 101">
              <a:extLst>
                <a:ext uri="{FF2B5EF4-FFF2-40B4-BE49-F238E27FC236}">
                  <a16:creationId xmlns:a16="http://schemas.microsoft.com/office/drawing/2014/main" id="{C95C6230-F8BA-4404-B818-6F57078A09AB}"/>
                </a:ext>
              </a:extLst>
            </p:cNvPr>
            <p:cNvSpPr>
              <a:spLocks/>
            </p:cNvSpPr>
            <p:nvPr/>
          </p:nvSpPr>
          <p:spPr bwMode="auto">
            <a:xfrm>
              <a:off x="6608782" y="1801013"/>
              <a:ext cx="205818" cy="104040"/>
            </a:xfrm>
            <a:custGeom>
              <a:avLst/>
              <a:gdLst>
                <a:gd name="T0" fmla="*/ 44 w 53"/>
                <a:gd name="T1" fmla="*/ 1 h 27"/>
                <a:gd name="T2" fmla="*/ 48 w 53"/>
                <a:gd name="T3" fmla="*/ 0 h 27"/>
                <a:gd name="T4" fmla="*/ 52 w 53"/>
                <a:gd name="T5" fmla="*/ 13 h 27"/>
                <a:gd name="T6" fmla="*/ 32 w 53"/>
                <a:gd name="T7" fmla="*/ 24 h 27"/>
                <a:gd name="T8" fmla="*/ 1 w 53"/>
                <a:gd name="T9" fmla="*/ 22 h 27"/>
                <a:gd name="T10" fmla="*/ 13 w 53"/>
                <a:gd name="T11" fmla="*/ 16 h 27"/>
                <a:gd name="T12" fmla="*/ 44 w 53"/>
                <a:gd name="T13" fmla="*/ 1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44" y="1"/>
                  </a:moveTo>
                  <a:cubicBezTo>
                    <a:pt x="45" y="1"/>
                    <a:pt x="47" y="0"/>
                    <a:pt x="48" y="0"/>
                  </a:cubicBezTo>
                  <a:cubicBezTo>
                    <a:pt x="51" y="1"/>
                    <a:pt x="53" y="10"/>
                    <a:pt x="52" y="13"/>
                  </a:cubicBezTo>
                  <a:cubicBezTo>
                    <a:pt x="49" y="19"/>
                    <a:pt x="41" y="22"/>
                    <a:pt x="32" y="24"/>
                  </a:cubicBezTo>
                  <a:cubicBezTo>
                    <a:pt x="20" y="27"/>
                    <a:pt x="4" y="21"/>
                    <a:pt x="1" y="22"/>
                  </a:cubicBezTo>
                  <a:cubicBezTo>
                    <a:pt x="0" y="23"/>
                    <a:pt x="12" y="16"/>
                    <a:pt x="13" y="16"/>
                  </a:cubicBezTo>
                  <a:cubicBezTo>
                    <a:pt x="24" y="14"/>
                    <a:pt x="46" y="13"/>
                    <a:pt x="44" y="1"/>
                  </a:cubicBezTo>
                  <a:close/>
                </a:path>
              </a:pathLst>
            </a:custGeom>
            <a:solidFill>
              <a:srgbClr val="003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0" name="Freeform 102">
              <a:extLst>
                <a:ext uri="{FF2B5EF4-FFF2-40B4-BE49-F238E27FC236}">
                  <a16:creationId xmlns:a16="http://schemas.microsoft.com/office/drawing/2014/main" id="{5E56C97C-F4C9-44F3-8FD0-5479B3FDD25B}"/>
                </a:ext>
              </a:extLst>
            </p:cNvPr>
            <p:cNvSpPr>
              <a:spLocks/>
            </p:cNvSpPr>
            <p:nvPr/>
          </p:nvSpPr>
          <p:spPr bwMode="auto">
            <a:xfrm>
              <a:off x="6656279" y="1812321"/>
              <a:ext cx="137966" cy="72375"/>
            </a:xfrm>
            <a:custGeom>
              <a:avLst/>
              <a:gdLst>
                <a:gd name="T0" fmla="*/ 32 w 36"/>
                <a:gd name="T1" fmla="*/ 0 h 19"/>
                <a:gd name="T2" fmla="*/ 6 w 36"/>
                <a:gd name="T3" fmla="*/ 6 h 19"/>
                <a:gd name="T4" fmla="*/ 6 w 36"/>
                <a:gd name="T5" fmla="*/ 5 h 19"/>
                <a:gd name="T6" fmla="*/ 0 w 36"/>
                <a:gd name="T7" fmla="*/ 16 h 19"/>
                <a:gd name="T8" fmla="*/ 35 w 36"/>
                <a:gd name="T9" fmla="*/ 8 h 19"/>
                <a:gd name="T10" fmla="*/ 32 w 36"/>
                <a:gd name="T11" fmla="*/ 0 h 19"/>
              </a:gdLst>
              <a:ahLst/>
              <a:cxnLst>
                <a:cxn ang="0">
                  <a:pos x="T0" y="T1"/>
                </a:cxn>
                <a:cxn ang="0">
                  <a:pos x="T2" y="T3"/>
                </a:cxn>
                <a:cxn ang="0">
                  <a:pos x="T4" y="T5"/>
                </a:cxn>
                <a:cxn ang="0">
                  <a:pos x="T6" y="T7"/>
                </a:cxn>
                <a:cxn ang="0">
                  <a:pos x="T8" y="T9"/>
                </a:cxn>
                <a:cxn ang="0">
                  <a:pos x="T10" y="T11"/>
                </a:cxn>
              </a:cxnLst>
              <a:rect l="0" t="0" r="r" b="b"/>
              <a:pathLst>
                <a:path w="36" h="19">
                  <a:moveTo>
                    <a:pt x="32" y="0"/>
                  </a:moveTo>
                  <a:cubicBezTo>
                    <a:pt x="32" y="6"/>
                    <a:pt x="16" y="10"/>
                    <a:pt x="6" y="6"/>
                  </a:cubicBezTo>
                  <a:cubicBezTo>
                    <a:pt x="6" y="5"/>
                    <a:pt x="6" y="5"/>
                    <a:pt x="6" y="5"/>
                  </a:cubicBezTo>
                  <a:cubicBezTo>
                    <a:pt x="5" y="6"/>
                    <a:pt x="0" y="13"/>
                    <a:pt x="0" y="16"/>
                  </a:cubicBezTo>
                  <a:cubicBezTo>
                    <a:pt x="12" y="19"/>
                    <a:pt x="30" y="17"/>
                    <a:pt x="35" y="8"/>
                  </a:cubicBezTo>
                  <a:cubicBezTo>
                    <a:pt x="36" y="6"/>
                    <a:pt x="35" y="2"/>
                    <a:pt x="32" y="0"/>
                  </a:cubicBezTo>
                  <a:close/>
                </a:path>
              </a:pathLst>
            </a:custGeom>
            <a:solidFill>
              <a:srgbClr val="E8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1" name="Freeform 103">
              <a:extLst>
                <a:ext uri="{FF2B5EF4-FFF2-40B4-BE49-F238E27FC236}">
                  <a16:creationId xmlns:a16="http://schemas.microsoft.com/office/drawing/2014/main" id="{A49FE026-50E0-46C4-83DC-2A1118E706B8}"/>
                </a:ext>
              </a:extLst>
            </p:cNvPr>
            <p:cNvSpPr>
              <a:spLocks/>
            </p:cNvSpPr>
            <p:nvPr/>
          </p:nvSpPr>
          <p:spPr bwMode="auto">
            <a:xfrm>
              <a:off x="6536407" y="1900530"/>
              <a:ext cx="147013" cy="325689"/>
            </a:xfrm>
            <a:custGeom>
              <a:avLst/>
              <a:gdLst>
                <a:gd name="T0" fmla="*/ 15 w 38"/>
                <a:gd name="T1" fmla="*/ 1 h 84"/>
                <a:gd name="T2" fmla="*/ 0 w 38"/>
                <a:gd name="T3" fmla="*/ 69 h 84"/>
                <a:gd name="T4" fmla="*/ 6 w 38"/>
                <a:gd name="T5" fmla="*/ 82 h 84"/>
                <a:gd name="T6" fmla="*/ 21 w 38"/>
                <a:gd name="T7" fmla="*/ 75 h 84"/>
                <a:gd name="T8" fmla="*/ 30 w 38"/>
                <a:gd name="T9" fmla="*/ 38 h 84"/>
                <a:gd name="T10" fmla="*/ 23 w 38"/>
                <a:gd name="T11" fmla="*/ 1 h 84"/>
                <a:gd name="T12" fmla="*/ 15 w 38"/>
                <a:gd name="T13" fmla="*/ 1 h 84"/>
              </a:gdLst>
              <a:ahLst/>
              <a:cxnLst>
                <a:cxn ang="0">
                  <a:pos x="T0" y="T1"/>
                </a:cxn>
                <a:cxn ang="0">
                  <a:pos x="T2" y="T3"/>
                </a:cxn>
                <a:cxn ang="0">
                  <a:pos x="T4" y="T5"/>
                </a:cxn>
                <a:cxn ang="0">
                  <a:pos x="T6" y="T7"/>
                </a:cxn>
                <a:cxn ang="0">
                  <a:pos x="T8" y="T9"/>
                </a:cxn>
                <a:cxn ang="0">
                  <a:pos x="T10" y="T11"/>
                </a:cxn>
                <a:cxn ang="0">
                  <a:pos x="T12" y="T13"/>
                </a:cxn>
              </a:cxnLst>
              <a:rect l="0" t="0" r="r" b="b"/>
              <a:pathLst>
                <a:path w="38" h="84">
                  <a:moveTo>
                    <a:pt x="15" y="1"/>
                  </a:moveTo>
                  <a:cubicBezTo>
                    <a:pt x="6" y="8"/>
                    <a:pt x="2" y="45"/>
                    <a:pt x="0" y="69"/>
                  </a:cubicBezTo>
                  <a:cubicBezTo>
                    <a:pt x="0" y="73"/>
                    <a:pt x="0" y="79"/>
                    <a:pt x="6" y="82"/>
                  </a:cubicBezTo>
                  <a:cubicBezTo>
                    <a:pt x="10" y="84"/>
                    <a:pt x="19" y="83"/>
                    <a:pt x="21" y="75"/>
                  </a:cubicBezTo>
                  <a:cubicBezTo>
                    <a:pt x="25" y="64"/>
                    <a:pt x="29" y="48"/>
                    <a:pt x="30" y="38"/>
                  </a:cubicBezTo>
                  <a:cubicBezTo>
                    <a:pt x="32" y="27"/>
                    <a:pt x="38" y="8"/>
                    <a:pt x="23" y="1"/>
                  </a:cubicBezTo>
                  <a:cubicBezTo>
                    <a:pt x="21" y="0"/>
                    <a:pt x="17" y="0"/>
                    <a:pt x="15" y="1"/>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2" name="Freeform 104">
              <a:extLst>
                <a:ext uri="{FF2B5EF4-FFF2-40B4-BE49-F238E27FC236}">
                  <a16:creationId xmlns:a16="http://schemas.microsoft.com/office/drawing/2014/main" id="{5DC84812-4796-47BC-8DC9-32A00C745AE3}"/>
                </a:ext>
              </a:extLst>
            </p:cNvPr>
            <p:cNvSpPr>
              <a:spLocks/>
            </p:cNvSpPr>
            <p:nvPr/>
          </p:nvSpPr>
          <p:spPr bwMode="auto">
            <a:xfrm>
              <a:off x="6543192" y="1900530"/>
              <a:ext cx="74638" cy="269147"/>
            </a:xfrm>
            <a:custGeom>
              <a:avLst/>
              <a:gdLst>
                <a:gd name="T0" fmla="*/ 11 w 19"/>
                <a:gd name="T1" fmla="*/ 2 h 69"/>
                <a:gd name="T2" fmla="*/ 0 w 19"/>
                <a:gd name="T3" fmla="*/ 51 h 69"/>
                <a:gd name="T4" fmla="*/ 9 w 19"/>
                <a:gd name="T5" fmla="*/ 69 h 69"/>
                <a:gd name="T6" fmla="*/ 19 w 19"/>
                <a:gd name="T7" fmla="*/ 0 h 69"/>
                <a:gd name="T8" fmla="*/ 11 w 19"/>
                <a:gd name="T9" fmla="*/ 2 h 69"/>
              </a:gdLst>
              <a:ahLst/>
              <a:cxnLst>
                <a:cxn ang="0">
                  <a:pos x="T0" y="T1"/>
                </a:cxn>
                <a:cxn ang="0">
                  <a:pos x="T2" y="T3"/>
                </a:cxn>
                <a:cxn ang="0">
                  <a:pos x="T4" y="T5"/>
                </a:cxn>
                <a:cxn ang="0">
                  <a:pos x="T6" y="T7"/>
                </a:cxn>
                <a:cxn ang="0">
                  <a:pos x="T8" y="T9"/>
                </a:cxn>
              </a:cxnLst>
              <a:rect l="0" t="0" r="r" b="b"/>
              <a:pathLst>
                <a:path w="19" h="69">
                  <a:moveTo>
                    <a:pt x="11" y="2"/>
                  </a:moveTo>
                  <a:cubicBezTo>
                    <a:pt x="4" y="7"/>
                    <a:pt x="1" y="32"/>
                    <a:pt x="0" y="51"/>
                  </a:cubicBezTo>
                  <a:cubicBezTo>
                    <a:pt x="2" y="58"/>
                    <a:pt x="3" y="63"/>
                    <a:pt x="9" y="69"/>
                  </a:cubicBezTo>
                  <a:cubicBezTo>
                    <a:pt x="3" y="53"/>
                    <a:pt x="15" y="11"/>
                    <a:pt x="19" y="0"/>
                  </a:cubicBezTo>
                  <a:cubicBezTo>
                    <a:pt x="17" y="0"/>
                    <a:pt x="14" y="0"/>
                    <a:pt x="11" y="2"/>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3" name="Freeform 105">
              <a:extLst>
                <a:ext uri="{FF2B5EF4-FFF2-40B4-BE49-F238E27FC236}">
                  <a16:creationId xmlns:a16="http://schemas.microsoft.com/office/drawing/2014/main" id="{4F626FDA-8BC3-4491-BF4D-59B778D84FE8}"/>
                </a:ext>
              </a:extLst>
            </p:cNvPr>
            <p:cNvSpPr>
              <a:spLocks/>
            </p:cNvSpPr>
            <p:nvPr/>
          </p:nvSpPr>
          <p:spPr bwMode="auto">
            <a:xfrm>
              <a:off x="6303449" y="1936717"/>
              <a:ext cx="169631" cy="135704"/>
            </a:xfrm>
            <a:custGeom>
              <a:avLst/>
              <a:gdLst>
                <a:gd name="T0" fmla="*/ 17 w 44"/>
                <a:gd name="T1" fmla="*/ 12 h 35"/>
                <a:gd name="T2" fmla="*/ 27 w 44"/>
                <a:gd name="T3" fmla="*/ 14 h 35"/>
                <a:gd name="T4" fmla="*/ 35 w 44"/>
                <a:gd name="T5" fmla="*/ 20 h 35"/>
                <a:gd name="T6" fmla="*/ 42 w 44"/>
                <a:gd name="T7" fmla="*/ 25 h 35"/>
                <a:gd name="T8" fmla="*/ 34 w 44"/>
                <a:gd name="T9" fmla="*/ 35 h 35"/>
                <a:gd name="T10" fmla="*/ 24 w 44"/>
                <a:gd name="T11" fmla="*/ 30 h 35"/>
                <a:gd name="T12" fmla="*/ 6 w 44"/>
                <a:gd name="T13" fmla="*/ 24 h 35"/>
                <a:gd name="T14" fmla="*/ 2 w 44"/>
                <a:gd name="T15" fmla="*/ 3 h 35"/>
                <a:gd name="T16" fmla="*/ 9 w 44"/>
                <a:gd name="T17" fmla="*/ 3 h 35"/>
                <a:gd name="T18" fmla="*/ 17 w 44"/>
                <a:gd name="T1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5">
                  <a:moveTo>
                    <a:pt x="17" y="12"/>
                  </a:moveTo>
                  <a:cubicBezTo>
                    <a:pt x="22" y="15"/>
                    <a:pt x="23" y="14"/>
                    <a:pt x="27" y="14"/>
                  </a:cubicBezTo>
                  <a:cubicBezTo>
                    <a:pt x="33" y="15"/>
                    <a:pt x="32" y="18"/>
                    <a:pt x="35" y="20"/>
                  </a:cubicBezTo>
                  <a:cubicBezTo>
                    <a:pt x="37" y="22"/>
                    <a:pt x="40" y="23"/>
                    <a:pt x="42" y="25"/>
                  </a:cubicBezTo>
                  <a:cubicBezTo>
                    <a:pt x="44" y="28"/>
                    <a:pt x="38" y="34"/>
                    <a:pt x="34" y="35"/>
                  </a:cubicBezTo>
                  <a:cubicBezTo>
                    <a:pt x="24" y="30"/>
                    <a:pt x="24" y="30"/>
                    <a:pt x="24" y="30"/>
                  </a:cubicBezTo>
                  <a:cubicBezTo>
                    <a:pt x="17" y="29"/>
                    <a:pt x="9" y="27"/>
                    <a:pt x="6" y="24"/>
                  </a:cubicBezTo>
                  <a:cubicBezTo>
                    <a:pt x="4" y="21"/>
                    <a:pt x="0" y="5"/>
                    <a:pt x="2" y="3"/>
                  </a:cubicBezTo>
                  <a:cubicBezTo>
                    <a:pt x="5" y="0"/>
                    <a:pt x="7" y="1"/>
                    <a:pt x="9" y="3"/>
                  </a:cubicBezTo>
                  <a:cubicBezTo>
                    <a:pt x="10" y="4"/>
                    <a:pt x="15" y="10"/>
                    <a:pt x="17" y="12"/>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4" name="Freeform 106">
              <a:extLst>
                <a:ext uri="{FF2B5EF4-FFF2-40B4-BE49-F238E27FC236}">
                  <a16:creationId xmlns:a16="http://schemas.microsoft.com/office/drawing/2014/main" id="{9B4F0CFE-470F-4060-91DB-C0A286991FCF}"/>
                </a:ext>
              </a:extLst>
            </p:cNvPr>
            <p:cNvSpPr>
              <a:spLocks/>
            </p:cNvSpPr>
            <p:nvPr/>
          </p:nvSpPr>
          <p:spPr bwMode="auto">
            <a:xfrm>
              <a:off x="6303449" y="1948025"/>
              <a:ext cx="147013" cy="124396"/>
            </a:xfrm>
            <a:custGeom>
              <a:avLst/>
              <a:gdLst>
                <a:gd name="T0" fmla="*/ 38 w 38"/>
                <a:gd name="T1" fmla="*/ 30 h 32"/>
                <a:gd name="T2" fmla="*/ 34 w 38"/>
                <a:gd name="T3" fmla="*/ 32 h 32"/>
                <a:gd name="T4" fmla="*/ 24 w 38"/>
                <a:gd name="T5" fmla="*/ 27 h 32"/>
                <a:gd name="T6" fmla="*/ 6 w 38"/>
                <a:gd name="T7" fmla="*/ 21 h 32"/>
                <a:gd name="T8" fmla="*/ 2 w 38"/>
                <a:gd name="T9" fmla="*/ 0 h 32"/>
                <a:gd name="T10" fmla="*/ 5 w 38"/>
                <a:gd name="T11" fmla="*/ 9 h 32"/>
                <a:gd name="T12" fmla="*/ 7 w 38"/>
                <a:gd name="T13" fmla="*/ 13 h 32"/>
                <a:gd name="T14" fmla="*/ 13 w 38"/>
                <a:gd name="T15" fmla="*/ 21 h 32"/>
                <a:gd name="T16" fmla="*/ 32 w 38"/>
                <a:gd name="T17" fmla="*/ 27 h 32"/>
                <a:gd name="T18" fmla="*/ 36 w 38"/>
                <a:gd name="T19" fmla="*/ 29 h 32"/>
                <a:gd name="T20" fmla="*/ 38 w 38"/>
                <a:gd name="T2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2">
                  <a:moveTo>
                    <a:pt x="38" y="30"/>
                  </a:moveTo>
                  <a:cubicBezTo>
                    <a:pt x="37" y="31"/>
                    <a:pt x="35" y="32"/>
                    <a:pt x="34" y="32"/>
                  </a:cubicBezTo>
                  <a:cubicBezTo>
                    <a:pt x="24" y="27"/>
                    <a:pt x="24" y="27"/>
                    <a:pt x="24" y="27"/>
                  </a:cubicBezTo>
                  <a:cubicBezTo>
                    <a:pt x="17" y="26"/>
                    <a:pt x="9" y="24"/>
                    <a:pt x="6" y="21"/>
                  </a:cubicBezTo>
                  <a:cubicBezTo>
                    <a:pt x="4" y="18"/>
                    <a:pt x="0" y="2"/>
                    <a:pt x="2" y="0"/>
                  </a:cubicBezTo>
                  <a:cubicBezTo>
                    <a:pt x="5" y="0"/>
                    <a:pt x="5" y="8"/>
                    <a:pt x="5" y="9"/>
                  </a:cubicBezTo>
                  <a:cubicBezTo>
                    <a:pt x="5" y="10"/>
                    <a:pt x="6" y="12"/>
                    <a:pt x="7" y="13"/>
                  </a:cubicBezTo>
                  <a:cubicBezTo>
                    <a:pt x="7" y="16"/>
                    <a:pt x="10" y="20"/>
                    <a:pt x="13" y="21"/>
                  </a:cubicBezTo>
                  <a:cubicBezTo>
                    <a:pt x="23" y="25"/>
                    <a:pt x="23" y="20"/>
                    <a:pt x="32" y="27"/>
                  </a:cubicBezTo>
                  <a:cubicBezTo>
                    <a:pt x="34" y="29"/>
                    <a:pt x="34" y="27"/>
                    <a:pt x="36" y="29"/>
                  </a:cubicBezTo>
                  <a:lnTo>
                    <a:pt x="38" y="3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5" name="Freeform 107">
              <a:extLst>
                <a:ext uri="{FF2B5EF4-FFF2-40B4-BE49-F238E27FC236}">
                  <a16:creationId xmlns:a16="http://schemas.microsoft.com/office/drawing/2014/main" id="{31A018F9-4139-44ED-AF4E-13D31AB2FD3E}"/>
                </a:ext>
              </a:extLst>
            </p:cNvPr>
            <p:cNvSpPr>
              <a:spLocks/>
            </p:cNvSpPr>
            <p:nvPr/>
          </p:nvSpPr>
          <p:spPr bwMode="auto">
            <a:xfrm>
              <a:off x="6323804" y="1979690"/>
              <a:ext cx="104040" cy="45235"/>
            </a:xfrm>
            <a:custGeom>
              <a:avLst/>
              <a:gdLst>
                <a:gd name="T0" fmla="*/ 5 w 27"/>
                <a:gd name="T1" fmla="*/ 12 h 12"/>
                <a:gd name="T2" fmla="*/ 2 w 27"/>
                <a:gd name="T3" fmla="*/ 6 h 12"/>
                <a:gd name="T4" fmla="*/ 5 w 27"/>
                <a:gd name="T5" fmla="*/ 4 h 12"/>
                <a:gd name="T6" fmla="*/ 11 w 27"/>
                <a:gd name="T7" fmla="*/ 10 h 12"/>
                <a:gd name="T8" fmla="*/ 27 w 27"/>
                <a:gd name="T9" fmla="*/ 12 h 12"/>
                <a:gd name="T10" fmla="*/ 16 w 27"/>
                <a:gd name="T11" fmla="*/ 5 h 12"/>
                <a:gd name="T12" fmla="*/ 13 w 27"/>
                <a:gd name="T13" fmla="*/ 2 h 12"/>
                <a:gd name="T14" fmla="*/ 10 w 27"/>
                <a:gd name="T15" fmla="*/ 6 h 12"/>
                <a:gd name="T16" fmla="*/ 1 w 27"/>
                <a:gd name="T17" fmla="*/ 4 h 12"/>
                <a:gd name="T18" fmla="*/ 5 w 27"/>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
                  <a:moveTo>
                    <a:pt x="5" y="12"/>
                  </a:moveTo>
                  <a:cubicBezTo>
                    <a:pt x="5" y="11"/>
                    <a:pt x="2" y="7"/>
                    <a:pt x="2" y="6"/>
                  </a:cubicBezTo>
                  <a:cubicBezTo>
                    <a:pt x="2" y="5"/>
                    <a:pt x="3" y="4"/>
                    <a:pt x="5" y="4"/>
                  </a:cubicBezTo>
                  <a:cubicBezTo>
                    <a:pt x="6" y="4"/>
                    <a:pt x="9" y="8"/>
                    <a:pt x="11" y="10"/>
                  </a:cubicBezTo>
                  <a:cubicBezTo>
                    <a:pt x="20" y="8"/>
                    <a:pt x="18" y="7"/>
                    <a:pt x="27" y="12"/>
                  </a:cubicBezTo>
                  <a:cubicBezTo>
                    <a:pt x="23" y="7"/>
                    <a:pt x="22" y="6"/>
                    <a:pt x="16" y="5"/>
                  </a:cubicBezTo>
                  <a:cubicBezTo>
                    <a:pt x="14" y="5"/>
                    <a:pt x="13" y="5"/>
                    <a:pt x="13" y="2"/>
                  </a:cubicBezTo>
                  <a:cubicBezTo>
                    <a:pt x="12" y="4"/>
                    <a:pt x="11" y="6"/>
                    <a:pt x="10" y="6"/>
                  </a:cubicBezTo>
                  <a:cubicBezTo>
                    <a:pt x="8" y="5"/>
                    <a:pt x="4" y="0"/>
                    <a:pt x="1" y="4"/>
                  </a:cubicBezTo>
                  <a:cubicBezTo>
                    <a:pt x="0" y="6"/>
                    <a:pt x="4" y="10"/>
                    <a:pt x="5" y="12"/>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6" name="Freeform 108">
              <a:extLst>
                <a:ext uri="{FF2B5EF4-FFF2-40B4-BE49-F238E27FC236}">
                  <a16:creationId xmlns:a16="http://schemas.microsoft.com/office/drawing/2014/main" id="{3CF3FADF-00BB-44E9-AD88-3A6D28281419}"/>
                </a:ext>
              </a:extLst>
            </p:cNvPr>
            <p:cNvSpPr>
              <a:spLocks/>
            </p:cNvSpPr>
            <p:nvPr/>
          </p:nvSpPr>
          <p:spPr bwMode="auto">
            <a:xfrm>
              <a:off x="6391656" y="1997783"/>
              <a:ext cx="217126" cy="226173"/>
            </a:xfrm>
            <a:custGeom>
              <a:avLst/>
              <a:gdLst>
                <a:gd name="T0" fmla="*/ 52 w 56"/>
                <a:gd name="T1" fmla="*/ 35 h 58"/>
                <a:gd name="T2" fmla="*/ 17 w 56"/>
                <a:gd name="T3" fmla="*/ 5 h 58"/>
                <a:gd name="T4" fmla="*/ 3 w 56"/>
                <a:gd name="T5" fmla="*/ 19 h 58"/>
                <a:gd name="T6" fmla="*/ 39 w 56"/>
                <a:gd name="T7" fmla="*/ 54 h 58"/>
                <a:gd name="T8" fmla="*/ 51 w 56"/>
                <a:gd name="T9" fmla="*/ 57 h 58"/>
                <a:gd name="T10" fmla="*/ 56 w 56"/>
                <a:gd name="T11" fmla="*/ 46 h 58"/>
                <a:gd name="T12" fmla="*/ 52 w 56"/>
                <a:gd name="T13" fmla="*/ 35 h 58"/>
              </a:gdLst>
              <a:ahLst/>
              <a:cxnLst>
                <a:cxn ang="0">
                  <a:pos x="T0" y="T1"/>
                </a:cxn>
                <a:cxn ang="0">
                  <a:pos x="T2" y="T3"/>
                </a:cxn>
                <a:cxn ang="0">
                  <a:pos x="T4" y="T5"/>
                </a:cxn>
                <a:cxn ang="0">
                  <a:pos x="T6" y="T7"/>
                </a:cxn>
                <a:cxn ang="0">
                  <a:pos x="T8" y="T9"/>
                </a:cxn>
                <a:cxn ang="0">
                  <a:pos x="T10" y="T11"/>
                </a:cxn>
                <a:cxn ang="0">
                  <a:pos x="T12" y="T13"/>
                </a:cxn>
              </a:cxnLst>
              <a:rect l="0" t="0" r="r" b="b"/>
              <a:pathLst>
                <a:path w="56" h="58">
                  <a:moveTo>
                    <a:pt x="52" y="35"/>
                  </a:moveTo>
                  <a:cubicBezTo>
                    <a:pt x="17" y="5"/>
                    <a:pt x="17" y="5"/>
                    <a:pt x="17" y="5"/>
                  </a:cubicBezTo>
                  <a:cubicBezTo>
                    <a:pt x="9" y="0"/>
                    <a:pt x="0" y="14"/>
                    <a:pt x="3" y="19"/>
                  </a:cubicBezTo>
                  <a:cubicBezTo>
                    <a:pt x="39" y="54"/>
                    <a:pt x="39" y="54"/>
                    <a:pt x="39" y="54"/>
                  </a:cubicBezTo>
                  <a:cubicBezTo>
                    <a:pt x="44" y="58"/>
                    <a:pt x="48" y="58"/>
                    <a:pt x="51" y="57"/>
                  </a:cubicBezTo>
                  <a:cubicBezTo>
                    <a:pt x="55" y="55"/>
                    <a:pt x="56" y="50"/>
                    <a:pt x="56" y="46"/>
                  </a:cubicBezTo>
                  <a:cubicBezTo>
                    <a:pt x="56" y="42"/>
                    <a:pt x="55" y="39"/>
                    <a:pt x="52" y="35"/>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47" name="Freeform 109">
              <a:extLst>
                <a:ext uri="{FF2B5EF4-FFF2-40B4-BE49-F238E27FC236}">
                  <a16:creationId xmlns:a16="http://schemas.microsoft.com/office/drawing/2014/main" id="{428DD549-0366-4B7D-97E2-1D3466D91D78}"/>
                </a:ext>
              </a:extLst>
            </p:cNvPr>
            <p:cNvSpPr>
              <a:spLocks/>
            </p:cNvSpPr>
            <p:nvPr/>
          </p:nvSpPr>
          <p:spPr bwMode="auto">
            <a:xfrm>
              <a:off x="6400703" y="2029448"/>
              <a:ext cx="205818" cy="194509"/>
            </a:xfrm>
            <a:custGeom>
              <a:avLst/>
              <a:gdLst>
                <a:gd name="T0" fmla="*/ 4 w 53"/>
                <a:gd name="T1" fmla="*/ 0 h 50"/>
                <a:gd name="T2" fmla="*/ 1 w 53"/>
                <a:gd name="T3" fmla="*/ 11 h 50"/>
                <a:gd name="T4" fmla="*/ 33 w 53"/>
                <a:gd name="T5" fmla="*/ 43 h 50"/>
                <a:gd name="T6" fmla="*/ 43 w 53"/>
                <a:gd name="T7" fmla="*/ 50 h 50"/>
                <a:gd name="T8" fmla="*/ 53 w 53"/>
                <a:gd name="T9" fmla="*/ 47 h 50"/>
                <a:gd name="T10" fmla="*/ 4 w 53"/>
                <a:gd name="T11" fmla="*/ 0 h 50"/>
              </a:gdLst>
              <a:ahLst/>
              <a:cxnLst>
                <a:cxn ang="0">
                  <a:pos x="T0" y="T1"/>
                </a:cxn>
                <a:cxn ang="0">
                  <a:pos x="T2" y="T3"/>
                </a:cxn>
                <a:cxn ang="0">
                  <a:pos x="T4" y="T5"/>
                </a:cxn>
                <a:cxn ang="0">
                  <a:pos x="T6" y="T7"/>
                </a:cxn>
                <a:cxn ang="0">
                  <a:pos x="T8" y="T9"/>
                </a:cxn>
                <a:cxn ang="0">
                  <a:pos x="T10" y="T11"/>
                </a:cxn>
              </a:cxnLst>
              <a:rect l="0" t="0" r="r" b="b"/>
              <a:pathLst>
                <a:path w="53" h="50">
                  <a:moveTo>
                    <a:pt x="4" y="0"/>
                  </a:moveTo>
                  <a:cubicBezTo>
                    <a:pt x="1" y="3"/>
                    <a:pt x="0" y="9"/>
                    <a:pt x="1" y="11"/>
                  </a:cubicBezTo>
                  <a:cubicBezTo>
                    <a:pt x="33" y="43"/>
                    <a:pt x="33" y="43"/>
                    <a:pt x="33" y="43"/>
                  </a:cubicBezTo>
                  <a:cubicBezTo>
                    <a:pt x="36" y="46"/>
                    <a:pt x="38" y="48"/>
                    <a:pt x="43" y="50"/>
                  </a:cubicBezTo>
                  <a:cubicBezTo>
                    <a:pt x="45" y="50"/>
                    <a:pt x="50" y="50"/>
                    <a:pt x="53" y="47"/>
                  </a:cubicBezTo>
                  <a:cubicBezTo>
                    <a:pt x="44" y="48"/>
                    <a:pt x="13" y="17"/>
                    <a:pt x="4" y="0"/>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grpSp>
      <p:grpSp>
        <p:nvGrpSpPr>
          <p:cNvPr id="4" name="Group 247">
            <a:extLst>
              <a:ext uri="{FF2B5EF4-FFF2-40B4-BE49-F238E27FC236}">
                <a16:creationId xmlns:a16="http://schemas.microsoft.com/office/drawing/2014/main" id="{0B29C190-C11F-413E-92C3-591658C5A62C}"/>
              </a:ext>
            </a:extLst>
          </p:cNvPr>
          <p:cNvGrpSpPr/>
          <p:nvPr/>
        </p:nvGrpSpPr>
        <p:grpSpPr>
          <a:xfrm>
            <a:off x="9409492" y="3980541"/>
            <a:ext cx="406187" cy="1425672"/>
            <a:chOff x="8483759" y="4101195"/>
            <a:chExt cx="456870" cy="1603568"/>
          </a:xfrm>
        </p:grpSpPr>
        <p:sp>
          <p:nvSpPr>
            <p:cNvPr id="249" name="Freeform 12">
              <a:extLst>
                <a:ext uri="{FF2B5EF4-FFF2-40B4-BE49-F238E27FC236}">
                  <a16:creationId xmlns:a16="http://schemas.microsoft.com/office/drawing/2014/main" id="{9A89C819-041D-41EC-8C75-85EBC94C7C12}"/>
                </a:ext>
              </a:extLst>
            </p:cNvPr>
            <p:cNvSpPr>
              <a:spLocks/>
            </p:cNvSpPr>
            <p:nvPr/>
          </p:nvSpPr>
          <p:spPr bwMode="auto">
            <a:xfrm>
              <a:off x="8816233" y="4349985"/>
              <a:ext cx="113087" cy="411635"/>
            </a:xfrm>
            <a:custGeom>
              <a:avLst/>
              <a:gdLst>
                <a:gd name="T0" fmla="*/ 16 w 29"/>
                <a:gd name="T1" fmla="*/ 2 h 106"/>
                <a:gd name="T2" fmla="*/ 11 w 29"/>
                <a:gd name="T3" fmla="*/ 48 h 106"/>
                <a:gd name="T4" fmla="*/ 1 w 29"/>
                <a:gd name="T5" fmla="*/ 96 h 106"/>
                <a:gd name="T6" fmla="*/ 14 w 29"/>
                <a:gd name="T7" fmla="*/ 102 h 106"/>
                <a:gd name="T8" fmla="*/ 27 w 29"/>
                <a:gd name="T9" fmla="*/ 54 h 106"/>
                <a:gd name="T10" fmla="*/ 29 w 29"/>
                <a:gd name="T11" fmla="*/ 25 h 106"/>
                <a:gd name="T12" fmla="*/ 27 w 29"/>
                <a:gd name="T13" fmla="*/ 9 h 106"/>
                <a:gd name="T14" fmla="*/ 16 w 29"/>
                <a:gd name="T15" fmla="*/ 2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6">
                  <a:moveTo>
                    <a:pt x="16" y="2"/>
                  </a:moveTo>
                  <a:cubicBezTo>
                    <a:pt x="9" y="5"/>
                    <a:pt x="11" y="25"/>
                    <a:pt x="11" y="48"/>
                  </a:cubicBezTo>
                  <a:cubicBezTo>
                    <a:pt x="1" y="96"/>
                    <a:pt x="1" y="96"/>
                    <a:pt x="1" y="96"/>
                  </a:cubicBezTo>
                  <a:cubicBezTo>
                    <a:pt x="0" y="102"/>
                    <a:pt x="10" y="106"/>
                    <a:pt x="14" y="102"/>
                  </a:cubicBezTo>
                  <a:cubicBezTo>
                    <a:pt x="27" y="54"/>
                    <a:pt x="27" y="54"/>
                    <a:pt x="27" y="54"/>
                  </a:cubicBezTo>
                  <a:cubicBezTo>
                    <a:pt x="28" y="45"/>
                    <a:pt x="29" y="34"/>
                    <a:pt x="29" y="25"/>
                  </a:cubicBezTo>
                  <a:cubicBezTo>
                    <a:pt x="29" y="20"/>
                    <a:pt x="29" y="14"/>
                    <a:pt x="27" y="9"/>
                  </a:cubicBezTo>
                  <a:cubicBezTo>
                    <a:pt x="25" y="4"/>
                    <a:pt x="22" y="0"/>
                    <a:pt x="16" y="2"/>
                  </a:cubicBezTo>
                  <a:close/>
                </a:path>
              </a:pathLst>
            </a:custGeom>
            <a:solidFill>
              <a:srgbClr val="6E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0" name="Freeform 13">
              <a:extLst>
                <a:ext uri="{FF2B5EF4-FFF2-40B4-BE49-F238E27FC236}">
                  <a16:creationId xmlns:a16="http://schemas.microsoft.com/office/drawing/2014/main" id="{A9F61A8F-5D6B-4CA7-97B5-65C4B0FF1360}"/>
                </a:ext>
              </a:extLst>
            </p:cNvPr>
            <p:cNvSpPr>
              <a:spLocks/>
            </p:cNvSpPr>
            <p:nvPr/>
          </p:nvSpPr>
          <p:spPr bwMode="auto">
            <a:xfrm>
              <a:off x="8816233" y="4359032"/>
              <a:ext cx="97255" cy="402588"/>
            </a:xfrm>
            <a:custGeom>
              <a:avLst/>
              <a:gdLst>
                <a:gd name="T0" fmla="*/ 15 w 25"/>
                <a:gd name="T1" fmla="*/ 0 h 104"/>
                <a:gd name="T2" fmla="*/ 11 w 25"/>
                <a:gd name="T3" fmla="*/ 46 h 104"/>
                <a:gd name="T4" fmla="*/ 1 w 25"/>
                <a:gd name="T5" fmla="*/ 94 h 104"/>
                <a:gd name="T6" fmla="*/ 13 w 25"/>
                <a:gd name="T7" fmla="*/ 101 h 104"/>
                <a:gd name="T8" fmla="*/ 22 w 25"/>
                <a:gd name="T9" fmla="*/ 55 h 104"/>
                <a:gd name="T10" fmla="*/ 15 w 25"/>
                <a:gd name="T11" fmla="*/ 0 h 104"/>
              </a:gdLst>
              <a:ahLst/>
              <a:cxnLst>
                <a:cxn ang="0">
                  <a:pos x="T0" y="T1"/>
                </a:cxn>
                <a:cxn ang="0">
                  <a:pos x="T2" y="T3"/>
                </a:cxn>
                <a:cxn ang="0">
                  <a:pos x="T4" y="T5"/>
                </a:cxn>
                <a:cxn ang="0">
                  <a:pos x="T6" y="T7"/>
                </a:cxn>
                <a:cxn ang="0">
                  <a:pos x="T8" y="T9"/>
                </a:cxn>
                <a:cxn ang="0">
                  <a:pos x="T10" y="T11"/>
                </a:cxn>
              </a:cxnLst>
              <a:rect l="0" t="0" r="r" b="b"/>
              <a:pathLst>
                <a:path w="25" h="104">
                  <a:moveTo>
                    <a:pt x="15" y="0"/>
                  </a:moveTo>
                  <a:cubicBezTo>
                    <a:pt x="9" y="4"/>
                    <a:pt x="11" y="24"/>
                    <a:pt x="11" y="46"/>
                  </a:cubicBezTo>
                  <a:cubicBezTo>
                    <a:pt x="1" y="94"/>
                    <a:pt x="1" y="94"/>
                    <a:pt x="1" y="94"/>
                  </a:cubicBezTo>
                  <a:cubicBezTo>
                    <a:pt x="0" y="99"/>
                    <a:pt x="8" y="104"/>
                    <a:pt x="13" y="101"/>
                  </a:cubicBezTo>
                  <a:cubicBezTo>
                    <a:pt x="11" y="84"/>
                    <a:pt x="16" y="73"/>
                    <a:pt x="22" y="55"/>
                  </a:cubicBezTo>
                  <a:cubicBezTo>
                    <a:pt x="25" y="34"/>
                    <a:pt x="20" y="19"/>
                    <a:pt x="15" y="0"/>
                  </a:cubicBezTo>
                  <a:close/>
                </a:path>
              </a:pathLst>
            </a:custGeom>
            <a:solidFill>
              <a:srgbClr val="62A3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1" name="Freeform 14">
              <a:extLst>
                <a:ext uri="{FF2B5EF4-FFF2-40B4-BE49-F238E27FC236}">
                  <a16:creationId xmlns:a16="http://schemas.microsoft.com/office/drawing/2014/main" id="{83D2DF30-2A31-4FD1-81DC-5112B5240705}"/>
                </a:ext>
              </a:extLst>
            </p:cNvPr>
            <p:cNvSpPr>
              <a:spLocks/>
            </p:cNvSpPr>
            <p:nvPr/>
          </p:nvSpPr>
          <p:spPr bwMode="auto">
            <a:xfrm>
              <a:off x="8746120" y="4691507"/>
              <a:ext cx="189986" cy="931834"/>
            </a:xfrm>
            <a:custGeom>
              <a:avLst/>
              <a:gdLst>
                <a:gd name="T0" fmla="*/ 29 w 49"/>
                <a:gd name="T1" fmla="*/ 223 h 240"/>
                <a:gd name="T2" fmla="*/ 36 w 49"/>
                <a:gd name="T3" fmla="*/ 205 h 240"/>
                <a:gd name="T4" fmla="*/ 35 w 49"/>
                <a:gd name="T5" fmla="*/ 191 h 240"/>
                <a:gd name="T6" fmla="*/ 41 w 49"/>
                <a:gd name="T7" fmla="*/ 151 h 240"/>
                <a:gd name="T8" fmla="*/ 34 w 49"/>
                <a:gd name="T9" fmla="*/ 111 h 240"/>
                <a:gd name="T10" fmla="*/ 39 w 49"/>
                <a:gd name="T11" fmla="*/ 59 h 240"/>
                <a:gd name="T12" fmla="*/ 32 w 49"/>
                <a:gd name="T13" fmla="*/ 2 h 240"/>
                <a:gd name="T14" fmla="*/ 18 w 49"/>
                <a:gd name="T15" fmla="*/ 0 h 240"/>
                <a:gd name="T16" fmla="*/ 4 w 49"/>
                <a:gd name="T17" fmla="*/ 30 h 240"/>
                <a:gd name="T18" fmla="*/ 8 w 49"/>
                <a:gd name="T19" fmla="*/ 100 h 240"/>
                <a:gd name="T20" fmla="*/ 11 w 49"/>
                <a:gd name="T21" fmla="*/ 112 h 240"/>
                <a:gd name="T22" fmla="*/ 14 w 49"/>
                <a:gd name="T23" fmla="*/ 123 h 240"/>
                <a:gd name="T24" fmla="*/ 16 w 49"/>
                <a:gd name="T25" fmla="*/ 159 h 240"/>
                <a:gd name="T26" fmla="*/ 20 w 49"/>
                <a:gd name="T27" fmla="*/ 187 h 240"/>
                <a:gd name="T28" fmla="*/ 17 w 49"/>
                <a:gd name="T29" fmla="*/ 218 h 240"/>
                <a:gd name="T30" fmla="*/ 29 w 49"/>
                <a:gd name="T31"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240">
                  <a:moveTo>
                    <a:pt x="29" y="223"/>
                  </a:moveTo>
                  <a:cubicBezTo>
                    <a:pt x="34" y="219"/>
                    <a:pt x="41" y="215"/>
                    <a:pt x="36" y="205"/>
                  </a:cubicBezTo>
                  <a:cubicBezTo>
                    <a:pt x="33" y="200"/>
                    <a:pt x="34" y="197"/>
                    <a:pt x="35" y="191"/>
                  </a:cubicBezTo>
                  <a:cubicBezTo>
                    <a:pt x="37" y="179"/>
                    <a:pt x="41" y="162"/>
                    <a:pt x="41" y="151"/>
                  </a:cubicBezTo>
                  <a:cubicBezTo>
                    <a:pt x="41" y="138"/>
                    <a:pt x="36" y="133"/>
                    <a:pt x="34" y="111"/>
                  </a:cubicBezTo>
                  <a:cubicBezTo>
                    <a:pt x="32" y="94"/>
                    <a:pt x="37" y="76"/>
                    <a:pt x="39" y="59"/>
                  </a:cubicBezTo>
                  <a:cubicBezTo>
                    <a:pt x="49" y="38"/>
                    <a:pt x="42" y="17"/>
                    <a:pt x="32" y="2"/>
                  </a:cubicBezTo>
                  <a:cubicBezTo>
                    <a:pt x="18" y="0"/>
                    <a:pt x="18" y="0"/>
                    <a:pt x="18" y="0"/>
                  </a:cubicBezTo>
                  <a:cubicBezTo>
                    <a:pt x="12" y="13"/>
                    <a:pt x="6" y="14"/>
                    <a:pt x="4" y="30"/>
                  </a:cubicBezTo>
                  <a:cubicBezTo>
                    <a:pt x="2" y="52"/>
                    <a:pt x="2" y="75"/>
                    <a:pt x="8" y="100"/>
                  </a:cubicBezTo>
                  <a:cubicBezTo>
                    <a:pt x="9" y="103"/>
                    <a:pt x="10" y="108"/>
                    <a:pt x="11" y="112"/>
                  </a:cubicBezTo>
                  <a:cubicBezTo>
                    <a:pt x="12" y="116"/>
                    <a:pt x="14" y="115"/>
                    <a:pt x="14" y="123"/>
                  </a:cubicBezTo>
                  <a:cubicBezTo>
                    <a:pt x="15" y="129"/>
                    <a:pt x="14" y="148"/>
                    <a:pt x="16" y="159"/>
                  </a:cubicBezTo>
                  <a:cubicBezTo>
                    <a:pt x="17" y="169"/>
                    <a:pt x="19" y="180"/>
                    <a:pt x="20" y="187"/>
                  </a:cubicBezTo>
                  <a:cubicBezTo>
                    <a:pt x="22" y="202"/>
                    <a:pt x="18" y="208"/>
                    <a:pt x="17" y="218"/>
                  </a:cubicBezTo>
                  <a:cubicBezTo>
                    <a:pt x="15" y="236"/>
                    <a:pt x="0" y="240"/>
                    <a:pt x="29" y="22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2" name="Freeform 15">
              <a:extLst>
                <a:ext uri="{FF2B5EF4-FFF2-40B4-BE49-F238E27FC236}">
                  <a16:creationId xmlns:a16="http://schemas.microsoft.com/office/drawing/2014/main" id="{92E6068C-9A85-4F66-8B4D-BA6ED7E97400}"/>
                </a:ext>
              </a:extLst>
            </p:cNvPr>
            <p:cNvSpPr>
              <a:spLocks/>
            </p:cNvSpPr>
            <p:nvPr/>
          </p:nvSpPr>
          <p:spPr bwMode="auto">
            <a:xfrm>
              <a:off x="8746120" y="5123498"/>
              <a:ext cx="135704" cy="499844"/>
            </a:xfrm>
            <a:custGeom>
              <a:avLst/>
              <a:gdLst>
                <a:gd name="T0" fmla="*/ 35 w 35"/>
                <a:gd name="T1" fmla="*/ 10 h 129"/>
                <a:gd name="T2" fmla="*/ 34 w 35"/>
                <a:gd name="T3" fmla="*/ 0 h 129"/>
                <a:gd name="T4" fmla="*/ 14 w 35"/>
                <a:gd name="T5" fmla="*/ 12 h 129"/>
                <a:gd name="T6" fmla="*/ 16 w 35"/>
                <a:gd name="T7" fmla="*/ 48 h 129"/>
                <a:gd name="T8" fmla="*/ 20 w 35"/>
                <a:gd name="T9" fmla="*/ 76 h 129"/>
                <a:gd name="T10" fmla="*/ 17 w 35"/>
                <a:gd name="T11" fmla="*/ 107 h 129"/>
                <a:gd name="T12" fmla="*/ 27 w 35"/>
                <a:gd name="T13" fmla="*/ 112 h 129"/>
                <a:gd name="T14" fmla="*/ 27 w 35"/>
                <a:gd name="T15" fmla="*/ 83 h 129"/>
                <a:gd name="T16" fmla="*/ 30 w 35"/>
                <a:gd name="T17" fmla="*/ 42 h 129"/>
                <a:gd name="T18" fmla="*/ 26 w 35"/>
                <a:gd name="T19" fmla="*/ 18 h 129"/>
                <a:gd name="T20" fmla="*/ 32 w 35"/>
                <a:gd name="T21" fmla="*/ 14 h 129"/>
                <a:gd name="T22" fmla="*/ 35 w 35"/>
                <a:gd name="T23"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29">
                  <a:moveTo>
                    <a:pt x="35" y="10"/>
                  </a:moveTo>
                  <a:cubicBezTo>
                    <a:pt x="35" y="7"/>
                    <a:pt x="35" y="4"/>
                    <a:pt x="34" y="0"/>
                  </a:cubicBezTo>
                  <a:cubicBezTo>
                    <a:pt x="14" y="12"/>
                    <a:pt x="14" y="12"/>
                    <a:pt x="14" y="12"/>
                  </a:cubicBezTo>
                  <a:cubicBezTo>
                    <a:pt x="15" y="18"/>
                    <a:pt x="14" y="37"/>
                    <a:pt x="16" y="48"/>
                  </a:cubicBezTo>
                  <a:cubicBezTo>
                    <a:pt x="17" y="58"/>
                    <a:pt x="19" y="69"/>
                    <a:pt x="20" y="76"/>
                  </a:cubicBezTo>
                  <a:cubicBezTo>
                    <a:pt x="22" y="91"/>
                    <a:pt x="18" y="97"/>
                    <a:pt x="17" y="107"/>
                  </a:cubicBezTo>
                  <a:cubicBezTo>
                    <a:pt x="15" y="125"/>
                    <a:pt x="0" y="129"/>
                    <a:pt x="27" y="112"/>
                  </a:cubicBezTo>
                  <a:cubicBezTo>
                    <a:pt x="27" y="102"/>
                    <a:pt x="26" y="93"/>
                    <a:pt x="27" y="83"/>
                  </a:cubicBezTo>
                  <a:cubicBezTo>
                    <a:pt x="29" y="68"/>
                    <a:pt x="30" y="56"/>
                    <a:pt x="30" y="42"/>
                  </a:cubicBezTo>
                  <a:cubicBezTo>
                    <a:pt x="29" y="35"/>
                    <a:pt x="27" y="27"/>
                    <a:pt x="26" y="18"/>
                  </a:cubicBezTo>
                  <a:cubicBezTo>
                    <a:pt x="32" y="14"/>
                    <a:pt x="32" y="14"/>
                    <a:pt x="32" y="14"/>
                  </a:cubicBezTo>
                  <a:lnTo>
                    <a:pt x="35" y="1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3" name="Freeform 16">
              <a:extLst>
                <a:ext uri="{FF2B5EF4-FFF2-40B4-BE49-F238E27FC236}">
                  <a16:creationId xmlns:a16="http://schemas.microsoft.com/office/drawing/2014/main" id="{704EB06B-D93F-4A1C-98C9-EA14DEB11CA2}"/>
                </a:ext>
              </a:extLst>
            </p:cNvPr>
            <p:cNvSpPr>
              <a:spLocks/>
            </p:cNvSpPr>
            <p:nvPr/>
          </p:nvSpPr>
          <p:spPr bwMode="auto">
            <a:xfrm>
              <a:off x="8746120" y="5471804"/>
              <a:ext cx="162845" cy="156060"/>
            </a:xfrm>
            <a:custGeom>
              <a:avLst/>
              <a:gdLst>
                <a:gd name="T0" fmla="*/ 29 w 42"/>
                <a:gd name="T1" fmla="*/ 0 h 40"/>
                <a:gd name="T2" fmla="*/ 22 w 42"/>
                <a:gd name="T3" fmla="*/ 5 h 40"/>
                <a:gd name="T4" fmla="*/ 12 w 42"/>
                <a:gd name="T5" fmla="*/ 30 h 40"/>
                <a:gd name="T6" fmla="*/ 3 w 42"/>
                <a:gd name="T7" fmla="*/ 26 h 40"/>
                <a:gd name="T8" fmla="*/ 1 w 42"/>
                <a:gd name="T9" fmla="*/ 26 h 40"/>
                <a:gd name="T10" fmla="*/ 12 w 42"/>
                <a:gd name="T11" fmla="*/ 38 h 40"/>
                <a:gd name="T12" fmla="*/ 27 w 42"/>
                <a:gd name="T13" fmla="*/ 37 h 40"/>
                <a:gd name="T14" fmla="*/ 32 w 42"/>
                <a:gd name="T15" fmla="*/ 25 h 40"/>
                <a:gd name="T16" fmla="*/ 35 w 42"/>
                <a:gd name="T17" fmla="*/ 3 h 40"/>
                <a:gd name="T18" fmla="*/ 29 w 42"/>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0">
                  <a:moveTo>
                    <a:pt x="29" y="0"/>
                  </a:moveTo>
                  <a:cubicBezTo>
                    <a:pt x="27" y="0"/>
                    <a:pt x="24" y="3"/>
                    <a:pt x="22" y="5"/>
                  </a:cubicBezTo>
                  <a:cubicBezTo>
                    <a:pt x="16" y="13"/>
                    <a:pt x="16" y="30"/>
                    <a:pt x="12" y="30"/>
                  </a:cubicBezTo>
                  <a:cubicBezTo>
                    <a:pt x="11" y="30"/>
                    <a:pt x="6" y="26"/>
                    <a:pt x="3" y="26"/>
                  </a:cubicBezTo>
                  <a:cubicBezTo>
                    <a:pt x="2" y="26"/>
                    <a:pt x="2" y="26"/>
                    <a:pt x="1" y="26"/>
                  </a:cubicBezTo>
                  <a:cubicBezTo>
                    <a:pt x="0" y="29"/>
                    <a:pt x="10" y="37"/>
                    <a:pt x="12" y="38"/>
                  </a:cubicBezTo>
                  <a:cubicBezTo>
                    <a:pt x="14" y="40"/>
                    <a:pt x="25" y="38"/>
                    <a:pt x="27" y="37"/>
                  </a:cubicBezTo>
                  <a:cubicBezTo>
                    <a:pt x="29" y="35"/>
                    <a:pt x="28" y="29"/>
                    <a:pt x="32" y="25"/>
                  </a:cubicBezTo>
                  <a:cubicBezTo>
                    <a:pt x="38" y="20"/>
                    <a:pt x="42" y="15"/>
                    <a:pt x="35" y="3"/>
                  </a:cubicBezTo>
                  <a:cubicBezTo>
                    <a:pt x="34" y="1"/>
                    <a:pt x="31" y="0"/>
                    <a:pt x="29" y="0"/>
                  </a:cubicBezTo>
                  <a:close/>
                </a:path>
              </a:pathLst>
            </a:custGeom>
            <a:solidFill>
              <a:srgbClr val="1111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4" name="Freeform 17">
              <a:extLst>
                <a:ext uri="{FF2B5EF4-FFF2-40B4-BE49-F238E27FC236}">
                  <a16:creationId xmlns:a16="http://schemas.microsoft.com/office/drawing/2014/main" id="{79573B7F-E5E5-4E43-A9B1-FA976E9B5FE4}"/>
                </a:ext>
              </a:extLst>
            </p:cNvPr>
            <p:cNvSpPr>
              <a:spLocks/>
            </p:cNvSpPr>
            <p:nvPr/>
          </p:nvSpPr>
          <p:spPr bwMode="auto">
            <a:xfrm>
              <a:off x="8795878" y="5541919"/>
              <a:ext cx="70114" cy="85946"/>
            </a:xfrm>
            <a:custGeom>
              <a:avLst/>
              <a:gdLst>
                <a:gd name="T0" fmla="*/ 0 w 18"/>
                <a:gd name="T1" fmla="*/ 21 h 22"/>
                <a:gd name="T2" fmla="*/ 14 w 18"/>
                <a:gd name="T3" fmla="*/ 19 h 22"/>
                <a:gd name="T4" fmla="*/ 17 w 18"/>
                <a:gd name="T5" fmla="*/ 10 h 22"/>
                <a:gd name="T6" fmla="*/ 17 w 18"/>
                <a:gd name="T7" fmla="*/ 3 h 22"/>
                <a:gd name="T8" fmla="*/ 11 w 18"/>
                <a:gd name="T9" fmla="*/ 2 h 22"/>
                <a:gd name="T10" fmla="*/ 0 w 18"/>
                <a:gd name="T11" fmla="*/ 21 h 22"/>
              </a:gdLst>
              <a:ahLst/>
              <a:cxnLst>
                <a:cxn ang="0">
                  <a:pos x="T0" y="T1"/>
                </a:cxn>
                <a:cxn ang="0">
                  <a:pos x="T2" y="T3"/>
                </a:cxn>
                <a:cxn ang="0">
                  <a:pos x="T4" y="T5"/>
                </a:cxn>
                <a:cxn ang="0">
                  <a:pos x="T6" y="T7"/>
                </a:cxn>
                <a:cxn ang="0">
                  <a:pos x="T8" y="T9"/>
                </a:cxn>
                <a:cxn ang="0">
                  <a:pos x="T10" y="T11"/>
                </a:cxn>
              </a:cxnLst>
              <a:rect l="0" t="0" r="r" b="b"/>
              <a:pathLst>
                <a:path w="18" h="22">
                  <a:moveTo>
                    <a:pt x="0" y="21"/>
                  </a:moveTo>
                  <a:cubicBezTo>
                    <a:pt x="2" y="22"/>
                    <a:pt x="12" y="20"/>
                    <a:pt x="14" y="19"/>
                  </a:cubicBezTo>
                  <a:cubicBezTo>
                    <a:pt x="16" y="17"/>
                    <a:pt x="16" y="14"/>
                    <a:pt x="17" y="10"/>
                  </a:cubicBezTo>
                  <a:cubicBezTo>
                    <a:pt x="17" y="7"/>
                    <a:pt x="18" y="4"/>
                    <a:pt x="17" y="3"/>
                  </a:cubicBezTo>
                  <a:cubicBezTo>
                    <a:pt x="17" y="0"/>
                    <a:pt x="14" y="1"/>
                    <a:pt x="11" y="2"/>
                  </a:cubicBezTo>
                  <a:cubicBezTo>
                    <a:pt x="8" y="3"/>
                    <a:pt x="3" y="18"/>
                    <a:pt x="0"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5" name="Freeform 18">
              <a:extLst>
                <a:ext uri="{FF2B5EF4-FFF2-40B4-BE49-F238E27FC236}">
                  <a16:creationId xmlns:a16="http://schemas.microsoft.com/office/drawing/2014/main" id="{82B0D301-E4D9-4A60-8B6E-75B263E49A5F}"/>
                </a:ext>
              </a:extLst>
            </p:cNvPr>
            <p:cNvSpPr>
              <a:spLocks/>
            </p:cNvSpPr>
            <p:nvPr/>
          </p:nvSpPr>
          <p:spPr bwMode="auto">
            <a:xfrm>
              <a:off x="8637557" y="5623341"/>
              <a:ext cx="81422" cy="20356"/>
            </a:xfrm>
            <a:custGeom>
              <a:avLst/>
              <a:gdLst>
                <a:gd name="T0" fmla="*/ 0 w 21"/>
                <a:gd name="T1" fmla="*/ 2 h 5"/>
                <a:gd name="T2" fmla="*/ 10 w 21"/>
                <a:gd name="T3" fmla="*/ 2 h 5"/>
                <a:gd name="T4" fmla="*/ 15 w 21"/>
                <a:gd name="T5" fmla="*/ 1 h 5"/>
                <a:gd name="T6" fmla="*/ 21 w 21"/>
                <a:gd name="T7" fmla="*/ 5 h 5"/>
                <a:gd name="T8" fmla="*/ 11 w 21"/>
                <a:gd name="T9" fmla="*/ 4 h 5"/>
                <a:gd name="T10" fmla="*/ 6 w 21"/>
                <a:gd name="T11" fmla="*/ 4 h 5"/>
                <a:gd name="T12" fmla="*/ 0 w 2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1" h="5">
                  <a:moveTo>
                    <a:pt x="0" y="2"/>
                  </a:moveTo>
                  <a:cubicBezTo>
                    <a:pt x="1" y="0"/>
                    <a:pt x="8" y="2"/>
                    <a:pt x="10" y="2"/>
                  </a:cubicBezTo>
                  <a:cubicBezTo>
                    <a:pt x="11" y="2"/>
                    <a:pt x="14" y="2"/>
                    <a:pt x="15" y="1"/>
                  </a:cubicBezTo>
                  <a:cubicBezTo>
                    <a:pt x="17" y="0"/>
                    <a:pt x="19" y="5"/>
                    <a:pt x="21" y="5"/>
                  </a:cubicBezTo>
                  <a:cubicBezTo>
                    <a:pt x="18" y="5"/>
                    <a:pt x="13" y="4"/>
                    <a:pt x="11" y="4"/>
                  </a:cubicBezTo>
                  <a:cubicBezTo>
                    <a:pt x="9" y="5"/>
                    <a:pt x="8" y="5"/>
                    <a:pt x="6" y="4"/>
                  </a:cubicBezTo>
                  <a:lnTo>
                    <a:pt x="0" y="2"/>
                  </a:lnTo>
                  <a:close/>
                </a:path>
              </a:pathLst>
            </a:custGeom>
            <a:solidFill>
              <a:srgbClr val="1E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6" name="Freeform 19">
              <a:extLst>
                <a:ext uri="{FF2B5EF4-FFF2-40B4-BE49-F238E27FC236}">
                  <a16:creationId xmlns:a16="http://schemas.microsoft.com/office/drawing/2014/main" id="{9E94E33D-6824-4B41-90B3-60A8628CF013}"/>
                </a:ext>
              </a:extLst>
            </p:cNvPr>
            <p:cNvSpPr>
              <a:spLocks/>
            </p:cNvSpPr>
            <p:nvPr/>
          </p:nvSpPr>
          <p:spPr bwMode="auto">
            <a:xfrm>
              <a:off x="8630771" y="4739003"/>
              <a:ext cx="217126" cy="943143"/>
            </a:xfrm>
            <a:custGeom>
              <a:avLst/>
              <a:gdLst>
                <a:gd name="T0" fmla="*/ 16 w 56"/>
                <a:gd name="T1" fmla="*/ 230 h 243"/>
                <a:gd name="T2" fmla="*/ 8 w 56"/>
                <a:gd name="T3" fmla="*/ 231 h 243"/>
                <a:gd name="T4" fmla="*/ 19 w 56"/>
                <a:gd name="T5" fmla="*/ 241 h 243"/>
                <a:gd name="T6" fmla="*/ 34 w 56"/>
                <a:gd name="T7" fmla="*/ 223 h 243"/>
                <a:gd name="T8" fmla="*/ 41 w 56"/>
                <a:gd name="T9" fmla="*/ 206 h 243"/>
                <a:gd name="T10" fmla="*/ 39 w 56"/>
                <a:gd name="T11" fmla="*/ 191 h 243"/>
                <a:gd name="T12" fmla="*/ 43 w 56"/>
                <a:gd name="T13" fmla="*/ 151 h 243"/>
                <a:gd name="T14" fmla="*/ 35 w 56"/>
                <a:gd name="T15" fmla="*/ 111 h 243"/>
                <a:gd name="T16" fmla="*/ 36 w 56"/>
                <a:gd name="T17" fmla="*/ 58 h 243"/>
                <a:gd name="T18" fmla="*/ 37 w 56"/>
                <a:gd name="T19" fmla="*/ 6 h 243"/>
                <a:gd name="T20" fmla="*/ 14 w 56"/>
                <a:gd name="T21" fmla="*/ 0 h 243"/>
                <a:gd name="T22" fmla="*/ 2 w 56"/>
                <a:gd name="T23" fmla="*/ 31 h 243"/>
                <a:gd name="T24" fmla="*/ 9 w 56"/>
                <a:gd name="T25" fmla="*/ 101 h 243"/>
                <a:gd name="T26" fmla="*/ 12 w 56"/>
                <a:gd name="T27" fmla="*/ 113 h 243"/>
                <a:gd name="T28" fmla="*/ 15 w 56"/>
                <a:gd name="T29" fmla="*/ 123 h 243"/>
                <a:gd name="T30" fmla="*/ 19 w 56"/>
                <a:gd name="T31" fmla="*/ 160 h 243"/>
                <a:gd name="T32" fmla="*/ 16 w 56"/>
                <a:gd name="T33" fmla="*/ 23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243">
                  <a:moveTo>
                    <a:pt x="16" y="230"/>
                  </a:moveTo>
                  <a:cubicBezTo>
                    <a:pt x="15" y="232"/>
                    <a:pt x="11" y="230"/>
                    <a:pt x="8" y="231"/>
                  </a:cubicBezTo>
                  <a:cubicBezTo>
                    <a:pt x="3" y="232"/>
                    <a:pt x="15" y="241"/>
                    <a:pt x="19" y="241"/>
                  </a:cubicBezTo>
                  <a:cubicBezTo>
                    <a:pt x="28" y="243"/>
                    <a:pt x="23" y="230"/>
                    <a:pt x="34" y="223"/>
                  </a:cubicBezTo>
                  <a:cubicBezTo>
                    <a:pt x="39" y="220"/>
                    <a:pt x="47" y="216"/>
                    <a:pt x="41" y="206"/>
                  </a:cubicBezTo>
                  <a:cubicBezTo>
                    <a:pt x="38" y="201"/>
                    <a:pt x="38" y="197"/>
                    <a:pt x="39" y="191"/>
                  </a:cubicBezTo>
                  <a:cubicBezTo>
                    <a:pt x="40" y="179"/>
                    <a:pt x="43" y="162"/>
                    <a:pt x="43" y="151"/>
                  </a:cubicBezTo>
                  <a:cubicBezTo>
                    <a:pt x="42" y="139"/>
                    <a:pt x="38" y="133"/>
                    <a:pt x="35" y="111"/>
                  </a:cubicBezTo>
                  <a:cubicBezTo>
                    <a:pt x="32" y="94"/>
                    <a:pt x="35" y="75"/>
                    <a:pt x="36" y="58"/>
                  </a:cubicBezTo>
                  <a:cubicBezTo>
                    <a:pt x="56" y="40"/>
                    <a:pt x="49" y="19"/>
                    <a:pt x="37" y="6"/>
                  </a:cubicBezTo>
                  <a:cubicBezTo>
                    <a:pt x="14" y="0"/>
                    <a:pt x="14" y="0"/>
                    <a:pt x="14" y="0"/>
                  </a:cubicBezTo>
                  <a:cubicBezTo>
                    <a:pt x="9" y="14"/>
                    <a:pt x="3" y="15"/>
                    <a:pt x="2" y="31"/>
                  </a:cubicBezTo>
                  <a:cubicBezTo>
                    <a:pt x="0" y="53"/>
                    <a:pt x="1" y="75"/>
                    <a:pt x="9" y="101"/>
                  </a:cubicBezTo>
                  <a:cubicBezTo>
                    <a:pt x="10" y="104"/>
                    <a:pt x="11" y="109"/>
                    <a:pt x="12" y="113"/>
                  </a:cubicBezTo>
                  <a:cubicBezTo>
                    <a:pt x="13" y="117"/>
                    <a:pt x="15" y="116"/>
                    <a:pt x="15" y="123"/>
                  </a:cubicBezTo>
                  <a:cubicBezTo>
                    <a:pt x="16" y="129"/>
                    <a:pt x="17" y="148"/>
                    <a:pt x="19" y="160"/>
                  </a:cubicBezTo>
                  <a:cubicBezTo>
                    <a:pt x="22" y="178"/>
                    <a:pt x="27" y="215"/>
                    <a:pt x="16" y="230"/>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7" name="Freeform 20">
              <a:extLst>
                <a:ext uri="{FF2B5EF4-FFF2-40B4-BE49-F238E27FC236}">
                  <a16:creationId xmlns:a16="http://schemas.microsoft.com/office/drawing/2014/main" id="{C9F02613-21DE-4787-BD0F-EE292B0A7505}"/>
                </a:ext>
              </a:extLst>
            </p:cNvPr>
            <p:cNvSpPr>
              <a:spLocks/>
            </p:cNvSpPr>
            <p:nvPr/>
          </p:nvSpPr>
          <p:spPr bwMode="auto">
            <a:xfrm>
              <a:off x="8642080" y="5168732"/>
              <a:ext cx="131180" cy="508891"/>
            </a:xfrm>
            <a:custGeom>
              <a:avLst/>
              <a:gdLst>
                <a:gd name="T0" fmla="*/ 13 w 34"/>
                <a:gd name="T1" fmla="*/ 119 h 131"/>
                <a:gd name="T2" fmla="*/ 5 w 34"/>
                <a:gd name="T3" fmla="*/ 120 h 131"/>
                <a:gd name="T4" fmla="*/ 16 w 34"/>
                <a:gd name="T5" fmla="*/ 130 h 131"/>
                <a:gd name="T6" fmla="*/ 22 w 34"/>
                <a:gd name="T7" fmla="*/ 128 h 131"/>
                <a:gd name="T8" fmla="*/ 22 w 34"/>
                <a:gd name="T9" fmla="*/ 101 h 131"/>
                <a:gd name="T10" fmla="*/ 25 w 34"/>
                <a:gd name="T11" fmla="*/ 87 h 131"/>
                <a:gd name="T12" fmla="*/ 29 w 34"/>
                <a:gd name="T13" fmla="*/ 42 h 131"/>
                <a:gd name="T14" fmla="*/ 22 w 34"/>
                <a:gd name="T15" fmla="*/ 12 h 131"/>
                <a:gd name="T16" fmla="*/ 34 w 34"/>
                <a:gd name="T17" fmla="*/ 11 h 131"/>
                <a:gd name="T18" fmla="*/ 33 w 34"/>
                <a:gd name="T19" fmla="*/ 5 h 131"/>
                <a:gd name="T20" fmla="*/ 32 w 34"/>
                <a:gd name="T21" fmla="*/ 0 h 131"/>
                <a:gd name="T22" fmla="*/ 9 w 34"/>
                <a:gd name="T23" fmla="*/ 2 h 131"/>
                <a:gd name="T24" fmla="*/ 12 w 34"/>
                <a:gd name="T25" fmla="*/ 12 h 131"/>
                <a:gd name="T26" fmla="*/ 16 w 34"/>
                <a:gd name="T27" fmla="*/ 49 h 131"/>
                <a:gd name="T28" fmla="*/ 13 w 34"/>
                <a:gd name="T29" fmla="*/ 1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131">
                  <a:moveTo>
                    <a:pt x="13" y="119"/>
                  </a:moveTo>
                  <a:cubicBezTo>
                    <a:pt x="12" y="121"/>
                    <a:pt x="8" y="119"/>
                    <a:pt x="5" y="120"/>
                  </a:cubicBezTo>
                  <a:cubicBezTo>
                    <a:pt x="0" y="121"/>
                    <a:pt x="12" y="130"/>
                    <a:pt x="16" y="130"/>
                  </a:cubicBezTo>
                  <a:cubicBezTo>
                    <a:pt x="19" y="131"/>
                    <a:pt x="21" y="130"/>
                    <a:pt x="22" y="128"/>
                  </a:cubicBezTo>
                  <a:cubicBezTo>
                    <a:pt x="22" y="116"/>
                    <a:pt x="23" y="111"/>
                    <a:pt x="22" y="101"/>
                  </a:cubicBezTo>
                  <a:cubicBezTo>
                    <a:pt x="22" y="98"/>
                    <a:pt x="25" y="92"/>
                    <a:pt x="25" y="87"/>
                  </a:cubicBezTo>
                  <a:cubicBezTo>
                    <a:pt x="26" y="80"/>
                    <a:pt x="29" y="51"/>
                    <a:pt x="29" y="42"/>
                  </a:cubicBezTo>
                  <a:cubicBezTo>
                    <a:pt x="29" y="29"/>
                    <a:pt x="25" y="20"/>
                    <a:pt x="22" y="12"/>
                  </a:cubicBezTo>
                  <a:cubicBezTo>
                    <a:pt x="22" y="12"/>
                    <a:pt x="27" y="13"/>
                    <a:pt x="34" y="11"/>
                  </a:cubicBezTo>
                  <a:cubicBezTo>
                    <a:pt x="34" y="10"/>
                    <a:pt x="33" y="5"/>
                    <a:pt x="33" y="5"/>
                  </a:cubicBezTo>
                  <a:cubicBezTo>
                    <a:pt x="32" y="3"/>
                    <a:pt x="32" y="2"/>
                    <a:pt x="32" y="0"/>
                  </a:cubicBezTo>
                  <a:cubicBezTo>
                    <a:pt x="9" y="2"/>
                    <a:pt x="9" y="2"/>
                    <a:pt x="9" y="2"/>
                  </a:cubicBezTo>
                  <a:cubicBezTo>
                    <a:pt x="10" y="6"/>
                    <a:pt x="12" y="5"/>
                    <a:pt x="12" y="12"/>
                  </a:cubicBezTo>
                  <a:cubicBezTo>
                    <a:pt x="13" y="18"/>
                    <a:pt x="14" y="37"/>
                    <a:pt x="16" y="49"/>
                  </a:cubicBezTo>
                  <a:cubicBezTo>
                    <a:pt x="19" y="67"/>
                    <a:pt x="24" y="104"/>
                    <a:pt x="13" y="11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8" name="Freeform 21">
              <a:extLst>
                <a:ext uri="{FF2B5EF4-FFF2-40B4-BE49-F238E27FC236}">
                  <a16:creationId xmlns:a16="http://schemas.microsoft.com/office/drawing/2014/main" id="{8EE072B5-BC49-4B43-9CB9-F656E348D9C0}"/>
                </a:ext>
              </a:extLst>
            </p:cNvPr>
            <p:cNvSpPr>
              <a:spLocks/>
            </p:cNvSpPr>
            <p:nvPr/>
          </p:nvSpPr>
          <p:spPr bwMode="auto">
            <a:xfrm>
              <a:off x="8630771" y="5530609"/>
              <a:ext cx="185462" cy="174154"/>
            </a:xfrm>
            <a:custGeom>
              <a:avLst/>
              <a:gdLst>
                <a:gd name="T0" fmla="*/ 41 w 48"/>
                <a:gd name="T1" fmla="*/ 1 h 45"/>
                <a:gd name="T2" fmla="*/ 44 w 48"/>
                <a:gd name="T3" fmla="*/ 19 h 45"/>
                <a:gd name="T4" fmla="*/ 39 w 48"/>
                <a:gd name="T5" fmla="*/ 44 h 45"/>
                <a:gd name="T6" fmla="*/ 37 w 48"/>
                <a:gd name="T7" fmla="*/ 45 h 45"/>
                <a:gd name="T8" fmla="*/ 35 w 48"/>
                <a:gd name="T9" fmla="*/ 44 h 45"/>
                <a:gd name="T10" fmla="*/ 36 w 48"/>
                <a:gd name="T11" fmla="*/ 25 h 45"/>
                <a:gd name="T12" fmla="*/ 30 w 48"/>
                <a:gd name="T13" fmla="*/ 37 h 45"/>
                <a:gd name="T14" fmla="*/ 21 w 48"/>
                <a:gd name="T15" fmla="*/ 41 h 45"/>
                <a:gd name="T16" fmla="*/ 14 w 48"/>
                <a:gd name="T17" fmla="*/ 38 h 45"/>
                <a:gd name="T18" fmla="*/ 2 w 48"/>
                <a:gd name="T19" fmla="*/ 26 h 45"/>
                <a:gd name="T20" fmla="*/ 5 w 48"/>
                <a:gd name="T21" fmla="*/ 25 h 45"/>
                <a:gd name="T22" fmla="*/ 12 w 48"/>
                <a:gd name="T23" fmla="*/ 26 h 45"/>
                <a:gd name="T24" fmla="*/ 10 w 48"/>
                <a:gd name="T25" fmla="*/ 27 h 45"/>
                <a:gd name="T26" fmla="*/ 18 w 48"/>
                <a:gd name="T27" fmla="*/ 31 h 45"/>
                <a:gd name="T28" fmla="*/ 41 w 48"/>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5">
                  <a:moveTo>
                    <a:pt x="41" y="1"/>
                  </a:moveTo>
                  <a:cubicBezTo>
                    <a:pt x="46" y="6"/>
                    <a:pt x="48" y="13"/>
                    <a:pt x="44" y="19"/>
                  </a:cubicBezTo>
                  <a:cubicBezTo>
                    <a:pt x="42" y="28"/>
                    <a:pt x="40" y="34"/>
                    <a:pt x="39" y="44"/>
                  </a:cubicBezTo>
                  <a:cubicBezTo>
                    <a:pt x="37" y="45"/>
                    <a:pt x="37" y="45"/>
                    <a:pt x="37" y="45"/>
                  </a:cubicBezTo>
                  <a:cubicBezTo>
                    <a:pt x="35" y="44"/>
                    <a:pt x="35" y="44"/>
                    <a:pt x="35" y="44"/>
                  </a:cubicBezTo>
                  <a:cubicBezTo>
                    <a:pt x="36" y="25"/>
                    <a:pt x="36" y="25"/>
                    <a:pt x="36" y="25"/>
                  </a:cubicBezTo>
                  <a:cubicBezTo>
                    <a:pt x="33" y="29"/>
                    <a:pt x="33" y="35"/>
                    <a:pt x="30" y="37"/>
                  </a:cubicBezTo>
                  <a:cubicBezTo>
                    <a:pt x="29" y="37"/>
                    <a:pt x="22" y="41"/>
                    <a:pt x="21" y="41"/>
                  </a:cubicBezTo>
                  <a:cubicBezTo>
                    <a:pt x="20" y="41"/>
                    <a:pt x="16" y="40"/>
                    <a:pt x="14" y="38"/>
                  </a:cubicBezTo>
                  <a:cubicBezTo>
                    <a:pt x="11" y="37"/>
                    <a:pt x="0" y="29"/>
                    <a:pt x="2" y="26"/>
                  </a:cubicBezTo>
                  <a:cubicBezTo>
                    <a:pt x="3" y="25"/>
                    <a:pt x="4" y="25"/>
                    <a:pt x="5" y="25"/>
                  </a:cubicBezTo>
                  <a:cubicBezTo>
                    <a:pt x="7" y="25"/>
                    <a:pt x="11" y="26"/>
                    <a:pt x="12" y="26"/>
                  </a:cubicBezTo>
                  <a:cubicBezTo>
                    <a:pt x="11" y="26"/>
                    <a:pt x="10" y="27"/>
                    <a:pt x="10" y="27"/>
                  </a:cubicBezTo>
                  <a:cubicBezTo>
                    <a:pt x="10" y="29"/>
                    <a:pt x="17" y="32"/>
                    <a:pt x="18" y="31"/>
                  </a:cubicBezTo>
                  <a:cubicBezTo>
                    <a:pt x="27" y="24"/>
                    <a:pt x="29" y="0"/>
                    <a:pt x="41" y="1"/>
                  </a:cubicBezTo>
                  <a:close/>
                </a:path>
              </a:pathLst>
            </a:custGeom>
            <a:solidFill>
              <a:srgbClr val="1E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59" name="Freeform 22">
              <a:extLst>
                <a:ext uri="{FF2B5EF4-FFF2-40B4-BE49-F238E27FC236}">
                  <a16:creationId xmlns:a16="http://schemas.microsoft.com/office/drawing/2014/main" id="{3F87A3C0-0292-4E63-80CE-76008523EA06}"/>
                </a:ext>
              </a:extLst>
            </p:cNvPr>
            <p:cNvSpPr>
              <a:spLocks/>
            </p:cNvSpPr>
            <p:nvPr/>
          </p:nvSpPr>
          <p:spPr bwMode="auto">
            <a:xfrm>
              <a:off x="8712193" y="5616555"/>
              <a:ext cx="56544" cy="72375"/>
            </a:xfrm>
            <a:custGeom>
              <a:avLst/>
              <a:gdLst>
                <a:gd name="T0" fmla="*/ 15 w 15"/>
                <a:gd name="T1" fmla="*/ 3 h 19"/>
                <a:gd name="T2" fmla="*/ 9 w 15"/>
                <a:gd name="T3" fmla="*/ 15 h 19"/>
                <a:gd name="T4" fmla="*/ 0 w 15"/>
                <a:gd name="T5" fmla="*/ 19 h 19"/>
                <a:gd name="T6" fmla="*/ 15 w 15"/>
                <a:gd name="T7" fmla="*/ 3 h 19"/>
              </a:gdLst>
              <a:ahLst/>
              <a:cxnLst>
                <a:cxn ang="0">
                  <a:pos x="T0" y="T1"/>
                </a:cxn>
                <a:cxn ang="0">
                  <a:pos x="T2" y="T3"/>
                </a:cxn>
                <a:cxn ang="0">
                  <a:pos x="T4" y="T5"/>
                </a:cxn>
                <a:cxn ang="0">
                  <a:pos x="T6" y="T7"/>
                </a:cxn>
              </a:cxnLst>
              <a:rect l="0" t="0" r="r" b="b"/>
              <a:pathLst>
                <a:path w="15" h="19">
                  <a:moveTo>
                    <a:pt x="15" y="3"/>
                  </a:moveTo>
                  <a:cubicBezTo>
                    <a:pt x="12" y="7"/>
                    <a:pt x="12" y="13"/>
                    <a:pt x="9" y="15"/>
                  </a:cubicBezTo>
                  <a:cubicBezTo>
                    <a:pt x="8" y="15"/>
                    <a:pt x="1" y="19"/>
                    <a:pt x="0" y="19"/>
                  </a:cubicBezTo>
                  <a:cubicBezTo>
                    <a:pt x="4" y="9"/>
                    <a:pt x="8" y="0"/>
                    <a:pt x="15" y="3"/>
                  </a:cubicBezTo>
                  <a:close/>
                </a:path>
              </a:pathLst>
            </a:custGeom>
            <a:solidFill>
              <a:srgbClr val="1111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0" name="Freeform 23">
              <a:extLst>
                <a:ext uri="{FF2B5EF4-FFF2-40B4-BE49-F238E27FC236}">
                  <a16:creationId xmlns:a16="http://schemas.microsoft.com/office/drawing/2014/main" id="{B64B3934-54CA-4E3B-9EC9-7421168259AA}"/>
                </a:ext>
              </a:extLst>
            </p:cNvPr>
            <p:cNvSpPr>
              <a:spLocks/>
            </p:cNvSpPr>
            <p:nvPr/>
          </p:nvSpPr>
          <p:spPr bwMode="auto">
            <a:xfrm>
              <a:off x="8635294" y="4675675"/>
              <a:ext cx="300811" cy="536031"/>
            </a:xfrm>
            <a:custGeom>
              <a:avLst/>
              <a:gdLst>
                <a:gd name="T0" fmla="*/ 59 w 78"/>
                <a:gd name="T1" fmla="*/ 0 h 138"/>
                <a:gd name="T2" fmla="*/ 62 w 78"/>
                <a:gd name="T3" fmla="*/ 7 h 138"/>
                <a:gd name="T4" fmla="*/ 68 w 78"/>
                <a:gd name="T5" fmla="*/ 63 h 138"/>
                <a:gd name="T6" fmla="*/ 66 w 78"/>
                <a:gd name="T7" fmla="*/ 77 h 138"/>
                <a:gd name="T8" fmla="*/ 64 w 78"/>
                <a:gd name="T9" fmla="*/ 119 h 138"/>
                <a:gd name="T10" fmla="*/ 30 w 78"/>
                <a:gd name="T11" fmla="*/ 137 h 138"/>
                <a:gd name="T12" fmla="*/ 10 w 78"/>
                <a:gd name="T13" fmla="*/ 127 h 138"/>
                <a:gd name="T14" fmla="*/ 3 w 78"/>
                <a:gd name="T15" fmla="*/ 95 h 138"/>
                <a:gd name="T16" fmla="*/ 1 w 78"/>
                <a:gd name="T17" fmla="*/ 50 h 138"/>
                <a:gd name="T18" fmla="*/ 4 w 78"/>
                <a:gd name="T19" fmla="*/ 26 h 138"/>
                <a:gd name="T20" fmla="*/ 12 w 78"/>
                <a:gd name="T21" fmla="*/ 6 h 138"/>
                <a:gd name="T22" fmla="*/ 59 w 78"/>
                <a:gd name="T2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38">
                  <a:moveTo>
                    <a:pt x="59" y="0"/>
                  </a:moveTo>
                  <a:cubicBezTo>
                    <a:pt x="60" y="2"/>
                    <a:pt x="61" y="5"/>
                    <a:pt x="62" y="7"/>
                  </a:cubicBezTo>
                  <a:cubicBezTo>
                    <a:pt x="71" y="23"/>
                    <a:pt x="78" y="43"/>
                    <a:pt x="68" y="63"/>
                  </a:cubicBezTo>
                  <a:cubicBezTo>
                    <a:pt x="67" y="67"/>
                    <a:pt x="66" y="72"/>
                    <a:pt x="66" y="77"/>
                  </a:cubicBezTo>
                  <a:cubicBezTo>
                    <a:pt x="64" y="92"/>
                    <a:pt x="65" y="105"/>
                    <a:pt x="64" y="119"/>
                  </a:cubicBezTo>
                  <a:cubicBezTo>
                    <a:pt x="56" y="126"/>
                    <a:pt x="42" y="136"/>
                    <a:pt x="30" y="137"/>
                  </a:cubicBezTo>
                  <a:cubicBezTo>
                    <a:pt x="21" y="138"/>
                    <a:pt x="12" y="132"/>
                    <a:pt x="10" y="127"/>
                  </a:cubicBezTo>
                  <a:cubicBezTo>
                    <a:pt x="7" y="118"/>
                    <a:pt x="4" y="105"/>
                    <a:pt x="3" y="95"/>
                  </a:cubicBezTo>
                  <a:cubicBezTo>
                    <a:pt x="0" y="80"/>
                    <a:pt x="0" y="65"/>
                    <a:pt x="1" y="50"/>
                  </a:cubicBezTo>
                  <a:cubicBezTo>
                    <a:pt x="1" y="41"/>
                    <a:pt x="1" y="35"/>
                    <a:pt x="4" y="26"/>
                  </a:cubicBezTo>
                  <a:cubicBezTo>
                    <a:pt x="6" y="18"/>
                    <a:pt x="10" y="14"/>
                    <a:pt x="12" y="6"/>
                  </a:cubicBezTo>
                  <a:cubicBezTo>
                    <a:pt x="26" y="21"/>
                    <a:pt x="42" y="10"/>
                    <a:pt x="59" y="0"/>
                  </a:cubicBezTo>
                  <a:close/>
                </a:path>
              </a:pathLst>
            </a:custGeom>
            <a:solidFill>
              <a:srgbClr val="421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1" name="Freeform 24">
              <a:extLst>
                <a:ext uri="{FF2B5EF4-FFF2-40B4-BE49-F238E27FC236}">
                  <a16:creationId xmlns:a16="http://schemas.microsoft.com/office/drawing/2014/main" id="{233EE01C-4562-4142-81A7-1AC7898C90DE}"/>
                </a:ext>
              </a:extLst>
            </p:cNvPr>
            <p:cNvSpPr>
              <a:spLocks/>
            </p:cNvSpPr>
            <p:nvPr/>
          </p:nvSpPr>
          <p:spPr bwMode="auto">
            <a:xfrm>
              <a:off x="8635294" y="4700554"/>
              <a:ext cx="104040" cy="506628"/>
            </a:xfrm>
            <a:custGeom>
              <a:avLst/>
              <a:gdLst>
                <a:gd name="T0" fmla="*/ 27 w 27"/>
                <a:gd name="T1" fmla="*/ 131 h 131"/>
                <a:gd name="T2" fmla="*/ 10 w 27"/>
                <a:gd name="T3" fmla="*/ 121 h 131"/>
                <a:gd name="T4" fmla="*/ 3 w 27"/>
                <a:gd name="T5" fmla="*/ 89 h 131"/>
                <a:gd name="T6" fmla="*/ 1 w 27"/>
                <a:gd name="T7" fmla="*/ 44 h 131"/>
                <a:gd name="T8" fmla="*/ 4 w 27"/>
                <a:gd name="T9" fmla="*/ 20 h 131"/>
                <a:gd name="T10" fmla="*/ 12 w 27"/>
                <a:gd name="T11" fmla="*/ 0 h 131"/>
                <a:gd name="T12" fmla="*/ 25 w 27"/>
                <a:gd name="T13" fmla="*/ 7 h 131"/>
                <a:gd name="T14" fmla="*/ 21 w 27"/>
                <a:gd name="T15" fmla="*/ 51 h 131"/>
                <a:gd name="T16" fmla="*/ 27 w 27"/>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1">
                  <a:moveTo>
                    <a:pt x="27" y="131"/>
                  </a:moveTo>
                  <a:cubicBezTo>
                    <a:pt x="20" y="130"/>
                    <a:pt x="12" y="125"/>
                    <a:pt x="10" y="121"/>
                  </a:cubicBezTo>
                  <a:cubicBezTo>
                    <a:pt x="7" y="112"/>
                    <a:pt x="4" y="99"/>
                    <a:pt x="3" y="89"/>
                  </a:cubicBezTo>
                  <a:cubicBezTo>
                    <a:pt x="0" y="74"/>
                    <a:pt x="0" y="59"/>
                    <a:pt x="1" y="44"/>
                  </a:cubicBezTo>
                  <a:cubicBezTo>
                    <a:pt x="1" y="35"/>
                    <a:pt x="1" y="29"/>
                    <a:pt x="4" y="20"/>
                  </a:cubicBezTo>
                  <a:cubicBezTo>
                    <a:pt x="6" y="12"/>
                    <a:pt x="10" y="8"/>
                    <a:pt x="12" y="0"/>
                  </a:cubicBezTo>
                  <a:cubicBezTo>
                    <a:pt x="16" y="5"/>
                    <a:pt x="21" y="7"/>
                    <a:pt x="25" y="7"/>
                  </a:cubicBezTo>
                  <a:cubicBezTo>
                    <a:pt x="24" y="11"/>
                    <a:pt x="21" y="29"/>
                    <a:pt x="21" y="51"/>
                  </a:cubicBezTo>
                  <a:cubicBezTo>
                    <a:pt x="22" y="85"/>
                    <a:pt x="27" y="131"/>
                    <a:pt x="27" y="131"/>
                  </a:cubicBezTo>
                  <a:close/>
                </a:path>
              </a:pathLst>
            </a:custGeom>
            <a:solidFill>
              <a:srgbClr val="361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2" name="Freeform 25">
              <a:extLst>
                <a:ext uri="{FF2B5EF4-FFF2-40B4-BE49-F238E27FC236}">
                  <a16:creationId xmlns:a16="http://schemas.microsoft.com/office/drawing/2014/main" id="{A4055081-3E1A-4A3C-949F-C9DC97963851}"/>
                </a:ext>
              </a:extLst>
            </p:cNvPr>
            <p:cNvSpPr>
              <a:spLocks/>
            </p:cNvSpPr>
            <p:nvPr/>
          </p:nvSpPr>
          <p:spPr bwMode="auto">
            <a:xfrm>
              <a:off x="8637557" y="4343201"/>
              <a:ext cx="303072" cy="429729"/>
            </a:xfrm>
            <a:custGeom>
              <a:avLst/>
              <a:gdLst>
                <a:gd name="T0" fmla="*/ 61 w 78"/>
                <a:gd name="T1" fmla="*/ 2 h 111"/>
                <a:gd name="T2" fmla="*/ 71 w 78"/>
                <a:gd name="T3" fmla="*/ 41 h 111"/>
                <a:gd name="T4" fmla="*/ 59 w 78"/>
                <a:gd name="T5" fmla="*/ 87 h 111"/>
                <a:gd name="T6" fmla="*/ 11 w 78"/>
                <a:gd name="T7" fmla="*/ 93 h 111"/>
                <a:gd name="T8" fmla="*/ 13 w 78"/>
                <a:gd name="T9" fmla="*/ 79 h 111"/>
                <a:gd name="T10" fmla="*/ 9 w 78"/>
                <a:gd name="T11" fmla="*/ 58 h 111"/>
                <a:gd name="T12" fmla="*/ 2 w 78"/>
                <a:gd name="T13" fmla="*/ 35 h 111"/>
                <a:gd name="T14" fmla="*/ 61 w 78"/>
                <a:gd name="T15" fmla="*/ 2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1">
                  <a:moveTo>
                    <a:pt x="61" y="2"/>
                  </a:moveTo>
                  <a:cubicBezTo>
                    <a:pt x="78" y="0"/>
                    <a:pt x="78" y="29"/>
                    <a:pt x="71" y="41"/>
                  </a:cubicBezTo>
                  <a:cubicBezTo>
                    <a:pt x="62" y="56"/>
                    <a:pt x="57" y="69"/>
                    <a:pt x="59" y="87"/>
                  </a:cubicBezTo>
                  <a:cubicBezTo>
                    <a:pt x="48" y="99"/>
                    <a:pt x="23" y="111"/>
                    <a:pt x="11" y="93"/>
                  </a:cubicBezTo>
                  <a:cubicBezTo>
                    <a:pt x="12" y="91"/>
                    <a:pt x="13" y="84"/>
                    <a:pt x="13" y="79"/>
                  </a:cubicBezTo>
                  <a:cubicBezTo>
                    <a:pt x="13" y="72"/>
                    <a:pt x="10" y="65"/>
                    <a:pt x="9" y="58"/>
                  </a:cubicBezTo>
                  <a:cubicBezTo>
                    <a:pt x="2" y="48"/>
                    <a:pt x="0" y="39"/>
                    <a:pt x="2" y="35"/>
                  </a:cubicBezTo>
                  <a:cubicBezTo>
                    <a:pt x="8" y="21"/>
                    <a:pt x="46" y="4"/>
                    <a:pt x="61" y="2"/>
                  </a:cubicBezTo>
                  <a:close/>
                </a:path>
              </a:pathLst>
            </a:custGeom>
            <a:solidFill>
              <a:srgbClr val="7A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3" name="Freeform 26">
              <a:extLst>
                <a:ext uri="{FF2B5EF4-FFF2-40B4-BE49-F238E27FC236}">
                  <a16:creationId xmlns:a16="http://schemas.microsoft.com/office/drawing/2014/main" id="{093C2E41-F569-4E06-A432-DDE5E9518892}"/>
                </a:ext>
              </a:extLst>
            </p:cNvPr>
            <p:cNvSpPr>
              <a:spLocks/>
            </p:cNvSpPr>
            <p:nvPr/>
          </p:nvSpPr>
          <p:spPr bwMode="auto">
            <a:xfrm>
              <a:off x="8637557" y="4349985"/>
              <a:ext cx="271408" cy="389018"/>
            </a:xfrm>
            <a:custGeom>
              <a:avLst/>
              <a:gdLst>
                <a:gd name="T0" fmla="*/ 61 w 70"/>
                <a:gd name="T1" fmla="*/ 0 h 100"/>
                <a:gd name="T2" fmla="*/ 70 w 70"/>
                <a:gd name="T3" fmla="*/ 3 h 100"/>
                <a:gd name="T4" fmla="*/ 69 w 70"/>
                <a:gd name="T5" fmla="*/ 3 h 100"/>
                <a:gd name="T6" fmla="*/ 18 w 70"/>
                <a:gd name="T7" fmla="*/ 24 h 100"/>
                <a:gd name="T8" fmla="*/ 30 w 70"/>
                <a:gd name="T9" fmla="*/ 47 h 100"/>
                <a:gd name="T10" fmla="*/ 24 w 70"/>
                <a:gd name="T11" fmla="*/ 100 h 100"/>
                <a:gd name="T12" fmla="*/ 11 w 70"/>
                <a:gd name="T13" fmla="*/ 91 h 100"/>
                <a:gd name="T14" fmla="*/ 13 w 70"/>
                <a:gd name="T15" fmla="*/ 77 h 100"/>
                <a:gd name="T16" fmla="*/ 9 w 70"/>
                <a:gd name="T17" fmla="*/ 56 h 100"/>
                <a:gd name="T18" fmla="*/ 2 w 70"/>
                <a:gd name="T19" fmla="*/ 33 h 100"/>
                <a:gd name="T20" fmla="*/ 61 w 70"/>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0">
                  <a:moveTo>
                    <a:pt x="61" y="0"/>
                  </a:moveTo>
                  <a:cubicBezTo>
                    <a:pt x="65" y="0"/>
                    <a:pt x="68" y="1"/>
                    <a:pt x="70" y="3"/>
                  </a:cubicBezTo>
                  <a:cubicBezTo>
                    <a:pt x="70" y="3"/>
                    <a:pt x="70" y="3"/>
                    <a:pt x="69" y="3"/>
                  </a:cubicBezTo>
                  <a:cubicBezTo>
                    <a:pt x="54" y="4"/>
                    <a:pt x="30" y="16"/>
                    <a:pt x="18" y="24"/>
                  </a:cubicBezTo>
                  <a:cubicBezTo>
                    <a:pt x="25" y="32"/>
                    <a:pt x="29" y="42"/>
                    <a:pt x="30" y="47"/>
                  </a:cubicBezTo>
                  <a:cubicBezTo>
                    <a:pt x="31" y="61"/>
                    <a:pt x="21" y="79"/>
                    <a:pt x="24" y="100"/>
                  </a:cubicBezTo>
                  <a:cubicBezTo>
                    <a:pt x="19" y="99"/>
                    <a:pt x="15" y="96"/>
                    <a:pt x="11" y="91"/>
                  </a:cubicBezTo>
                  <a:cubicBezTo>
                    <a:pt x="12" y="89"/>
                    <a:pt x="13" y="82"/>
                    <a:pt x="13" y="77"/>
                  </a:cubicBezTo>
                  <a:cubicBezTo>
                    <a:pt x="13" y="70"/>
                    <a:pt x="10" y="63"/>
                    <a:pt x="9" y="56"/>
                  </a:cubicBezTo>
                  <a:cubicBezTo>
                    <a:pt x="2" y="46"/>
                    <a:pt x="0" y="37"/>
                    <a:pt x="2" y="33"/>
                  </a:cubicBezTo>
                  <a:cubicBezTo>
                    <a:pt x="8" y="19"/>
                    <a:pt x="46" y="2"/>
                    <a:pt x="61" y="0"/>
                  </a:cubicBezTo>
                  <a:close/>
                </a:path>
              </a:pathLst>
            </a:custGeom>
            <a:solidFill>
              <a:srgbClr val="6E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4" name="Freeform 27">
              <a:extLst>
                <a:ext uri="{FF2B5EF4-FFF2-40B4-BE49-F238E27FC236}">
                  <a16:creationId xmlns:a16="http://schemas.microsoft.com/office/drawing/2014/main" id="{C95892E0-7004-40C8-8792-B08910A34987}"/>
                </a:ext>
              </a:extLst>
            </p:cNvPr>
            <p:cNvSpPr>
              <a:spLocks/>
            </p:cNvSpPr>
            <p:nvPr/>
          </p:nvSpPr>
          <p:spPr bwMode="auto">
            <a:xfrm>
              <a:off x="8739334" y="4279872"/>
              <a:ext cx="119873" cy="167368"/>
            </a:xfrm>
            <a:custGeom>
              <a:avLst/>
              <a:gdLst>
                <a:gd name="T0" fmla="*/ 30 w 31"/>
                <a:gd name="T1" fmla="*/ 29 h 43"/>
                <a:gd name="T2" fmla="*/ 5 w 31"/>
                <a:gd name="T3" fmla="*/ 36 h 43"/>
                <a:gd name="T4" fmla="*/ 0 w 31"/>
                <a:gd name="T5" fmla="*/ 9 h 43"/>
                <a:gd name="T6" fmla="*/ 21 w 31"/>
                <a:gd name="T7" fmla="*/ 3 h 43"/>
                <a:gd name="T8" fmla="*/ 27 w 31"/>
                <a:gd name="T9" fmla="*/ 0 h 43"/>
                <a:gd name="T10" fmla="*/ 30 w 31"/>
                <a:gd name="T11" fmla="*/ 29 h 43"/>
              </a:gdLst>
              <a:ahLst/>
              <a:cxnLst>
                <a:cxn ang="0">
                  <a:pos x="T0" y="T1"/>
                </a:cxn>
                <a:cxn ang="0">
                  <a:pos x="T2" y="T3"/>
                </a:cxn>
                <a:cxn ang="0">
                  <a:pos x="T4" y="T5"/>
                </a:cxn>
                <a:cxn ang="0">
                  <a:pos x="T6" y="T7"/>
                </a:cxn>
                <a:cxn ang="0">
                  <a:pos x="T8" y="T9"/>
                </a:cxn>
                <a:cxn ang="0">
                  <a:pos x="T10" y="T11"/>
                </a:cxn>
              </a:cxnLst>
              <a:rect l="0" t="0" r="r" b="b"/>
              <a:pathLst>
                <a:path w="31" h="43">
                  <a:moveTo>
                    <a:pt x="30" y="29"/>
                  </a:moveTo>
                  <a:cubicBezTo>
                    <a:pt x="31" y="37"/>
                    <a:pt x="12" y="43"/>
                    <a:pt x="5" y="36"/>
                  </a:cubicBezTo>
                  <a:cubicBezTo>
                    <a:pt x="4" y="26"/>
                    <a:pt x="3" y="18"/>
                    <a:pt x="0" y="9"/>
                  </a:cubicBezTo>
                  <a:cubicBezTo>
                    <a:pt x="21" y="3"/>
                    <a:pt x="21" y="3"/>
                    <a:pt x="21" y="3"/>
                  </a:cubicBezTo>
                  <a:cubicBezTo>
                    <a:pt x="27" y="0"/>
                    <a:pt x="27" y="0"/>
                    <a:pt x="27" y="0"/>
                  </a:cubicBezTo>
                  <a:cubicBezTo>
                    <a:pt x="24" y="12"/>
                    <a:pt x="26" y="18"/>
                    <a:pt x="30" y="2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5" name="Freeform 28">
              <a:extLst>
                <a:ext uri="{FF2B5EF4-FFF2-40B4-BE49-F238E27FC236}">
                  <a16:creationId xmlns:a16="http://schemas.microsoft.com/office/drawing/2014/main" id="{D013C35E-B8DA-4F97-AC2D-8E3580A98D21}"/>
                </a:ext>
              </a:extLst>
            </p:cNvPr>
            <p:cNvSpPr>
              <a:spLocks/>
            </p:cNvSpPr>
            <p:nvPr/>
          </p:nvSpPr>
          <p:spPr bwMode="auto">
            <a:xfrm>
              <a:off x="8696362" y="4234638"/>
              <a:ext cx="189986" cy="180939"/>
            </a:xfrm>
            <a:custGeom>
              <a:avLst/>
              <a:gdLst>
                <a:gd name="T0" fmla="*/ 0 w 49"/>
                <a:gd name="T1" fmla="*/ 26 h 47"/>
                <a:gd name="T2" fmla="*/ 12 w 49"/>
                <a:gd name="T3" fmla="*/ 26 h 47"/>
                <a:gd name="T4" fmla="*/ 16 w 49"/>
                <a:gd name="T5" fmla="*/ 47 h 47"/>
                <a:gd name="T6" fmla="*/ 37 w 49"/>
                <a:gd name="T7" fmla="*/ 27 h 47"/>
                <a:gd name="T8" fmla="*/ 38 w 49"/>
                <a:gd name="T9" fmla="*/ 22 h 47"/>
                <a:gd name="T10" fmla="*/ 49 w 49"/>
                <a:gd name="T11" fmla="*/ 8 h 47"/>
                <a:gd name="T12" fmla="*/ 0 w 49"/>
                <a:gd name="T13" fmla="*/ 26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0" y="26"/>
                  </a:moveTo>
                  <a:cubicBezTo>
                    <a:pt x="1" y="27"/>
                    <a:pt x="9" y="27"/>
                    <a:pt x="12" y="26"/>
                  </a:cubicBezTo>
                  <a:cubicBezTo>
                    <a:pt x="13" y="32"/>
                    <a:pt x="14" y="39"/>
                    <a:pt x="16" y="47"/>
                  </a:cubicBezTo>
                  <a:cubicBezTo>
                    <a:pt x="18" y="38"/>
                    <a:pt x="19" y="32"/>
                    <a:pt x="37" y="27"/>
                  </a:cubicBezTo>
                  <a:cubicBezTo>
                    <a:pt x="37" y="25"/>
                    <a:pt x="38" y="23"/>
                    <a:pt x="38" y="22"/>
                  </a:cubicBezTo>
                  <a:cubicBezTo>
                    <a:pt x="41" y="18"/>
                    <a:pt x="47" y="14"/>
                    <a:pt x="49" y="8"/>
                  </a:cubicBezTo>
                  <a:cubicBezTo>
                    <a:pt x="46" y="0"/>
                    <a:pt x="22" y="11"/>
                    <a:pt x="0" y="26"/>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6" name="Freeform 29">
              <a:extLst>
                <a:ext uri="{FF2B5EF4-FFF2-40B4-BE49-F238E27FC236}">
                  <a16:creationId xmlns:a16="http://schemas.microsoft.com/office/drawing/2014/main" id="{285522E9-7418-4E17-98A5-E6AB99FC613E}"/>
                </a:ext>
              </a:extLst>
            </p:cNvPr>
            <p:cNvSpPr>
              <a:spLocks/>
            </p:cNvSpPr>
            <p:nvPr/>
          </p:nvSpPr>
          <p:spPr bwMode="auto">
            <a:xfrm>
              <a:off x="8689576" y="4101195"/>
              <a:ext cx="212603" cy="242006"/>
            </a:xfrm>
            <a:custGeom>
              <a:avLst/>
              <a:gdLst>
                <a:gd name="T0" fmla="*/ 3 w 55"/>
                <a:gd name="T1" fmla="*/ 60 h 62"/>
                <a:gd name="T2" fmla="*/ 17 w 55"/>
                <a:gd name="T3" fmla="*/ 56 h 62"/>
                <a:gd name="T4" fmla="*/ 40 w 55"/>
                <a:gd name="T5" fmla="*/ 56 h 62"/>
                <a:gd name="T6" fmla="*/ 51 w 55"/>
                <a:gd name="T7" fmla="*/ 42 h 62"/>
                <a:gd name="T8" fmla="*/ 46 w 55"/>
                <a:gd name="T9" fmla="*/ 14 h 62"/>
                <a:gd name="T10" fmla="*/ 3 w 55"/>
                <a:gd name="T11" fmla="*/ 23 h 62"/>
                <a:gd name="T12" fmla="*/ 3 w 55"/>
                <a:gd name="T13" fmla="*/ 35 h 62"/>
                <a:gd name="T14" fmla="*/ 1 w 55"/>
                <a:gd name="T15" fmla="*/ 40 h 62"/>
                <a:gd name="T16" fmla="*/ 1 w 55"/>
                <a:gd name="T17" fmla="*/ 50 h 62"/>
                <a:gd name="T18" fmla="*/ 3 w 55"/>
                <a:gd name="T19" fmla="*/ 6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2">
                  <a:moveTo>
                    <a:pt x="3" y="60"/>
                  </a:moveTo>
                  <a:cubicBezTo>
                    <a:pt x="4" y="62"/>
                    <a:pt x="16" y="56"/>
                    <a:pt x="17" y="56"/>
                  </a:cubicBezTo>
                  <a:cubicBezTo>
                    <a:pt x="27" y="57"/>
                    <a:pt x="38" y="59"/>
                    <a:pt x="40" y="56"/>
                  </a:cubicBezTo>
                  <a:cubicBezTo>
                    <a:pt x="43" y="52"/>
                    <a:pt x="49" y="48"/>
                    <a:pt x="51" y="42"/>
                  </a:cubicBezTo>
                  <a:cubicBezTo>
                    <a:pt x="55" y="33"/>
                    <a:pt x="54" y="22"/>
                    <a:pt x="46" y="14"/>
                  </a:cubicBezTo>
                  <a:cubicBezTo>
                    <a:pt x="31" y="0"/>
                    <a:pt x="7" y="9"/>
                    <a:pt x="3" y="23"/>
                  </a:cubicBezTo>
                  <a:cubicBezTo>
                    <a:pt x="1" y="29"/>
                    <a:pt x="3" y="31"/>
                    <a:pt x="3" y="35"/>
                  </a:cubicBezTo>
                  <a:cubicBezTo>
                    <a:pt x="3" y="36"/>
                    <a:pt x="1" y="39"/>
                    <a:pt x="1" y="40"/>
                  </a:cubicBezTo>
                  <a:cubicBezTo>
                    <a:pt x="0" y="41"/>
                    <a:pt x="1" y="45"/>
                    <a:pt x="1" y="50"/>
                  </a:cubicBezTo>
                  <a:cubicBezTo>
                    <a:pt x="1" y="55"/>
                    <a:pt x="1" y="59"/>
                    <a:pt x="3" y="60"/>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7" name="Freeform 30">
              <a:extLst>
                <a:ext uri="{FF2B5EF4-FFF2-40B4-BE49-F238E27FC236}">
                  <a16:creationId xmlns:a16="http://schemas.microsoft.com/office/drawing/2014/main" id="{A7572E98-C0D3-4A25-A09F-20A59D96172C}"/>
                </a:ext>
              </a:extLst>
            </p:cNvPr>
            <p:cNvSpPr>
              <a:spLocks/>
            </p:cNvSpPr>
            <p:nvPr/>
          </p:nvSpPr>
          <p:spPr bwMode="auto">
            <a:xfrm>
              <a:off x="8689576" y="4164523"/>
              <a:ext cx="33927" cy="174154"/>
            </a:xfrm>
            <a:custGeom>
              <a:avLst/>
              <a:gdLst>
                <a:gd name="T0" fmla="*/ 3 w 9"/>
                <a:gd name="T1" fmla="*/ 44 h 45"/>
                <a:gd name="T2" fmla="*/ 5 w 9"/>
                <a:gd name="T3" fmla="*/ 44 h 45"/>
                <a:gd name="T4" fmla="*/ 9 w 9"/>
                <a:gd name="T5" fmla="*/ 38 h 45"/>
                <a:gd name="T6" fmla="*/ 6 w 9"/>
                <a:gd name="T7" fmla="*/ 24 h 45"/>
                <a:gd name="T8" fmla="*/ 7 w 9"/>
                <a:gd name="T9" fmla="*/ 15 h 45"/>
                <a:gd name="T10" fmla="*/ 8 w 9"/>
                <a:gd name="T11" fmla="*/ 9 h 45"/>
                <a:gd name="T12" fmla="*/ 7 w 9"/>
                <a:gd name="T13" fmla="*/ 0 h 45"/>
                <a:gd name="T14" fmla="*/ 5 w 9"/>
                <a:gd name="T15" fmla="*/ 3 h 45"/>
                <a:gd name="T16" fmla="*/ 3 w 9"/>
                <a:gd name="T17" fmla="*/ 7 h 45"/>
                <a:gd name="T18" fmla="*/ 3 w 9"/>
                <a:gd name="T19" fmla="*/ 19 h 45"/>
                <a:gd name="T20" fmla="*/ 1 w 9"/>
                <a:gd name="T21" fmla="*/ 24 h 45"/>
                <a:gd name="T22" fmla="*/ 1 w 9"/>
                <a:gd name="T23" fmla="*/ 34 h 45"/>
                <a:gd name="T24" fmla="*/ 3 w 9"/>
                <a:gd name="T2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45">
                  <a:moveTo>
                    <a:pt x="3" y="44"/>
                  </a:moveTo>
                  <a:cubicBezTo>
                    <a:pt x="3" y="45"/>
                    <a:pt x="4" y="45"/>
                    <a:pt x="5" y="44"/>
                  </a:cubicBezTo>
                  <a:cubicBezTo>
                    <a:pt x="7" y="43"/>
                    <a:pt x="9" y="40"/>
                    <a:pt x="9" y="38"/>
                  </a:cubicBezTo>
                  <a:cubicBezTo>
                    <a:pt x="9" y="32"/>
                    <a:pt x="6" y="26"/>
                    <a:pt x="6" y="24"/>
                  </a:cubicBezTo>
                  <a:cubicBezTo>
                    <a:pt x="7" y="18"/>
                    <a:pt x="9" y="21"/>
                    <a:pt x="7" y="15"/>
                  </a:cubicBezTo>
                  <a:cubicBezTo>
                    <a:pt x="6" y="12"/>
                    <a:pt x="7" y="11"/>
                    <a:pt x="8" y="9"/>
                  </a:cubicBezTo>
                  <a:cubicBezTo>
                    <a:pt x="9" y="6"/>
                    <a:pt x="7" y="0"/>
                    <a:pt x="7" y="0"/>
                  </a:cubicBezTo>
                  <a:cubicBezTo>
                    <a:pt x="6" y="1"/>
                    <a:pt x="6" y="1"/>
                    <a:pt x="5" y="3"/>
                  </a:cubicBezTo>
                  <a:cubicBezTo>
                    <a:pt x="4" y="4"/>
                    <a:pt x="3" y="6"/>
                    <a:pt x="3" y="7"/>
                  </a:cubicBezTo>
                  <a:cubicBezTo>
                    <a:pt x="1" y="13"/>
                    <a:pt x="3" y="15"/>
                    <a:pt x="3" y="19"/>
                  </a:cubicBezTo>
                  <a:cubicBezTo>
                    <a:pt x="3" y="20"/>
                    <a:pt x="1" y="23"/>
                    <a:pt x="1" y="24"/>
                  </a:cubicBezTo>
                  <a:cubicBezTo>
                    <a:pt x="0" y="25"/>
                    <a:pt x="1" y="29"/>
                    <a:pt x="1" y="34"/>
                  </a:cubicBezTo>
                  <a:cubicBezTo>
                    <a:pt x="1" y="39"/>
                    <a:pt x="1" y="43"/>
                    <a:pt x="3" y="44"/>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8" name="Freeform 31">
              <a:extLst>
                <a:ext uri="{FF2B5EF4-FFF2-40B4-BE49-F238E27FC236}">
                  <a16:creationId xmlns:a16="http://schemas.microsoft.com/office/drawing/2014/main" id="{372C8E24-3B3B-4515-AA9B-3325669B1B6D}"/>
                </a:ext>
              </a:extLst>
            </p:cNvPr>
            <p:cNvSpPr>
              <a:spLocks/>
            </p:cNvSpPr>
            <p:nvPr/>
          </p:nvSpPr>
          <p:spPr bwMode="auto">
            <a:xfrm>
              <a:off x="8723502" y="4126074"/>
              <a:ext cx="178678" cy="212603"/>
            </a:xfrm>
            <a:custGeom>
              <a:avLst/>
              <a:gdLst>
                <a:gd name="T0" fmla="*/ 42 w 46"/>
                <a:gd name="T1" fmla="*/ 36 h 55"/>
                <a:gd name="T2" fmla="*/ 37 w 46"/>
                <a:gd name="T3" fmla="*/ 8 h 55"/>
                <a:gd name="T4" fmla="*/ 19 w 46"/>
                <a:gd name="T5" fmla="*/ 0 h 55"/>
                <a:gd name="T6" fmla="*/ 1 w 46"/>
                <a:gd name="T7" fmla="*/ 6 h 55"/>
                <a:gd name="T8" fmla="*/ 2 w 46"/>
                <a:gd name="T9" fmla="*/ 13 h 55"/>
                <a:gd name="T10" fmla="*/ 1 w 46"/>
                <a:gd name="T11" fmla="*/ 23 h 55"/>
                <a:gd name="T12" fmla="*/ 5 w 46"/>
                <a:gd name="T13" fmla="*/ 41 h 55"/>
                <a:gd name="T14" fmla="*/ 11 w 46"/>
                <a:gd name="T15" fmla="*/ 49 h 55"/>
                <a:gd name="T16" fmla="*/ 29 w 46"/>
                <a:gd name="T17" fmla="*/ 53 h 55"/>
                <a:gd name="T18" fmla="*/ 42 w 46"/>
                <a:gd name="T19"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55">
                  <a:moveTo>
                    <a:pt x="42" y="36"/>
                  </a:moveTo>
                  <a:cubicBezTo>
                    <a:pt x="46" y="27"/>
                    <a:pt x="45" y="16"/>
                    <a:pt x="37" y="8"/>
                  </a:cubicBezTo>
                  <a:cubicBezTo>
                    <a:pt x="32" y="3"/>
                    <a:pt x="26" y="1"/>
                    <a:pt x="19" y="0"/>
                  </a:cubicBezTo>
                  <a:cubicBezTo>
                    <a:pt x="14" y="0"/>
                    <a:pt x="4" y="2"/>
                    <a:pt x="1" y="6"/>
                  </a:cubicBezTo>
                  <a:cubicBezTo>
                    <a:pt x="0" y="6"/>
                    <a:pt x="4" y="10"/>
                    <a:pt x="2" y="13"/>
                  </a:cubicBezTo>
                  <a:cubicBezTo>
                    <a:pt x="0" y="17"/>
                    <a:pt x="1" y="22"/>
                    <a:pt x="1" y="23"/>
                  </a:cubicBezTo>
                  <a:cubicBezTo>
                    <a:pt x="3" y="32"/>
                    <a:pt x="2" y="36"/>
                    <a:pt x="5" y="41"/>
                  </a:cubicBezTo>
                  <a:cubicBezTo>
                    <a:pt x="7" y="45"/>
                    <a:pt x="9" y="48"/>
                    <a:pt x="11" y="49"/>
                  </a:cubicBezTo>
                  <a:cubicBezTo>
                    <a:pt x="14" y="52"/>
                    <a:pt x="26" y="55"/>
                    <a:pt x="29" y="53"/>
                  </a:cubicBezTo>
                  <a:cubicBezTo>
                    <a:pt x="33" y="51"/>
                    <a:pt x="41" y="39"/>
                    <a:pt x="42" y="36"/>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69" name="Freeform 32">
              <a:extLst>
                <a:ext uri="{FF2B5EF4-FFF2-40B4-BE49-F238E27FC236}">
                  <a16:creationId xmlns:a16="http://schemas.microsoft.com/office/drawing/2014/main" id="{6CE71746-57CD-4C27-99A1-D01AC8FA5C28}"/>
                </a:ext>
              </a:extLst>
            </p:cNvPr>
            <p:cNvSpPr>
              <a:spLocks/>
            </p:cNvSpPr>
            <p:nvPr/>
          </p:nvSpPr>
          <p:spPr bwMode="auto">
            <a:xfrm>
              <a:off x="8739334" y="4275349"/>
              <a:ext cx="27141" cy="54282"/>
            </a:xfrm>
            <a:custGeom>
              <a:avLst/>
              <a:gdLst>
                <a:gd name="T0" fmla="*/ 1 w 7"/>
                <a:gd name="T1" fmla="*/ 3 h 14"/>
                <a:gd name="T2" fmla="*/ 3 w 7"/>
                <a:gd name="T3" fmla="*/ 0 h 14"/>
                <a:gd name="T4" fmla="*/ 6 w 7"/>
                <a:gd name="T5" fmla="*/ 5 h 14"/>
                <a:gd name="T6" fmla="*/ 1 w 7"/>
                <a:gd name="T7" fmla="*/ 12 h 14"/>
                <a:gd name="T8" fmla="*/ 1 w 7"/>
                <a:gd name="T9" fmla="*/ 3 h 14"/>
              </a:gdLst>
              <a:ahLst/>
              <a:cxnLst>
                <a:cxn ang="0">
                  <a:pos x="T0" y="T1"/>
                </a:cxn>
                <a:cxn ang="0">
                  <a:pos x="T2" y="T3"/>
                </a:cxn>
                <a:cxn ang="0">
                  <a:pos x="T4" y="T5"/>
                </a:cxn>
                <a:cxn ang="0">
                  <a:pos x="T6" y="T7"/>
                </a:cxn>
                <a:cxn ang="0">
                  <a:pos x="T8" y="T9"/>
                </a:cxn>
              </a:cxnLst>
              <a:rect l="0" t="0" r="r" b="b"/>
              <a:pathLst>
                <a:path w="7" h="14">
                  <a:moveTo>
                    <a:pt x="1" y="3"/>
                  </a:moveTo>
                  <a:cubicBezTo>
                    <a:pt x="1" y="0"/>
                    <a:pt x="2" y="0"/>
                    <a:pt x="3" y="0"/>
                  </a:cubicBezTo>
                  <a:cubicBezTo>
                    <a:pt x="4" y="0"/>
                    <a:pt x="5" y="2"/>
                    <a:pt x="6" y="5"/>
                  </a:cubicBezTo>
                  <a:cubicBezTo>
                    <a:pt x="7" y="9"/>
                    <a:pt x="5" y="14"/>
                    <a:pt x="1" y="12"/>
                  </a:cubicBezTo>
                  <a:cubicBezTo>
                    <a:pt x="0" y="10"/>
                    <a:pt x="1" y="7"/>
                    <a:pt x="1" y="3"/>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0" name="Freeform 33">
              <a:extLst>
                <a:ext uri="{FF2B5EF4-FFF2-40B4-BE49-F238E27FC236}">
                  <a16:creationId xmlns:a16="http://schemas.microsoft.com/office/drawing/2014/main" id="{77B86276-6331-4E2C-8890-F76BCFA5D038}"/>
                </a:ext>
              </a:extLst>
            </p:cNvPr>
            <p:cNvSpPr>
              <a:spLocks/>
            </p:cNvSpPr>
            <p:nvPr/>
          </p:nvSpPr>
          <p:spPr bwMode="auto">
            <a:xfrm>
              <a:off x="8741596" y="4275349"/>
              <a:ext cx="24880" cy="54282"/>
            </a:xfrm>
            <a:custGeom>
              <a:avLst/>
              <a:gdLst>
                <a:gd name="T0" fmla="*/ 0 w 6"/>
                <a:gd name="T1" fmla="*/ 3 h 14"/>
                <a:gd name="T2" fmla="*/ 2 w 6"/>
                <a:gd name="T3" fmla="*/ 0 h 14"/>
                <a:gd name="T4" fmla="*/ 5 w 6"/>
                <a:gd name="T5" fmla="*/ 5 h 14"/>
                <a:gd name="T6" fmla="*/ 0 w 6"/>
                <a:gd name="T7" fmla="*/ 12 h 14"/>
                <a:gd name="T8" fmla="*/ 2 w 6"/>
                <a:gd name="T9" fmla="*/ 5 h 14"/>
                <a:gd name="T10" fmla="*/ 0 w 6"/>
                <a:gd name="T11" fmla="*/ 3 h 14"/>
              </a:gdLst>
              <a:ahLst/>
              <a:cxnLst>
                <a:cxn ang="0">
                  <a:pos x="T0" y="T1"/>
                </a:cxn>
                <a:cxn ang="0">
                  <a:pos x="T2" y="T3"/>
                </a:cxn>
                <a:cxn ang="0">
                  <a:pos x="T4" y="T5"/>
                </a:cxn>
                <a:cxn ang="0">
                  <a:pos x="T6" y="T7"/>
                </a:cxn>
                <a:cxn ang="0">
                  <a:pos x="T8" y="T9"/>
                </a:cxn>
                <a:cxn ang="0">
                  <a:pos x="T10" y="T11"/>
                </a:cxn>
              </a:cxnLst>
              <a:rect l="0" t="0" r="r" b="b"/>
              <a:pathLst>
                <a:path w="6" h="14">
                  <a:moveTo>
                    <a:pt x="0" y="3"/>
                  </a:moveTo>
                  <a:cubicBezTo>
                    <a:pt x="0" y="0"/>
                    <a:pt x="1" y="0"/>
                    <a:pt x="2" y="0"/>
                  </a:cubicBezTo>
                  <a:cubicBezTo>
                    <a:pt x="3" y="0"/>
                    <a:pt x="4" y="2"/>
                    <a:pt x="5" y="5"/>
                  </a:cubicBezTo>
                  <a:cubicBezTo>
                    <a:pt x="6" y="9"/>
                    <a:pt x="4" y="14"/>
                    <a:pt x="0" y="12"/>
                  </a:cubicBezTo>
                  <a:cubicBezTo>
                    <a:pt x="3" y="12"/>
                    <a:pt x="3" y="8"/>
                    <a:pt x="2" y="5"/>
                  </a:cubicBezTo>
                  <a:cubicBezTo>
                    <a:pt x="2" y="4"/>
                    <a:pt x="1" y="2"/>
                    <a:pt x="0" y="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1" name="Freeform 34">
              <a:extLst>
                <a:ext uri="{FF2B5EF4-FFF2-40B4-BE49-F238E27FC236}">
                  <a16:creationId xmlns:a16="http://schemas.microsoft.com/office/drawing/2014/main" id="{6FF4FA59-51F1-4E05-B5B3-6F1B0F5900A8}"/>
                </a:ext>
              </a:extLst>
            </p:cNvPr>
            <p:cNvSpPr>
              <a:spLocks/>
            </p:cNvSpPr>
            <p:nvPr/>
          </p:nvSpPr>
          <p:spPr bwMode="auto">
            <a:xfrm>
              <a:off x="8741596" y="4291180"/>
              <a:ext cx="13570" cy="20356"/>
            </a:xfrm>
            <a:custGeom>
              <a:avLst/>
              <a:gdLst>
                <a:gd name="T0" fmla="*/ 2 w 3"/>
                <a:gd name="T1" fmla="*/ 0 h 5"/>
                <a:gd name="T2" fmla="*/ 1 w 3"/>
                <a:gd name="T3" fmla="*/ 4 h 5"/>
                <a:gd name="T4" fmla="*/ 3 w 3"/>
                <a:gd name="T5" fmla="*/ 4 h 5"/>
                <a:gd name="T6" fmla="*/ 2 w 3"/>
                <a:gd name="T7" fmla="*/ 0 h 5"/>
              </a:gdLst>
              <a:ahLst/>
              <a:cxnLst>
                <a:cxn ang="0">
                  <a:pos x="T0" y="T1"/>
                </a:cxn>
                <a:cxn ang="0">
                  <a:pos x="T2" y="T3"/>
                </a:cxn>
                <a:cxn ang="0">
                  <a:pos x="T4" y="T5"/>
                </a:cxn>
                <a:cxn ang="0">
                  <a:pos x="T6" y="T7"/>
                </a:cxn>
              </a:cxnLst>
              <a:rect l="0" t="0" r="r" b="b"/>
              <a:pathLst>
                <a:path w="3" h="5">
                  <a:moveTo>
                    <a:pt x="2" y="0"/>
                  </a:moveTo>
                  <a:cubicBezTo>
                    <a:pt x="1" y="2"/>
                    <a:pt x="0" y="3"/>
                    <a:pt x="1" y="4"/>
                  </a:cubicBezTo>
                  <a:cubicBezTo>
                    <a:pt x="1" y="4"/>
                    <a:pt x="1" y="5"/>
                    <a:pt x="3" y="4"/>
                  </a:cubicBezTo>
                  <a:cubicBezTo>
                    <a:pt x="3" y="2"/>
                    <a:pt x="2" y="1"/>
                    <a:pt x="2" y="0"/>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2" name="Freeform 35">
              <a:extLst>
                <a:ext uri="{FF2B5EF4-FFF2-40B4-BE49-F238E27FC236}">
                  <a16:creationId xmlns:a16="http://schemas.microsoft.com/office/drawing/2014/main" id="{EB3C1C2D-7FBC-4FE1-8785-006686AA1FC8}"/>
                </a:ext>
              </a:extLst>
            </p:cNvPr>
            <p:cNvSpPr>
              <a:spLocks/>
            </p:cNvSpPr>
            <p:nvPr/>
          </p:nvSpPr>
          <p:spPr bwMode="auto">
            <a:xfrm>
              <a:off x="8664697" y="4126074"/>
              <a:ext cx="189986" cy="212603"/>
            </a:xfrm>
            <a:custGeom>
              <a:avLst/>
              <a:gdLst>
                <a:gd name="T0" fmla="*/ 16 w 49"/>
                <a:gd name="T1" fmla="*/ 5 h 55"/>
                <a:gd name="T2" fmla="*/ 49 w 49"/>
                <a:gd name="T3" fmla="*/ 8 h 55"/>
                <a:gd name="T4" fmla="*/ 33 w 49"/>
                <a:gd name="T5" fmla="*/ 41 h 55"/>
                <a:gd name="T6" fmla="*/ 16 w 49"/>
                <a:gd name="T7" fmla="*/ 5 h 55"/>
              </a:gdLst>
              <a:ahLst/>
              <a:cxnLst>
                <a:cxn ang="0">
                  <a:pos x="T0" y="T1"/>
                </a:cxn>
                <a:cxn ang="0">
                  <a:pos x="T2" y="T3"/>
                </a:cxn>
                <a:cxn ang="0">
                  <a:pos x="T4" y="T5"/>
                </a:cxn>
                <a:cxn ang="0">
                  <a:pos x="T6" y="T7"/>
                </a:cxn>
              </a:cxnLst>
              <a:rect l="0" t="0" r="r" b="b"/>
              <a:pathLst>
                <a:path w="49" h="55">
                  <a:moveTo>
                    <a:pt x="16" y="5"/>
                  </a:moveTo>
                  <a:cubicBezTo>
                    <a:pt x="28" y="0"/>
                    <a:pt x="46" y="2"/>
                    <a:pt x="49" y="8"/>
                  </a:cubicBezTo>
                  <a:cubicBezTo>
                    <a:pt x="41" y="15"/>
                    <a:pt x="43" y="33"/>
                    <a:pt x="33" y="41"/>
                  </a:cubicBezTo>
                  <a:cubicBezTo>
                    <a:pt x="13" y="55"/>
                    <a:pt x="0" y="8"/>
                    <a:pt x="16" y="5"/>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3" name="Freeform 36">
              <a:extLst>
                <a:ext uri="{FF2B5EF4-FFF2-40B4-BE49-F238E27FC236}">
                  <a16:creationId xmlns:a16="http://schemas.microsoft.com/office/drawing/2014/main" id="{8E791CDD-4E64-467A-87B8-D5CEC803B4F5}"/>
                </a:ext>
              </a:extLst>
            </p:cNvPr>
            <p:cNvSpPr>
              <a:spLocks/>
            </p:cNvSpPr>
            <p:nvPr/>
          </p:nvSpPr>
          <p:spPr bwMode="auto">
            <a:xfrm>
              <a:off x="8676005" y="4144168"/>
              <a:ext cx="178678" cy="156060"/>
            </a:xfrm>
            <a:custGeom>
              <a:avLst/>
              <a:gdLst>
                <a:gd name="T0" fmla="*/ 13 w 46"/>
                <a:gd name="T1" fmla="*/ 0 h 40"/>
                <a:gd name="T2" fmla="*/ 18 w 46"/>
                <a:gd name="T3" fmla="*/ 34 h 40"/>
                <a:gd name="T4" fmla="*/ 32 w 46"/>
                <a:gd name="T5" fmla="*/ 29 h 40"/>
                <a:gd name="T6" fmla="*/ 46 w 46"/>
                <a:gd name="T7" fmla="*/ 3 h 40"/>
                <a:gd name="T8" fmla="*/ 33 w 46"/>
                <a:gd name="T9" fmla="*/ 32 h 40"/>
                <a:gd name="T10" fmla="*/ 18 w 46"/>
                <a:gd name="T11" fmla="*/ 37 h 40"/>
                <a:gd name="T12" fmla="*/ 13 w 4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6" h="40">
                  <a:moveTo>
                    <a:pt x="13" y="0"/>
                  </a:moveTo>
                  <a:cubicBezTo>
                    <a:pt x="1" y="6"/>
                    <a:pt x="10" y="30"/>
                    <a:pt x="18" y="34"/>
                  </a:cubicBezTo>
                  <a:cubicBezTo>
                    <a:pt x="24" y="37"/>
                    <a:pt x="29" y="35"/>
                    <a:pt x="32" y="29"/>
                  </a:cubicBezTo>
                  <a:cubicBezTo>
                    <a:pt x="38" y="20"/>
                    <a:pt x="40" y="5"/>
                    <a:pt x="46" y="3"/>
                  </a:cubicBezTo>
                  <a:cubicBezTo>
                    <a:pt x="39" y="9"/>
                    <a:pt x="39" y="23"/>
                    <a:pt x="33" y="32"/>
                  </a:cubicBezTo>
                  <a:cubicBezTo>
                    <a:pt x="30" y="37"/>
                    <a:pt x="25" y="40"/>
                    <a:pt x="18" y="37"/>
                  </a:cubicBezTo>
                  <a:cubicBezTo>
                    <a:pt x="6" y="32"/>
                    <a:pt x="0" y="3"/>
                    <a:pt x="13"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4" name="Freeform 37">
              <a:extLst>
                <a:ext uri="{FF2B5EF4-FFF2-40B4-BE49-F238E27FC236}">
                  <a16:creationId xmlns:a16="http://schemas.microsoft.com/office/drawing/2014/main" id="{68D40587-595D-4B2B-9BC5-504254F2F817}"/>
                </a:ext>
              </a:extLst>
            </p:cNvPr>
            <p:cNvSpPr>
              <a:spLocks/>
            </p:cNvSpPr>
            <p:nvPr/>
          </p:nvSpPr>
          <p:spPr bwMode="auto">
            <a:xfrm>
              <a:off x="8703146" y="4153215"/>
              <a:ext cx="147013" cy="131180"/>
            </a:xfrm>
            <a:custGeom>
              <a:avLst/>
              <a:gdLst>
                <a:gd name="T0" fmla="*/ 4 w 38"/>
                <a:gd name="T1" fmla="*/ 0 h 34"/>
                <a:gd name="T2" fmla="*/ 15 w 38"/>
                <a:gd name="T3" fmla="*/ 27 h 34"/>
                <a:gd name="T4" fmla="*/ 38 w 38"/>
                <a:gd name="T5" fmla="*/ 1 h 34"/>
                <a:gd name="T6" fmla="*/ 31 w 38"/>
                <a:gd name="T7" fmla="*/ 14 h 34"/>
                <a:gd name="T8" fmla="*/ 11 w 38"/>
                <a:gd name="T9" fmla="*/ 28 h 34"/>
                <a:gd name="T10" fmla="*/ 4 w 38"/>
                <a:gd name="T11" fmla="*/ 0 h 34"/>
              </a:gdLst>
              <a:ahLst/>
              <a:cxnLst>
                <a:cxn ang="0">
                  <a:pos x="T0" y="T1"/>
                </a:cxn>
                <a:cxn ang="0">
                  <a:pos x="T2" y="T3"/>
                </a:cxn>
                <a:cxn ang="0">
                  <a:pos x="T4" y="T5"/>
                </a:cxn>
                <a:cxn ang="0">
                  <a:pos x="T6" y="T7"/>
                </a:cxn>
                <a:cxn ang="0">
                  <a:pos x="T8" y="T9"/>
                </a:cxn>
                <a:cxn ang="0">
                  <a:pos x="T10" y="T11"/>
                </a:cxn>
              </a:cxnLst>
              <a:rect l="0" t="0" r="r" b="b"/>
              <a:pathLst>
                <a:path w="38" h="34">
                  <a:moveTo>
                    <a:pt x="4" y="0"/>
                  </a:moveTo>
                  <a:cubicBezTo>
                    <a:pt x="1" y="8"/>
                    <a:pt x="2" y="25"/>
                    <a:pt x="15" y="27"/>
                  </a:cubicBezTo>
                  <a:cubicBezTo>
                    <a:pt x="30" y="28"/>
                    <a:pt x="29" y="3"/>
                    <a:pt x="38" y="1"/>
                  </a:cubicBezTo>
                  <a:cubicBezTo>
                    <a:pt x="33" y="4"/>
                    <a:pt x="33" y="9"/>
                    <a:pt x="31" y="14"/>
                  </a:cubicBezTo>
                  <a:cubicBezTo>
                    <a:pt x="28" y="21"/>
                    <a:pt x="23" y="34"/>
                    <a:pt x="11" y="28"/>
                  </a:cubicBezTo>
                  <a:cubicBezTo>
                    <a:pt x="0" y="23"/>
                    <a:pt x="0" y="9"/>
                    <a:pt x="4"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5" name="Freeform 38">
              <a:extLst>
                <a:ext uri="{FF2B5EF4-FFF2-40B4-BE49-F238E27FC236}">
                  <a16:creationId xmlns:a16="http://schemas.microsoft.com/office/drawing/2014/main" id="{B0085B72-254F-444D-94BF-9813BC2EF895}"/>
                </a:ext>
              </a:extLst>
            </p:cNvPr>
            <p:cNvSpPr>
              <a:spLocks/>
            </p:cNvSpPr>
            <p:nvPr/>
          </p:nvSpPr>
          <p:spPr bwMode="auto">
            <a:xfrm>
              <a:off x="8707670" y="4148692"/>
              <a:ext cx="135704" cy="97255"/>
            </a:xfrm>
            <a:custGeom>
              <a:avLst/>
              <a:gdLst>
                <a:gd name="T0" fmla="*/ 4 w 35"/>
                <a:gd name="T1" fmla="*/ 0 h 25"/>
                <a:gd name="T2" fmla="*/ 16 w 35"/>
                <a:gd name="T3" fmla="*/ 23 h 25"/>
                <a:gd name="T4" fmla="*/ 35 w 35"/>
                <a:gd name="T5" fmla="*/ 3 h 25"/>
                <a:gd name="T6" fmla="*/ 17 w 35"/>
                <a:gd name="T7" fmla="*/ 25 h 25"/>
                <a:gd name="T8" fmla="*/ 4 w 35"/>
                <a:gd name="T9" fmla="*/ 0 h 25"/>
              </a:gdLst>
              <a:ahLst/>
              <a:cxnLst>
                <a:cxn ang="0">
                  <a:pos x="T0" y="T1"/>
                </a:cxn>
                <a:cxn ang="0">
                  <a:pos x="T2" y="T3"/>
                </a:cxn>
                <a:cxn ang="0">
                  <a:pos x="T4" y="T5"/>
                </a:cxn>
                <a:cxn ang="0">
                  <a:pos x="T6" y="T7"/>
                </a:cxn>
                <a:cxn ang="0">
                  <a:pos x="T8" y="T9"/>
                </a:cxn>
              </a:cxnLst>
              <a:rect l="0" t="0" r="r" b="b"/>
              <a:pathLst>
                <a:path w="35" h="25">
                  <a:moveTo>
                    <a:pt x="4" y="0"/>
                  </a:moveTo>
                  <a:cubicBezTo>
                    <a:pt x="2" y="8"/>
                    <a:pt x="4" y="23"/>
                    <a:pt x="16" y="23"/>
                  </a:cubicBezTo>
                  <a:cubicBezTo>
                    <a:pt x="28" y="23"/>
                    <a:pt x="27" y="4"/>
                    <a:pt x="35" y="3"/>
                  </a:cubicBezTo>
                  <a:cubicBezTo>
                    <a:pt x="27" y="7"/>
                    <a:pt x="30" y="25"/>
                    <a:pt x="17" y="25"/>
                  </a:cubicBezTo>
                  <a:cubicBezTo>
                    <a:pt x="3" y="25"/>
                    <a:pt x="0" y="8"/>
                    <a:pt x="4"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6" name="Freeform 39">
              <a:extLst>
                <a:ext uri="{FF2B5EF4-FFF2-40B4-BE49-F238E27FC236}">
                  <a16:creationId xmlns:a16="http://schemas.microsoft.com/office/drawing/2014/main" id="{BE414F8C-942F-486B-A318-DB0A7C21E36D}"/>
                </a:ext>
              </a:extLst>
            </p:cNvPr>
            <p:cNvSpPr>
              <a:spLocks/>
            </p:cNvSpPr>
            <p:nvPr/>
          </p:nvSpPr>
          <p:spPr bwMode="auto">
            <a:xfrm>
              <a:off x="8816233" y="4144168"/>
              <a:ext cx="104040" cy="174154"/>
            </a:xfrm>
            <a:custGeom>
              <a:avLst/>
              <a:gdLst>
                <a:gd name="T0" fmla="*/ 0 w 27"/>
                <a:gd name="T1" fmla="*/ 27 h 45"/>
                <a:gd name="T2" fmla="*/ 9 w 27"/>
                <a:gd name="T3" fmla="*/ 2 h 45"/>
                <a:gd name="T4" fmla="*/ 19 w 27"/>
                <a:gd name="T5" fmla="*/ 2 h 45"/>
                <a:gd name="T6" fmla="*/ 23 w 27"/>
                <a:gd name="T7" fmla="*/ 26 h 45"/>
                <a:gd name="T8" fmla="*/ 6 w 27"/>
                <a:gd name="T9" fmla="*/ 44 h 45"/>
                <a:gd name="T10" fmla="*/ 0 w 27"/>
                <a:gd name="T11" fmla="*/ 27 h 45"/>
              </a:gdLst>
              <a:ahLst/>
              <a:cxnLst>
                <a:cxn ang="0">
                  <a:pos x="T0" y="T1"/>
                </a:cxn>
                <a:cxn ang="0">
                  <a:pos x="T2" y="T3"/>
                </a:cxn>
                <a:cxn ang="0">
                  <a:pos x="T4" y="T5"/>
                </a:cxn>
                <a:cxn ang="0">
                  <a:pos x="T6" y="T7"/>
                </a:cxn>
                <a:cxn ang="0">
                  <a:pos x="T8" y="T9"/>
                </a:cxn>
                <a:cxn ang="0">
                  <a:pos x="T10" y="T11"/>
                </a:cxn>
              </a:cxnLst>
              <a:rect l="0" t="0" r="r" b="b"/>
              <a:pathLst>
                <a:path w="27" h="45">
                  <a:moveTo>
                    <a:pt x="0" y="27"/>
                  </a:moveTo>
                  <a:cubicBezTo>
                    <a:pt x="0" y="16"/>
                    <a:pt x="3" y="6"/>
                    <a:pt x="9" y="2"/>
                  </a:cubicBezTo>
                  <a:cubicBezTo>
                    <a:pt x="12" y="0"/>
                    <a:pt x="16" y="1"/>
                    <a:pt x="19" y="2"/>
                  </a:cubicBezTo>
                  <a:cubicBezTo>
                    <a:pt x="26" y="5"/>
                    <a:pt x="27" y="16"/>
                    <a:pt x="23" y="26"/>
                  </a:cubicBezTo>
                  <a:cubicBezTo>
                    <a:pt x="19" y="34"/>
                    <a:pt x="11" y="45"/>
                    <a:pt x="6" y="44"/>
                  </a:cubicBezTo>
                  <a:cubicBezTo>
                    <a:pt x="2" y="44"/>
                    <a:pt x="1" y="37"/>
                    <a:pt x="0" y="27"/>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7" name="Freeform 40">
              <a:extLst>
                <a:ext uri="{FF2B5EF4-FFF2-40B4-BE49-F238E27FC236}">
                  <a16:creationId xmlns:a16="http://schemas.microsoft.com/office/drawing/2014/main" id="{A6797F08-B106-4E92-96D5-D9FCCA7A8F70}"/>
                </a:ext>
              </a:extLst>
            </p:cNvPr>
            <p:cNvSpPr>
              <a:spLocks/>
            </p:cNvSpPr>
            <p:nvPr/>
          </p:nvSpPr>
          <p:spPr bwMode="auto">
            <a:xfrm>
              <a:off x="8816233" y="4202973"/>
              <a:ext cx="97255" cy="124396"/>
            </a:xfrm>
            <a:custGeom>
              <a:avLst/>
              <a:gdLst>
                <a:gd name="T0" fmla="*/ 0 w 25"/>
                <a:gd name="T1" fmla="*/ 12 h 32"/>
                <a:gd name="T2" fmla="*/ 0 w 25"/>
                <a:gd name="T3" fmla="*/ 6 h 32"/>
                <a:gd name="T4" fmla="*/ 25 w 25"/>
                <a:gd name="T5" fmla="*/ 0 h 32"/>
                <a:gd name="T6" fmla="*/ 23 w 25"/>
                <a:gd name="T7" fmla="*/ 11 h 32"/>
                <a:gd name="T8" fmla="*/ 6 w 25"/>
                <a:gd name="T9" fmla="*/ 32 h 32"/>
                <a:gd name="T10" fmla="*/ 0 w 25"/>
                <a:gd name="T11" fmla="*/ 12 h 32"/>
              </a:gdLst>
              <a:ahLst/>
              <a:cxnLst>
                <a:cxn ang="0">
                  <a:pos x="T0" y="T1"/>
                </a:cxn>
                <a:cxn ang="0">
                  <a:pos x="T2" y="T3"/>
                </a:cxn>
                <a:cxn ang="0">
                  <a:pos x="T4" y="T5"/>
                </a:cxn>
                <a:cxn ang="0">
                  <a:pos x="T6" y="T7"/>
                </a:cxn>
                <a:cxn ang="0">
                  <a:pos x="T8" y="T9"/>
                </a:cxn>
                <a:cxn ang="0">
                  <a:pos x="T10" y="T11"/>
                </a:cxn>
              </a:cxnLst>
              <a:rect l="0" t="0" r="r" b="b"/>
              <a:pathLst>
                <a:path w="25" h="32">
                  <a:moveTo>
                    <a:pt x="0" y="12"/>
                  </a:moveTo>
                  <a:cubicBezTo>
                    <a:pt x="0" y="10"/>
                    <a:pt x="0" y="8"/>
                    <a:pt x="0" y="6"/>
                  </a:cubicBezTo>
                  <a:cubicBezTo>
                    <a:pt x="10" y="12"/>
                    <a:pt x="20" y="9"/>
                    <a:pt x="25" y="0"/>
                  </a:cubicBezTo>
                  <a:cubicBezTo>
                    <a:pt x="25" y="4"/>
                    <a:pt x="24" y="8"/>
                    <a:pt x="23" y="11"/>
                  </a:cubicBezTo>
                  <a:cubicBezTo>
                    <a:pt x="19" y="19"/>
                    <a:pt x="11" y="32"/>
                    <a:pt x="6" y="32"/>
                  </a:cubicBezTo>
                  <a:cubicBezTo>
                    <a:pt x="2" y="32"/>
                    <a:pt x="1" y="22"/>
                    <a:pt x="0" y="12"/>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8" name="Freeform 41">
              <a:extLst>
                <a:ext uri="{FF2B5EF4-FFF2-40B4-BE49-F238E27FC236}">
                  <a16:creationId xmlns:a16="http://schemas.microsoft.com/office/drawing/2014/main" id="{3644E918-74C9-4BC6-A1BD-561282A05709}"/>
                </a:ext>
              </a:extLst>
            </p:cNvPr>
            <p:cNvSpPr>
              <a:spLocks/>
            </p:cNvSpPr>
            <p:nvPr/>
          </p:nvSpPr>
          <p:spPr bwMode="auto">
            <a:xfrm>
              <a:off x="8718979" y="4148692"/>
              <a:ext cx="131180" cy="97255"/>
            </a:xfrm>
            <a:custGeom>
              <a:avLst/>
              <a:gdLst>
                <a:gd name="T0" fmla="*/ 1 w 34"/>
                <a:gd name="T1" fmla="*/ 0 h 25"/>
                <a:gd name="T2" fmla="*/ 3 w 34"/>
                <a:gd name="T3" fmla="*/ 14 h 25"/>
                <a:gd name="T4" fmla="*/ 25 w 34"/>
                <a:gd name="T5" fmla="*/ 10 h 25"/>
                <a:gd name="T6" fmla="*/ 34 w 34"/>
                <a:gd name="T7" fmla="*/ 2 h 25"/>
                <a:gd name="T8" fmla="*/ 24 w 34"/>
                <a:gd name="T9" fmla="*/ 9 h 25"/>
                <a:gd name="T10" fmla="*/ 4 w 34"/>
                <a:gd name="T11" fmla="*/ 13 h 25"/>
                <a:gd name="T12" fmla="*/ 1 w 3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4" h="25">
                  <a:moveTo>
                    <a:pt x="1" y="0"/>
                  </a:moveTo>
                  <a:cubicBezTo>
                    <a:pt x="0" y="6"/>
                    <a:pt x="1" y="10"/>
                    <a:pt x="3" y="14"/>
                  </a:cubicBezTo>
                  <a:cubicBezTo>
                    <a:pt x="10" y="25"/>
                    <a:pt x="19" y="19"/>
                    <a:pt x="25" y="10"/>
                  </a:cubicBezTo>
                  <a:cubicBezTo>
                    <a:pt x="27" y="6"/>
                    <a:pt x="29" y="3"/>
                    <a:pt x="34" y="2"/>
                  </a:cubicBezTo>
                  <a:cubicBezTo>
                    <a:pt x="29" y="3"/>
                    <a:pt x="26" y="6"/>
                    <a:pt x="24" y="9"/>
                  </a:cubicBezTo>
                  <a:cubicBezTo>
                    <a:pt x="18" y="15"/>
                    <a:pt x="11" y="23"/>
                    <a:pt x="4" y="13"/>
                  </a:cubicBezTo>
                  <a:cubicBezTo>
                    <a:pt x="2" y="10"/>
                    <a:pt x="1" y="5"/>
                    <a:pt x="1"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79" name="Freeform 42">
              <a:extLst>
                <a:ext uri="{FF2B5EF4-FFF2-40B4-BE49-F238E27FC236}">
                  <a16:creationId xmlns:a16="http://schemas.microsoft.com/office/drawing/2014/main" id="{41401EE9-653E-41F9-8D70-50C843E30E25}"/>
                </a:ext>
              </a:extLst>
            </p:cNvPr>
            <p:cNvSpPr>
              <a:spLocks/>
            </p:cNvSpPr>
            <p:nvPr/>
          </p:nvSpPr>
          <p:spPr bwMode="auto">
            <a:xfrm>
              <a:off x="8540301" y="4863399"/>
              <a:ext cx="199032" cy="201295"/>
            </a:xfrm>
            <a:custGeom>
              <a:avLst/>
              <a:gdLst>
                <a:gd name="T0" fmla="*/ 51 w 51"/>
                <a:gd name="T1" fmla="*/ 32 h 52"/>
                <a:gd name="T2" fmla="*/ 50 w 51"/>
                <a:gd name="T3" fmla="*/ 29 h 52"/>
                <a:gd name="T4" fmla="*/ 50 w 51"/>
                <a:gd name="T5" fmla="*/ 28 h 52"/>
                <a:gd name="T6" fmla="*/ 1 w 51"/>
                <a:gd name="T7" fmla="*/ 0 h 52"/>
                <a:gd name="T8" fmla="*/ 0 w 51"/>
                <a:gd name="T9" fmla="*/ 3 h 52"/>
                <a:gd name="T10" fmla="*/ 0 w 51"/>
                <a:gd name="T11" fmla="*/ 15 h 52"/>
                <a:gd name="T12" fmla="*/ 37 w 51"/>
                <a:gd name="T13" fmla="*/ 52 h 52"/>
                <a:gd name="T14" fmla="*/ 51 w 51"/>
                <a:gd name="T15" fmla="*/ 44 h 52"/>
                <a:gd name="T16" fmla="*/ 51 w 51"/>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2">
                  <a:moveTo>
                    <a:pt x="51" y="32"/>
                  </a:moveTo>
                  <a:cubicBezTo>
                    <a:pt x="51" y="31"/>
                    <a:pt x="51" y="29"/>
                    <a:pt x="50" y="29"/>
                  </a:cubicBezTo>
                  <a:cubicBezTo>
                    <a:pt x="50" y="29"/>
                    <a:pt x="50" y="29"/>
                    <a:pt x="50" y="28"/>
                  </a:cubicBezTo>
                  <a:cubicBezTo>
                    <a:pt x="1" y="0"/>
                    <a:pt x="1" y="0"/>
                    <a:pt x="1" y="0"/>
                  </a:cubicBezTo>
                  <a:cubicBezTo>
                    <a:pt x="0" y="0"/>
                    <a:pt x="0" y="2"/>
                    <a:pt x="0" y="3"/>
                  </a:cubicBezTo>
                  <a:cubicBezTo>
                    <a:pt x="0" y="15"/>
                    <a:pt x="0" y="15"/>
                    <a:pt x="0" y="15"/>
                  </a:cubicBezTo>
                  <a:cubicBezTo>
                    <a:pt x="37" y="52"/>
                    <a:pt x="37" y="52"/>
                    <a:pt x="37" y="52"/>
                  </a:cubicBezTo>
                  <a:cubicBezTo>
                    <a:pt x="51" y="44"/>
                    <a:pt x="51" y="44"/>
                    <a:pt x="51" y="44"/>
                  </a:cubicBezTo>
                  <a:lnTo>
                    <a:pt x="51" y="32"/>
                  </a:lnTo>
                  <a:close/>
                </a:path>
              </a:pathLst>
            </a:custGeom>
            <a:solidFill>
              <a:srgbClr val="4F26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0" name="Freeform 43">
              <a:extLst>
                <a:ext uri="{FF2B5EF4-FFF2-40B4-BE49-F238E27FC236}">
                  <a16:creationId xmlns:a16="http://schemas.microsoft.com/office/drawing/2014/main" id="{0DDB58B4-FD1E-4593-9D6F-23EDDBE26A56}"/>
                </a:ext>
              </a:extLst>
            </p:cNvPr>
            <p:cNvSpPr>
              <a:spLocks/>
            </p:cNvSpPr>
            <p:nvPr/>
          </p:nvSpPr>
          <p:spPr bwMode="auto">
            <a:xfrm>
              <a:off x="8689576" y="4994580"/>
              <a:ext cx="65591" cy="38450"/>
            </a:xfrm>
            <a:custGeom>
              <a:avLst/>
              <a:gdLst>
                <a:gd name="T0" fmla="*/ 23 w 29"/>
                <a:gd name="T1" fmla="*/ 0 h 17"/>
                <a:gd name="T2" fmla="*/ 0 w 29"/>
                <a:gd name="T3" fmla="*/ 14 h 17"/>
                <a:gd name="T4" fmla="*/ 3 w 29"/>
                <a:gd name="T5" fmla="*/ 17 h 17"/>
                <a:gd name="T6" fmla="*/ 29 w 29"/>
                <a:gd name="T7" fmla="*/ 2 h 17"/>
                <a:gd name="T8" fmla="*/ 23 w 29"/>
                <a:gd name="T9" fmla="*/ 0 h 17"/>
              </a:gdLst>
              <a:ahLst/>
              <a:cxnLst>
                <a:cxn ang="0">
                  <a:pos x="T0" y="T1"/>
                </a:cxn>
                <a:cxn ang="0">
                  <a:pos x="T2" y="T3"/>
                </a:cxn>
                <a:cxn ang="0">
                  <a:pos x="T4" y="T5"/>
                </a:cxn>
                <a:cxn ang="0">
                  <a:pos x="T6" y="T7"/>
                </a:cxn>
                <a:cxn ang="0">
                  <a:pos x="T8" y="T9"/>
                </a:cxn>
              </a:cxnLst>
              <a:rect l="0" t="0" r="r" b="b"/>
              <a:pathLst>
                <a:path w="29" h="17">
                  <a:moveTo>
                    <a:pt x="23" y="0"/>
                  </a:moveTo>
                  <a:lnTo>
                    <a:pt x="0" y="14"/>
                  </a:lnTo>
                  <a:lnTo>
                    <a:pt x="3" y="17"/>
                  </a:lnTo>
                  <a:lnTo>
                    <a:pt x="29" y="2"/>
                  </a:lnTo>
                  <a:lnTo>
                    <a:pt x="23" y="0"/>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1" name="Freeform 44">
              <a:extLst>
                <a:ext uri="{FF2B5EF4-FFF2-40B4-BE49-F238E27FC236}">
                  <a16:creationId xmlns:a16="http://schemas.microsoft.com/office/drawing/2014/main" id="{F7B605D0-756D-49C7-8198-12E1406B7F51}"/>
                </a:ext>
              </a:extLst>
            </p:cNvPr>
            <p:cNvSpPr>
              <a:spLocks/>
            </p:cNvSpPr>
            <p:nvPr/>
          </p:nvSpPr>
          <p:spPr bwMode="auto">
            <a:xfrm>
              <a:off x="8499590" y="4913157"/>
              <a:ext cx="203556" cy="124396"/>
            </a:xfrm>
            <a:custGeom>
              <a:avLst/>
              <a:gdLst>
                <a:gd name="T0" fmla="*/ 85 w 90"/>
                <a:gd name="T1" fmla="*/ 55 h 55"/>
                <a:gd name="T2" fmla="*/ 90 w 90"/>
                <a:gd name="T3" fmla="*/ 53 h 55"/>
                <a:gd name="T4" fmla="*/ 90 w 90"/>
                <a:gd name="T5" fmla="*/ 50 h 55"/>
                <a:gd name="T6" fmla="*/ 3 w 90"/>
                <a:gd name="T7" fmla="*/ 0 h 55"/>
                <a:gd name="T8" fmla="*/ 0 w 90"/>
                <a:gd name="T9" fmla="*/ 2 h 55"/>
                <a:gd name="T10" fmla="*/ 85 w 90"/>
                <a:gd name="T11" fmla="*/ 55 h 55"/>
              </a:gdLst>
              <a:ahLst/>
              <a:cxnLst>
                <a:cxn ang="0">
                  <a:pos x="T0" y="T1"/>
                </a:cxn>
                <a:cxn ang="0">
                  <a:pos x="T2" y="T3"/>
                </a:cxn>
                <a:cxn ang="0">
                  <a:pos x="T4" y="T5"/>
                </a:cxn>
                <a:cxn ang="0">
                  <a:pos x="T6" y="T7"/>
                </a:cxn>
                <a:cxn ang="0">
                  <a:pos x="T8" y="T9"/>
                </a:cxn>
                <a:cxn ang="0">
                  <a:pos x="T10" y="T11"/>
                </a:cxn>
              </a:cxnLst>
              <a:rect l="0" t="0" r="r" b="b"/>
              <a:pathLst>
                <a:path w="90" h="55">
                  <a:moveTo>
                    <a:pt x="85" y="55"/>
                  </a:moveTo>
                  <a:lnTo>
                    <a:pt x="90" y="53"/>
                  </a:lnTo>
                  <a:lnTo>
                    <a:pt x="90" y="50"/>
                  </a:lnTo>
                  <a:lnTo>
                    <a:pt x="3" y="0"/>
                  </a:lnTo>
                  <a:lnTo>
                    <a:pt x="0" y="2"/>
                  </a:lnTo>
                  <a:lnTo>
                    <a:pt x="85" y="55"/>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2" name="Freeform 45">
              <a:extLst>
                <a:ext uri="{FF2B5EF4-FFF2-40B4-BE49-F238E27FC236}">
                  <a16:creationId xmlns:a16="http://schemas.microsoft.com/office/drawing/2014/main" id="{818D9B06-CF0D-4369-9760-E574E6A86329}"/>
                </a:ext>
              </a:extLst>
            </p:cNvPr>
            <p:cNvSpPr>
              <a:spLocks/>
            </p:cNvSpPr>
            <p:nvPr/>
          </p:nvSpPr>
          <p:spPr bwMode="auto">
            <a:xfrm>
              <a:off x="8499590" y="4917681"/>
              <a:ext cx="203556" cy="262361"/>
            </a:xfrm>
            <a:custGeom>
              <a:avLst/>
              <a:gdLst>
                <a:gd name="T0" fmla="*/ 51 w 53"/>
                <a:gd name="T1" fmla="*/ 64 h 68"/>
                <a:gd name="T2" fmla="*/ 51 w 53"/>
                <a:gd name="T3" fmla="*/ 38 h 68"/>
                <a:gd name="T4" fmla="*/ 51 w 53"/>
                <a:gd name="T5" fmla="*/ 30 h 68"/>
                <a:gd name="T6" fmla="*/ 0 w 53"/>
                <a:gd name="T7" fmla="*/ 0 h 68"/>
                <a:gd name="T8" fmla="*/ 0 w 53"/>
                <a:gd name="T9" fmla="*/ 34 h 68"/>
                <a:gd name="T10" fmla="*/ 0 w 53"/>
                <a:gd name="T11" fmla="*/ 36 h 68"/>
                <a:gd name="T12" fmla="*/ 1 w 53"/>
                <a:gd name="T13" fmla="*/ 38 h 68"/>
                <a:gd name="T14" fmla="*/ 1 w 53"/>
                <a:gd name="T15" fmla="*/ 38 h 68"/>
                <a:gd name="T16" fmla="*/ 2 w 53"/>
                <a:gd name="T17" fmla="*/ 39 h 68"/>
                <a:gd name="T18" fmla="*/ 53 w 53"/>
                <a:gd name="T19" fmla="*/ 68 h 68"/>
                <a:gd name="T20" fmla="*/ 51 w 5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68">
                  <a:moveTo>
                    <a:pt x="51" y="64"/>
                  </a:moveTo>
                  <a:cubicBezTo>
                    <a:pt x="51" y="38"/>
                    <a:pt x="51" y="38"/>
                    <a:pt x="51" y="38"/>
                  </a:cubicBezTo>
                  <a:cubicBezTo>
                    <a:pt x="51" y="30"/>
                    <a:pt x="51" y="30"/>
                    <a:pt x="51" y="30"/>
                  </a:cubicBezTo>
                  <a:cubicBezTo>
                    <a:pt x="0" y="0"/>
                    <a:pt x="0" y="0"/>
                    <a:pt x="0" y="0"/>
                  </a:cubicBezTo>
                  <a:cubicBezTo>
                    <a:pt x="0" y="34"/>
                    <a:pt x="0" y="34"/>
                    <a:pt x="0" y="34"/>
                  </a:cubicBezTo>
                  <a:cubicBezTo>
                    <a:pt x="0" y="35"/>
                    <a:pt x="0" y="36"/>
                    <a:pt x="0" y="36"/>
                  </a:cubicBezTo>
                  <a:cubicBezTo>
                    <a:pt x="1" y="37"/>
                    <a:pt x="1" y="37"/>
                    <a:pt x="1" y="38"/>
                  </a:cubicBezTo>
                  <a:cubicBezTo>
                    <a:pt x="1" y="38"/>
                    <a:pt x="1" y="38"/>
                    <a:pt x="1" y="38"/>
                  </a:cubicBezTo>
                  <a:cubicBezTo>
                    <a:pt x="2" y="38"/>
                    <a:pt x="2" y="39"/>
                    <a:pt x="2" y="39"/>
                  </a:cubicBezTo>
                  <a:cubicBezTo>
                    <a:pt x="53" y="68"/>
                    <a:pt x="53" y="68"/>
                    <a:pt x="53" y="68"/>
                  </a:cubicBezTo>
                  <a:cubicBezTo>
                    <a:pt x="52" y="68"/>
                    <a:pt x="51" y="66"/>
                    <a:pt x="51" y="64"/>
                  </a:cubicBezTo>
                  <a:close/>
                </a:path>
              </a:pathLst>
            </a:custGeom>
            <a:solidFill>
              <a:srgbClr val="6E37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3" name="Freeform 46">
              <a:extLst>
                <a:ext uri="{FF2B5EF4-FFF2-40B4-BE49-F238E27FC236}">
                  <a16:creationId xmlns:a16="http://schemas.microsoft.com/office/drawing/2014/main" id="{215956FC-FB3D-4057-B166-C427DF119AF6}"/>
                </a:ext>
              </a:extLst>
            </p:cNvPr>
            <p:cNvSpPr>
              <a:spLocks/>
            </p:cNvSpPr>
            <p:nvPr/>
          </p:nvSpPr>
          <p:spPr bwMode="auto">
            <a:xfrm>
              <a:off x="8696362" y="4999103"/>
              <a:ext cx="58805" cy="189986"/>
            </a:xfrm>
            <a:custGeom>
              <a:avLst/>
              <a:gdLst>
                <a:gd name="T0" fmla="*/ 15 w 15"/>
                <a:gd name="T1" fmla="*/ 0 h 49"/>
                <a:gd name="T2" fmla="*/ 0 w 15"/>
                <a:gd name="T3" fmla="*/ 9 h 49"/>
                <a:gd name="T4" fmla="*/ 0 w 15"/>
                <a:gd name="T5" fmla="*/ 43 h 49"/>
                <a:gd name="T6" fmla="*/ 7 w 15"/>
                <a:gd name="T7" fmla="*/ 47 h 49"/>
                <a:gd name="T8" fmla="*/ 7 w 15"/>
                <a:gd name="T9" fmla="*/ 47 h 49"/>
                <a:gd name="T10" fmla="*/ 15 w 15"/>
                <a:gd name="T11" fmla="*/ 34 h 49"/>
                <a:gd name="T12" fmla="*/ 15 w 15"/>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5" h="49">
                  <a:moveTo>
                    <a:pt x="15" y="0"/>
                  </a:moveTo>
                  <a:cubicBezTo>
                    <a:pt x="0" y="9"/>
                    <a:pt x="0" y="9"/>
                    <a:pt x="0" y="9"/>
                  </a:cubicBezTo>
                  <a:cubicBezTo>
                    <a:pt x="0" y="43"/>
                    <a:pt x="0" y="43"/>
                    <a:pt x="0" y="43"/>
                  </a:cubicBezTo>
                  <a:cubicBezTo>
                    <a:pt x="0" y="47"/>
                    <a:pt x="3" y="49"/>
                    <a:pt x="7" y="47"/>
                  </a:cubicBezTo>
                  <a:cubicBezTo>
                    <a:pt x="7" y="47"/>
                    <a:pt x="7" y="47"/>
                    <a:pt x="7" y="47"/>
                  </a:cubicBezTo>
                  <a:cubicBezTo>
                    <a:pt x="11" y="44"/>
                    <a:pt x="15" y="39"/>
                    <a:pt x="15" y="34"/>
                  </a:cubicBezTo>
                  <a:lnTo>
                    <a:pt x="15" y="0"/>
                  </a:ln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4" name="Freeform 47">
              <a:extLst>
                <a:ext uri="{FF2B5EF4-FFF2-40B4-BE49-F238E27FC236}">
                  <a16:creationId xmlns:a16="http://schemas.microsoft.com/office/drawing/2014/main" id="{7631D734-D722-48D8-A027-999A71C1C945}"/>
                </a:ext>
              </a:extLst>
            </p:cNvPr>
            <p:cNvSpPr>
              <a:spLocks/>
            </p:cNvSpPr>
            <p:nvPr/>
          </p:nvSpPr>
          <p:spPr bwMode="auto">
            <a:xfrm>
              <a:off x="8673744" y="4971962"/>
              <a:ext cx="67852" cy="76899"/>
            </a:xfrm>
            <a:custGeom>
              <a:avLst/>
              <a:gdLst>
                <a:gd name="T0" fmla="*/ 12 w 18"/>
                <a:gd name="T1" fmla="*/ 0 h 20"/>
                <a:gd name="T2" fmla="*/ 18 w 18"/>
                <a:gd name="T3" fmla="*/ 6 h 20"/>
                <a:gd name="T4" fmla="*/ 18 w 18"/>
                <a:gd name="T5" fmla="*/ 9 h 20"/>
                <a:gd name="T6" fmla="*/ 15 w 18"/>
                <a:gd name="T7" fmla="*/ 8 h 20"/>
                <a:gd name="T8" fmla="*/ 13 w 18"/>
                <a:gd name="T9" fmla="*/ 4 h 20"/>
                <a:gd name="T10" fmla="*/ 5 w 18"/>
                <a:gd name="T11" fmla="*/ 9 h 20"/>
                <a:gd name="T12" fmla="*/ 4 w 18"/>
                <a:gd name="T13" fmla="*/ 14 h 20"/>
                <a:gd name="T14" fmla="*/ 3 w 18"/>
                <a:gd name="T15" fmla="*/ 18 h 20"/>
                <a:gd name="T16" fmla="*/ 0 w 18"/>
                <a:gd name="T17" fmla="*/ 20 h 20"/>
                <a:gd name="T18" fmla="*/ 0 w 18"/>
                <a:gd name="T19" fmla="*/ 16 h 20"/>
                <a:gd name="T20" fmla="*/ 4 w 18"/>
                <a:gd name="T21" fmla="*/ 5 h 20"/>
                <a:gd name="T22" fmla="*/ 12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12" y="0"/>
                  </a:moveTo>
                  <a:cubicBezTo>
                    <a:pt x="15" y="0"/>
                    <a:pt x="18" y="2"/>
                    <a:pt x="18" y="6"/>
                  </a:cubicBezTo>
                  <a:cubicBezTo>
                    <a:pt x="18" y="9"/>
                    <a:pt x="18" y="9"/>
                    <a:pt x="18" y="9"/>
                  </a:cubicBezTo>
                  <a:cubicBezTo>
                    <a:pt x="15" y="8"/>
                    <a:pt x="15" y="8"/>
                    <a:pt x="15" y="8"/>
                  </a:cubicBezTo>
                  <a:cubicBezTo>
                    <a:pt x="15" y="6"/>
                    <a:pt x="15" y="5"/>
                    <a:pt x="13" y="4"/>
                  </a:cubicBezTo>
                  <a:cubicBezTo>
                    <a:pt x="10" y="2"/>
                    <a:pt x="6" y="7"/>
                    <a:pt x="5" y="9"/>
                  </a:cubicBezTo>
                  <a:cubicBezTo>
                    <a:pt x="4" y="11"/>
                    <a:pt x="4" y="13"/>
                    <a:pt x="4" y="14"/>
                  </a:cubicBezTo>
                  <a:cubicBezTo>
                    <a:pt x="3" y="18"/>
                    <a:pt x="3" y="18"/>
                    <a:pt x="3" y="18"/>
                  </a:cubicBezTo>
                  <a:cubicBezTo>
                    <a:pt x="0" y="20"/>
                    <a:pt x="0" y="20"/>
                    <a:pt x="0" y="20"/>
                  </a:cubicBezTo>
                  <a:cubicBezTo>
                    <a:pt x="0" y="16"/>
                    <a:pt x="0" y="16"/>
                    <a:pt x="0" y="16"/>
                  </a:cubicBezTo>
                  <a:cubicBezTo>
                    <a:pt x="0" y="13"/>
                    <a:pt x="2" y="8"/>
                    <a:pt x="4" y="5"/>
                  </a:cubicBezTo>
                  <a:cubicBezTo>
                    <a:pt x="6" y="2"/>
                    <a:pt x="8" y="0"/>
                    <a:pt x="12" y="0"/>
                  </a:cubicBezTo>
                  <a:close/>
                </a:path>
              </a:pathLst>
            </a:custGeom>
            <a:solidFill>
              <a:srgbClr val="854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5" name="Freeform 48">
              <a:extLst>
                <a:ext uri="{FF2B5EF4-FFF2-40B4-BE49-F238E27FC236}">
                  <a16:creationId xmlns:a16="http://schemas.microsoft.com/office/drawing/2014/main" id="{FA8AE491-1A71-4E90-8517-2A8EDAFB4F9E}"/>
                </a:ext>
              </a:extLst>
            </p:cNvPr>
            <p:cNvSpPr>
              <a:spLocks/>
            </p:cNvSpPr>
            <p:nvPr/>
          </p:nvSpPr>
          <p:spPr bwMode="auto">
            <a:xfrm>
              <a:off x="8594583" y="5064693"/>
              <a:ext cx="9047" cy="38450"/>
            </a:xfrm>
            <a:custGeom>
              <a:avLst/>
              <a:gdLst>
                <a:gd name="T0" fmla="*/ 0 w 4"/>
                <a:gd name="T1" fmla="*/ 2 h 17"/>
                <a:gd name="T2" fmla="*/ 4 w 4"/>
                <a:gd name="T3" fmla="*/ 0 h 17"/>
                <a:gd name="T4" fmla="*/ 4 w 4"/>
                <a:gd name="T5" fmla="*/ 14 h 17"/>
                <a:gd name="T6" fmla="*/ 0 w 4"/>
                <a:gd name="T7" fmla="*/ 17 h 17"/>
                <a:gd name="T8" fmla="*/ 0 w 4"/>
                <a:gd name="T9" fmla="*/ 8 h 17"/>
                <a:gd name="T10" fmla="*/ 0 w 4"/>
                <a:gd name="T11" fmla="*/ 2 h 17"/>
              </a:gdLst>
              <a:ahLst/>
              <a:cxnLst>
                <a:cxn ang="0">
                  <a:pos x="T0" y="T1"/>
                </a:cxn>
                <a:cxn ang="0">
                  <a:pos x="T2" y="T3"/>
                </a:cxn>
                <a:cxn ang="0">
                  <a:pos x="T4" y="T5"/>
                </a:cxn>
                <a:cxn ang="0">
                  <a:pos x="T6" y="T7"/>
                </a:cxn>
                <a:cxn ang="0">
                  <a:pos x="T8" y="T9"/>
                </a:cxn>
                <a:cxn ang="0">
                  <a:pos x="T10" y="T11"/>
                </a:cxn>
              </a:cxnLst>
              <a:rect l="0" t="0" r="r" b="b"/>
              <a:pathLst>
                <a:path w="4" h="17">
                  <a:moveTo>
                    <a:pt x="0" y="2"/>
                  </a:moveTo>
                  <a:lnTo>
                    <a:pt x="4" y="0"/>
                  </a:lnTo>
                  <a:lnTo>
                    <a:pt x="4" y="14"/>
                  </a:lnTo>
                  <a:lnTo>
                    <a:pt x="0" y="17"/>
                  </a:lnTo>
                  <a:lnTo>
                    <a:pt x="0" y="8"/>
                  </a:lnTo>
                  <a:lnTo>
                    <a:pt x="0" y="2"/>
                  </a:lnTo>
                  <a:close/>
                </a:path>
              </a:pathLst>
            </a:custGeom>
            <a:solidFill>
              <a:srgbClr val="F293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6" name="Freeform 49">
              <a:extLst>
                <a:ext uri="{FF2B5EF4-FFF2-40B4-BE49-F238E27FC236}">
                  <a16:creationId xmlns:a16="http://schemas.microsoft.com/office/drawing/2014/main" id="{6B80153E-E05F-495C-8C28-CDCEA11AD298}"/>
                </a:ext>
              </a:extLst>
            </p:cNvPr>
            <p:cNvSpPr>
              <a:spLocks/>
            </p:cNvSpPr>
            <p:nvPr/>
          </p:nvSpPr>
          <p:spPr bwMode="auto">
            <a:xfrm>
              <a:off x="8483759" y="4858876"/>
              <a:ext cx="257837" cy="221650"/>
            </a:xfrm>
            <a:custGeom>
              <a:avLst/>
              <a:gdLst>
                <a:gd name="T0" fmla="*/ 16 w 67"/>
                <a:gd name="T1" fmla="*/ 1 h 57"/>
                <a:gd name="T2" fmla="*/ 14 w 67"/>
                <a:gd name="T3" fmla="*/ 0 h 57"/>
                <a:gd name="T4" fmla="*/ 7 w 67"/>
                <a:gd name="T5" fmla="*/ 3 h 57"/>
                <a:gd name="T6" fmla="*/ 4 w 67"/>
                <a:gd name="T7" fmla="*/ 8 h 57"/>
                <a:gd name="T8" fmla="*/ 1 w 67"/>
                <a:gd name="T9" fmla="*/ 16 h 57"/>
                <a:gd name="T10" fmla="*/ 0 w 67"/>
                <a:gd name="T11" fmla="*/ 17 h 57"/>
                <a:gd name="T12" fmla="*/ 0 w 67"/>
                <a:gd name="T13" fmla="*/ 27 h 57"/>
                <a:gd name="T14" fmla="*/ 24 w 67"/>
                <a:gd name="T15" fmla="*/ 53 h 57"/>
                <a:gd name="T16" fmla="*/ 28 w 67"/>
                <a:gd name="T17" fmla="*/ 55 h 57"/>
                <a:gd name="T18" fmla="*/ 51 w 67"/>
                <a:gd name="T19" fmla="*/ 57 h 57"/>
                <a:gd name="T20" fmla="*/ 52 w 67"/>
                <a:gd name="T21" fmla="*/ 57 h 57"/>
                <a:gd name="T22" fmla="*/ 52 w 67"/>
                <a:gd name="T23" fmla="*/ 52 h 57"/>
                <a:gd name="T24" fmla="*/ 54 w 67"/>
                <a:gd name="T25" fmla="*/ 38 h 57"/>
                <a:gd name="T26" fmla="*/ 67 w 67"/>
                <a:gd name="T27" fmla="*/ 31 h 57"/>
                <a:gd name="T28" fmla="*/ 16 w 67"/>
                <a:gd name="T2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57">
                  <a:moveTo>
                    <a:pt x="16" y="1"/>
                  </a:moveTo>
                  <a:cubicBezTo>
                    <a:pt x="16" y="1"/>
                    <a:pt x="15" y="1"/>
                    <a:pt x="14" y="0"/>
                  </a:cubicBezTo>
                  <a:cubicBezTo>
                    <a:pt x="12" y="0"/>
                    <a:pt x="9" y="2"/>
                    <a:pt x="7" y="3"/>
                  </a:cubicBezTo>
                  <a:cubicBezTo>
                    <a:pt x="6" y="5"/>
                    <a:pt x="5" y="6"/>
                    <a:pt x="4" y="8"/>
                  </a:cubicBezTo>
                  <a:cubicBezTo>
                    <a:pt x="2" y="10"/>
                    <a:pt x="1" y="13"/>
                    <a:pt x="1" y="16"/>
                  </a:cubicBezTo>
                  <a:cubicBezTo>
                    <a:pt x="0" y="17"/>
                    <a:pt x="0" y="17"/>
                    <a:pt x="0" y="17"/>
                  </a:cubicBezTo>
                  <a:cubicBezTo>
                    <a:pt x="0" y="27"/>
                    <a:pt x="0" y="27"/>
                    <a:pt x="0" y="27"/>
                  </a:cubicBezTo>
                  <a:cubicBezTo>
                    <a:pt x="24" y="53"/>
                    <a:pt x="24" y="53"/>
                    <a:pt x="24" y="53"/>
                  </a:cubicBezTo>
                  <a:cubicBezTo>
                    <a:pt x="28" y="55"/>
                    <a:pt x="28" y="55"/>
                    <a:pt x="28" y="55"/>
                  </a:cubicBezTo>
                  <a:cubicBezTo>
                    <a:pt x="51" y="57"/>
                    <a:pt x="51" y="57"/>
                    <a:pt x="51" y="57"/>
                  </a:cubicBezTo>
                  <a:cubicBezTo>
                    <a:pt x="52" y="57"/>
                    <a:pt x="52" y="57"/>
                    <a:pt x="52" y="57"/>
                  </a:cubicBezTo>
                  <a:cubicBezTo>
                    <a:pt x="52" y="52"/>
                    <a:pt x="52" y="52"/>
                    <a:pt x="52" y="52"/>
                  </a:cubicBezTo>
                  <a:cubicBezTo>
                    <a:pt x="52" y="49"/>
                    <a:pt x="53" y="41"/>
                    <a:pt x="54" y="38"/>
                  </a:cubicBezTo>
                  <a:cubicBezTo>
                    <a:pt x="56" y="35"/>
                    <a:pt x="63" y="28"/>
                    <a:pt x="67" y="31"/>
                  </a:cubicBezTo>
                  <a:lnTo>
                    <a:pt x="16" y="1"/>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7" name="Freeform 50">
              <a:extLst>
                <a:ext uri="{FF2B5EF4-FFF2-40B4-BE49-F238E27FC236}">
                  <a16:creationId xmlns:a16="http://schemas.microsoft.com/office/drawing/2014/main" id="{4E2E91E5-4F55-48C4-A527-A9C501EC15F3}"/>
                </a:ext>
              </a:extLst>
            </p:cNvPr>
            <p:cNvSpPr>
              <a:spLocks/>
            </p:cNvSpPr>
            <p:nvPr/>
          </p:nvSpPr>
          <p:spPr bwMode="auto">
            <a:xfrm>
              <a:off x="8680529" y="4974223"/>
              <a:ext cx="74638" cy="106302"/>
            </a:xfrm>
            <a:custGeom>
              <a:avLst/>
              <a:gdLst>
                <a:gd name="T0" fmla="*/ 13 w 19"/>
                <a:gd name="T1" fmla="*/ 0 h 27"/>
                <a:gd name="T2" fmla="*/ 19 w 19"/>
                <a:gd name="T3" fmla="*/ 6 h 27"/>
                <a:gd name="T4" fmla="*/ 19 w 19"/>
                <a:gd name="T5" fmla="*/ 19 h 27"/>
                <a:gd name="T6" fmla="*/ 15 w 19"/>
                <a:gd name="T7" fmla="*/ 21 h 27"/>
                <a:gd name="T8" fmla="*/ 15 w 19"/>
                <a:gd name="T9" fmla="*/ 8 h 27"/>
                <a:gd name="T10" fmla="*/ 14 w 19"/>
                <a:gd name="T11" fmla="*/ 5 h 27"/>
                <a:gd name="T12" fmla="*/ 5 w 19"/>
                <a:gd name="T13" fmla="*/ 10 h 27"/>
                <a:gd name="T14" fmla="*/ 3 w 19"/>
                <a:gd name="T15" fmla="*/ 15 h 27"/>
                <a:gd name="T16" fmla="*/ 3 w 19"/>
                <a:gd name="T17" fmla="*/ 25 h 27"/>
                <a:gd name="T18" fmla="*/ 0 w 19"/>
                <a:gd name="T19" fmla="*/ 27 h 27"/>
                <a:gd name="T20" fmla="*/ 0 w 19"/>
                <a:gd name="T21" fmla="*/ 17 h 27"/>
                <a:gd name="T22" fmla="*/ 4 w 19"/>
                <a:gd name="T23" fmla="*/ 6 h 27"/>
                <a:gd name="T24" fmla="*/ 13 w 19"/>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7">
                  <a:moveTo>
                    <a:pt x="13" y="0"/>
                  </a:moveTo>
                  <a:cubicBezTo>
                    <a:pt x="16" y="0"/>
                    <a:pt x="19" y="2"/>
                    <a:pt x="19" y="6"/>
                  </a:cubicBezTo>
                  <a:cubicBezTo>
                    <a:pt x="19" y="19"/>
                    <a:pt x="19" y="19"/>
                    <a:pt x="19" y="19"/>
                  </a:cubicBezTo>
                  <a:cubicBezTo>
                    <a:pt x="15" y="21"/>
                    <a:pt x="15" y="21"/>
                    <a:pt x="15" y="21"/>
                  </a:cubicBezTo>
                  <a:cubicBezTo>
                    <a:pt x="15" y="8"/>
                    <a:pt x="15" y="8"/>
                    <a:pt x="15" y="8"/>
                  </a:cubicBezTo>
                  <a:cubicBezTo>
                    <a:pt x="15" y="6"/>
                    <a:pt x="15" y="5"/>
                    <a:pt x="14" y="5"/>
                  </a:cubicBezTo>
                  <a:cubicBezTo>
                    <a:pt x="10" y="3"/>
                    <a:pt x="6" y="7"/>
                    <a:pt x="5" y="10"/>
                  </a:cubicBezTo>
                  <a:cubicBezTo>
                    <a:pt x="4" y="11"/>
                    <a:pt x="3" y="13"/>
                    <a:pt x="3" y="15"/>
                  </a:cubicBezTo>
                  <a:cubicBezTo>
                    <a:pt x="3" y="25"/>
                    <a:pt x="3" y="25"/>
                    <a:pt x="3" y="25"/>
                  </a:cubicBezTo>
                  <a:cubicBezTo>
                    <a:pt x="0" y="27"/>
                    <a:pt x="0" y="27"/>
                    <a:pt x="0" y="27"/>
                  </a:cubicBezTo>
                  <a:cubicBezTo>
                    <a:pt x="0" y="17"/>
                    <a:pt x="0" y="17"/>
                    <a:pt x="0" y="17"/>
                  </a:cubicBezTo>
                  <a:cubicBezTo>
                    <a:pt x="0" y="13"/>
                    <a:pt x="1" y="9"/>
                    <a:pt x="4" y="6"/>
                  </a:cubicBezTo>
                  <a:cubicBezTo>
                    <a:pt x="6" y="3"/>
                    <a:pt x="9" y="1"/>
                    <a:pt x="13" y="0"/>
                  </a:cubicBez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8" name="Freeform 51">
              <a:extLst>
                <a:ext uri="{FF2B5EF4-FFF2-40B4-BE49-F238E27FC236}">
                  <a16:creationId xmlns:a16="http://schemas.microsoft.com/office/drawing/2014/main" id="{F0205FD7-8E1C-4DBA-8413-9704CF64E506}"/>
                </a:ext>
              </a:extLst>
            </p:cNvPr>
            <p:cNvSpPr>
              <a:spLocks/>
            </p:cNvSpPr>
            <p:nvPr/>
          </p:nvSpPr>
          <p:spPr bwMode="auto">
            <a:xfrm>
              <a:off x="8594583" y="5069216"/>
              <a:ext cx="4523" cy="33927"/>
            </a:xfrm>
            <a:custGeom>
              <a:avLst/>
              <a:gdLst>
                <a:gd name="T0" fmla="*/ 0 w 2"/>
                <a:gd name="T1" fmla="*/ 0 h 15"/>
                <a:gd name="T2" fmla="*/ 2 w 2"/>
                <a:gd name="T3" fmla="*/ 0 h 15"/>
                <a:gd name="T4" fmla="*/ 2 w 2"/>
                <a:gd name="T5" fmla="*/ 13 h 15"/>
                <a:gd name="T6" fmla="*/ 0 w 2"/>
                <a:gd name="T7" fmla="*/ 15 h 15"/>
                <a:gd name="T8" fmla="*/ 0 w 2"/>
                <a:gd name="T9" fmla="*/ 6 h 15"/>
                <a:gd name="T10" fmla="*/ 0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0" y="0"/>
                  </a:moveTo>
                  <a:lnTo>
                    <a:pt x="2" y="0"/>
                  </a:lnTo>
                  <a:lnTo>
                    <a:pt x="2" y="13"/>
                  </a:lnTo>
                  <a:lnTo>
                    <a:pt x="0" y="15"/>
                  </a:lnTo>
                  <a:lnTo>
                    <a:pt x="0" y="6"/>
                  </a:lnTo>
                  <a:lnTo>
                    <a:pt x="0" y="0"/>
                  </a:lnTo>
                  <a:close/>
                </a:path>
              </a:pathLst>
            </a:custGeom>
            <a:solidFill>
              <a:srgbClr val="F293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89" name="Freeform 52">
              <a:extLst>
                <a:ext uri="{FF2B5EF4-FFF2-40B4-BE49-F238E27FC236}">
                  <a16:creationId xmlns:a16="http://schemas.microsoft.com/office/drawing/2014/main" id="{F4E693B0-C36C-4AF4-BD78-ABD0B0A875E4}"/>
                </a:ext>
              </a:extLst>
            </p:cNvPr>
            <p:cNvSpPr>
              <a:spLocks/>
            </p:cNvSpPr>
            <p:nvPr/>
          </p:nvSpPr>
          <p:spPr bwMode="auto">
            <a:xfrm>
              <a:off x="8571966" y="5053385"/>
              <a:ext cx="27141" cy="15833"/>
            </a:xfrm>
            <a:custGeom>
              <a:avLst/>
              <a:gdLst>
                <a:gd name="T0" fmla="*/ 0 w 12"/>
                <a:gd name="T1" fmla="*/ 0 h 7"/>
                <a:gd name="T2" fmla="*/ 5 w 12"/>
                <a:gd name="T3" fmla="*/ 5 h 7"/>
                <a:gd name="T4" fmla="*/ 10 w 12"/>
                <a:gd name="T5" fmla="*/ 7 h 7"/>
                <a:gd name="T6" fmla="*/ 12 w 12"/>
                <a:gd name="T7" fmla="*/ 7 h 7"/>
                <a:gd name="T8" fmla="*/ 0 w 12"/>
                <a:gd name="T9" fmla="*/ 0 h 7"/>
                <a:gd name="T10" fmla="*/ 0 w 12"/>
                <a:gd name="T11" fmla="*/ 0 h 7"/>
              </a:gdLst>
              <a:ahLst/>
              <a:cxnLst>
                <a:cxn ang="0">
                  <a:pos x="T0" y="T1"/>
                </a:cxn>
                <a:cxn ang="0">
                  <a:pos x="T2" y="T3"/>
                </a:cxn>
                <a:cxn ang="0">
                  <a:pos x="T4" y="T5"/>
                </a:cxn>
                <a:cxn ang="0">
                  <a:pos x="T6" y="T7"/>
                </a:cxn>
                <a:cxn ang="0">
                  <a:pos x="T8" y="T9"/>
                </a:cxn>
                <a:cxn ang="0">
                  <a:pos x="T10" y="T11"/>
                </a:cxn>
              </a:cxnLst>
              <a:rect l="0" t="0" r="r" b="b"/>
              <a:pathLst>
                <a:path w="12" h="7">
                  <a:moveTo>
                    <a:pt x="0" y="0"/>
                  </a:moveTo>
                  <a:lnTo>
                    <a:pt x="5" y="5"/>
                  </a:lnTo>
                  <a:lnTo>
                    <a:pt x="10" y="7"/>
                  </a:lnTo>
                  <a:lnTo>
                    <a:pt x="12" y="7"/>
                  </a:lnTo>
                  <a:lnTo>
                    <a:pt x="0" y="0"/>
                  </a:lnTo>
                  <a:lnTo>
                    <a:pt x="0" y="0"/>
                  </a:lnTo>
                  <a:close/>
                </a:path>
              </a:pathLst>
            </a:custGeom>
            <a:solidFill>
              <a:srgbClr val="FFD5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0" name="Freeform 53">
              <a:extLst>
                <a:ext uri="{FF2B5EF4-FFF2-40B4-BE49-F238E27FC236}">
                  <a16:creationId xmlns:a16="http://schemas.microsoft.com/office/drawing/2014/main" id="{2E158490-F2FB-45D7-BFC1-AAA17A10E673}"/>
                </a:ext>
              </a:extLst>
            </p:cNvPr>
            <p:cNvSpPr>
              <a:spLocks/>
            </p:cNvSpPr>
            <p:nvPr/>
          </p:nvSpPr>
          <p:spPr bwMode="auto">
            <a:xfrm>
              <a:off x="8571966" y="5053385"/>
              <a:ext cx="22617" cy="49758"/>
            </a:xfrm>
            <a:custGeom>
              <a:avLst/>
              <a:gdLst>
                <a:gd name="T0" fmla="*/ 0 w 10"/>
                <a:gd name="T1" fmla="*/ 0 h 22"/>
                <a:gd name="T2" fmla="*/ 10 w 10"/>
                <a:gd name="T3" fmla="*/ 7 h 22"/>
                <a:gd name="T4" fmla="*/ 10 w 10"/>
                <a:gd name="T5" fmla="*/ 22 h 22"/>
                <a:gd name="T6" fmla="*/ 0 w 10"/>
                <a:gd name="T7" fmla="*/ 15 h 22"/>
                <a:gd name="T8" fmla="*/ 0 w 10"/>
                <a:gd name="T9" fmla="*/ 0 h 22"/>
              </a:gdLst>
              <a:ahLst/>
              <a:cxnLst>
                <a:cxn ang="0">
                  <a:pos x="T0" y="T1"/>
                </a:cxn>
                <a:cxn ang="0">
                  <a:pos x="T2" y="T3"/>
                </a:cxn>
                <a:cxn ang="0">
                  <a:pos x="T4" y="T5"/>
                </a:cxn>
                <a:cxn ang="0">
                  <a:pos x="T6" y="T7"/>
                </a:cxn>
                <a:cxn ang="0">
                  <a:pos x="T8" y="T9"/>
                </a:cxn>
              </a:cxnLst>
              <a:rect l="0" t="0" r="r" b="b"/>
              <a:pathLst>
                <a:path w="10" h="22">
                  <a:moveTo>
                    <a:pt x="0" y="0"/>
                  </a:moveTo>
                  <a:lnTo>
                    <a:pt x="10" y="7"/>
                  </a:lnTo>
                  <a:lnTo>
                    <a:pt x="10" y="22"/>
                  </a:lnTo>
                  <a:lnTo>
                    <a:pt x="0" y="15"/>
                  </a:lnTo>
                  <a:lnTo>
                    <a:pt x="0" y="0"/>
                  </a:lnTo>
                  <a:close/>
                </a:path>
              </a:pathLst>
            </a:custGeom>
            <a:solidFill>
              <a:srgbClr val="FFC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1" name="Freeform 54">
              <a:extLst>
                <a:ext uri="{FF2B5EF4-FFF2-40B4-BE49-F238E27FC236}">
                  <a16:creationId xmlns:a16="http://schemas.microsoft.com/office/drawing/2014/main" id="{6C74A608-399F-46EE-9E06-BE214E99424C}"/>
                </a:ext>
              </a:extLst>
            </p:cNvPr>
            <p:cNvSpPr>
              <a:spLocks/>
            </p:cNvSpPr>
            <p:nvPr/>
          </p:nvSpPr>
          <p:spPr bwMode="auto">
            <a:xfrm>
              <a:off x="8571966" y="4874707"/>
              <a:ext cx="22617" cy="29403"/>
            </a:xfrm>
            <a:custGeom>
              <a:avLst/>
              <a:gdLst>
                <a:gd name="T0" fmla="*/ 5 w 6"/>
                <a:gd name="T1" fmla="*/ 3 h 8"/>
                <a:gd name="T2" fmla="*/ 5 w 6"/>
                <a:gd name="T3" fmla="*/ 2 h 8"/>
                <a:gd name="T4" fmla="*/ 5 w 6"/>
                <a:gd name="T5" fmla="*/ 2 h 8"/>
                <a:gd name="T6" fmla="*/ 5 w 6"/>
                <a:gd name="T7" fmla="*/ 2 h 8"/>
                <a:gd name="T8" fmla="*/ 5 w 6"/>
                <a:gd name="T9" fmla="*/ 2 h 8"/>
                <a:gd name="T10" fmla="*/ 5 w 6"/>
                <a:gd name="T11" fmla="*/ 1 h 8"/>
                <a:gd name="T12" fmla="*/ 5 w 6"/>
                <a:gd name="T13" fmla="*/ 1 h 8"/>
                <a:gd name="T14" fmla="*/ 5 w 6"/>
                <a:gd name="T15" fmla="*/ 1 h 8"/>
                <a:gd name="T16" fmla="*/ 5 w 6"/>
                <a:gd name="T17" fmla="*/ 1 h 8"/>
                <a:gd name="T18" fmla="*/ 6 w 6"/>
                <a:gd name="T19" fmla="*/ 1 h 8"/>
                <a:gd name="T20" fmla="*/ 6 w 6"/>
                <a:gd name="T21" fmla="*/ 0 h 8"/>
                <a:gd name="T22" fmla="*/ 1 w 6"/>
                <a:gd name="T23" fmla="*/ 3 h 8"/>
                <a:gd name="T24" fmla="*/ 1 w 6"/>
                <a:gd name="T25" fmla="*/ 3 h 8"/>
                <a:gd name="T26" fmla="*/ 1 w 6"/>
                <a:gd name="T27" fmla="*/ 3 h 8"/>
                <a:gd name="T28" fmla="*/ 1 w 6"/>
                <a:gd name="T29" fmla="*/ 4 h 8"/>
                <a:gd name="T30" fmla="*/ 1 w 6"/>
                <a:gd name="T31" fmla="*/ 4 h 8"/>
                <a:gd name="T32" fmla="*/ 0 w 6"/>
                <a:gd name="T33" fmla="*/ 4 h 8"/>
                <a:gd name="T34" fmla="*/ 0 w 6"/>
                <a:gd name="T35" fmla="*/ 4 h 8"/>
                <a:gd name="T36" fmla="*/ 0 w 6"/>
                <a:gd name="T37" fmla="*/ 4 h 8"/>
                <a:gd name="T38" fmla="*/ 0 w 6"/>
                <a:gd name="T39" fmla="*/ 4 h 8"/>
                <a:gd name="T40" fmla="*/ 0 w 6"/>
                <a:gd name="T41" fmla="*/ 4 h 8"/>
                <a:gd name="T42" fmla="*/ 0 w 6"/>
                <a:gd name="T43" fmla="*/ 4 h 8"/>
                <a:gd name="T44" fmla="*/ 0 w 6"/>
                <a:gd name="T45" fmla="*/ 5 h 8"/>
                <a:gd name="T46" fmla="*/ 0 w 6"/>
                <a:gd name="T47" fmla="*/ 5 h 8"/>
                <a:gd name="T48" fmla="*/ 0 w 6"/>
                <a:gd name="T49" fmla="*/ 5 h 8"/>
                <a:gd name="T50" fmla="*/ 0 w 6"/>
                <a:gd name="T51" fmla="*/ 5 h 8"/>
                <a:gd name="T52" fmla="*/ 0 w 6"/>
                <a:gd name="T53" fmla="*/ 5 h 8"/>
                <a:gd name="T54" fmla="*/ 0 w 6"/>
                <a:gd name="T55" fmla="*/ 5 h 8"/>
                <a:gd name="T56" fmla="*/ 0 w 6"/>
                <a:gd name="T57" fmla="*/ 5 h 8"/>
                <a:gd name="T58" fmla="*/ 0 w 6"/>
                <a:gd name="T59" fmla="*/ 5 h 8"/>
                <a:gd name="T60" fmla="*/ 0 w 6"/>
                <a:gd name="T61" fmla="*/ 5 h 8"/>
                <a:gd name="T62" fmla="*/ 0 w 6"/>
                <a:gd name="T63" fmla="*/ 6 h 8"/>
                <a:gd name="T64" fmla="*/ 0 w 6"/>
                <a:gd name="T65" fmla="*/ 6 h 8"/>
                <a:gd name="T66" fmla="*/ 0 w 6"/>
                <a:gd name="T67" fmla="*/ 6 h 8"/>
                <a:gd name="T68" fmla="*/ 0 w 6"/>
                <a:gd name="T69" fmla="*/ 8 h 8"/>
                <a:gd name="T70" fmla="*/ 5 w 6"/>
                <a:gd name="T71" fmla="*/ 6 h 8"/>
                <a:gd name="T72" fmla="*/ 5 w 6"/>
                <a:gd name="T73" fmla="*/ 3 h 8"/>
                <a:gd name="T74" fmla="*/ 5 w 6"/>
                <a:gd name="T75" fmla="*/ 3 h 8"/>
                <a:gd name="T76" fmla="*/ 5 w 6"/>
                <a:gd name="T7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8">
                  <a:moveTo>
                    <a:pt x="5" y="3"/>
                  </a:moveTo>
                  <a:cubicBezTo>
                    <a:pt x="5" y="3"/>
                    <a:pt x="5" y="2"/>
                    <a:pt x="5" y="2"/>
                  </a:cubicBezTo>
                  <a:cubicBezTo>
                    <a:pt x="5" y="2"/>
                    <a:pt x="5" y="2"/>
                    <a:pt x="5" y="2"/>
                  </a:cubicBezTo>
                  <a:cubicBezTo>
                    <a:pt x="5" y="2"/>
                    <a:pt x="5" y="2"/>
                    <a:pt x="5" y="2"/>
                  </a:cubicBezTo>
                  <a:cubicBezTo>
                    <a:pt x="5" y="2"/>
                    <a:pt x="5" y="2"/>
                    <a:pt x="5" y="2"/>
                  </a:cubicBezTo>
                  <a:cubicBezTo>
                    <a:pt x="5" y="2"/>
                    <a:pt x="5" y="2"/>
                    <a:pt x="5" y="1"/>
                  </a:cubicBezTo>
                  <a:cubicBezTo>
                    <a:pt x="5" y="1"/>
                    <a:pt x="5" y="1"/>
                    <a:pt x="5" y="1"/>
                  </a:cubicBezTo>
                  <a:cubicBezTo>
                    <a:pt x="5" y="1"/>
                    <a:pt x="5" y="1"/>
                    <a:pt x="5" y="1"/>
                  </a:cubicBezTo>
                  <a:cubicBezTo>
                    <a:pt x="5" y="1"/>
                    <a:pt x="5" y="1"/>
                    <a:pt x="5" y="1"/>
                  </a:cubicBezTo>
                  <a:cubicBezTo>
                    <a:pt x="5" y="1"/>
                    <a:pt x="5" y="1"/>
                    <a:pt x="6" y="1"/>
                  </a:cubicBezTo>
                  <a:cubicBezTo>
                    <a:pt x="6" y="0"/>
                    <a:pt x="6" y="0"/>
                    <a:pt x="6" y="0"/>
                  </a:cubicBezTo>
                  <a:cubicBezTo>
                    <a:pt x="1" y="3"/>
                    <a:pt x="1" y="3"/>
                    <a:pt x="1" y="3"/>
                  </a:cubicBezTo>
                  <a:cubicBezTo>
                    <a:pt x="1" y="3"/>
                    <a:pt x="1" y="3"/>
                    <a:pt x="1" y="3"/>
                  </a:cubicBezTo>
                  <a:cubicBezTo>
                    <a:pt x="1" y="3"/>
                    <a:pt x="1" y="3"/>
                    <a:pt x="1" y="3"/>
                  </a:cubicBezTo>
                  <a:cubicBezTo>
                    <a:pt x="1" y="3"/>
                    <a:pt x="1" y="4"/>
                    <a:pt x="1" y="4"/>
                  </a:cubicBezTo>
                  <a:cubicBezTo>
                    <a:pt x="1" y="4"/>
                    <a:pt x="1" y="4"/>
                    <a:pt x="1" y="4"/>
                  </a:cubicBezTo>
                  <a:cubicBezTo>
                    <a:pt x="1" y="4"/>
                    <a:pt x="1"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6"/>
                    <a:pt x="0" y="6"/>
                  </a:cubicBezTo>
                  <a:cubicBezTo>
                    <a:pt x="0" y="6"/>
                    <a:pt x="0" y="6"/>
                    <a:pt x="0" y="6"/>
                  </a:cubicBezTo>
                  <a:cubicBezTo>
                    <a:pt x="0" y="6"/>
                    <a:pt x="0" y="6"/>
                    <a:pt x="0" y="6"/>
                  </a:cubicBezTo>
                  <a:cubicBezTo>
                    <a:pt x="0" y="8"/>
                    <a:pt x="0" y="8"/>
                    <a:pt x="0" y="8"/>
                  </a:cubicBezTo>
                  <a:cubicBezTo>
                    <a:pt x="5" y="6"/>
                    <a:pt x="5" y="6"/>
                    <a:pt x="5" y="6"/>
                  </a:cubicBezTo>
                  <a:cubicBezTo>
                    <a:pt x="5" y="3"/>
                    <a:pt x="5" y="3"/>
                    <a:pt x="5" y="3"/>
                  </a:cubicBezTo>
                  <a:cubicBezTo>
                    <a:pt x="5" y="3"/>
                    <a:pt x="5" y="3"/>
                    <a:pt x="5" y="3"/>
                  </a:cubicBezTo>
                  <a:cubicBezTo>
                    <a:pt x="5" y="3"/>
                    <a:pt x="5" y="3"/>
                    <a:pt x="5" y="3"/>
                  </a:cubicBez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2" name="Freeform 55">
              <a:extLst>
                <a:ext uri="{FF2B5EF4-FFF2-40B4-BE49-F238E27FC236}">
                  <a16:creationId xmlns:a16="http://schemas.microsoft.com/office/drawing/2014/main" id="{E5B5EA89-1238-4124-9699-1A5E4695362A}"/>
                </a:ext>
              </a:extLst>
            </p:cNvPr>
            <p:cNvSpPr>
              <a:spLocks/>
            </p:cNvSpPr>
            <p:nvPr/>
          </p:nvSpPr>
          <p:spPr bwMode="auto">
            <a:xfrm>
              <a:off x="8571966" y="4863399"/>
              <a:ext cx="36188" cy="13570"/>
            </a:xfrm>
            <a:custGeom>
              <a:avLst/>
              <a:gdLst>
                <a:gd name="T0" fmla="*/ 9 w 9"/>
                <a:gd name="T1" fmla="*/ 1 h 4"/>
                <a:gd name="T2" fmla="*/ 9 w 9"/>
                <a:gd name="T3" fmla="*/ 0 h 4"/>
                <a:gd name="T4" fmla="*/ 9 w 9"/>
                <a:gd name="T5" fmla="*/ 0 h 4"/>
                <a:gd name="T6" fmla="*/ 8 w 9"/>
                <a:gd name="T7" fmla="*/ 0 h 4"/>
                <a:gd name="T8" fmla="*/ 8 w 9"/>
                <a:gd name="T9" fmla="*/ 0 h 4"/>
                <a:gd name="T10" fmla="*/ 8 w 9"/>
                <a:gd name="T11" fmla="*/ 0 h 4"/>
                <a:gd name="T12" fmla="*/ 8 w 9"/>
                <a:gd name="T13" fmla="*/ 0 h 4"/>
                <a:gd name="T14" fmla="*/ 8 w 9"/>
                <a:gd name="T15" fmla="*/ 0 h 4"/>
                <a:gd name="T16" fmla="*/ 8 w 9"/>
                <a:gd name="T17" fmla="*/ 0 h 4"/>
                <a:gd name="T18" fmla="*/ 8 w 9"/>
                <a:gd name="T19" fmla="*/ 0 h 4"/>
                <a:gd name="T20" fmla="*/ 7 w 9"/>
                <a:gd name="T21" fmla="*/ 0 h 4"/>
                <a:gd name="T22" fmla="*/ 7 w 9"/>
                <a:gd name="T23" fmla="*/ 0 h 4"/>
                <a:gd name="T24" fmla="*/ 7 w 9"/>
                <a:gd name="T25" fmla="*/ 0 h 4"/>
                <a:gd name="T26" fmla="*/ 7 w 9"/>
                <a:gd name="T27" fmla="*/ 0 h 4"/>
                <a:gd name="T28" fmla="*/ 7 w 9"/>
                <a:gd name="T29" fmla="*/ 0 h 4"/>
                <a:gd name="T30" fmla="*/ 6 w 9"/>
                <a:gd name="T31" fmla="*/ 0 h 4"/>
                <a:gd name="T32" fmla="*/ 6 w 9"/>
                <a:gd name="T33" fmla="*/ 0 h 4"/>
                <a:gd name="T34" fmla="*/ 6 w 9"/>
                <a:gd name="T35" fmla="*/ 0 h 4"/>
                <a:gd name="T36" fmla="*/ 6 w 9"/>
                <a:gd name="T37" fmla="*/ 0 h 4"/>
                <a:gd name="T38" fmla="*/ 6 w 9"/>
                <a:gd name="T39" fmla="*/ 0 h 4"/>
                <a:gd name="T40" fmla="*/ 6 w 9"/>
                <a:gd name="T41" fmla="*/ 0 h 4"/>
                <a:gd name="T42" fmla="*/ 6 w 9"/>
                <a:gd name="T43" fmla="*/ 0 h 4"/>
                <a:gd name="T44" fmla="*/ 5 w 9"/>
                <a:gd name="T45" fmla="*/ 0 h 4"/>
                <a:gd name="T46" fmla="*/ 5 w 9"/>
                <a:gd name="T47" fmla="*/ 0 h 4"/>
                <a:gd name="T48" fmla="*/ 5 w 9"/>
                <a:gd name="T49" fmla="*/ 0 h 4"/>
                <a:gd name="T50" fmla="*/ 5 w 9"/>
                <a:gd name="T51" fmla="*/ 0 h 4"/>
                <a:gd name="T52" fmla="*/ 5 w 9"/>
                <a:gd name="T53" fmla="*/ 0 h 4"/>
                <a:gd name="T54" fmla="*/ 4 w 9"/>
                <a:gd name="T55" fmla="*/ 0 h 4"/>
                <a:gd name="T56" fmla="*/ 0 w 9"/>
                <a:gd name="T57" fmla="*/ 3 h 4"/>
                <a:gd name="T58" fmla="*/ 5 w 9"/>
                <a:gd name="T59" fmla="*/ 4 h 4"/>
                <a:gd name="T60" fmla="*/ 7 w 9"/>
                <a:gd name="T61" fmla="*/ 2 h 4"/>
                <a:gd name="T62" fmla="*/ 9 w 9"/>
                <a:gd name="T63" fmla="*/ 1 h 4"/>
                <a:gd name="T64" fmla="*/ 9 w 9"/>
                <a:gd name="T6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4">
                  <a:moveTo>
                    <a:pt x="9" y="1"/>
                  </a:moveTo>
                  <a:cubicBezTo>
                    <a:pt x="9" y="1"/>
                    <a:pt x="9" y="0"/>
                    <a:pt x="9" y="0"/>
                  </a:cubicBezTo>
                  <a:cubicBezTo>
                    <a:pt x="9" y="0"/>
                    <a:pt x="9" y="0"/>
                    <a:pt x="9" y="0"/>
                  </a:cubicBezTo>
                  <a:cubicBezTo>
                    <a:pt x="9" y="0"/>
                    <a:pt x="9"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4" y="0"/>
                    <a:pt x="4" y="0"/>
                    <a:pt x="4" y="0"/>
                  </a:cubicBezTo>
                  <a:cubicBezTo>
                    <a:pt x="0" y="3"/>
                    <a:pt x="0" y="3"/>
                    <a:pt x="0" y="3"/>
                  </a:cubicBezTo>
                  <a:cubicBezTo>
                    <a:pt x="1" y="2"/>
                    <a:pt x="3" y="3"/>
                    <a:pt x="5" y="4"/>
                  </a:cubicBezTo>
                  <a:cubicBezTo>
                    <a:pt x="7" y="2"/>
                    <a:pt x="7" y="2"/>
                    <a:pt x="7" y="2"/>
                  </a:cubicBezTo>
                  <a:cubicBezTo>
                    <a:pt x="9" y="1"/>
                    <a:pt x="9" y="1"/>
                    <a:pt x="9" y="1"/>
                  </a:cubicBezTo>
                  <a:cubicBezTo>
                    <a:pt x="9" y="1"/>
                    <a:pt x="9" y="1"/>
                    <a:pt x="9" y="1"/>
                  </a:cubicBezTo>
                  <a:close/>
                </a:path>
              </a:pathLst>
            </a:custGeom>
            <a:solidFill>
              <a:srgbClr val="8C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3" name="Freeform 56">
              <a:extLst>
                <a:ext uri="{FF2B5EF4-FFF2-40B4-BE49-F238E27FC236}">
                  <a16:creationId xmlns:a16="http://schemas.microsoft.com/office/drawing/2014/main" id="{0A323C93-02DF-4825-A1DC-35734B7DA1CE}"/>
                </a:ext>
              </a:extLst>
            </p:cNvPr>
            <p:cNvSpPr>
              <a:spLocks/>
            </p:cNvSpPr>
            <p:nvPr/>
          </p:nvSpPr>
          <p:spPr bwMode="auto">
            <a:xfrm>
              <a:off x="8626247" y="4886016"/>
              <a:ext cx="47497" cy="58805"/>
            </a:xfrm>
            <a:custGeom>
              <a:avLst/>
              <a:gdLst>
                <a:gd name="T0" fmla="*/ 7 w 12"/>
                <a:gd name="T1" fmla="*/ 14 h 15"/>
                <a:gd name="T2" fmla="*/ 7 w 12"/>
                <a:gd name="T3" fmla="*/ 13 h 15"/>
                <a:gd name="T4" fmla="*/ 7 w 12"/>
                <a:gd name="T5" fmla="*/ 14 h 15"/>
                <a:gd name="T6" fmla="*/ 7 w 12"/>
                <a:gd name="T7" fmla="*/ 14 h 15"/>
                <a:gd name="T8" fmla="*/ 7 w 12"/>
                <a:gd name="T9" fmla="*/ 15 h 15"/>
                <a:gd name="T10" fmla="*/ 12 w 12"/>
                <a:gd name="T11" fmla="*/ 13 h 15"/>
                <a:gd name="T12" fmla="*/ 12 w 12"/>
                <a:gd name="T13" fmla="*/ 12 h 15"/>
                <a:gd name="T14" fmla="*/ 12 w 12"/>
                <a:gd name="T15" fmla="*/ 10 h 15"/>
                <a:gd name="T16" fmla="*/ 11 w 12"/>
                <a:gd name="T17" fmla="*/ 10 h 15"/>
                <a:gd name="T18" fmla="*/ 11 w 12"/>
                <a:gd name="T19" fmla="*/ 10 h 15"/>
                <a:gd name="T20" fmla="*/ 11 w 12"/>
                <a:gd name="T21" fmla="*/ 10 h 15"/>
                <a:gd name="T22" fmla="*/ 11 w 12"/>
                <a:gd name="T23" fmla="*/ 7 h 15"/>
                <a:gd name="T24" fmla="*/ 9 w 12"/>
                <a:gd name="T25" fmla="*/ 4 h 15"/>
                <a:gd name="T26" fmla="*/ 8 w 12"/>
                <a:gd name="T27" fmla="*/ 3 h 15"/>
                <a:gd name="T28" fmla="*/ 8 w 12"/>
                <a:gd name="T29" fmla="*/ 3 h 15"/>
                <a:gd name="T30" fmla="*/ 5 w 12"/>
                <a:gd name="T31" fmla="*/ 0 h 15"/>
                <a:gd name="T32" fmla="*/ 5 w 12"/>
                <a:gd name="T33" fmla="*/ 0 h 15"/>
                <a:gd name="T34" fmla="*/ 2 w 12"/>
                <a:gd name="T35" fmla="*/ 1 h 15"/>
                <a:gd name="T36" fmla="*/ 0 w 12"/>
                <a:gd name="T37" fmla="*/ 3 h 15"/>
                <a:gd name="T38" fmla="*/ 7 w 12"/>
                <a:gd name="T3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5">
                  <a:moveTo>
                    <a:pt x="7" y="14"/>
                  </a:moveTo>
                  <a:cubicBezTo>
                    <a:pt x="7" y="14"/>
                    <a:pt x="7" y="13"/>
                    <a:pt x="7" y="13"/>
                  </a:cubicBezTo>
                  <a:cubicBezTo>
                    <a:pt x="7" y="14"/>
                    <a:pt x="7" y="14"/>
                    <a:pt x="7" y="14"/>
                  </a:cubicBezTo>
                  <a:cubicBezTo>
                    <a:pt x="7" y="14"/>
                    <a:pt x="7" y="14"/>
                    <a:pt x="7" y="14"/>
                  </a:cubicBezTo>
                  <a:cubicBezTo>
                    <a:pt x="7" y="15"/>
                    <a:pt x="7" y="15"/>
                    <a:pt x="7" y="15"/>
                  </a:cubicBezTo>
                  <a:cubicBezTo>
                    <a:pt x="12" y="13"/>
                    <a:pt x="12" y="13"/>
                    <a:pt x="12" y="13"/>
                  </a:cubicBezTo>
                  <a:cubicBezTo>
                    <a:pt x="12" y="12"/>
                    <a:pt x="12" y="12"/>
                    <a:pt x="12" y="12"/>
                  </a:cubicBezTo>
                  <a:cubicBezTo>
                    <a:pt x="12" y="12"/>
                    <a:pt x="12" y="11"/>
                    <a:pt x="12" y="10"/>
                  </a:cubicBezTo>
                  <a:cubicBezTo>
                    <a:pt x="11" y="10"/>
                    <a:pt x="11" y="10"/>
                    <a:pt x="11" y="10"/>
                  </a:cubicBezTo>
                  <a:cubicBezTo>
                    <a:pt x="11" y="10"/>
                    <a:pt x="11" y="10"/>
                    <a:pt x="11" y="10"/>
                  </a:cubicBezTo>
                  <a:cubicBezTo>
                    <a:pt x="11" y="10"/>
                    <a:pt x="11" y="10"/>
                    <a:pt x="11" y="10"/>
                  </a:cubicBezTo>
                  <a:cubicBezTo>
                    <a:pt x="11" y="9"/>
                    <a:pt x="11" y="8"/>
                    <a:pt x="11" y="7"/>
                  </a:cubicBezTo>
                  <a:cubicBezTo>
                    <a:pt x="10" y="6"/>
                    <a:pt x="9" y="5"/>
                    <a:pt x="9" y="4"/>
                  </a:cubicBezTo>
                  <a:cubicBezTo>
                    <a:pt x="9" y="4"/>
                    <a:pt x="8" y="3"/>
                    <a:pt x="8" y="3"/>
                  </a:cubicBezTo>
                  <a:cubicBezTo>
                    <a:pt x="8" y="3"/>
                    <a:pt x="8" y="3"/>
                    <a:pt x="8" y="3"/>
                  </a:cubicBezTo>
                  <a:cubicBezTo>
                    <a:pt x="8" y="2"/>
                    <a:pt x="5" y="1"/>
                    <a:pt x="5" y="0"/>
                  </a:cubicBezTo>
                  <a:cubicBezTo>
                    <a:pt x="5" y="0"/>
                    <a:pt x="5" y="0"/>
                    <a:pt x="5" y="0"/>
                  </a:cubicBezTo>
                  <a:cubicBezTo>
                    <a:pt x="2" y="1"/>
                    <a:pt x="2" y="1"/>
                    <a:pt x="2" y="1"/>
                  </a:cubicBezTo>
                  <a:cubicBezTo>
                    <a:pt x="0" y="3"/>
                    <a:pt x="0" y="3"/>
                    <a:pt x="0" y="3"/>
                  </a:cubicBezTo>
                  <a:cubicBezTo>
                    <a:pt x="4" y="5"/>
                    <a:pt x="6" y="9"/>
                    <a:pt x="7" y="14"/>
                  </a:cubicBezTo>
                  <a:close/>
                </a:path>
              </a:pathLst>
            </a:custGeom>
            <a:solidFill>
              <a:srgbClr val="8C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4" name="Freeform 57">
              <a:extLst>
                <a:ext uri="{FF2B5EF4-FFF2-40B4-BE49-F238E27FC236}">
                  <a16:creationId xmlns:a16="http://schemas.microsoft.com/office/drawing/2014/main" id="{87470356-BDEF-4B8A-9CFB-EDA6F73B04FB}"/>
                </a:ext>
              </a:extLst>
            </p:cNvPr>
            <p:cNvSpPr>
              <a:spLocks/>
            </p:cNvSpPr>
            <p:nvPr/>
          </p:nvSpPr>
          <p:spPr bwMode="auto">
            <a:xfrm>
              <a:off x="8565181" y="4865660"/>
              <a:ext cx="88208" cy="90469"/>
            </a:xfrm>
            <a:custGeom>
              <a:avLst/>
              <a:gdLst>
                <a:gd name="T0" fmla="*/ 16 w 23"/>
                <a:gd name="T1" fmla="*/ 8 h 23"/>
                <a:gd name="T2" fmla="*/ 7 w 23"/>
                <a:gd name="T3" fmla="*/ 2 h 23"/>
                <a:gd name="T4" fmla="*/ 0 w 23"/>
                <a:gd name="T5" fmla="*/ 6 h 23"/>
                <a:gd name="T6" fmla="*/ 0 w 23"/>
                <a:gd name="T7" fmla="*/ 9 h 23"/>
                <a:gd name="T8" fmla="*/ 2 w 23"/>
                <a:gd name="T9" fmla="*/ 10 h 23"/>
                <a:gd name="T10" fmla="*/ 2 w 23"/>
                <a:gd name="T11" fmla="*/ 8 h 23"/>
                <a:gd name="T12" fmla="*/ 7 w 23"/>
                <a:gd name="T13" fmla="*/ 5 h 23"/>
                <a:gd name="T14" fmla="*/ 16 w 23"/>
                <a:gd name="T15" fmla="*/ 11 h 23"/>
                <a:gd name="T16" fmla="*/ 21 w 23"/>
                <a:gd name="T17" fmla="*/ 19 h 23"/>
                <a:gd name="T18" fmla="*/ 21 w 23"/>
                <a:gd name="T19" fmla="*/ 21 h 23"/>
                <a:gd name="T20" fmla="*/ 23 w 23"/>
                <a:gd name="T21" fmla="*/ 23 h 23"/>
                <a:gd name="T22" fmla="*/ 23 w 23"/>
                <a:gd name="T23" fmla="*/ 20 h 23"/>
                <a:gd name="T24" fmla="*/ 16 w 23"/>
                <a:gd name="T2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6" y="8"/>
                  </a:moveTo>
                  <a:cubicBezTo>
                    <a:pt x="7" y="2"/>
                    <a:pt x="7" y="2"/>
                    <a:pt x="7" y="2"/>
                  </a:cubicBezTo>
                  <a:cubicBezTo>
                    <a:pt x="3" y="0"/>
                    <a:pt x="0" y="2"/>
                    <a:pt x="0" y="6"/>
                  </a:cubicBezTo>
                  <a:cubicBezTo>
                    <a:pt x="0" y="9"/>
                    <a:pt x="0" y="9"/>
                    <a:pt x="0" y="9"/>
                  </a:cubicBezTo>
                  <a:cubicBezTo>
                    <a:pt x="2" y="10"/>
                    <a:pt x="2" y="10"/>
                    <a:pt x="2" y="10"/>
                  </a:cubicBezTo>
                  <a:cubicBezTo>
                    <a:pt x="2" y="8"/>
                    <a:pt x="2" y="8"/>
                    <a:pt x="2" y="8"/>
                  </a:cubicBezTo>
                  <a:cubicBezTo>
                    <a:pt x="2" y="5"/>
                    <a:pt x="4" y="4"/>
                    <a:pt x="7" y="5"/>
                  </a:cubicBezTo>
                  <a:cubicBezTo>
                    <a:pt x="16" y="11"/>
                    <a:pt x="16" y="11"/>
                    <a:pt x="16" y="11"/>
                  </a:cubicBezTo>
                  <a:cubicBezTo>
                    <a:pt x="19" y="12"/>
                    <a:pt x="21" y="16"/>
                    <a:pt x="21" y="19"/>
                  </a:cubicBezTo>
                  <a:cubicBezTo>
                    <a:pt x="21" y="21"/>
                    <a:pt x="21" y="21"/>
                    <a:pt x="21" y="21"/>
                  </a:cubicBezTo>
                  <a:cubicBezTo>
                    <a:pt x="23" y="23"/>
                    <a:pt x="23" y="23"/>
                    <a:pt x="23" y="23"/>
                  </a:cubicBezTo>
                  <a:cubicBezTo>
                    <a:pt x="23" y="20"/>
                    <a:pt x="23" y="20"/>
                    <a:pt x="23" y="20"/>
                  </a:cubicBezTo>
                  <a:cubicBezTo>
                    <a:pt x="23" y="16"/>
                    <a:pt x="20" y="10"/>
                    <a:pt x="16" y="8"/>
                  </a:cubicBezTo>
                  <a:close/>
                </a:path>
              </a:pathLst>
            </a:custGeom>
            <a:solidFill>
              <a:srgbClr val="8542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5" name="Freeform 58">
              <a:extLst>
                <a:ext uri="{FF2B5EF4-FFF2-40B4-BE49-F238E27FC236}">
                  <a16:creationId xmlns:a16="http://schemas.microsoft.com/office/drawing/2014/main" id="{BA862C6B-53F4-420B-9985-0B38CB12EAA6}"/>
                </a:ext>
              </a:extLst>
            </p:cNvPr>
            <p:cNvSpPr>
              <a:spLocks/>
            </p:cNvSpPr>
            <p:nvPr/>
          </p:nvSpPr>
          <p:spPr bwMode="auto">
            <a:xfrm>
              <a:off x="8653388" y="4928989"/>
              <a:ext cx="20356" cy="27141"/>
            </a:xfrm>
            <a:custGeom>
              <a:avLst/>
              <a:gdLst>
                <a:gd name="T0" fmla="*/ 0 w 5"/>
                <a:gd name="T1" fmla="*/ 4 h 7"/>
                <a:gd name="T2" fmla="*/ 0 w 5"/>
                <a:gd name="T3" fmla="*/ 7 h 7"/>
                <a:gd name="T4" fmla="*/ 5 w 5"/>
                <a:gd name="T5" fmla="*/ 4 h 7"/>
                <a:gd name="T6" fmla="*/ 5 w 5"/>
                <a:gd name="T7" fmla="*/ 2 h 7"/>
                <a:gd name="T8" fmla="*/ 5 w 5"/>
                <a:gd name="T9" fmla="*/ 1 h 7"/>
                <a:gd name="T10" fmla="*/ 5 w 5"/>
                <a:gd name="T11" fmla="*/ 1 h 7"/>
                <a:gd name="T12" fmla="*/ 5 w 5"/>
                <a:gd name="T13" fmla="*/ 1 h 7"/>
                <a:gd name="T14" fmla="*/ 5 w 5"/>
                <a:gd name="T15" fmla="*/ 1 h 7"/>
                <a:gd name="T16" fmla="*/ 5 w 5"/>
                <a:gd name="T17" fmla="*/ 1 h 7"/>
                <a:gd name="T18" fmla="*/ 5 w 5"/>
                <a:gd name="T19" fmla="*/ 0 h 7"/>
                <a:gd name="T20" fmla="*/ 0 w 5"/>
                <a:gd name="T21" fmla="*/ 2 h 7"/>
                <a:gd name="T22" fmla="*/ 0 w 5"/>
                <a:gd name="T23" fmla="*/ 2 h 7"/>
                <a:gd name="T24" fmla="*/ 0 w 5"/>
                <a:gd name="T25" fmla="*/ 3 h 7"/>
                <a:gd name="T26" fmla="*/ 0 w 5"/>
                <a:gd name="T27" fmla="*/ 3 h 7"/>
                <a:gd name="T28" fmla="*/ 0 w 5"/>
                <a:gd name="T2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7">
                  <a:moveTo>
                    <a:pt x="0" y="4"/>
                  </a:moveTo>
                  <a:cubicBezTo>
                    <a:pt x="0" y="7"/>
                    <a:pt x="0" y="7"/>
                    <a:pt x="0" y="7"/>
                  </a:cubicBezTo>
                  <a:cubicBezTo>
                    <a:pt x="5" y="4"/>
                    <a:pt x="5" y="4"/>
                    <a:pt x="5" y="4"/>
                  </a:cubicBezTo>
                  <a:cubicBezTo>
                    <a:pt x="5" y="2"/>
                    <a:pt x="5" y="2"/>
                    <a:pt x="5" y="2"/>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0"/>
                    <a:pt x="5" y="0"/>
                    <a:pt x="5" y="0"/>
                  </a:cubicBezTo>
                  <a:cubicBezTo>
                    <a:pt x="0" y="2"/>
                    <a:pt x="0" y="2"/>
                    <a:pt x="0" y="2"/>
                  </a:cubicBezTo>
                  <a:cubicBezTo>
                    <a:pt x="0" y="2"/>
                    <a:pt x="0" y="2"/>
                    <a:pt x="0" y="2"/>
                  </a:cubicBezTo>
                  <a:cubicBezTo>
                    <a:pt x="0" y="3"/>
                    <a:pt x="0" y="3"/>
                    <a:pt x="0" y="3"/>
                  </a:cubicBezTo>
                  <a:cubicBezTo>
                    <a:pt x="0" y="3"/>
                    <a:pt x="0" y="3"/>
                    <a:pt x="0" y="3"/>
                  </a:cubicBezTo>
                  <a:cubicBezTo>
                    <a:pt x="0" y="4"/>
                    <a:pt x="0" y="4"/>
                    <a:pt x="0" y="4"/>
                  </a:cubicBez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6" name="Freeform 59">
              <a:extLst>
                <a:ext uri="{FF2B5EF4-FFF2-40B4-BE49-F238E27FC236}">
                  <a16:creationId xmlns:a16="http://schemas.microsoft.com/office/drawing/2014/main" id="{9FE2F4E2-CEE9-42FB-BBA8-6404BB9E86E1}"/>
                </a:ext>
              </a:extLst>
            </p:cNvPr>
            <p:cNvSpPr>
              <a:spLocks/>
            </p:cNvSpPr>
            <p:nvPr/>
          </p:nvSpPr>
          <p:spPr bwMode="auto">
            <a:xfrm>
              <a:off x="8592322" y="4865660"/>
              <a:ext cx="54282" cy="31664"/>
            </a:xfrm>
            <a:custGeom>
              <a:avLst/>
              <a:gdLst>
                <a:gd name="T0" fmla="*/ 7 w 24"/>
                <a:gd name="T1" fmla="*/ 0 h 14"/>
                <a:gd name="T2" fmla="*/ 0 w 24"/>
                <a:gd name="T3" fmla="*/ 4 h 14"/>
                <a:gd name="T4" fmla="*/ 15 w 24"/>
                <a:gd name="T5" fmla="*/ 14 h 14"/>
                <a:gd name="T6" fmla="*/ 24 w 24"/>
                <a:gd name="T7" fmla="*/ 9 h 14"/>
                <a:gd name="T8" fmla="*/ 7 w 24"/>
                <a:gd name="T9" fmla="*/ 0 h 14"/>
              </a:gdLst>
              <a:ahLst/>
              <a:cxnLst>
                <a:cxn ang="0">
                  <a:pos x="T0" y="T1"/>
                </a:cxn>
                <a:cxn ang="0">
                  <a:pos x="T2" y="T3"/>
                </a:cxn>
                <a:cxn ang="0">
                  <a:pos x="T4" y="T5"/>
                </a:cxn>
                <a:cxn ang="0">
                  <a:pos x="T6" y="T7"/>
                </a:cxn>
                <a:cxn ang="0">
                  <a:pos x="T8" y="T9"/>
                </a:cxn>
              </a:cxnLst>
              <a:rect l="0" t="0" r="r" b="b"/>
              <a:pathLst>
                <a:path w="24" h="14">
                  <a:moveTo>
                    <a:pt x="7" y="0"/>
                  </a:moveTo>
                  <a:lnTo>
                    <a:pt x="0" y="4"/>
                  </a:lnTo>
                  <a:lnTo>
                    <a:pt x="15" y="14"/>
                  </a:lnTo>
                  <a:lnTo>
                    <a:pt x="24" y="9"/>
                  </a:lnTo>
                  <a:lnTo>
                    <a:pt x="7" y="0"/>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7" name="Freeform 60">
              <a:extLst>
                <a:ext uri="{FF2B5EF4-FFF2-40B4-BE49-F238E27FC236}">
                  <a16:creationId xmlns:a16="http://schemas.microsoft.com/office/drawing/2014/main" id="{6DB01B79-556D-4240-83BE-D201F91F233C}"/>
                </a:ext>
              </a:extLst>
            </p:cNvPr>
            <p:cNvSpPr>
              <a:spLocks/>
            </p:cNvSpPr>
            <p:nvPr/>
          </p:nvSpPr>
          <p:spPr bwMode="auto">
            <a:xfrm>
              <a:off x="8626247" y="4913157"/>
              <a:ext cx="15833" cy="22617"/>
            </a:xfrm>
            <a:custGeom>
              <a:avLst/>
              <a:gdLst>
                <a:gd name="T0" fmla="*/ 2 w 4"/>
                <a:gd name="T1" fmla="*/ 0 h 6"/>
                <a:gd name="T2" fmla="*/ 4 w 4"/>
                <a:gd name="T3" fmla="*/ 5 h 6"/>
                <a:gd name="T4" fmla="*/ 2 w 4"/>
                <a:gd name="T5" fmla="*/ 6 h 6"/>
                <a:gd name="T6" fmla="*/ 0 w 4"/>
                <a:gd name="T7" fmla="*/ 4 h 6"/>
                <a:gd name="T8" fmla="*/ 1 w 4"/>
                <a:gd name="T9" fmla="*/ 2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2" y="0"/>
                    <a:pt x="4" y="2"/>
                    <a:pt x="4" y="5"/>
                  </a:cubicBezTo>
                  <a:cubicBezTo>
                    <a:pt x="4" y="5"/>
                    <a:pt x="2" y="6"/>
                    <a:pt x="2" y="6"/>
                  </a:cubicBezTo>
                  <a:cubicBezTo>
                    <a:pt x="1" y="6"/>
                    <a:pt x="0" y="4"/>
                    <a:pt x="0" y="4"/>
                  </a:cubicBezTo>
                  <a:cubicBezTo>
                    <a:pt x="0" y="4"/>
                    <a:pt x="1" y="2"/>
                    <a:pt x="1" y="2"/>
                  </a:cubicBezTo>
                  <a:lnTo>
                    <a:pt x="2" y="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8" name="Freeform 61">
              <a:extLst>
                <a:ext uri="{FF2B5EF4-FFF2-40B4-BE49-F238E27FC236}">
                  <a16:creationId xmlns:a16="http://schemas.microsoft.com/office/drawing/2014/main" id="{888BB0C6-54E2-437C-AC6D-0A4ABE4B1778}"/>
                </a:ext>
              </a:extLst>
            </p:cNvPr>
            <p:cNvSpPr>
              <a:spLocks/>
            </p:cNvSpPr>
            <p:nvPr/>
          </p:nvSpPr>
          <p:spPr bwMode="auto">
            <a:xfrm>
              <a:off x="8581013" y="4831735"/>
              <a:ext cx="72375" cy="104040"/>
            </a:xfrm>
            <a:custGeom>
              <a:avLst/>
              <a:gdLst>
                <a:gd name="T0" fmla="*/ 7 w 19"/>
                <a:gd name="T1" fmla="*/ 0 h 27"/>
                <a:gd name="T2" fmla="*/ 2 w 19"/>
                <a:gd name="T3" fmla="*/ 5 h 27"/>
                <a:gd name="T4" fmla="*/ 0 w 19"/>
                <a:gd name="T5" fmla="*/ 10 h 27"/>
                <a:gd name="T6" fmla="*/ 1 w 19"/>
                <a:gd name="T7" fmla="*/ 19 h 27"/>
                <a:gd name="T8" fmla="*/ 13 w 19"/>
                <a:gd name="T9" fmla="*/ 27 h 27"/>
                <a:gd name="T10" fmla="*/ 14 w 19"/>
                <a:gd name="T11" fmla="*/ 20 h 27"/>
                <a:gd name="T12" fmla="*/ 18 w 19"/>
                <a:gd name="T13" fmla="*/ 15 h 27"/>
                <a:gd name="T14" fmla="*/ 18 w 19"/>
                <a:gd name="T15" fmla="*/ 5 h 27"/>
                <a:gd name="T16" fmla="*/ 7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7" y="0"/>
                  </a:moveTo>
                  <a:cubicBezTo>
                    <a:pt x="5" y="3"/>
                    <a:pt x="3" y="4"/>
                    <a:pt x="2" y="5"/>
                  </a:cubicBezTo>
                  <a:cubicBezTo>
                    <a:pt x="1" y="7"/>
                    <a:pt x="0" y="8"/>
                    <a:pt x="0" y="10"/>
                  </a:cubicBezTo>
                  <a:cubicBezTo>
                    <a:pt x="0" y="14"/>
                    <a:pt x="0" y="18"/>
                    <a:pt x="1" y="19"/>
                  </a:cubicBezTo>
                  <a:cubicBezTo>
                    <a:pt x="3" y="22"/>
                    <a:pt x="9" y="25"/>
                    <a:pt x="13" y="27"/>
                  </a:cubicBezTo>
                  <a:cubicBezTo>
                    <a:pt x="14" y="27"/>
                    <a:pt x="13" y="22"/>
                    <a:pt x="14" y="20"/>
                  </a:cubicBezTo>
                  <a:cubicBezTo>
                    <a:pt x="15" y="18"/>
                    <a:pt x="17" y="17"/>
                    <a:pt x="18" y="15"/>
                  </a:cubicBezTo>
                  <a:cubicBezTo>
                    <a:pt x="19" y="12"/>
                    <a:pt x="18" y="9"/>
                    <a:pt x="18" y="5"/>
                  </a:cubicBezTo>
                  <a:lnTo>
                    <a:pt x="7" y="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299" name="Freeform 62">
              <a:extLst>
                <a:ext uri="{FF2B5EF4-FFF2-40B4-BE49-F238E27FC236}">
                  <a16:creationId xmlns:a16="http://schemas.microsoft.com/office/drawing/2014/main" id="{708E8443-ECDE-4FC9-AA93-32DB2F7E4D23}"/>
                </a:ext>
              </a:extLst>
            </p:cNvPr>
            <p:cNvSpPr>
              <a:spLocks/>
            </p:cNvSpPr>
            <p:nvPr/>
          </p:nvSpPr>
          <p:spPr bwMode="auto">
            <a:xfrm>
              <a:off x="8614939" y="4847566"/>
              <a:ext cx="38450" cy="88208"/>
            </a:xfrm>
            <a:custGeom>
              <a:avLst/>
              <a:gdLst>
                <a:gd name="T0" fmla="*/ 5 w 10"/>
                <a:gd name="T1" fmla="*/ 23 h 23"/>
                <a:gd name="T2" fmla="*/ 5 w 10"/>
                <a:gd name="T3" fmla="*/ 16 h 23"/>
                <a:gd name="T4" fmla="*/ 9 w 10"/>
                <a:gd name="T5" fmla="*/ 11 h 23"/>
                <a:gd name="T6" fmla="*/ 9 w 10"/>
                <a:gd name="T7" fmla="*/ 1 h 23"/>
                <a:gd name="T8" fmla="*/ 6 w 10"/>
                <a:gd name="T9" fmla="*/ 0 h 23"/>
                <a:gd name="T10" fmla="*/ 6 w 10"/>
                <a:gd name="T11" fmla="*/ 1 h 23"/>
                <a:gd name="T12" fmla="*/ 5 w 10"/>
                <a:gd name="T13" fmla="*/ 7 h 23"/>
                <a:gd name="T14" fmla="*/ 1 w 10"/>
                <a:gd name="T15" fmla="*/ 14 h 23"/>
                <a:gd name="T16" fmla="*/ 1 w 10"/>
                <a:gd name="T17" fmla="*/ 21 h 23"/>
                <a:gd name="T18" fmla="*/ 5 w 1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3">
                  <a:moveTo>
                    <a:pt x="5" y="23"/>
                  </a:moveTo>
                  <a:cubicBezTo>
                    <a:pt x="5" y="20"/>
                    <a:pt x="4" y="18"/>
                    <a:pt x="5" y="16"/>
                  </a:cubicBezTo>
                  <a:cubicBezTo>
                    <a:pt x="6" y="14"/>
                    <a:pt x="8" y="13"/>
                    <a:pt x="9" y="11"/>
                  </a:cubicBezTo>
                  <a:cubicBezTo>
                    <a:pt x="10" y="8"/>
                    <a:pt x="9" y="5"/>
                    <a:pt x="9" y="1"/>
                  </a:cubicBezTo>
                  <a:cubicBezTo>
                    <a:pt x="6" y="0"/>
                    <a:pt x="6" y="0"/>
                    <a:pt x="6" y="0"/>
                  </a:cubicBezTo>
                  <a:cubicBezTo>
                    <a:pt x="6" y="1"/>
                    <a:pt x="6" y="1"/>
                    <a:pt x="6" y="1"/>
                  </a:cubicBezTo>
                  <a:cubicBezTo>
                    <a:pt x="5" y="4"/>
                    <a:pt x="5" y="6"/>
                    <a:pt x="5" y="7"/>
                  </a:cubicBezTo>
                  <a:cubicBezTo>
                    <a:pt x="3" y="11"/>
                    <a:pt x="2" y="11"/>
                    <a:pt x="1" y="14"/>
                  </a:cubicBezTo>
                  <a:cubicBezTo>
                    <a:pt x="1" y="15"/>
                    <a:pt x="0" y="18"/>
                    <a:pt x="1" y="21"/>
                  </a:cubicBezTo>
                  <a:cubicBezTo>
                    <a:pt x="1" y="21"/>
                    <a:pt x="4" y="23"/>
                    <a:pt x="5" y="2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300" name="Freeform 63">
              <a:extLst>
                <a:ext uri="{FF2B5EF4-FFF2-40B4-BE49-F238E27FC236}">
                  <a16:creationId xmlns:a16="http://schemas.microsoft.com/office/drawing/2014/main" id="{5129F40E-DA37-4BE3-BD11-DF23377EE957}"/>
                </a:ext>
              </a:extLst>
            </p:cNvPr>
            <p:cNvSpPr>
              <a:spLocks/>
            </p:cNvSpPr>
            <p:nvPr/>
          </p:nvSpPr>
          <p:spPr bwMode="auto">
            <a:xfrm>
              <a:off x="8599106" y="4451764"/>
              <a:ext cx="119873" cy="413898"/>
            </a:xfrm>
            <a:custGeom>
              <a:avLst/>
              <a:gdLst>
                <a:gd name="T0" fmla="*/ 12 w 31"/>
                <a:gd name="T1" fmla="*/ 7 h 107"/>
                <a:gd name="T2" fmla="*/ 12 w 31"/>
                <a:gd name="T3" fmla="*/ 53 h 107"/>
                <a:gd name="T4" fmla="*/ 1 w 31"/>
                <a:gd name="T5" fmla="*/ 97 h 107"/>
                <a:gd name="T6" fmla="*/ 14 w 31"/>
                <a:gd name="T7" fmla="*/ 103 h 107"/>
                <a:gd name="T8" fmla="*/ 29 w 31"/>
                <a:gd name="T9" fmla="*/ 58 h 107"/>
                <a:gd name="T10" fmla="*/ 29 w 31"/>
                <a:gd name="T11" fmla="*/ 8 h 107"/>
                <a:gd name="T12" fmla="*/ 21 w 31"/>
                <a:gd name="T13" fmla="*/ 1 h 107"/>
                <a:gd name="T14" fmla="*/ 12 w 31"/>
                <a:gd name="T15" fmla="*/ 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7">
                  <a:moveTo>
                    <a:pt x="12" y="7"/>
                  </a:moveTo>
                  <a:cubicBezTo>
                    <a:pt x="9" y="17"/>
                    <a:pt x="12" y="36"/>
                    <a:pt x="12" y="53"/>
                  </a:cubicBezTo>
                  <a:cubicBezTo>
                    <a:pt x="1" y="97"/>
                    <a:pt x="1" y="97"/>
                    <a:pt x="1" y="97"/>
                  </a:cubicBezTo>
                  <a:cubicBezTo>
                    <a:pt x="0" y="102"/>
                    <a:pt x="10" y="107"/>
                    <a:pt x="14" y="103"/>
                  </a:cubicBezTo>
                  <a:cubicBezTo>
                    <a:pt x="29" y="58"/>
                    <a:pt x="29" y="58"/>
                    <a:pt x="29" y="58"/>
                  </a:cubicBezTo>
                  <a:cubicBezTo>
                    <a:pt x="30" y="49"/>
                    <a:pt x="31" y="14"/>
                    <a:pt x="29" y="8"/>
                  </a:cubicBezTo>
                  <a:cubicBezTo>
                    <a:pt x="28" y="4"/>
                    <a:pt x="24" y="1"/>
                    <a:pt x="21" y="1"/>
                  </a:cubicBezTo>
                  <a:cubicBezTo>
                    <a:pt x="16" y="0"/>
                    <a:pt x="13" y="3"/>
                    <a:pt x="12" y="7"/>
                  </a:cubicBezTo>
                  <a:close/>
                </a:path>
              </a:pathLst>
            </a:custGeom>
            <a:solidFill>
              <a:srgbClr val="7A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301" name="Freeform 64">
              <a:extLst>
                <a:ext uri="{FF2B5EF4-FFF2-40B4-BE49-F238E27FC236}">
                  <a16:creationId xmlns:a16="http://schemas.microsoft.com/office/drawing/2014/main" id="{C347B10B-C16B-46D8-908F-2F7D9E9B1BDC}"/>
                </a:ext>
              </a:extLst>
            </p:cNvPr>
            <p:cNvSpPr>
              <a:spLocks/>
            </p:cNvSpPr>
            <p:nvPr/>
          </p:nvSpPr>
          <p:spPr bwMode="auto">
            <a:xfrm>
              <a:off x="8599106" y="4451764"/>
              <a:ext cx="81422" cy="398065"/>
            </a:xfrm>
            <a:custGeom>
              <a:avLst/>
              <a:gdLst>
                <a:gd name="T0" fmla="*/ 12 w 21"/>
                <a:gd name="T1" fmla="*/ 7 h 103"/>
                <a:gd name="T2" fmla="*/ 12 w 21"/>
                <a:gd name="T3" fmla="*/ 53 h 103"/>
                <a:gd name="T4" fmla="*/ 1 w 21"/>
                <a:gd name="T5" fmla="*/ 97 h 103"/>
                <a:gd name="T6" fmla="*/ 5 w 21"/>
                <a:gd name="T7" fmla="*/ 103 h 103"/>
                <a:gd name="T8" fmla="*/ 20 w 21"/>
                <a:gd name="T9" fmla="*/ 56 h 103"/>
                <a:gd name="T10" fmla="*/ 21 w 21"/>
                <a:gd name="T11" fmla="*/ 1 h 103"/>
                <a:gd name="T12" fmla="*/ 21 w 21"/>
                <a:gd name="T13" fmla="*/ 1 h 103"/>
                <a:gd name="T14" fmla="*/ 12 w 21"/>
                <a:gd name="T15" fmla="*/ 7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3">
                  <a:moveTo>
                    <a:pt x="12" y="7"/>
                  </a:moveTo>
                  <a:cubicBezTo>
                    <a:pt x="9" y="17"/>
                    <a:pt x="12" y="36"/>
                    <a:pt x="12" y="53"/>
                  </a:cubicBezTo>
                  <a:cubicBezTo>
                    <a:pt x="1" y="97"/>
                    <a:pt x="1" y="97"/>
                    <a:pt x="1" y="97"/>
                  </a:cubicBezTo>
                  <a:cubicBezTo>
                    <a:pt x="0" y="99"/>
                    <a:pt x="3" y="102"/>
                    <a:pt x="5" y="103"/>
                  </a:cubicBezTo>
                  <a:cubicBezTo>
                    <a:pt x="10" y="87"/>
                    <a:pt x="14" y="72"/>
                    <a:pt x="20" y="56"/>
                  </a:cubicBezTo>
                  <a:cubicBezTo>
                    <a:pt x="19" y="35"/>
                    <a:pt x="16" y="14"/>
                    <a:pt x="21" y="1"/>
                  </a:cubicBezTo>
                  <a:cubicBezTo>
                    <a:pt x="21" y="1"/>
                    <a:pt x="21" y="1"/>
                    <a:pt x="21" y="1"/>
                  </a:cubicBezTo>
                  <a:cubicBezTo>
                    <a:pt x="16" y="0"/>
                    <a:pt x="13" y="3"/>
                    <a:pt x="12" y="7"/>
                  </a:cubicBezTo>
                  <a:close/>
                </a:path>
              </a:pathLst>
            </a:custGeom>
            <a:solidFill>
              <a:srgbClr val="6E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302" name="Freeform 65">
              <a:extLst>
                <a:ext uri="{FF2B5EF4-FFF2-40B4-BE49-F238E27FC236}">
                  <a16:creationId xmlns:a16="http://schemas.microsoft.com/office/drawing/2014/main" id="{4A703E0C-F991-4CA0-9A01-DDCA17CA2651}"/>
                </a:ext>
              </a:extLst>
            </p:cNvPr>
            <p:cNvSpPr>
              <a:spLocks/>
            </p:cNvSpPr>
            <p:nvPr/>
          </p:nvSpPr>
          <p:spPr bwMode="auto">
            <a:xfrm>
              <a:off x="8741596" y="4370341"/>
              <a:ext cx="149274" cy="81422"/>
            </a:xfrm>
            <a:custGeom>
              <a:avLst/>
              <a:gdLst>
                <a:gd name="T0" fmla="*/ 29 w 38"/>
                <a:gd name="T1" fmla="*/ 0 h 21"/>
                <a:gd name="T2" fmla="*/ 14 w 38"/>
                <a:gd name="T3" fmla="*/ 9 h 21"/>
                <a:gd name="T4" fmla="*/ 2 w 38"/>
                <a:gd name="T5" fmla="*/ 8 h 21"/>
                <a:gd name="T6" fmla="*/ 0 w 38"/>
                <a:gd name="T7" fmla="*/ 15 h 21"/>
                <a:gd name="T8" fmla="*/ 9 w 38"/>
                <a:gd name="T9" fmla="*/ 21 h 21"/>
                <a:gd name="T10" fmla="*/ 33 w 38"/>
                <a:gd name="T11" fmla="*/ 21 h 21"/>
                <a:gd name="T12" fmla="*/ 38 w 38"/>
                <a:gd name="T13" fmla="*/ 7 h 21"/>
                <a:gd name="T14" fmla="*/ 33 w 38"/>
                <a:gd name="T15" fmla="*/ 0 h 21"/>
                <a:gd name="T16" fmla="*/ 29 w 38"/>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1">
                  <a:moveTo>
                    <a:pt x="29" y="0"/>
                  </a:moveTo>
                  <a:cubicBezTo>
                    <a:pt x="14" y="9"/>
                    <a:pt x="14" y="9"/>
                    <a:pt x="14" y="9"/>
                  </a:cubicBezTo>
                  <a:cubicBezTo>
                    <a:pt x="2" y="8"/>
                    <a:pt x="2" y="8"/>
                    <a:pt x="2" y="8"/>
                  </a:cubicBezTo>
                  <a:cubicBezTo>
                    <a:pt x="0" y="15"/>
                    <a:pt x="0" y="15"/>
                    <a:pt x="0" y="15"/>
                  </a:cubicBezTo>
                  <a:cubicBezTo>
                    <a:pt x="0" y="15"/>
                    <a:pt x="8" y="21"/>
                    <a:pt x="9" y="21"/>
                  </a:cubicBezTo>
                  <a:cubicBezTo>
                    <a:pt x="10" y="21"/>
                    <a:pt x="33" y="21"/>
                    <a:pt x="33" y="21"/>
                  </a:cubicBezTo>
                  <a:cubicBezTo>
                    <a:pt x="38" y="7"/>
                    <a:pt x="38" y="7"/>
                    <a:pt x="38" y="7"/>
                  </a:cubicBezTo>
                  <a:cubicBezTo>
                    <a:pt x="33" y="0"/>
                    <a:pt x="33" y="0"/>
                    <a:pt x="33" y="0"/>
                  </a:cubicBezTo>
                  <a:lnTo>
                    <a:pt x="29" y="0"/>
                  </a:lnTo>
                  <a:close/>
                </a:path>
              </a:pathLst>
            </a:custGeom>
            <a:solidFill>
              <a:srgbClr val="7A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303" name="Freeform 66">
              <a:extLst>
                <a:ext uri="{FF2B5EF4-FFF2-40B4-BE49-F238E27FC236}">
                  <a16:creationId xmlns:a16="http://schemas.microsoft.com/office/drawing/2014/main" id="{18E79A9E-2CE5-4C9B-9BDE-6A543F415150}"/>
                </a:ext>
              </a:extLst>
            </p:cNvPr>
            <p:cNvSpPr>
              <a:spLocks/>
            </p:cNvSpPr>
            <p:nvPr/>
          </p:nvSpPr>
          <p:spPr bwMode="auto">
            <a:xfrm>
              <a:off x="8730287" y="4354509"/>
              <a:ext cx="128919" cy="76899"/>
            </a:xfrm>
            <a:custGeom>
              <a:avLst/>
              <a:gdLst>
                <a:gd name="T0" fmla="*/ 29 w 33"/>
                <a:gd name="T1" fmla="*/ 0 h 20"/>
                <a:gd name="T2" fmla="*/ 5 w 33"/>
                <a:gd name="T3" fmla="*/ 6 h 20"/>
                <a:gd name="T4" fmla="*/ 5 w 33"/>
                <a:gd name="T5" fmla="*/ 5 h 20"/>
                <a:gd name="T6" fmla="*/ 0 w 33"/>
                <a:gd name="T7" fmla="*/ 13 h 20"/>
                <a:gd name="T8" fmla="*/ 33 w 33"/>
                <a:gd name="T9" fmla="*/ 8 h 20"/>
                <a:gd name="T10" fmla="*/ 29 w 33"/>
                <a:gd name="T11" fmla="*/ 0 h 20"/>
              </a:gdLst>
              <a:ahLst/>
              <a:cxnLst>
                <a:cxn ang="0">
                  <a:pos x="T0" y="T1"/>
                </a:cxn>
                <a:cxn ang="0">
                  <a:pos x="T2" y="T3"/>
                </a:cxn>
                <a:cxn ang="0">
                  <a:pos x="T4" y="T5"/>
                </a:cxn>
                <a:cxn ang="0">
                  <a:pos x="T6" y="T7"/>
                </a:cxn>
                <a:cxn ang="0">
                  <a:pos x="T8" y="T9"/>
                </a:cxn>
                <a:cxn ang="0">
                  <a:pos x="T10" y="T11"/>
                </a:cxn>
              </a:cxnLst>
              <a:rect l="0" t="0" r="r" b="b"/>
              <a:pathLst>
                <a:path w="33" h="20">
                  <a:moveTo>
                    <a:pt x="29" y="0"/>
                  </a:moveTo>
                  <a:cubicBezTo>
                    <a:pt x="28" y="5"/>
                    <a:pt x="13" y="8"/>
                    <a:pt x="5" y="6"/>
                  </a:cubicBezTo>
                  <a:cubicBezTo>
                    <a:pt x="5" y="5"/>
                    <a:pt x="5" y="5"/>
                    <a:pt x="5" y="5"/>
                  </a:cubicBezTo>
                  <a:cubicBezTo>
                    <a:pt x="4" y="5"/>
                    <a:pt x="0" y="10"/>
                    <a:pt x="0" y="13"/>
                  </a:cubicBezTo>
                  <a:cubicBezTo>
                    <a:pt x="7" y="20"/>
                    <a:pt x="30" y="16"/>
                    <a:pt x="33" y="8"/>
                  </a:cubicBezTo>
                  <a:cubicBezTo>
                    <a:pt x="33" y="6"/>
                    <a:pt x="30" y="2"/>
                    <a:pt x="29" y="0"/>
                  </a:cubicBezTo>
                  <a:close/>
                </a:path>
              </a:pathLst>
            </a:custGeom>
            <a:solidFill>
              <a:srgbClr val="87C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304" name="Freeform 67">
              <a:extLst>
                <a:ext uri="{FF2B5EF4-FFF2-40B4-BE49-F238E27FC236}">
                  <a16:creationId xmlns:a16="http://schemas.microsoft.com/office/drawing/2014/main" id="{3F6015B3-15D8-497D-B9A6-99A1096AEEB6}"/>
                </a:ext>
              </a:extLst>
            </p:cNvPr>
            <p:cNvSpPr>
              <a:spLocks/>
            </p:cNvSpPr>
            <p:nvPr/>
          </p:nvSpPr>
          <p:spPr bwMode="auto">
            <a:xfrm>
              <a:off x="8838850" y="5507992"/>
              <a:ext cx="58805" cy="142490"/>
            </a:xfrm>
            <a:custGeom>
              <a:avLst/>
              <a:gdLst>
                <a:gd name="T0" fmla="*/ 0 w 15"/>
                <a:gd name="T1" fmla="*/ 9 h 37"/>
                <a:gd name="T2" fmla="*/ 3 w 15"/>
                <a:gd name="T3" fmla="*/ 36 h 37"/>
                <a:gd name="T4" fmla="*/ 5 w 15"/>
                <a:gd name="T5" fmla="*/ 37 h 37"/>
                <a:gd name="T6" fmla="*/ 7 w 15"/>
                <a:gd name="T7" fmla="*/ 37 h 37"/>
                <a:gd name="T8" fmla="*/ 13 w 15"/>
                <a:gd name="T9" fmla="*/ 9 h 37"/>
                <a:gd name="T10" fmla="*/ 0 w 15"/>
                <a:gd name="T11" fmla="*/ 9 h 37"/>
              </a:gdLst>
              <a:ahLst/>
              <a:cxnLst>
                <a:cxn ang="0">
                  <a:pos x="T0" y="T1"/>
                </a:cxn>
                <a:cxn ang="0">
                  <a:pos x="T2" y="T3"/>
                </a:cxn>
                <a:cxn ang="0">
                  <a:pos x="T4" y="T5"/>
                </a:cxn>
                <a:cxn ang="0">
                  <a:pos x="T6" y="T7"/>
                </a:cxn>
                <a:cxn ang="0">
                  <a:pos x="T8" y="T9"/>
                </a:cxn>
                <a:cxn ang="0">
                  <a:pos x="T10" y="T11"/>
                </a:cxn>
              </a:cxnLst>
              <a:rect l="0" t="0" r="r" b="b"/>
              <a:pathLst>
                <a:path w="15" h="37">
                  <a:moveTo>
                    <a:pt x="0" y="9"/>
                  </a:moveTo>
                  <a:cubicBezTo>
                    <a:pt x="4" y="17"/>
                    <a:pt x="3" y="28"/>
                    <a:pt x="3" y="36"/>
                  </a:cubicBezTo>
                  <a:cubicBezTo>
                    <a:pt x="5" y="37"/>
                    <a:pt x="5" y="37"/>
                    <a:pt x="5" y="37"/>
                  </a:cubicBezTo>
                  <a:cubicBezTo>
                    <a:pt x="7" y="37"/>
                    <a:pt x="7" y="37"/>
                    <a:pt x="7" y="37"/>
                  </a:cubicBezTo>
                  <a:cubicBezTo>
                    <a:pt x="7" y="29"/>
                    <a:pt x="11" y="16"/>
                    <a:pt x="13" y="9"/>
                  </a:cubicBezTo>
                  <a:cubicBezTo>
                    <a:pt x="15" y="0"/>
                    <a:pt x="4" y="7"/>
                    <a:pt x="0" y="9"/>
                  </a:cubicBezTo>
                  <a:close/>
                </a:path>
              </a:pathLst>
            </a:custGeom>
            <a:solidFill>
              <a:srgbClr val="1111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305" name="Freeform 68">
              <a:extLst>
                <a:ext uri="{FF2B5EF4-FFF2-40B4-BE49-F238E27FC236}">
                  <a16:creationId xmlns:a16="http://schemas.microsoft.com/office/drawing/2014/main" id="{2C4F146F-566D-4E95-ACDA-E2867FE85311}"/>
                </a:ext>
              </a:extLst>
            </p:cNvPr>
            <p:cNvSpPr>
              <a:spLocks/>
            </p:cNvSpPr>
            <p:nvPr/>
          </p:nvSpPr>
          <p:spPr bwMode="auto">
            <a:xfrm>
              <a:off x="8723502" y="4714125"/>
              <a:ext cx="194509" cy="481750"/>
            </a:xfrm>
            <a:custGeom>
              <a:avLst/>
              <a:gdLst>
                <a:gd name="T0" fmla="*/ 37 w 50"/>
                <a:gd name="T1" fmla="*/ 0 h 124"/>
                <a:gd name="T2" fmla="*/ 4 w 50"/>
                <a:gd name="T3" fmla="*/ 13 h 124"/>
                <a:gd name="T4" fmla="*/ 5 w 50"/>
                <a:gd name="T5" fmla="*/ 56 h 124"/>
                <a:gd name="T6" fmla="*/ 26 w 50"/>
                <a:gd name="T7" fmla="*/ 55 h 124"/>
                <a:gd name="T8" fmla="*/ 26 w 50"/>
                <a:gd name="T9" fmla="*/ 63 h 124"/>
                <a:gd name="T10" fmla="*/ 8 w 50"/>
                <a:gd name="T11" fmla="*/ 75 h 124"/>
                <a:gd name="T12" fmla="*/ 9 w 50"/>
                <a:gd name="T13" fmla="*/ 124 h 124"/>
                <a:gd name="T14" fmla="*/ 40 w 50"/>
                <a:gd name="T15" fmla="*/ 106 h 124"/>
                <a:gd name="T16" fmla="*/ 40 w 50"/>
                <a:gd name="T17" fmla="*/ 80 h 124"/>
                <a:gd name="T18" fmla="*/ 45 w 50"/>
                <a:gd name="T19" fmla="*/ 44 h 124"/>
                <a:gd name="T20" fmla="*/ 37 w 50"/>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24">
                  <a:moveTo>
                    <a:pt x="37" y="0"/>
                  </a:moveTo>
                  <a:cubicBezTo>
                    <a:pt x="27" y="9"/>
                    <a:pt x="15" y="12"/>
                    <a:pt x="4" y="13"/>
                  </a:cubicBezTo>
                  <a:cubicBezTo>
                    <a:pt x="3" y="27"/>
                    <a:pt x="0" y="51"/>
                    <a:pt x="5" y="56"/>
                  </a:cubicBezTo>
                  <a:cubicBezTo>
                    <a:pt x="8" y="60"/>
                    <a:pt x="10" y="61"/>
                    <a:pt x="26" y="55"/>
                  </a:cubicBezTo>
                  <a:cubicBezTo>
                    <a:pt x="28" y="54"/>
                    <a:pt x="34" y="57"/>
                    <a:pt x="26" y="63"/>
                  </a:cubicBezTo>
                  <a:cubicBezTo>
                    <a:pt x="20" y="67"/>
                    <a:pt x="9" y="71"/>
                    <a:pt x="8" y="75"/>
                  </a:cubicBezTo>
                  <a:cubicBezTo>
                    <a:pt x="9" y="87"/>
                    <a:pt x="7" y="102"/>
                    <a:pt x="9" y="124"/>
                  </a:cubicBezTo>
                  <a:cubicBezTo>
                    <a:pt x="22" y="120"/>
                    <a:pt x="32" y="113"/>
                    <a:pt x="40" y="106"/>
                  </a:cubicBezTo>
                  <a:cubicBezTo>
                    <a:pt x="40" y="80"/>
                    <a:pt x="40" y="80"/>
                    <a:pt x="40" y="80"/>
                  </a:cubicBezTo>
                  <a:cubicBezTo>
                    <a:pt x="40" y="62"/>
                    <a:pt x="39" y="61"/>
                    <a:pt x="45" y="44"/>
                  </a:cubicBezTo>
                  <a:cubicBezTo>
                    <a:pt x="50" y="29"/>
                    <a:pt x="47" y="18"/>
                    <a:pt x="37" y="0"/>
                  </a:cubicBezTo>
                  <a:close/>
                </a:path>
              </a:pathLst>
            </a:custGeom>
            <a:solidFill>
              <a:srgbClr val="4F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grpSp>
      <p:cxnSp>
        <p:nvCxnSpPr>
          <p:cNvPr id="307" name="Straight Connector 306">
            <a:extLst>
              <a:ext uri="{FF2B5EF4-FFF2-40B4-BE49-F238E27FC236}">
                <a16:creationId xmlns:a16="http://schemas.microsoft.com/office/drawing/2014/main" id="{0E983E12-C071-4EFB-BD7A-6E257FB6A643}"/>
              </a:ext>
            </a:extLst>
          </p:cNvPr>
          <p:cNvCxnSpPr>
            <a:cxnSpLocks/>
            <a:endCxn id="10" idx="3"/>
          </p:cNvCxnSpPr>
          <p:nvPr/>
        </p:nvCxnSpPr>
        <p:spPr>
          <a:xfrm flipV="1">
            <a:off x="5862938" y="2974374"/>
            <a:ext cx="1075415" cy="644591"/>
          </a:xfrm>
          <a:prstGeom prst="line">
            <a:avLst/>
          </a:prstGeom>
          <a:ln>
            <a:solidFill>
              <a:schemeClr val="accent4">
                <a:lumMod val="60000"/>
                <a:lumOff val="40000"/>
              </a:schemeClr>
            </a:solidFill>
            <a:prstDash val="lgDash"/>
            <a:headEnd type="ova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903E98E0-0075-4914-BB65-2EE2CA75BAB8}"/>
              </a:ext>
            </a:extLst>
          </p:cNvPr>
          <p:cNvCxnSpPr>
            <a:endCxn id="12" idx="7"/>
          </p:cNvCxnSpPr>
          <p:nvPr/>
        </p:nvCxnSpPr>
        <p:spPr>
          <a:xfrm flipH="1">
            <a:off x="9992691" y="4547594"/>
            <a:ext cx="945804" cy="619391"/>
          </a:xfrm>
          <a:prstGeom prst="line">
            <a:avLst/>
          </a:prstGeom>
          <a:ln>
            <a:solidFill>
              <a:schemeClr val="accent4">
                <a:lumMod val="60000"/>
                <a:lumOff val="40000"/>
              </a:schemeClr>
            </a:solidFill>
            <a:prstDash val="lgDash"/>
            <a:headEnd type="ova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D581EF4-D981-406F-89CC-9C642020F1AD}"/>
              </a:ext>
            </a:extLst>
          </p:cNvPr>
          <p:cNvCxnSpPr>
            <a:cxnSpLocks/>
            <a:stCxn id="14" idx="7"/>
          </p:cNvCxnSpPr>
          <p:nvPr/>
        </p:nvCxnSpPr>
        <p:spPr>
          <a:xfrm flipV="1">
            <a:off x="3777862" y="1305455"/>
            <a:ext cx="854143" cy="417861"/>
          </a:xfrm>
          <a:prstGeom prst="line">
            <a:avLst/>
          </a:prstGeom>
          <a:ln>
            <a:solidFill>
              <a:schemeClr val="accent4">
                <a:lumMod val="60000"/>
                <a:lumOff val="40000"/>
              </a:schemeClr>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320" name="Rectangle 319">
            <a:extLst>
              <a:ext uri="{FF2B5EF4-FFF2-40B4-BE49-F238E27FC236}">
                <a16:creationId xmlns:a16="http://schemas.microsoft.com/office/drawing/2014/main" id="{261D9969-62FC-4331-A3BB-08AA3A3E4494}"/>
              </a:ext>
            </a:extLst>
          </p:cNvPr>
          <p:cNvSpPr/>
          <p:nvPr/>
        </p:nvSpPr>
        <p:spPr>
          <a:xfrm>
            <a:off x="623888" y="3915270"/>
            <a:ext cx="3809627" cy="1107996"/>
          </a:xfrm>
          <a:prstGeom prst="rect">
            <a:avLst/>
          </a:prstGeom>
        </p:spPr>
        <p:txBody>
          <a:bodyPr wrap="square" lIns="0" tIns="0" rIns="0" bIns="0">
            <a:noAutofit/>
          </a:bodyPr>
          <a:lstStyle/>
          <a:p>
            <a:endParaRPr lang="en-US" sz="4000" b="1" dirty="0">
              <a:latin typeface="Georgia" panose="02040502050405020303" pitchFamily="18" charset="0"/>
              <a:cs typeface="Segoe UI" panose="020B0502040204020203" pitchFamily="34" charset="0"/>
            </a:endParaRPr>
          </a:p>
        </p:txBody>
      </p:sp>
      <p:sp>
        <p:nvSpPr>
          <p:cNvPr id="324" name="Isosceles Triangle 323">
            <a:extLst>
              <a:ext uri="{FF2B5EF4-FFF2-40B4-BE49-F238E27FC236}">
                <a16:creationId xmlns:a16="http://schemas.microsoft.com/office/drawing/2014/main" id="{364C404F-2E5C-47EC-BE5B-A03FCEFB2D83}"/>
              </a:ext>
            </a:extLst>
          </p:cNvPr>
          <p:cNvSpPr/>
          <p:nvPr/>
        </p:nvSpPr>
        <p:spPr>
          <a:xfrm rot="16200000">
            <a:off x="2503708" y="1879905"/>
            <a:ext cx="195933" cy="11924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d-ID" sz="2400"/>
          </a:p>
        </p:txBody>
      </p:sp>
      <p:grpSp>
        <p:nvGrpSpPr>
          <p:cNvPr id="5" name="Group 325">
            <a:extLst>
              <a:ext uri="{FF2B5EF4-FFF2-40B4-BE49-F238E27FC236}">
                <a16:creationId xmlns:a16="http://schemas.microsoft.com/office/drawing/2014/main" id="{CB9AB6C6-8BCB-41FA-A8E0-5EEFC8602716}"/>
              </a:ext>
            </a:extLst>
          </p:cNvPr>
          <p:cNvGrpSpPr/>
          <p:nvPr/>
        </p:nvGrpSpPr>
        <p:grpSpPr>
          <a:xfrm>
            <a:off x="228028" y="1137034"/>
            <a:ext cx="2312013" cy="1744649"/>
            <a:chOff x="420793" y="1396067"/>
            <a:chExt cx="1884741" cy="1385850"/>
          </a:xfrm>
        </p:grpSpPr>
        <p:sp>
          <p:nvSpPr>
            <p:cNvPr id="323" name="TextBox 322">
              <a:extLst>
                <a:ext uri="{FF2B5EF4-FFF2-40B4-BE49-F238E27FC236}">
                  <a16:creationId xmlns:a16="http://schemas.microsoft.com/office/drawing/2014/main" id="{C37DA3F1-BA92-4550-9E58-75C61CA53AFA}"/>
                </a:ext>
              </a:extLst>
            </p:cNvPr>
            <p:cNvSpPr txBox="1"/>
            <p:nvPr/>
          </p:nvSpPr>
          <p:spPr>
            <a:xfrm>
              <a:off x="783383" y="1396067"/>
              <a:ext cx="1383584" cy="237277"/>
            </a:xfrm>
            <a:prstGeom prst="rect">
              <a:avLst/>
            </a:prstGeom>
            <a:noFill/>
          </p:spPr>
          <p:txBody>
            <a:bodyPr wrap="none" lIns="0" tIns="0" rIns="0" bIns="0" rtlCol="0">
              <a:noAutofit/>
            </a:bodyPr>
            <a:lstStyle/>
            <a:p>
              <a:r>
                <a:rPr lang="en-US" sz="2400" b="1" dirty="0"/>
                <a:t>Techniques Used</a:t>
              </a:r>
              <a:endParaRPr lang="id-ID" sz="2400" b="1" dirty="0"/>
            </a:p>
          </p:txBody>
        </p:sp>
        <p:sp>
          <p:nvSpPr>
            <p:cNvPr id="325" name="Title 1">
              <a:extLst>
                <a:ext uri="{FF2B5EF4-FFF2-40B4-BE49-F238E27FC236}">
                  <a16:creationId xmlns:a16="http://schemas.microsoft.com/office/drawing/2014/main" id="{F98C1DF6-616C-4264-B83E-4FB249789D1B}"/>
                </a:ext>
              </a:extLst>
            </p:cNvPr>
            <p:cNvSpPr txBox="1">
              <a:spLocks/>
            </p:cNvSpPr>
            <p:nvPr/>
          </p:nvSpPr>
          <p:spPr>
            <a:xfrm>
              <a:off x="420793" y="1824516"/>
              <a:ext cx="1884741" cy="957401"/>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46" indent="-171446">
                <a:lnSpc>
                  <a:spcPct val="150000"/>
                </a:lnSpc>
                <a:buFont typeface="Arial" panose="020B0604020202020204" pitchFamily="34" charset="0"/>
                <a:buChar char="•"/>
              </a:pPr>
              <a:r>
                <a:rPr lang="en-US" sz="1600" dirty="0">
                  <a:latin typeface="+mn-lt"/>
                </a:rPr>
                <a:t>Logistic Regression</a:t>
              </a:r>
            </a:p>
            <a:p>
              <a:pPr marL="171446" indent="-171446">
                <a:lnSpc>
                  <a:spcPct val="150000"/>
                </a:lnSpc>
                <a:buFont typeface="Arial" panose="020B0604020202020204" pitchFamily="34" charset="0"/>
                <a:buChar char="•"/>
              </a:pPr>
              <a:r>
                <a:rPr lang="en-US" sz="1600" dirty="0">
                  <a:latin typeface="+mn-lt"/>
                </a:rPr>
                <a:t>KNN</a:t>
              </a:r>
            </a:p>
            <a:p>
              <a:pPr marL="171446" indent="-171446">
                <a:lnSpc>
                  <a:spcPct val="150000"/>
                </a:lnSpc>
                <a:buFont typeface="Arial" panose="020B0604020202020204" pitchFamily="34" charset="0"/>
                <a:buChar char="•"/>
              </a:pPr>
              <a:r>
                <a:rPr lang="en-US" sz="1600" dirty="0">
                  <a:latin typeface="+mn-lt"/>
                </a:rPr>
                <a:t>Naïve Bayes</a:t>
              </a:r>
            </a:p>
            <a:p>
              <a:pPr marL="171446" indent="-171446">
                <a:lnSpc>
                  <a:spcPct val="150000"/>
                </a:lnSpc>
                <a:buFont typeface="Arial" panose="020B0604020202020204" pitchFamily="34" charset="0"/>
                <a:buChar char="•"/>
              </a:pPr>
              <a:r>
                <a:rPr lang="en-US" sz="1600" dirty="0">
                  <a:latin typeface="+mn-lt"/>
                </a:rPr>
                <a:t>Decision Tree</a:t>
              </a:r>
            </a:p>
            <a:p>
              <a:pPr marL="171446" indent="-171446">
                <a:lnSpc>
                  <a:spcPct val="150000"/>
                </a:lnSpc>
                <a:buFont typeface="Arial" panose="020B0604020202020204" pitchFamily="34" charset="0"/>
                <a:buChar char="•"/>
              </a:pPr>
              <a:r>
                <a:rPr lang="en-US" sz="1600" dirty="0">
                  <a:latin typeface="+mn-lt"/>
                </a:rPr>
                <a:t>Random Forest</a:t>
              </a:r>
            </a:p>
            <a:p>
              <a:pPr marL="171446" indent="-171446">
                <a:lnSpc>
                  <a:spcPct val="150000"/>
                </a:lnSpc>
                <a:buFont typeface="Arial" panose="020B0604020202020204" pitchFamily="34" charset="0"/>
                <a:buChar char="•"/>
              </a:pPr>
              <a:r>
                <a:rPr lang="en-US" sz="1600" dirty="0">
                  <a:latin typeface="+mn-lt"/>
                </a:rPr>
                <a:t>Support Vector Machine</a:t>
              </a:r>
            </a:p>
            <a:p>
              <a:pPr marL="171446" indent="-171446">
                <a:lnSpc>
                  <a:spcPct val="150000"/>
                </a:lnSpc>
                <a:buFont typeface="Arial" panose="020B0604020202020204" pitchFamily="34" charset="0"/>
                <a:buChar char="•"/>
              </a:pPr>
              <a:r>
                <a:rPr lang="en-US" sz="1600" dirty="0">
                  <a:latin typeface="+mn-lt"/>
                </a:rPr>
                <a:t>Grid Search CV</a:t>
              </a:r>
            </a:p>
            <a:p>
              <a:pPr>
                <a:lnSpc>
                  <a:spcPct val="150000"/>
                </a:lnSpc>
              </a:pPr>
              <a:endParaRPr lang="en-US" sz="1600" dirty="0">
                <a:latin typeface="+mn-lt"/>
              </a:endParaRPr>
            </a:p>
          </p:txBody>
        </p:sp>
      </p:grpSp>
      <p:sp>
        <p:nvSpPr>
          <p:cNvPr id="330" name="Isosceles Triangle 329">
            <a:extLst>
              <a:ext uri="{FF2B5EF4-FFF2-40B4-BE49-F238E27FC236}">
                <a16:creationId xmlns:a16="http://schemas.microsoft.com/office/drawing/2014/main" id="{0A5F8F08-43D0-48DD-BE93-C9029EF1FE7E}"/>
              </a:ext>
            </a:extLst>
          </p:cNvPr>
          <p:cNvSpPr/>
          <p:nvPr/>
        </p:nvSpPr>
        <p:spPr>
          <a:xfrm rot="5400000" flipH="1">
            <a:off x="8178150" y="2535644"/>
            <a:ext cx="195933" cy="11924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id-ID" sz="2400" dirty="0"/>
          </a:p>
        </p:txBody>
      </p:sp>
      <p:grpSp>
        <p:nvGrpSpPr>
          <p:cNvPr id="6" name="Group 330">
            <a:extLst>
              <a:ext uri="{FF2B5EF4-FFF2-40B4-BE49-F238E27FC236}">
                <a16:creationId xmlns:a16="http://schemas.microsoft.com/office/drawing/2014/main" id="{C520BC7F-7A0D-43E9-8CB3-A86A96F0C6F1}"/>
              </a:ext>
            </a:extLst>
          </p:cNvPr>
          <p:cNvGrpSpPr/>
          <p:nvPr/>
        </p:nvGrpSpPr>
        <p:grpSpPr>
          <a:xfrm flipH="1">
            <a:off x="8775713" y="457200"/>
            <a:ext cx="2926429" cy="2273281"/>
            <a:chOff x="-836086" y="1432562"/>
            <a:chExt cx="3003056" cy="1027336"/>
          </a:xfrm>
        </p:grpSpPr>
        <p:sp>
          <p:nvSpPr>
            <p:cNvPr id="332" name="TextBox 331">
              <a:extLst>
                <a:ext uri="{FF2B5EF4-FFF2-40B4-BE49-F238E27FC236}">
                  <a16:creationId xmlns:a16="http://schemas.microsoft.com/office/drawing/2014/main" id="{BF6007D8-B0CF-47A2-B286-050E037AF628}"/>
                </a:ext>
              </a:extLst>
            </p:cNvPr>
            <p:cNvSpPr txBox="1"/>
            <p:nvPr/>
          </p:nvSpPr>
          <p:spPr>
            <a:xfrm>
              <a:off x="-836086" y="1432562"/>
              <a:ext cx="3003056" cy="555202"/>
            </a:xfrm>
            <a:prstGeom prst="rect">
              <a:avLst/>
            </a:prstGeom>
            <a:noFill/>
          </p:spPr>
          <p:txBody>
            <a:bodyPr wrap="none" lIns="0" tIns="0" rIns="0" bIns="0" rtlCol="0">
              <a:noAutofit/>
            </a:bodyPr>
            <a:lstStyle/>
            <a:p>
              <a:r>
                <a:rPr lang="en-US" sz="2400" b="1" dirty="0"/>
                <a:t>Data Description and</a:t>
              </a:r>
            </a:p>
            <a:p>
              <a:r>
                <a:rPr lang="en-US" sz="2400" b="1" dirty="0"/>
                <a:t>Classification techniques</a:t>
              </a:r>
              <a:endParaRPr lang="id-ID" sz="2400" b="1" dirty="0"/>
            </a:p>
          </p:txBody>
        </p:sp>
        <p:sp>
          <p:nvSpPr>
            <p:cNvPr id="333" name="Title 1">
              <a:extLst>
                <a:ext uri="{FF2B5EF4-FFF2-40B4-BE49-F238E27FC236}">
                  <a16:creationId xmlns:a16="http://schemas.microsoft.com/office/drawing/2014/main" id="{B990AA7C-00B8-4D91-A54B-29939D67D97F}"/>
                </a:ext>
              </a:extLst>
            </p:cNvPr>
            <p:cNvSpPr txBox="1">
              <a:spLocks/>
            </p:cNvSpPr>
            <p:nvPr/>
          </p:nvSpPr>
          <p:spPr>
            <a:xfrm>
              <a:off x="-346584" y="1768646"/>
              <a:ext cx="2513553" cy="691252"/>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46" indent="-171446">
                <a:lnSpc>
                  <a:spcPct val="150000"/>
                </a:lnSpc>
                <a:buFont typeface="Arial" panose="020B0604020202020204" pitchFamily="34" charset="0"/>
                <a:buChar char="•"/>
              </a:pPr>
              <a:r>
                <a:rPr lang="en-US" sz="1600" dirty="0">
                  <a:latin typeface="+mn-lt"/>
                </a:rPr>
                <a:t>8 Columns </a:t>
              </a:r>
            </a:p>
            <a:p>
              <a:pPr marL="171446" indent="-171446">
                <a:lnSpc>
                  <a:spcPct val="150000"/>
                </a:lnSpc>
                <a:buFont typeface="Arial" panose="020B0604020202020204" pitchFamily="34" charset="0"/>
                <a:buChar char="•"/>
              </a:pPr>
              <a:r>
                <a:rPr lang="en-US" sz="1600" dirty="0">
                  <a:latin typeface="+mn-lt"/>
                </a:rPr>
                <a:t>Independent Variables:- 7,</a:t>
              </a:r>
            </a:p>
            <a:p>
              <a:pPr marL="171446" indent="-171446">
                <a:lnSpc>
                  <a:spcPct val="150000"/>
                </a:lnSpc>
                <a:buFont typeface="Arial" panose="020B0604020202020204" pitchFamily="34" charset="0"/>
                <a:buChar char="•"/>
              </a:pPr>
              <a:r>
                <a:rPr lang="en-US" sz="1600" dirty="0">
                  <a:latin typeface="+mn-lt"/>
                </a:rPr>
                <a:t>Dependent Variable:- 1,</a:t>
              </a:r>
            </a:p>
            <a:p>
              <a:pPr marL="171446" indent="-171446">
                <a:lnSpc>
                  <a:spcPct val="150000"/>
                </a:lnSpc>
                <a:buFont typeface="Arial" panose="020B0604020202020204" pitchFamily="34" charset="0"/>
                <a:buChar char="•"/>
              </a:pPr>
              <a:r>
                <a:rPr lang="en-US" sz="1600" dirty="0">
                  <a:latin typeface="+mn-lt"/>
                </a:rPr>
                <a:t>Dependent Variable Type: Binary and categorical</a:t>
              </a:r>
            </a:p>
          </p:txBody>
        </p:sp>
      </p:grpSp>
      <p:sp>
        <p:nvSpPr>
          <p:cNvPr id="368" name="Isosceles Triangle 367">
            <a:extLst>
              <a:ext uri="{FF2B5EF4-FFF2-40B4-BE49-F238E27FC236}">
                <a16:creationId xmlns:a16="http://schemas.microsoft.com/office/drawing/2014/main" id="{7F98276D-23E4-4E09-A3D7-7CC6AA9DB72D}"/>
              </a:ext>
            </a:extLst>
          </p:cNvPr>
          <p:cNvSpPr/>
          <p:nvPr/>
        </p:nvSpPr>
        <p:spPr>
          <a:xfrm rot="16200000">
            <a:off x="8737898" y="5321237"/>
            <a:ext cx="195933" cy="11924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id-ID" sz="2400"/>
          </a:p>
        </p:txBody>
      </p:sp>
      <p:grpSp>
        <p:nvGrpSpPr>
          <p:cNvPr id="15" name="Group 14">
            <a:extLst>
              <a:ext uri="{FF2B5EF4-FFF2-40B4-BE49-F238E27FC236}">
                <a16:creationId xmlns:a16="http://schemas.microsoft.com/office/drawing/2014/main" id="{FA4E86D0-2503-44BC-ACD2-2D34F9B3A14C}"/>
              </a:ext>
            </a:extLst>
          </p:cNvPr>
          <p:cNvGrpSpPr/>
          <p:nvPr/>
        </p:nvGrpSpPr>
        <p:grpSpPr>
          <a:xfrm>
            <a:off x="3777862" y="5219482"/>
            <a:ext cx="4617966" cy="1231199"/>
            <a:chOff x="3777862" y="5219482"/>
            <a:chExt cx="4617966" cy="1231199"/>
          </a:xfrm>
        </p:grpSpPr>
        <p:sp>
          <p:nvSpPr>
            <p:cNvPr id="370" name="TextBox 369">
              <a:extLst>
                <a:ext uri="{FF2B5EF4-FFF2-40B4-BE49-F238E27FC236}">
                  <a16:creationId xmlns:a16="http://schemas.microsoft.com/office/drawing/2014/main" id="{7DEB857F-7D88-4FCC-B0E6-4B2B9637D674}"/>
                </a:ext>
              </a:extLst>
            </p:cNvPr>
            <p:cNvSpPr txBox="1"/>
            <p:nvPr/>
          </p:nvSpPr>
          <p:spPr>
            <a:xfrm>
              <a:off x="7012243" y="5219482"/>
              <a:ext cx="1383584" cy="276999"/>
            </a:xfrm>
            <a:prstGeom prst="rect">
              <a:avLst/>
            </a:prstGeom>
            <a:noFill/>
          </p:spPr>
          <p:txBody>
            <a:bodyPr wrap="none" lIns="0" tIns="0" rIns="0" bIns="0" rtlCol="0">
              <a:noAutofit/>
            </a:bodyPr>
            <a:lstStyle/>
            <a:p>
              <a:pPr algn="r"/>
              <a:r>
                <a:rPr lang="en-US" sz="2400" b="1" dirty="0"/>
                <a:t>Understanding the problem statement</a:t>
              </a:r>
              <a:endParaRPr lang="id-ID" sz="2400" b="1" dirty="0"/>
            </a:p>
          </p:txBody>
        </p:sp>
        <p:sp>
          <p:nvSpPr>
            <p:cNvPr id="371" name="Title 1">
              <a:extLst>
                <a:ext uri="{FF2B5EF4-FFF2-40B4-BE49-F238E27FC236}">
                  <a16:creationId xmlns:a16="http://schemas.microsoft.com/office/drawing/2014/main" id="{1565A6C8-03D8-4EDD-B9E3-290732DF07CF}"/>
                </a:ext>
              </a:extLst>
            </p:cNvPr>
            <p:cNvSpPr txBox="1">
              <a:spLocks/>
            </p:cNvSpPr>
            <p:nvPr/>
          </p:nvSpPr>
          <p:spPr>
            <a:xfrm>
              <a:off x="3777862" y="5639060"/>
              <a:ext cx="4617966" cy="811621"/>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46" indent="-171446">
                <a:lnSpc>
                  <a:spcPct val="150000"/>
                </a:lnSpc>
                <a:buFont typeface="Arial" panose="020B0604020202020204" pitchFamily="34" charset="0"/>
                <a:buChar char="•"/>
              </a:pPr>
              <a:r>
                <a:rPr lang="en-US" sz="1600" dirty="0">
                  <a:latin typeface="+mn-lt"/>
                </a:rPr>
                <a:t>Predict Attrition Rate of IBM</a:t>
              </a:r>
            </a:p>
            <a:p>
              <a:pPr marL="171446" indent="-171446">
                <a:lnSpc>
                  <a:spcPct val="150000"/>
                </a:lnSpc>
                <a:buFont typeface="Arial" panose="020B0604020202020204" pitchFamily="34" charset="0"/>
                <a:buChar char="•"/>
              </a:pPr>
              <a:r>
                <a:rPr lang="en-US" sz="1600" dirty="0">
                  <a:latin typeface="+mn-lt"/>
                </a:rPr>
                <a:t>What  algorithms can be used to solve the business objective ?</a:t>
              </a:r>
            </a:p>
            <a:p>
              <a:pPr algn="r">
                <a:lnSpc>
                  <a:spcPct val="150000"/>
                </a:lnSpc>
              </a:pPr>
              <a:endParaRPr lang="en-US" sz="1067" dirty="0">
                <a:latin typeface="+mn-lt"/>
              </a:endParaRPr>
            </a:p>
          </p:txBody>
        </p:sp>
      </p:grpSp>
      <p:sp>
        <p:nvSpPr>
          <p:cNvPr id="386" name="Oval 9">
            <a:extLst>
              <a:ext uri="{FF2B5EF4-FFF2-40B4-BE49-F238E27FC236}">
                <a16:creationId xmlns:a16="http://schemas.microsoft.com/office/drawing/2014/main" id="{BD1ED6A2-3365-4863-A3CF-128F853066C7}"/>
              </a:ext>
            </a:extLst>
          </p:cNvPr>
          <p:cNvSpPr>
            <a:spLocks noChangeArrowheads="1"/>
          </p:cNvSpPr>
          <p:nvPr/>
        </p:nvSpPr>
        <p:spPr bwMode="auto">
          <a:xfrm>
            <a:off x="10716443" y="4403591"/>
            <a:ext cx="389848" cy="24376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sz="2400"/>
          </a:p>
        </p:txBody>
      </p:sp>
      <p:sp>
        <p:nvSpPr>
          <p:cNvPr id="387" name="Oval 9">
            <a:extLst>
              <a:ext uri="{FF2B5EF4-FFF2-40B4-BE49-F238E27FC236}">
                <a16:creationId xmlns:a16="http://schemas.microsoft.com/office/drawing/2014/main" id="{6CFB874D-E8E1-417C-9285-417BEB4C4911}"/>
              </a:ext>
            </a:extLst>
          </p:cNvPr>
          <p:cNvSpPr>
            <a:spLocks noChangeArrowheads="1"/>
          </p:cNvSpPr>
          <p:nvPr/>
        </p:nvSpPr>
        <p:spPr bwMode="auto">
          <a:xfrm>
            <a:off x="5647905" y="3483880"/>
            <a:ext cx="389848" cy="24376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sz="2400"/>
          </a:p>
        </p:txBody>
      </p:sp>
      <p:sp>
        <p:nvSpPr>
          <p:cNvPr id="388" name="Oval 9">
            <a:extLst>
              <a:ext uri="{FF2B5EF4-FFF2-40B4-BE49-F238E27FC236}">
                <a16:creationId xmlns:a16="http://schemas.microsoft.com/office/drawing/2014/main" id="{CCFD6E84-1896-4BF5-ABC7-3CFC270FBFEE}"/>
              </a:ext>
            </a:extLst>
          </p:cNvPr>
          <p:cNvSpPr>
            <a:spLocks noChangeArrowheads="1"/>
          </p:cNvSpPr>
          <p:nvPr/>
        </p:nvSpPr>
        <p:spPr bwMode="auto">
          <a:xfrm>
            <a:off x="4433515" y="1160327"/>
            <a:ext cx="389848" cy="24376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sz="2400"/>
          </a:p>
        </p:txBody>
      </p:sp>
      <p:sp>
        <p:nvSpPr>
          <p:cNvPr id="7" name="TextBox 6">
            <a:extLst>
              <a:ext uri="{FF2B5EF4-FFF2-40B4-BE49-F238E27FC236}">
                <a16:creationId xmlns:a16="http://schemas.microsoft.com/office/drawing/2014/main" id="{F77F8D7E-0BF7-48C6-90DC-7DC934C06320}"/>
              </a:ext>
            </a:extLst>
          </p:cNvPr>
          <p:cNvSpPr txBox="1"/>
          <p:nvPr/>
        </p:nvSpPr>
        <p:spPr>
          <a:xfrm>
            <a:off x="71564" y="6027003"/>
            <a:ext cx="3257626" cy="830997"/>
          </a:xfrm>
          <a:prstGeom prst="rect">
            <a:avLst/>
          </a:prstGeom>
          <a:noFill/>
          <a:ln>
            <a:solidFill>
              <a:schemeClr val="tx1"/>
            </a:solidFill>
          </a:ln>
        </p:spPr>
        <p:txBody>
          <a:bodyPr wrap="square" rtlCol="0">
            <a:spAutoFit/>
          </a:bodyPr>
          <a:lstStyle/>
          <a:p>
            <a:r>
              <a:rPr lang="en-IN" sz="4800" dirty="0">
                <a:latin typeface="Algerian" panose="04020705040A02060702" pitchFamily="82" charset="0"/>
              </a:rPr>
              <a:t>ROADMAP</a:t>
            </a:r>
          </a:p>
        </p:txBody>
      </p:sp>
    </p:spTree>
    <p:extLst>
      <p:ext uri="{BB962C8B-B14F-4D97-AF65-F5344CB8AC3E}">
        <p14:creationId xmlns:p14="http://schemas.microsoft.com/office/powerpoint/2010/main" val="3062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5385-08E8-4F08-A8AE-80DDA5BB5380}"/>
              </a:ext>
            </a:extLst>
          </p:cNvPr>
          <p:cNvSpPr>
            <a:spLocks noGrp="1"/>
          </p:cNvSpPr>
          <p:nvPr>
            <p:ph type="title"/>
          </p:nvPr>
        </p:nvSpPr>
        <p:spPr>
          <a:xfrm>
            <a:off x="838200" y="397782"/>
            <a:ext cx="3701143" cy="1071789"/>
          </a:xfrm>
          <a:ln>
            <a:solidFill>
              <a:schemeClr val="tx1"/>
            </a:solidFill>
          </a:ln>
        </p:spPr>
        <p:txBody>
          <a:bodyPr>
            <a:normAutofit/>
          </a:bodyPr>
          <a:lstStyle/>
          <a:p>
            <a:r>
              <a:rPr lang="en-US" dirty="0">
                <a:latin typeface="Algerian" panose="04020705040A02060702" pitchFamily="82" charset="0"/>
              </a:rPr>
              <a:t>ATTRIBUTES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770D64D-E54B-407E-B7FE-1058A29D008D}"/>
              </a:ext>
            </a:extLst>
          </p:cNvPr>
          <p:cNvSpPr>
            <a:spLocks noGrp="1"/>
          </p:cNvSpPr>
          <p:nvPr>
            <p:ph idx="1"/>
          </p:nvPr>
        </p:nvSpPr>
        <p:spPr>
          <a:xfrm>
            <a:off x="838200" y="1803172"/>
            <a:ext cx="9905999" cy="4657046"/>
          </a:xfrm>
        </p:spPr>
        <p:txBody>
          <a:bodyPr>
            <a:normAutofit fontScale="55000" lnSpcReduction="20000"/>
          </a:bodyPr>
          <a:lstStyle/>
          <a:p>
            <a:pPr marL="0" indent="0">
              <a:buNone/>
            </a:pPr>
            <a:endParaRPr lang="en-US" sz="4400" b="1" dirty="0"/>
          </a:p>
          <a:p>
            <a:pPr marL="0" indent="0">
              <a:buNone/>
            </a:pPr>
            <a:r>
              <a:rPr lang="en-US" sz="3400" b="1" dirty="0"/>
              <a:t>Independent Variables were:</a:t>
            </a:r>
          </a:p>
          <a:p>
            <a:r>
              <a:rPr lang="en-US" sz="3400" dirty="0"/>
              <a:t>Age: Age of employees                                                                                                       </a:t>
            </a:r>
          </a:p>
          <a:p>
            <a:r>
              <a:rPr lang="en-US" sz="3400" dirty="0"/>
              <a:t>Department: Department of work                                                             </a:t>
            </a:r>
          </a:p>
          <a:p>
            <a:r>
              <a:rPr lang="en-US" sz="3400" dirty="0"/>
              <a:t>Distance from home </a:t>
            </a:r>
          </a:p>
          <a:p>
            <a:r>
              <a:rPr lang="en-US" sz="3400" dirty="0"/>
              <a:t>Education: 1-Below College; 2-College; 3-Bachelor; 4-Master; 5-Doctor;</a:t>
            </a:r>
          </a:p>
          <a:p>
            <a:r>
              <a:rPr lang="en-US" sz="3400" dirty="0"/>
              <a:t>Education Field</a:t>
            </a:r>
          </a:p>
          <a:p>
            <a:r>
              <a:rPr lang="en-US" sz="3400" dirty="0"/>
              <a:t>Environment Satisfaction: 1-Low; 2-Medium; 3-High; 4-Very High;                               </a:t>
            </a:r>
          </a:p>
          <a:p>
            <a:r>
              <a:rPr lang="en-US" sz="3400" dirty="0"/>
              <a:t>Job Satisfaction: 1-Low; 2-Medium; 3-High; 4-Very High;</a:t>
            </a:r>
          </a:p>
          <a:p>
            <a:r>
              <a:rPr lang="en-US" sz="3400" dirty="0"/>
              <a:t>Marital Status</a:t>
            </a:r>
          </a:p>
          <a:p>
            <a:r>
              <a:rPr lang="en-US" sz="3400" dirty="0"/>
              <a:t>Monthly Income</a:t>
            </a:r>
          </a:p>
          <a:p>
            <a:r>
              <a:rPr lang="en-US" sz="3400" dirty="0"/>
              <a:t>Num Companies Worked: Number of companies worked prior to IBM</a:t>
            </a:r>
          </a:p>
          <a:p>
            <a:r>
              <a:rPr lang="en-US" sz="3400" dirty="0"/>
              <a:t>Work Life Balance: 1-Bad; 2-Good; 3-Better; 4-Best; </a:t>
            </a:r>
          </a:p>
          <a:p>
            <a:r>
              <a:rPr lang="en-US" sz="3400" dirty="0"/>
              <a:t>Years At Company: Current years of service in IBM </a:t>
            </a:r>
          </a:p>
          <a:p>
            <a:endParaRPr lang="en-IN" dirty="0"/>
          </a:p>
        </p:txBody>
      </p:sp>
      <p:sp>
        <p:nvSpPr>
          <p:cNvPr id="5" name="TextBox 4">
            <a:extLst>
              <a:ext uri="{FF2B5EF4-FFF2-40B4-BE49-F238E27FC236}">
                <a16:creationId xmlns:a16="http://schemas.microsoft.com/office/drawing/2014/main" id="{4427F7EC-FB95-4EF0-8F2F-CFBB44ECFE42}"/>
              </a:ext>
            </a:extLst>
          </p:cNvPr>
          <p:cNvSpPr txBox="1"/>
          <p:nvPr/>
        </p:nvSpPr>
        <p:spPr>
          <a:xfrm>
            <a:off x="7870371" y="2378982"/>
            <a:ext cx="3701143" cy="584775"/>
          </a:xfrm>
          <a:prstGeom prst="rect">
            <a:avLst/>
          </a:prstGeom>
          <a:noFill/>
        </p:spPr>
        <p:txBody>
          <a:bodyPr wrap="square" rtlCol="0">
            <a:spAutoFit/>
          </a:bodyPr>
          <a:lstStyle/>
          <a:p>
            <a:r>
              <a:rPr lang="en-US" sz="1600" b="1" dirty="0"/>
              <a:t>Dependent Variable was:</a:t>
            </a:r>
          </a:p>
          <a:p>
            <a:r>
              <a:rPr lang="en-US" sz="1600" b="1" dirty="0"/>
              <a:t> </a:t>
            </a:r>
            <a:r>
              <a:rPr lang="en-US" sz="1600" dirty="0"/>
              <a:t>Attrition: Employee attrition status</a:t>
            </a:r>
            <a:endParaRPr lang="en-IN" sz="1600" dirty="0"/>
          </a:p>
        </p:txBody>
      </p:sp>
      <p:sp>
        <p:nvSpPr>
          <p:cNvPr id="6" name="Rectangle 5">
            <a:extLst>
              <a:ext uri="{FF2B5EF4-FFF2-40B4-BE49-F238E27FC236}">
                <a16:creationId xmlns:a16="http://schemas.microsoft.com/office/drawing/2014/main" id="{E63BE34F-E298-4F0A-9466-4DF6A32B32B7}"/>
              </a:ext>
            </a:extLst>
          </p:cNvPr>
          <p:cNvSpPr/>
          <p:nvPr/>
        </p:nvSpPr>
        <p:spPr>
          <a:xfrm>
            <a:off x="87086" y="87086"/>
            <a:ext cx="11952514" cy="6640285"/>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81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fade">
                                      <p:cBhvr>
                                        <p:cTn id="48" dur="500"/>
                                        <p:tgtEl>
                                          <p:spTgt spid="5">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Effect transition="in" filter="fade">
                                      <p:cBhvr>
                                        <p:cTn id="5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D97105AF-D03D-4A49-8999-68FB6F7CACAE}"/>
              </a:ext>
            </a:extLst>
          </p:cNvPr>
          <p:cNvPicPr>
            <a:picLocks noGrp="1" noChangeAspect="1"/>
          </p:cNvPicPr>
          <p:nvPr>
            <p:ph idx="1"/>
          </p:nvPr>
        </p:nvPicPr>
        <p:blipFill>
          <a:blip r:embed="rId2"/>
          <a:stretch>
            <a:fillRect/>
          </a:stretch>
        </p:blipFill>
        <p:spPr>
          <a:xfrm>
            <a:off x="6981791" y="1659438"/>
            <a:ext cx="5040632" cy="4393906"/>
          </a:xfrm>
          <a:prstGeom prst="rect">
            <a:avLst/>
          </a:prstGeom>
        </p:spPr>
      </p:pic>
      <p:pic>
        <p:nvPicPr>
          <p:cNvPr id="14" name="Picture 13">
            <a:extLst>
              <a:ext uri="{FF2B5EF4-FFF2-40B4-BE49-F238E27FC236}">
                <a16:creationId xmlns:a16="http://schemas.microsoft.com/office/drawing/2014/main" id="{1FB42D7C-FF38-4254-B163-82D689CFFE7E}"/>
              </a:ext>
            </a:extLst>
          </p:cNvPr>
          <p:cNvPicPr>
            <a:picLocks noChangeAspect="1"/>
          </p:cNvPicPr>
          <p:nvPr/>
        </p:nvPicPr>
        <p:blipFill>
          <a:blip r:embed="rId3"/>
          <a:stretch>
            <a:fillRect/>
          </a:stretch>
        </p:blipFill>
        <p:spPr>
          <a:xfrm>
            <a:off x="6839073" y="1541151"/>
            <a:ext cx="5065849" cy="4630480"/>
          </a:xfrm>
          <a:prstGeom prst="rect">
            <a:avLst/>
          </a:prstGeom>
        </p:spPr>
      </p:pic>
      <p:sp>
        <p:nvSpPr>
          <p:cNvPr id="2" name="Title 1">
            <a:extLst>
              <a:ext uri="{FF2B5EF4-FFF2-40B4-BE49-F238E27FC236}">
                <a16:creationId xmlns:a16="http://schemas.microsoft.com/office/drawing/2014/main" id="{B0D4D09C-7072-4858-B921-FD128C214620}"/>
              </a:ext>
            </a:extLst>
          </p:cNvPr>
          <p:cNvSpPr>
            <a:spLocks noGrp="1"/>
          </p:cNvSpPr>
          <p:nvPr>
            <p:ph type="title"/>
          </p:nvPr>
        </p:nvSpPr>
        <p:spPr>
          <a:xfrm>
            <a:off x="284390" y="555171"/>
            <a:ext cx="7651296" cy="712444"/>
          </a:xfrm>
          <a:ln>
            <a:solidFill>
              <a:schemeClr val="tx1"/>
            </a:solidFill>
          </a:ln>
        </p:spPr>
        <p:txBody>
          <a:bodyPr>
            <a:noAutofit/>
          </a:bodyPr>
          <a:lstStyle/>
          <a:p>
            <a:r>
              <a:rPr lang="en-US" dirty="0">
                <a:latin typeface="Algerian" panose="04020705040A02060702" pitchFamily="82" charset="0"/>
              </a:rPr>
              <a:t>EXPLORATORY DATA ANALYSIS(EDA)</a:t>
            </a:r>
            <a:endParaRPr lang="en-IN" dirty="0">
              <a:latin typeface="Algerian" panose="04020705040A02060702" pitchFamily="82" charset="0"/>
            </a:endParaRPr>
          </a:p>
        </p:txBody>
      </p:sp>
      <p:sp>
        <p:nvSpPr>
          <p:cNvPr id="10" name="Text Placeholder 9">
            <a:extLst>
              <a:ext uri="{FF2B5EF4-FFF2-40B4-BE49-F238E27FC236}">
                <a16:creationId xmlns:a16="http://schemas.microsoft.com/office/drawing/2014/main" id="{358CABD2-FB29-4BB4-BDF1-7C0460AB0908}"/>
              </a:ext>
            </a:extLst>
          </p:cNvPr>
          <p:cNvSpPr>
            <a:spLocks noGrp="1"/>
          </p:cNvSpPr>
          <p:nvPr>
            <p:ph type="body" sz="half" idx="2"/>
          </p:nvPr>
        </p:nvSpPr>
        <p:spPr>
          <a:xfrm>
            <a:off x="533400" y="2340428"/>
            <a:ext cx="5029199" cy="4360407"/>
          </a:xfrm>
        </p:spPr>
        <p:txBody>
          <a:bodyPr/>
          <a:lstStyle/>
          <a:p>
            <a:pPr marL="285750" indent="-285750">
              <a:buFont typeface="Arial" panose="020B0604020202020204" pitchFamily="34" charset="0"/>
              <a:buChar char="•"/>
            </a:pPr>
            <a:r>
              <a:rPr lang="en-US" dirty="0"/>
              <a:t>The categorical variables were: Attrition, Department, Education Field and Marital Status. Thus, it was converted into dummy variable.</a:t>
            </a:r>
          </a:p>
          <a:p>
            <a:pPr marL="285750" indent="-285750">
              <a:buFont typeface="Arial" panose="020B0604020202020204" pitchFamily="34" charset="0"/>
              <a:buChar char="•"/>
            </a:pPr>
            <a:r>
              <a:rPr lang="en-US" dirty="0"/>
              <a:t>Further the correlation between the variables was calculated. This was done so as to find the variables more significant in prediction of the target variable.</a:t>
            </a:r>
          </a:p>
          <a:p>
            <a:endParaRPr lang="en-IN" dirty="0"/>
          </a:p>
        </p:txBody>
      </p:sp>
      <p:pic>
        <p:nvPicPr>
          <p:cNvPr id="15" name="Content Placeholder 3">
            <a:extLst>
              <a:ext uri="{FF2B5EF4-FFF2-40B4-BE49-F238E27FC236}">
                <a16:creationId xmlns:a16="http://schemas.microsoft.com/office/drawing/2014/main" id="{1BDFAA8B-CC09-4035-A419-864BFA631F46}"/>
              </a:ext>
            </a:extLst>
          </p:cNvPr>
          <p:cNvPicPr>
            <a:picLocks noChangeAspect="1"/>
          </p:cNvPicPr>
          <p:nvPr/>
        </p:nvPicPr>
        <p:blipFill>
          <a:blip r:embed="rId4"/>
          <a:stretch>
            <a:fillRect/>
          </a:stretch>
        </p:blipFill>
        <p:spPr>
          <a:xfrm>
            <a:off x="6202926" y="1521080"/>
            <a:ext cx="5701996" cy="4630480"/>
          </a:xfrm>
          <a:prstGeom prst="rect">
            <a:avLst/>
          </a:prstGeom>
        </p:spPr>
      </p:pic>
      <p:pic>
        <p:nvPicPr>
          <p:cNvPr id="12" name="Picture 11">
            <a:extLst>
              <a:ext uri="{FF2B5EF4-FFF2-40B4-BE49-F238E27FC236}">
                <a16:creationId xmlns:a16="http://schemas.microsoft.com/office/drawing/2014/main" id="{BFECA1FD-ECBD-4725-9CB8-8DBFF7966DFB}"/>
              </a:ext>
            </a:extLst>
          </p:cNvPr>
          <p:cNvPicPr>
            <a:picLocks noChangeAspect="1"/>
          </p:cNvPicPr>
          <p:nvPr/>
        </p:nvPicPr>
        <p:blipFill>
          <a:blip r:embed="rId5"/>
          <a:stretch>
            <a:fillRect/>
          </a:stretch>
        </p:blipFill>
        <p:spPr>
          <a:xfrm>
            <a:off x="6248945" y="1520979"/>
            <a:ext cx="5518511" cy="4630480"/>
          </a:xfrm>
          <a:prstGeom prst="rect">
            <a:avLst/>
          </a:prstGeom>
        </p:spPr>
      </p:pic>
      <p:pic>
        <p:nvPicPr>
          <p:cNvPr id="16" name="Picture 15">
            <a:extLst>
              <a:ext uri="{FF2B5EF4-FFF2-40B4-BE49-F238E27FC236}">
                <a16:creationId xmlns:a16="http://schemas.microsoft.com/office/drawing/2014/main" id="{500F86F8-33F9-4514-9935-73F60B2F90EB}"/>
              </a:ext>
            </a:extLst>
          </p:cNvPr>
          <p:cNvPicPr>
            <a:picLocks noChangeAspect="1"/>
          </p:cNvPicPr>
          <p:nvPr/>
        </p:nvPicPr>
        <p:blipFill>
          <a:blip r:embed="rId6"/>
          <a:stretch>
            <a:fillRect/>
          </a:stretch>
        </p:blipFill>
        <p:spPr>
          <a:xfrm>
            <a:off x="6150427" y="1541151"/>
            <a:ext cx="5715546" cy="4512761"/>
          </a:xfrm>
          <a:prstGeom prst="rect">
            <a:avLst/>
          </a:prstGeom>
        </p:spPr>
      </p:pic>
      <p:sp>
        <p:nvSpPr>
          <p:cNvPr id="4" name="Rectangle 3">
            <a:extLst>
              <a:ext uri="{FF2B5EF4-FFF2-40B4-BE49-F238E27FC236}">
                <a16:creationId xmlns:a16="http://schemas.microsoft.com/office/drawing/2014/main" id="{D393B7C7-13BB-478C-95BB-C9825B66D032}"/>
              </a:ext>
            </a:extLst>
          </p:cNvPr>
          <p:cNvSpPr/>
          <p:nvPr/>
        </p:nvSpPr>
        <p:spPr>
          <a:xfrm>
            <a:off x="169577" y="157165"/>
            <a:ext cx="11852846" cy="65436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52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EC0E-EC2D-447D-9DE9-6E414134D52F}"/>
              </a:ext>
            </a:extLst>
          </p:cNvPr>
          <p:cNvSpPr>
            <a:spLocks noGrp="1"/>
          </p:cNvSpPr>
          <p:nvPr>
            <p:ph type="title"/>
          </p:nvPr>
        </p:nvSpPr>
        <p:spPr>
          <a:xfrm>
            <a:off x="1141413" y="365126"/>
            <a:ext cx="6282644" cy="1054099"/>
          </a:xfrm>
          <a:ln>
            <a:solidFill>
              <a:schemeClr val="tx1"/>
            </a:solidFill>
          </a:ln>
        </p:spPr>
        <p:txBody>
          <a:bodyPr/>
          <a:lstStyle/>
          <a:p>
            <a:r>
              <a:rPr lang="en-US" dirty="0">
                <a:latin typeface="Algerian" panose="04020705040A02060702" pitchFamily="82" charset="0"/>
              </a:rPr>
              <a:t>Feature Selection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50ACA15-E3B3-413E-8D84-6906BE653F2E}"/>
              </a:ext>
            </a:extLst>
          </p:cNvPr>
          <p:cNvSpPr>
            <a:spLocks noGrp="1"/>
          </p:cNvSpPr>
          <p:nvPr>
            <p:ph idx="1"/>
          </p:nvPr>
        </p:nvSpPr>
        <p:spPr>
          <a:xfrm>
            <a:off x="838200" y="1419225"/>
            <a:ext cx="10515600" cy="4757738"/>
          </a:xfrm>
        </p:spPr>
        <p:txBody>
          <a:bodyPr>
            <a:normAutofit/>
          </a:bodyPr>
          <a:lstStyle/>
          <a:p>
            <a:r>
              <a:rPr lang="en-US" sz="2000" dirty="0"/>
              <a:t>Feature Selection is the process where you automatically or manually select those features which contribute most to your prediction variable or output in which you are interested in</a:t>
            </a:r>
            <a:r>
              <a:rPr lang="en-IN" sz="1800" dirty="0"/>
              <a:t>.</a:t>
            </a:r>
          </a:p>
          <a:p>
            <a:pPr marL="0" indent="0">
              <a:buNone/>
            </a:pPr>
            <a:r>
              <a:rPr lang="en-IN" sz="1800" dirty="0"/>
              <a:t> </a:t>
            </a:r>
            <a:r>
              <a:rPr lang="en-IN" sz="2000" dirty="0"/>
              <a:t>The variables which we have created for feature selection are :</a:t>
            </a:r>
          </a:p>
          <a:p>
            <a:r>
              <a:rPr lang="en-IN" sz="2000" dirty="0"/>
              <a:t>Age</a:t>
            </a:r>
          </a:p>
          <a:p>
            <a:r>
              <a:rPr lang="en-IN" sz="2000" dirty="0" err="1"/>
              <a:t>EnvironmentSatisfaction</a:t>
            </a:r>
            <a:endParaRPr lang="en-IN" sz="2000" dirty="0"/>
          </a:p>
          <a:p>
            <a:r>
              <a:rPr lang="en-IN" sz="2000" dirty="0" err="1"/>
              <a:t>MonthlyIncome</a:t>
            </a:r>
            <a:endParaRPr lang="en-IN" sz="2000" dirty="0"/>
          </a:p>
          <a:p>
            <a:r>
              <a:rPr lang="en-IN" sz="2000" dirty="0" err="1"/>
              <a:t>DistanceFromHome</a:t>
            </a:r>
            <a:endParaRPr lang="en-IN" sz="2000" dirty="0"/>
          </a:p>
          <a:p>
            <a:r>
              <a:rPr lang="en-IN" sz="2000" dirty="0" err="1"/>
              <a:t>NumCompaniesWorked</a:t>
            </a:r>
            <a:endParaRPr lang="en-IN" sz="2000" dirty="0"/>
          </a:p>
          <a:p>
            <a:r>
              <a:rPr lang="en-IN" sz="2000" dirty="0" err="1"/>
              <a:t>JobSatisfaction</a:t>
            </a:r>
            <a:endParaRPr lang="en-IN" sz="2000" dirty="0"/>
          </a:p>
          <a:p>
            <a:r>
              <a:rPr lang="en-IN" sz="2000" dirty="0" err="1"/>
              <a:t>MaritalStatus_Single</a:t>
            </a:r>
            <a:endParaRPr lang="en-IN" sz="2000" dirty="0"/>
          </a:p>
          <a:p>
            <a:r>
              <a:rPr lang="en-IN" sz="2000" dirty="0" err="1"/>
              <a:t>WorkLifeBalance</a:t>
            </a:r>
            <a:endParaRPr lang="en-IN" sz="2000" dirty="0"/>
          </a:p>
          <a:p>
            <a:endParaRPr lang="en-IN" sz="2000" dirty="0"/>
          </a:p>
        </p:txBody>
      </p:sp>
      <p:pic>
        <p:nvPicPr>
          <p:cNvPr id="4" name="Content Placeholder 3">
            <a:extLst>
              <a:ext uri="{FF2B5EF4-FFF2-40B4-BE49-F238E27FC236}">
                <a16:creationId xmlns:a16="http://schemas.microsoft.com/office/drawing/2014/main" id="{4558E0CA-616C-49BB-9907-736EDA5C622E}"/>
              </a:ext>
            </a:extLst>
          </p:cNvPr>
          <p:cNvPicPr>
            <a:picLocks noChangeAspect="1"/>
          </p:cNvPicPr>
          <p:nvPr/>
        </p:nvPicPr>
        <p:blipFill>
          <a:blip r:embed="rId2"/>
          <a:stretch>
            <a:fillRect/>
          </a:stretch>
        </p:blipFill>
        <p:spPr>
          <a:xfrm>
            <a:off x="6079671" y="2670408"/>
            <a:ext cx="5826804" cy="4035192"/>
          </a:xfrm>
          <a:prstGeom prst="rect">
            <a:avLst/>
          </a:prstGeom>
        </p:spPr>
      </p:pic>
      <p:sp>
        <p:nvSpPr>
          <p:cNvPr id="5" name="Rectangle 4">
            <a:extLst>
              <a:ext uri="{FF2B5EF4-FFF2-40B4-BE49-F238E27FC236}">
                <a16:creationId xmlns:a16="http://schemas.microsoft.com/office/drawing/2014/main" id="{0EC21397-DB72-41BB-B53B-8627422A5140}"/>
              </a:ext>
            </a:extLst>
          </p:cNvPr>
          <p:cNvSpPr/>
          <p:nvPr/>
        </p:nvSpPr>
        <p:spPr>
          <a:xfrm>
            <a:off x="152400" y="141514"/>
            <a:ext cx="11854543" cy="656408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89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CA26-4362-47F4-8809-22D9F1DC04C0}"/>
              </a:ext>
            </a:extLst>
          </p:cNvPr>
          <p:cNvSpPr>
            <a:spLocks noGrp="1"/>
          </p:cNvSpPr>
          <p:nvPr>
            <p:ph type="title"/>
          </p:nvPr>
        </p:nvSpPr>
        <p:spPr>
          <a:xfrm>
            <a:off x="395362" y="374318"/>
            <a:ext cx="5483986" cy="768485"/>
          </a:xfrm>
          <a:ln>
            <a:solidFill>
              <a:schemeClr val="tx1"/>
            </a:solidFill>
          </a:ln>
        </p:spPr>
        <p:txBody>
          <a:bodyPr>
            <a:normAutofit/>
          </a:bodyPr>
          <a:lstStyle/>
          <a:p>
            <a:r>
              <a:rPr lang="en-US" sz="4000" b="1" dirty="0">
                <a:latin typeface="Algerian" panose="04020705040A02060702" pitchFamily="82" charset="0"/>
              </a:rPr>
              <a:t>LOGISTIC REGRESSION</a:t>
            </a:r>
            <a:endParaRPr lang="en-IN" sz="4000" dirty="0">
              <a:latin typeface="Algerian" panose="04020705040A02060702" pitchFamily="82" charset="0"/>
            </a:endParaRPr>
          </a:p>
        </p:txBody>
      </p:sp>
      <p:sp>
        <p:nvSpPr>
          <p:cNvPr id="19" name="Content Placeholder 18">
            <a:extLst>
              <a:ext uri="{FF2B5EF4-FFF2-40B4-BE49-F238E27FC236}">
                <a16:creationId xmlns:a16="http://schemas.microsoft.com/office/drawing/2014/main" id="{7A272E22-5957-4108-A014-592854CAD2E3}"/>
              </a:ext>
            </a:extLst>
          </p:cNvPr>
          <p:cNvSpPr>
            <a:spLocks noGrp="1"/>
          </p:cNvSpPr>
          <p:nvPr>
            <p:ph type="body" sz="half" idx="2"/>
          </p:nvPr>
        </p:nvSpPr>
        <p:spPr>
          <a:xfrm>
            <a:off x="768616" y="924129"/>
            <a:ext cx="6443623" cy="5933872"/>
          </a:xfrm>
        </p:spPr>
        <p:txBody>
          <a:bodyPr>
            <a:normAutofit/>
          </a:bodyPr>
          <a:lstStyle/>
          <a:p>
            <a:endParaRPr lang="en-IN" dirty="0"/>
          </a:p>
          <a:p>
            <a:pPr marL="285750" indent="-285750">
              <a:buFont typeface="Wingdings" panose="05000000000000000000" pitchFamily="2" charset="2"/>
              <a:buChar char="v"/>
            </a:pPr>
            <a:r>
              <a:rPr lang="en-US" dirty="0"/>
              <a:t>Logistic regression is a statistical method for predicting binary/multiple classes. The outcome or target variable is binary in nature. </a:t>
            </a:r>
          </a:p>
          <a:p>
            <a:pPr marL="285750" indent="-285750">
              <a:buFont typeface="Wingdings" panose="05000000000000000000" pitchFamily="2" charset="2"/>
              <a:buChar char="v"/>
            </a:pPr>
            <a:r>
              <a:rPr lang="en-US" dirty="0"/>
              <a:t>Logistic Regression Equation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Logit Function Equation :-</a:t>
            </a:r>
          </a:p>
          <a:p>
            <a:pPr marL="285750" indent="-285750">
              <a:buFont typeface="Wingdings" panose="05000000000000000000" pitchFamily="2" charset="2"/>
              <a:buChar char="v"/>
            </a:pPr>
            <a:endParaRPr lang="en-US" sz="1900" dirty="0"/>
          </a:p>
          <a:p>
            <a:r>
              <a:rPr lang="en-US" sz="1900" dirty="0"/>
              <a:t>                 </a:t>
            </a:r>
            <a:endParaRPr lang="en-US" dirty="0"/>
          </a:p>
          <a:p>
            <a:pPr marL="285750" indent="-285750">
              <a:buFont typeface="Wingdings" panose="05000000000000000000" pitchFamily="2" charset="2"/>
              <a:buChar char="v"/>
            </a:pPr>
            <a:endParaRPr lang="en-US" dirty="0"/>
          </a:p>
          <a:p>
            <a:endParaRPr lang="en-US" dirty="0"/>
          </a:p>
          <a:p>
            <a:pPr marL="285750" indent="-285750">
              <a:buFont typeface="Wingdings" panose="05000000000000000000" pitchFamily="2" charset="2"/>
              <a:buChar char="v"/>
            </a:pPr>
            <a:r>
              <a:rPr lang="en-US" u="sng" dirty="0"/>
              <a:t>TO CHECK THE PERFORMANCE (ROCR CURVE): </a:t>
            </a:r>
          </a:p>
          <a:p>
            <a:r>
              <a:rPr lang="en-IN" dirty="0"/>
              <a:t>The threshold probability was found to be 0.6.</a:t>
            </a:r>
          </a:p>
          <a:p>
            <a:r>
              <a:rPr lang="en-IN" dirty="0"/>
              <a:t>Sensitivity of model was about 76.7% i.e. the True positive rate.</a:t>
            </a:r>
          </a:p>
          <a:p>
            <a:pPr marL="285750" indent="-285750">
              <a:buFont typeface="Wingdings" panose="05000000000000000000" pitchFamily="2" charset="2"/>
              <a:buChar char="v"/>
            </a:pPr>
            <a:endParaRPr lang="en-US" dirty="0"/>
          </a:p>
          <a:p>
            <a:endParaRPr lang="en-US" dirty="0"/>
          </a:p>
          <a:p>
            <a:endParaRPr lang="en-IN" sz="2200" dirty="0"/>
          </a:p>
        </p:txBody>
      </p:sp>
      <p:grpSp>
        <p:nvGrpSpPr>
          <p:cNvPr id="7" name="Group 6">
            <a:extLst>
              <a:ext uri="{FF2B5EF4-FFF2-40B4-BE49-F238E27FC236}">
                <a16:creationId xmlns:a16="http://schemas.microsoft.com/office/drawing/2014/main" id="{5CC97F04-90B6-4ACC-8679-081022A0011B}"/>
              </a:ext>
            </a:extLst>
          </p:cNvPr>
          <p:cNvGrpSpPr/>
          <p:nvPr/>
        </p:nvGrpSpPr>
        <p:grpSpPr>
          <a:xfrm>
            <a:off x="7035009" y="317226"/>
            <a:ext cx="5032966" cy="4161799"/>
            <a:chOff x="1141413" y="1253559"/>
            <a:chExt cx="5314950" cy="4161799"/>
          </a:xfrm>
        </p:grpSpPr>
        <p:pic>
          <p:nvPicPr>
            <p:cNvPr id="14" name="Picture 13">
              <a:extLst>
                <a:ext uri="{FF2B5EF4-FFF2-40B4-BE49-F238E27FC236}">
                  <a16:creationId xmlns:a16="http://schemas.microsoft.com/office/drawing/2014/main" id="{8491A7E6-85F2-43E3-BC65-1CB4E5F379DC}"/>
                </a:ext>
              </a:extLst>
            </p:cNvPr>
            <p:cNvPicPr>
              <a:picLocks noChangeAspect="1"/>
            </p:cNvPicPr>
            <p:nvPr/>
          </p:nvPicPr>
          <p:blipFill>
            <a:blip r:embed="rId2"/>
            <a:stretch>
              <a:fillRect/>
            </a:stretch>
          </p:blipFill>
          <p:spPr>
            <a:xfrm>
              <a:off x="1141413" y="5052446"/>
              <a:ext cx="5314950" cy="362912"/>
            </a:xfrm>
            <a:prstGeom prst="rect">
              <a:avLst/>
            </a:prstGeom>
          </p:spPr>
        </p:pic>
        <p:pic>
          <p:nvPicPr>
            <p:cNvPr id="15" name="Picture 14">
              <a:extLst>
                <a:ext uri="{FF2B5EF4-FFF2-40B4-BE49-F238E27FC236}">
                  <a16:creationId xmlns:a16="http://schemas.microsoft.com/office/drawing/2014/main" id="{72704F94-866B-4057-8F8F-48DC9B6FF599}"/>
                </a:ext>
              </a:extLst>
            </p:cNvPr>
            <p:cNvPicPr/>
            <p:nvPr/>
          </p:nvPicPr>
          <p:blipFill>
            <a:blip r:embed="rId3"/>
            <a:stretch>
              <a:fillRect/>
            </a:stretch>
          </p:blipFill>
          <p:spPr>
            <a:xfrm>
              <a:off x="1801935" y="1253559"/>
              <a:ext cx="4369417" cy="3774903"/>
            </a:xfrm>
            <a:prstGeom prst="rect">
              <a:avLst/>
            </a:prstGeom>
          </p:spPr>
        </p:pic>
      </p:grpSp>
      <p:pic>
        <p:nvPicPr>
          <p:cNvPr id="16" name="Content Placeholder 3">
            <a:extLst>
              <a:ext uri="{FF2B5EF4-FFF2-40B4-BE49-F238E27FC236}">
                <a16:creationId xmlns:a16="http://schemas.microsoft.com/office/drawing/2014/main" id="{6A56EE39-D31B-4FBA-B0C1-92C2A8E424A4}"/>
              </a:ext>
            </a:extLst>
          </p:cNvPr>
          <p:cNvPicPr>
            <a:picLocks noChangeAspect="1"/>
          </p:cNvPicPr>
          <p:nvPr/>
        </p:nvPicPr>
        <p:blipFill>
          <a:blip r:embed="rId4"/>
          <a:stretch>
            <a:fillRect/>
          </a:stretch>
        </p:blipFill>
        <p:spPr>
          <a:xfrm>
            <a:off x="7649854" y="4622310"/>
            <a:ext cx="4369417" cy="1910821"/>
          </a:xfrm>
          <a:prstGeom prst="rect">
            <a:avLst/>
          </a:prstGeom>
        </p:spPr>
      </p:pic>
      <p:grpSp>
        <p:nvGrpSpPr>
          <p:cNvPr id="6" name="Group 5">
            <a:extLst>
              <a:ext uri="{FF2B5EF4-FFF2-40B4-BE49-F238E27FC236}">
                <a16:creationId xmlns:a16="http://schemas.microsoft.com/office/drawing/2014/main" id="{8D7AD598-E89B-4446-93C0-29E3BD9340D8}"/>
              </a:ext>
            </a:extLst>
          </p:cNvPr>
          <p:cNvGrpSpPr/>
          <p:nvPr/>
        </p:nvGrpSpPr>
        <p:grpSpPr>
          <a:xfrm>
            <a:off x="6604369" y="324869"/>
            <a:ext cx="5286375" cy="4200645"/>
            <a:chOff x="6905625" y="116163"/>
            <a:chExt cx="5286375" cy="4200645"/>
          </a:xfrm>
        </p:grpSpPr>
        <p:pic>
          <p:nvPicPr>
            <p:cNvPr id="13" name="Picture 12">
              <a:extLst>
                <a:ext uri="{FF2B5EF4-FFF2-40B4-BE49-F238E27FC236}">
                  <a16:creationId xmlns:a16="http://schemas.microsoft.com/office/drawing/2014/main" id="{96561D1C-5F68-4558-B76D-8EC9B2D96804}"/>
                </a:ext>
              </a:extLst>
            </p:cNvPr>
            <p:cNvPicPr>
              <a:picLocks noChangeAspect="1"/>
            </p:cNvPicPr>
            <p:nvPr/>
          </p:nvPicPr>
          <p:blipFill>
            <a:blip r:embed="rId5"/>
            <a:stretch>
              <a:fillRect/>
            </a:stretch>
          </p:blipFill>
          <p:spPr>
            <a:xfrm>
              <a:off x="6905625" y="3891065"/>
              <a:ext cx="5286375" cy="425743"/>
            </a:xfrm>
            <a:prstGeom prst="rect">
              <a:avLst/>
            </a:prstGeom>
          </p:spPr>
        </p:pic>
        <p:pic>
          <p:nvPicPr>
            <p:cNvPr id="22" name="Picture 21">
              <a:extLst>
                <a:ext uri="{FF2B5EF4-FFF2-40B4-BE49-F238E27FC236}">
                  <a16:creationId xmlns:a16="http://schemas.microsoft.com/office/drawing/2014/main" id="{C455FE3A-C1A8-48C1-891F-77DD04F25230}"/>
                </a:ext>
              </a:extLst>
            </p:cNvPr>
            <p:cNvPicPr>
              <a:picLocks noChangeAspect="1"/>
            </p:cNvPicPr>
            <p:nvPr/>
          </p:nvPicPr>
          <p:blipFill>
            <a:blip r:embed="rId6"/>
            <a:stretch>
              <a:fillRect/>
            </a:stretch>
          </p:blipFill>
          <p:spPr>
            <a:xfrm>
              <a:off x="7822582" y="116163"/>
              <a:ext cx="4369417" cy="3774902"/>
            </a:xfrm>
            <a:prstGeom prst="rect">
              <a:avLst/>
            </a:prstGeom>
          </p:spPr>
        </p:pic>
      </p:grpSp>
      <p:pic>
        <p:nvPicPr>
          <p:cNvPr id="3" name="Picture 2">
            <a:extLst>
              <a:ext uri="{FF2B5EF4-FFF2-40B4-BE49-F238E27FC236}">
                <a16:creationId xmlns:a16="http://schemas.microsoft.com/office/drawing/2014/main" id="{524BEF39-C712-4F29-B9FF-C13666B23CEE}"/>
              </a:ext>
            </a:extLst>
          </p:cNvPr>
          <p:cNvPicPr>
            <a:picLocks noChangeAspect="1"/>
          </p:cNvPicPr>
          <p:nvPr/>
        </p:nvPicPr>
        <p:blipFill>
          <a:blip r:embed="rId7"/>
          <a:stretch>
            <a:fillRect/>
          </a:stretch>
        </p:blipFill>
        <p:spPr>
          <a:xfrm>
            <a:off x="1206231" y="2242408"/>
            <a:ext cx="4586416" cy="692178"/>
          </a:xfrm>
          <a:prstGeom prst="rect">
            <a:avLst/>
          </a:prstGeom>
          <a:ln w="12700">
            <a:solidFill>
              <a:schemeClr val="bg1"/>
            </a:solidFill>
          </a:ln>
        </p:spPr>
      </p:pic>
      <p:pic>
        <p:nvPicPr>
          <p:cNvPr id="4" name="Picture 3">
            <a:extLst>
              <a:ext uri="{FF2B5EF4-FFF2-40B4-BE49-F238E27FC236}">
                <a16:creationId xmlns:a16="http://schemas.microsoft.com/office/drawing/2014/main" id="{125C931A-A285-4B2A-9BCC-2F9E5AA785DE}"/>
              </a:ext>
            </a:extLst>
          </p:cNvPr>
          <p:cNvPicPr>
            <a:picLocks noChangeAspect="1"/>
          </p:cNvPicPr>
          <p:nvPr/>
        </p:nvPicPr>
        <p:blipFill>
          <a:blip r:embed="rId8"/>
          <a:stretch>
            <a:fillRect/>
          </a:stretch>
        </p:blipFill>
        <p:spPr>
          <a:xfrm>
            <a:off x="1222624" y="3602380"/>
            <a:ext cx="4114802" cy="601994"/>
          </a:xfrm>
          <a:prstGeom prst="rect">
            <a:avLst/>
          </a:prstGeom>
          <a:ln w="19050">
            <a:solidFill>
              <a:schemeClr val="bg1"/>
            </a:solidFill>
          </a:ln>
        </p:spPr>
      </p:pic>
      <p:pic>
        <p:nvPicPr>
          <p:cNvPr id="5" name="Picture 4">
            <a:extLst>
              <a:ext uri="{FF2B5EF4-FFF2-40B4-BE49-F238E27FC236}">
                <a16:creationId xmlns:a16="http://schemas.microsoft.com/office/drawing/2014/main" id="{26030C25-19EF-4D2B-A61B-550342E4B421}"/>
              </a:ext>
            </a:extLst>
          </p:cNvPr>
          <p:cNvPicPr>
            <a:picLocks noChangeAspect="1"/>
          </p:cNvPicPr>
          <p:nvPr/>
        </p:nvPicPr>
        <p:blipFill>
          <a:blip r:embed="rId9"/>
          <a:stretch>
            <a:fillRect/>
          </a:stretch>
        </p:blipFill>
        <p:spPr>
          <a:xfrm>
            <a:off x="1206231" y="4365312"/>
            <a:ext cx="2962656" cy="513996"/>
          </a:xfrm>
          <a:prstGeom prst="rect">
            <a:avLst/>
          </a:prstGeom>
          <a:ln w="19050">
            <a:solidFill>
              <a:schemeClr val="bg1"/>
            </a:solidFill>
          </a:ln>
        </p:spPr>
      </p:pic>
      <p:sp>
        <p:nvSpPr>
          <p:cNvPr id="8" name="Rectangle 7">
            <a:extLst>
              <a:ext uri="{FF2B5EF4-FFF2-40B4-BE49-F238E27FC236}">
                <a16:creationId xmlns:a16="http://schemas.microsoft.com/office/drawing/2014/main" id="{87862DAC-8CFA-48EA-8264-D4F83BAC1CC2}"/>
              </a:ext>
            </a:extLst>
          </p:cNvPr>
          <p:cNvSpPr/>
          <p:nvPr/>
        </p:nvSpPr>
        <p:spPr>
          <a:xfrm>
            <a:off x="163286" y="152400"/>
            <a:ext cx="11904689" cy="656408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523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7F37C7-17C3-4726-B2D7-7474FD148DC2}"/>
              </a:ext>
            </a:extLst>
          </p:cNvPr>
          <p:cNvPicPr>
            <a:picLocks noChangeAspect="1"/>
          </p:cNvPicPr>
          <p:nvPr/>
        </p:nvPicPr>
        <p:blipFill>
          <a:blip r:embed="rId2"/>
          <a:stretch>
            <a:fillRect/>
          </a:stretch>
        </p:blipFill>
        <p:spPr>
          <a:xfrm>
            <a:off x="7474738" y="2025543"/>
            <a:ext cx="3396916" cy="3085954"/>
          </a:xfrm>
          <a:prstGeom prst="rect">
            <a:avLst/>
          </a:prstGeom>
        </p:spPr>
      </p:pic>
      <p:sp>
        <p:nvSpPr>
          <p:cNvPr id="2" name="Title 1">
            <a:extLst>
              <a:ext uri="{FF2B5EF4-FFF2-40B4-BE49-F238E27FC236}">
                <a16:creationId xmlns:a16="http://schemas.microsoft.com/office/drawing/2014/main" id="{0D553043-AC85-426F-8725-E4631672A0E5}"/>
              </a:ext>
            </a:extLst>
          </p:cNvPr>
          <p:cNvSpPr>
            <a:spLocks noGrp="1"/>
          </p:cNvSpPr>
          <p:nvPr>
            <p:ph type="title"/>
          </p:nvPr>
        </p:nvSpPr>
        <p:spPr>
          <a:xfrm>
            <a:off x="368263" y="397626"/>
            <a:ext cx="5727737" cy="1178186"/>
          </a:xfrm>
          <a:ln>
            <a:solidFill>
              <a:schemeClr val="tx1"/>
            </a:solidFill>
          </a:ln>
        </p:spPr>
        <p:txBody>
          <a:bodyPr>
            <a:normAutofit fontScale="90000"/>
          </a:bodyPr>
          <a:lstStyle/>
          <a:p>
            <a:r>
              <a:rPr lang="en-US" dirty="0">
                <a:latin typeface="Algerian" panose="04020705040A02060702" pitchFamily="82" charset="0"/>
              </a:rPr>
              <a:t>K Nearest Neighbors</a:t>
            </a:r>
          </a:p>
        </p:txBody>
      </p:sp>
      <p:pic>
        <p:nvPicPr>
          <p:cNvPr id="4" name="Content Placeholder 3">
            <a:extLst>
              <a:ext uri="{FF2B5EF4-FFF2-40B4-BE49-F238E27FC236}">
                <a16:creationId xmlns:a16="http://schemas.microsoft.com/office/drawing/2014/main" id="{796A2F91-1113-4E8E-B667-0E1EAF97F258}"/>
              </a:ext>
            </a:extLst>
          </p:cNvPr>
          <p:cNvPicPr>
            <a:picLocks noGrp="1" noChangeAspect="1"/>
          </p:cNvPicPr>
          <p:nvPr>
            <p:ph sz="half" idx="1"/>
          </p:nvPr>
        </p:nvPicPr>
        <p:blipFill>
          <a:blip r:embed="rId3"/>
          <a:stretch>
            <a:fillRect/>
          </a:stretch>
        </p:blipFill>
        <p:spPr>
          <a:xfrm>
            <a:off x="5538011" y="2025543"/>
            <a:ext cx="6302373" cy="3648404"/>
          </a:xfrm>
          <a:prstGeom prst="rect">
            <a:avLst/>
          </a:prstGeom>
        </p:spPr>
      </p:pic>
      <p:sp>
        <p:nvSpPr>
          <p:cNvPr id="9" name="Content Placeholder 8">
            <a:extLst>
              <a:ext uri="{FF2B5EF4-FFF2-40B4-BE49-F238E27FC236}">
                <a16:creationId xmlns:a16="http://schemas.microsoft.com/office/drawing/2014/main" id="{F495D134-E9AE-4AD9-9E75-C47D77F19D3B}"/>
              </a:ext>
            </a:extLst>
          </p:cNvPr>
          <p:cNvSpPr>
            <a:spLocks noGrp="1"/>
          </p:cNvSpPr>
          <p:nvPr>
            <p:ph sz="half" idx="2"/>
          </p:nvPr>
        </p:nvSpPr>
        <p:spPr>
          <a:xfrm>
            <a:off x="792805" y="1614791"/>
            <a:ext cx="4875211" cy="4845583"/>
          </a:xfrm>
        </p:spPr>
        <p:txBody>
          <a:bodyPr>
            <a:normAutofit/>
          </a:bodyPr>
          <a:lstStyle/>
          <a:p>
            <a:r>
              <a:rPr lang="en-US" sz="2400" dirty="0"/>
              <a:t>KNN captures the idea of similarity (sometimes called distance, proximity, or closeness) with some mathematics calculating the distance between points on a graph. </a:t>
            </a:r>
          </a:p>
          <a:p>
            <a:r>
              <a:rPr lang="en-US" sz="2400" dirty="0"/>
              <a:t>Here we can see that after K&gt;5 the error rate just tends to hover around 0.18-0.16.</a:t>
            </a:r>
            <a:endParaRPr lang="en-IN" sz="2400" dirty="0"/>
          </a:p>
        </p:txBody>
      </p:sp>
      <p:sp>
        <p:nvSpPr>
          <p:cNvPr id="7" name="Rectangle 6">
            <a:extLst>
              <a:ext uri="{FF2B5EF4-FFF2-40B4-BE49-F238E27FC236}">
                <a16:creationId xmlns:a16="http://schemas.microsoft.com/office/drawing/2014/main" id="{F81671CD-51C5-4518-978A-9F637ACF6880}"/>
              </a:ext>
            </a:extLst>
          </p:cNvPr>
          <p:cNvSpPr/>
          <p:nvPr/>
        </p:nvSpPr>
        <p:spPr>
          <a:xfrm>
            <a:off x="141514" y="163286"/>
            <a:ext cx="11908972" cy="653142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CACF46B6-2898-4756-A55C-FA1ED716AE14}"/>
              </a:ext>
            </a:extLst>
          </p:cNvPr>
          <p:cNvPicPr>
            <a:picLocks noChangeAspect="1"/>
          </p:cNvPicPr>
          <p:nvPr/>
        </p:nvPicPr>
        <p:blipFill>
          <a:blip r:embed="rId4"/>
          <a:stretch>
            <a:fillRect/>
          </a:stretch>
        </p:blipFill>
        <p:spPr>
          <a:xfrm>
            <a:off x="7073684" y="2025544"/>
            <a:ext cx="3797970" cy="3648404"/>
          </a:xfrm>
          <a:prstGeom prst="rect">
            <a:avLst/>
          </a:prstGeom>
        </p:spPr>
      </p:pic>
    </p:spTree>
    <p:extLst>
      <p:ext uri="{BB962C8B-B14F-4D97-AF65-F5344CB8AC3E}">
        <p14:creationId xmlns:p14="http://schemas.microsoft.com/office/powerpoint/2010/main" val="105951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8119-0561-45B9-87E6-D6972648797C}"/>
              </a:ext>
            </a:extLst>
          </p:cNvPr>
          <p:cNvSpPr>
            <a:spLocks noGrp="1"/>
          </p:cNvSpPr>
          <p:nvPr>
            <p:ph type="title"/>
          </p:nvPr>
        </p:nvSpPr>
        <p:spPr>
          <a:xfrm>
            <a:off x="885217" y="385864"/>
            <a:ext cx="3970204" cy="729574"/>
          </a:xfrm>
          <a:ln>
            <a:solidFill>
              <a:schemeClr val="tx1"/>
            </a:solidFill>
          </a:ln>
        </p:spPr>
        <p:txBody>
          <a:bodyPr>
            <a:normAutofit fontScale="90000"/>
          </a:bodyPr>
          <a:lstStyle/>
          <a:p>
            <a:br>
              <a:rPr lang="en-US" b="1" dirty="0"/>
            </a:br>
            <a:r>
              <a:rPr lang="en-US" b="1" dirty="0">
                <a:latin typeface="Algerian" panose="04020705040A02060702" pitchFamily="82" charset="0"/>
              </a:rPr>
              <a:t>NAIVE BAYES</a:t>
            </a:r>
            <a:br>
              <a:rPr lang="en-US" dirty="0"/>
            </a:br>
            <a:endParaRPr lang="en-IN" dirty="0"/>
          </a:p>
        </p:txBody>
      </p:sp>
      <p:sp>
        <p:nvSpPr>
          <p:cNvPr id="9" name="Content Placeholder 8">
            <a:extLst>
              <a:ext uri="{FF2B5EF4-FFF2-40B4-BE49-F238E27FC236}">
                <a16:creationId xmlns:a16="http://schemas.microsoft.com/office/drawing/2014/main" id="{2E73431F-E4C7-44DD-B4B5-7E5655F32380}"/>
              </a:ext>
            </a:extLst>
          </p:cNvPr>
          <p:cNvSpPr>
            <a:spLocks noGrp="1"/>
          </p:cNvSpPr>
          <p:nvPr>
            <p:ph sz="half" idx="2"/>
          </p:nvPr>
        </p:nvSpPr>
        <p:spPr>
          <a:xfrm>
            <a:off x="885217" y="1273628"/>
            <a:ext cx="5820383" cy="5454343"/>
          </a:xfrm>
        </p:spPr>
        <p:txBody>
          <a:bodyPr>
            <a:normAutofit/>
          </a:bodyPr>
          <a:lstStyle/>
          <a:p>
            <a:r>
              <a:rPr lang="en-US" dirty="0"/>
              <a:t>A classifier is a machine learning model that is used to discriminate different objects based on certain features.</a:t>
            </a:r>
            <a:endParaRPr lang="en-US" b="1" dirty="0"/>
          </a:p>
          <a:p>
            <a:endParaRPr lang="en-US" b="1" dirty="0"/>
          </a:p>
          <a:p>
            <a:endParaRPr lang="en-US" b="1" dirty="0"/>
          </a:p>
          <a:p>
            <a:endParaRPr lang="en-US" b="1" dirty="0"/>
          </a:p>
        </p:txBody>
      </p:sp>
      <p:grpSp>
        <p:nvGrpSpPr>
          <p:cNvPr id="10" name="Group 9">
            <a:extLst>
              <a:ext uri="{FF2B5EF4-FFF2-40B4-BE49-F238E27FC236}">
                <a16:creationId xmlns:a16="http://schemas.microsoft.com/office/drawing/2014/main" id="{D463D5C0-7239-4FA7-84C4-2DC38ED1AB0D}"/>
              </a:ext>
            </a:extLst>
          </p:cNvPr>
          <p:cNvGrpSpPr/>
          <p:nvPr/>
        </p:nvGrpSpPr>
        <p:grpSpPr>
          <a:xfrm>
            <a:off x="6865239" y="1353418"/>
            <a:ext cx="4995672" cy="3976993"/>
            <a:chOff x="1209185" y="1754336"/>
            <a:chExt cx="4995672" cy="3976993"/>
          </a:xfrm>
        </p:grpSpPr>
        <p:pic>
          <p:nvPicPr>
            <p:cNvPr id="7" name="Picture 6">
              <a:extLst>
                <a:ext uri="{FF2B5EF4-FFF2-40B4-BE49-F238E27FC236}">
                  <a16:creationId xmlns:a16="http://schemas.microsoft.com/office/drawing/2014/main" id="{351861D4-AB91-4BF4-AFC3-AE858643A9D3}"/>
                </a:ext>
              </a:extLst>
            </p:cNvPr>
            <p:cNvPicPr>
              <a:picLocks noChangeAspect="1"/>
            </p:cNvPicPr>
            <p:nvPr/>
          </p:nvPicPr>
          <p:blipFill>
            <a:blip r:embed="rId2"/>
            <a:stretch>
              <a:fillRect/>
            </a:stretch>
          </p:blipFill>
          <p:spPr>
            <a:xfrm>
              <a:off x="1547340" y="1754336"/>
              <a:ext cx="4155885" cy="3634093"/>
            </a:xfrm>
            <a:prstGeom prst="rect">
              <a:avLst/>
            </a:prstGeom>
          </p:spPr>
        </p:pic>
        <p:pic>
          <p:nvPicPr>
            <p:cNvPr id="8" name="Picture 7">
              <a:extLst>
                <a:ext uri="{FF2B5EF4-FFF2-40B4-BE49-F238E27FC236}">
                  <a16:creationId xmlns:a16="http://schemas.microsoft.com/office/drawing/2014/main" id="{DA15F77E-159F-4B21-A876-CF476FC071CC}"/>
                </a:ext>
              </a:extLst>
            </p:cNvPr>
            <p:cNvPicPr>
              <a:picLocks noChangeAspect="1"/>
            </p:cNvPicPr>
            <p:nvPr/>
          </p:nvPicPr>
          <p:blipFill>
            <a:blip r:embed="rId3"/>
            <a:stretch>
              <a:fillRect/>
            </a:stretch>
          </p:blipFill>
          <p:spPr>
            <a:xfrm>
              <a:off x="1209185" y="5388429"/>
              <a:ext cx="4995672" cy="342900"/>
            </a:xfrm>
            <a:prstGeom prst="rect">
              <a:avLst/>
            </a:prstGeom>
          </p:spPr>
        </p:pic>
      </p:grpSp>
      <p:grpSp>
        <p:nvGrpSpPr>
          <p:cNvPr id="3" name="Group 2">
            <a:extLst>
              <a:ext uri="{FF2B5EF4-FFF2-40B4-BE49-F238E27FC236}">
                <a16:creationId xmlns:a16="http://schemas.microsoft.com/office/drawing/2014/main" id="{72EEEB63-439A-4089-89C5-4D369CAFED7A}"/>
              </a:ext>
            </a:extLst>
          </p:cNvPr>
          <p:cNvGrpSpPr/>
          <p:nvPr/>
        </p:nvGrpSpPr>
        <p:grpSpPr>
          <a:xfrm>
            <a:off x="6444343" y="1353418"/>
            <a:ext cx="5576207" cy="4054327"/>
            <a:chOff x="1763041" y="1596263"/>
            <a:chExt cx="5314950" cy="3505055"/>
          </a:xfrm>
        </p:grpSpPr>
        <p:pic>
          <p:nvPicPr>
            <p:cNvPr id="5" name="Picture 4">
              <a:extLst>
                <a:ext uri="{FF2B5EF4-FFF2-40B4-BE49-F238E27FC236}">
                  <a16:creationId xmlns:a16="http://schemas.microsoft.com/office/drawing/2014/main" id="{C5B4E810-B822-46BE-B484-376470D7CAED}"/>
                </a:ext>
              </a:extLst>
            </p:cNvPr>
            <p:cNvPicPr>
              <a:picLocks noChangeAspect="1"/>
            </p:cNvPicPr>
            <p:nvPr/>
          </p:nvPicPr>
          <p:blipFill>
            <a:blip r:embed="rId4"/>
            <a:stretch>
              <a:fillRect/>
            </a:stretch>
          </p:blipFill>
          <p:spPr>
            <a:xfrm>
              <a:off x="2373086" y="1596263"/>
              <a:ext cx="4094861" cy="3171680"/>
            </a:xfrm>
            <a:prstGeom prst="rect">
              <a:avLst/>
            </a:prstGeom>
          </p:spPr>
        </p:pic>
        <p:pic>
          <p:nvPicPr>
            <p:cNvPr id="6" name="Picture 5">
              <a:extLst>
                <a:ext uri="{FF2B5EF4-FFF2-40B4-BE49-F238E27FC236}">
                  <a16:creationId xmlns:a16="http://schemas.microsoft.com/office/drawing/2014/main" id="{5023185A-25D8-475E-8661-0876EA0ACD05}"/>
                </a:ext>
              </a:extLst>
            </p:cNvPr>
            <p:cNvPicPr>
              <a:picLocks noChangeAspect="1"/>
            </p:cNvPicPr>
            <p:nvPr/>
          </p:nvPicPr>
          <p:blipFill>
            <a:blip r:embed="rId5"/>
            <a:stretch>
              <a:fillRect/>
            </a:stretch>
          </p:blipFill>
          <p:spPr>
            <a:xfrm>
              <a:off x="1763041" y="4767943"/>
              <a:ext cx="5314950" cy="333375"/>
            </a:xfrm>
            <a:prstGeom prst="rect">
              <a:avLst/>
            </a:prstGeom>
          </p:spPr>
        </p:pic>
      </p:grpSp>
      <p:pic>
        <p:nvPicPr>
          <p:cNvPr id="11" name="Content Placeholder 2">
            <a:extLst>
              <a:ext uri="{FF2B5EF4-FFF2-40B4-BE49-F238E27FC236}">
                <a16:creationId xmlns:a16="http://schemas.microsoft.com/office/drawing/2014/main" id="{86F275AC-D436-4D87-A2A7-C24FF32DD656}"/>
              </a:ext>
            </a:extLst>
          </p:cNvPr>
          <p:cNvPicPr>
            <a:picLocks noChangeAspect="1"/>
          </p:cNvPicPr>
          <p:nvPr/>
        </p:nvPicPr>
        <p:blipFill>
          <a:blip r:embed="rId6"/>
          <a:stretch>
            <a:fillRect/>
          </a:stretch>
        </p:blipFill>
        <p:spPr>
          <a:xfrm>
            <a:off x="1729086" y="2859880"/>
            <a:ext cx="2967001" cy="795338"/>
          </a:xfrm>
          <a:prstGeom prst="rect">
            <a:avLst/>
          </a:prstGeom>
        </p:spPr>
      </p:pic>
      <p:sp>
        <p:nvSpPr>
          <p:cNvPr id="12" name="Rectangle 11">
            <a:extLst>
              <a:ext uri="{FF2B5EF4-FFF2-40B4-BE49-F238E27FC236}">
                <a16:creationId xmlns:a16="http://schemas.microsoft.com/office/drawing/2014/main" id="{1351CB2F-EFC5-4DF8-B51A-EFCAA8A086E7}"/>
              </a:ext>
            </a:extLst>
          </p:cNvPr>
          <p:cNvSpPr/>
          <p:nvPr/>
        </p:nvSpPr>
        <p:spPr>
          <a:xfrm>
            <a:off x="152400" y="130029"/>
            <a:ext cx="11843657" cy="659794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13">
            <a:extLst>
              <a:ext uri="{FF2B5EF4-FFF2-40B4-BE49-F238E27FC236}">
                <a16:creationId xmlns:a16="http://schemas.microsoft.com/office/drawing/2014/main" id="{5DA34CFB-873A-4174-944B-F9E625707C41}"/>
              </a:ext>
            </a:extLst>
          </p:cNvPr>
          <p:cNvSpPr>
            <a:spLocks noGrp="1"/>
          </p:cNvSpPr>
          <p:nvPr>
            <p:ph sz="half" idx="1"/>
          </p:nvPr>
        </p:nvSpPr>
        <p:spPr>
          <a:xfrm>
            <a:off x="838200" y="2377439"/>
            <a:ext cx="5181600" cy="3799523"/>
          </a:xfrm>
        </p:spPr>
        <p:txBody>
          <a:bodyPr/>
          <a:lstStyle/>
          <a:p>
            <a:endParaRPr lang="en-IN" dirty="0"/>
          </a:p>
        </p:txBody>
      </p:sp>
    </p:spTree>
    <p:extLst>
      <p:ext uri="{BB962C8B-B14F-4D97-AF65-F5344CB8AC3E}">
        <p14:creationId xmlns:p14="http://schemas.microsoft.com/office/powerpoint/2010/main" val="21639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2A9B-266A-40DF-B2F7-F45587A40B64}"/>
              </a:ext>
            </a:extLst>
          </p:cNvPr>
          <p:cNvSpPr>
            <a:spLocks noGrp="1"/>
          </p:cNvSpPr>
          <p:nvPr>
            <p:ph type="title"/>
          </p:nvPr>
        </p:nvSpPr>
        <p:spPr>
          <a:xfrm>
            <a:off x="738638" y="365126"/>
            <a:ext cx="4344990" cy="1104446"/>
          </a:xfrm>
          <a:ln>
            <a:solidFill>
              <a:schemeClr val="tx1"/>
            </a:solidFill>
          </a:ln>
        </p:spPr>
        <p:txBody>
          <a:bodyPr/>
          <a:lstStyle/>
          <a:p>
            <a:r>
              <a:rPr lang="en-US" b="1" dirty="0">
                <a:latin typeface="Algerian" panose="04020705040A02060702" pitchFamily="82" charset="0"/>
              </a:rPr>
              <a:t>DECISION TREE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EFB3F44-877B-4FAF-B259-BB862796276C}"/>
              </a:ext>
            </a:extLst>
          </p:cNvPr>
          <p:cNvSpPr>
            <a:spLocks noGrp="1"/>
          </p:cNvSpPr>
          <p:nvPr>
            <p:ph sz="half" idx="1"/>
          </p:nvPr>
        </p:nvSpPr>
        <p:spPr>
          <a:xfrm>
            <a:off x="738638" y="1699759"/>
            <a:ext cx="5629505" cy="4793115"/>
          </a:xfrm>
        </p:spPr>
        <p:txBody>
          <a:bodyPr>
            <a:normAutofit fontScale="70000" lnSpcReduction="20000"/>
          </a:bodyPr>
          <a:lstStyle/>
          <a:p>
            <a:pPr marL="0" indent="0">
              <a:buNone/>
            </a:pPr>
            <a:r>
              <a:rPr lang="en-US" dirty="0"/>
              <a:t>Decision Tree is a simple representation for classifying examples. It is a Supervised Machine Learning where the data is continuously split according to a certain parameter.</a:t>
            </a:r>
          </a:p>
          <a:p>
            <a:r>
              <a:rPr lang="en-US" b="1" dirty="0"/>
              <a:t>Decision Tree consists of :</a:t>
            </a:r>
          </a:p>
          <a:p>
            <a:r>
              <a:rPr lang="en-US" b="1" dirty="0"/>
              <a:t>Nodes</a:t>
            </a:r>
            <a:r>
              <a:rPr lang="en-US" dirty="0"/>
              <a:t> : Test for the value of a certain attribute.</a:t>
            </a:r>
          </a:p>
          <a:p>
            <a:r>
              <a:rPr lang="en-US" b="1" dirty="0"/>
              <a:t>Edges/ Branch</a:t>
            </a:r>
            <a:r>
              <a:rPr lang="en-US" dirty="0"/>
              <a:t> : Correspond to the outcome of a test and connect to the next node or leaf.</a:t>
            </a:r>
          </a:p>
          <a:p>
            <a:r>
              <a:rPr lang="en-US" b="1" dirty="0"/>
              <a:t>Leaf nodes</a:t>
            </a:r>
            <a:r>
              <a:rPr lang="en-US" dirty="0"/>
              <a:t> : Terminal nodes that predict the outcome (represent class labels or class distribution).</a:t>
            </a:r>
          </a:p>
          <a:p>
            <a:endParaRPr lang="en-US" dirty="0"/>
          </a:p>
          <a:p>
            <a:pPr marL="0" indent="0">
              <a:buNone/>
            </a:pPr>
            <a:r>
              <a:rPr lang="en-US" dirty="0"/>
              <a:t>In the decision tree, the root and internal nodes contain attribute test conditions to separate records that have different characteristics. All the terminal node is assigned a class label Yes or No</a:t>
            </a:r>
          </a:p>
          <a:p>
            <a:endParaRPr lang="en-IN" dirty="0"/>
          </a:p>
        </p:txBody>
      </p:sp>
      <p:pic>
        <p:nvPicPr>
          <p:cNvPr id="5" name="Content Placeholder 3">
            <a:extLst>
              <a:ext uri="{FF2B5EF4-FFF2-40B4-BE49-F238E27FC236}">
                <a16:creationId xmlns:a16="http://schemas.microsoft.com/office/drawing/2014/main" id="{02AC513E-F5E7-486C-AD7A-436C088EEE14}"/>
              </a:ext>
            </a:extLst>
          </p:cNvPr>
          <p:cNvPicPr>
            <a:picLocks noGrp="1" noChangeAspect="1"/>
          </p:cNvPicPr>
          <p:nvPr>
            <p:ph sz="half" idx="2"/>
          </p:nvPr>
        </p:nvPicPr>
        <p:blipFill>
          <a:blip r:embed="rId2"/>
          <a:stretch>
            <a:fillRect/>
          </a:stretch>
        </p:blipFill>
        <p:spPr>
          <a:xfrm>
            <a:off x="6562495" y="1469572"/>
            <a:ext cx="5629505" cy="4996335"/>
          </a:xfrm>
          <a:prstGeom prst="rect">
            <a:avLst/>
          </a:prstGeom>
        </p:spPr>
      </p:pic>
      <p:sp>
        <p:nvSpPr>
          <p:cNvPr id="4" name="Rectangle 3">
            <a:extLst>
              <a:ext uri="{FF2B5EF4-FFF2-40B4-BE49-F238E27FC236}">
                <a16:creationId xmlns:a16="http://schemas.microsoft.com/office/drawing/2014/main" id="{8E30E5D4-D620-45D5-A382-EF1142B2529B}"/>
              </a:ext>
            </a:extLst>
          </p:cNvPr>
          <p:cNvSpPr/>
          <p:nvPr/>
        </p:nvSpPr>
        <p:spPr>
          <a:xfrm>
            <a:off x="141514" y="141514"/>
            <a:ext cx="11941629" cy="65205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418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880</TotalTime>
  <Words>889</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Calibri Light</vt:lpstr>
      <vt:lpstr>Georgia</vt:lpstr>
      <vt:lpstr>Segoe UI</vt:lpstr>
      <vt:lpstr>Wingdings</vt:lpstr>
      <vt:lpstr>Office Theme</vt:lpstr>
      <vt:lpstr>PowerPoint Presentation</vt:lpstr>
      <vt:lpstr>PowerPoint Presentation</vt:lpstr>
      <vt:lpstr>ATTRIBUTES</vt:lpstr>
      <vt:lpstr>EXPLORATORY DATA ANALYSIS(EDA)</vt:lpstr>
      <vt:lpstr>Feature Selection</vt:lpstr>
      <vt:lpstr>LOGISTIC REGRESSION</vt:lpstr>
      <vt:lpstr>K Nearest Neighbors</vt:lpstr>
      <vt:lpstr> NAIVE BAYES </vt:lpstr>
      <vt:lpstr>DECISION TREE</vt:lpstr>
      <vt:lpstr>RANDOM FOREST</vt:lpstr>
      <vt:lpstr>       SUPPORT VECTOR MACHINES (SVM)</vt:lpstr>
      <vt:lpstr>GRID SEARCH CV</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dc:creator>
  <cp:lastModifiedBy>Prachi Gopalani (BDA 19-21)</cp:lastModifiedBy>
  <cp:revision>66</cp:revision>
  <dcterms:created xsi:type="dcterms:W3CDTF">2020-03-09T12:42:37Z</dcterms:created>
  <dcterms:modified xsi:type="dcterms:W3CDTF">2020-07-13T17:19:30Z</dcterms:modified>
</cp:coreProperties>
</file>