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19"/>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108" d="100"/>
          <a:sy n="108" d="100"/>
        </p:scale>
        <p:origin x="714" y="108"/>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7/27/2023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7/27/2023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7/27/2023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7/27/2023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7/27/2023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7/27/2023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png"/><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b="0" i="0" u="none" strike="noStrike" dirty="0">
                <a:solidFill>
                  <a:schemeClr val="tx1"/>
                </a:solidFill>
                <a:effectLst/>
                <a:latin typeface="Times New Roman" panose="02020603050405020304" pitchFamily="18" charset="0"/>
              </a:rPr>
              <a:t>Project Title</a:t>
            </a:r>
            <a:endParaRPr lang="en-US" dirty="0"/>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p:txBody>
          <a:bodyPr/>
          <a:lstStyle/>
          <a:p>
            <a:r>
              <a:rPr lang="en-US" sz="3600" b="0" i="0" u="none" strike="noStrike" dirty="0">
                <a:solidFill>
                  <a:schemeClr val="tx1"/>
                </a:solidFill>
                <a:effectLst/>
                <a:latin typeface="Times New Roman" panose="02020603050405020304" pitchFamily="18" charset="0"/>
                <a:cs typeface="Times New Roman" panose="02020603050405020304" pitchFamily="18" charset="0"/>
              </a:rPr>
              <a:t>TERM DEPOSIT</a:t>
            </a:r>
            <a:br>
              <a:rPr lang="en-US" sz="3600" b="0" i="0" u="none" strike="noStrike" dirty="0">
                <a:solidFill>
                  <a:schemeClr val="tx1"/>
                </a:solidFill>
                <a:effectLst/>
                <a:latin typeface="Times New Roman" panose="02020603050405020304" pitchFamily="18" charset="0"/>
                <a:cs typeface="Times New Roman" panose="02020603050405020304" pitchFamily="18" charset="0"/>
              </a:rPr>
            </a:br>
            <a:r>
              <a:rPr lang="en-US" sz="3600" b="0" i="0" u="none" strike="noStrike" dirty="0">
                <a:solidFill>
                  <a:schemeClr val="tx1"/>
                </a:solidFill>
                <a:effectLst/>
                <a:latin typeface="Times New Roman" panose="02020603050405020304" pitchFamily="18" charset="0"/>
                <a:cs typeface="Times New Roman" panose="02020603050405020304" pitchFamily="18" charset="0"/>
              </a:rPr>
              <a:t>ANALYSIS</a:t>
            </a:r>
            <a:r>
              <a:rPr lang="en-US" sz="3600" dirty="0">
                <a:latin typeface="Times New Roman" panose="02020603050405020304" pitchFamily="18" charset="0"/>
                <a:cs typeface="Times New Roman" panose="02020603050405020304" pitchFamily="18" charset="0"/>
              </a:rPr>
              <a:t>.</a:t>
            </a:r>
          </a:p>
        </p:txBody>
      </p:sp>
      <p:pic>
        <p:nvPicPr>
          <p:cNvPr id="8" name="Picture Placeholder 7" descr="A person wearing headset and a computer&#10;&#10;Description automatically generated">
            <a:extLst>
              <a:ext uri="{FF2B5EF4-FFF2-40B4-BE49-F238E27FC236}">
                <a16:creationId xmlns:a16="http://schemas.microsoft.com/office/drawing/2014/main" id="{8993B490-F902-EB57-AC79-806868D2712B}"/>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Century Schoolbook (Headings)"/>
              </a:rPr>
              <a:t>Correlation between Housing loan and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529850" y="2462123"/>
            <a:ext cx="4204859" cy="3714391"/>
          </a:xfrm>
        </p:spPr>
        <p:txBody>
          <a:bodyPr>
            <a:normAutofit fontScale="32500" lnSpcReduction="20000"/>
          </a:bodyPr>
          <a:lstStyle/>
          <a:p>
            <a:pPr rtl="0">
              <a:spcBef>
                <a:spcPts val="1000"/>
              </a:spcBef>
              <a:spcAft>
                <a:spcPts val="0"/>
              </a:spcAft>
            </a:pPr>
            <a:r>
              <a:rPr lang="en-US" sz="6200" b="1" i="0" u="none" strike="noStrike" dirty="0">
                <a:solidFill>
                  <a:schemeClr val="bg2"/>
                </a:solidFill>
                <a:effectLst/>
                <a:latin typeface="Times New Roman" panose="02020603050405020304" pitchFamily="18" charset="0"/>
              </a:rPr>
              <a:t>Conclusion:</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4000" b="0" dirty="0">
                <a:solidFill>
                  <a:srgbClr val="CCCCCC"/>
                </a:solidFill>
                <a:effectLst/>
                <a:latin typeface="Times New Roman" panose="02020603050405020304" pitchFamily="18" charset="0"/>
                <a:cs typeface="Times New Roman" panose="02020603050405020304" pitchFamily="18" charset="0"/>
              </a:rPr>
              <a:t>The initial graph shows no evident relationship between having a housing loan and whether or not influences the decision of purchasing the product.</a:t>
            </a:r>
          </a:p>
          <a:p>
            <a:r>
              <a:rPr lang="en-US" sz="4000" b="0" dirty="0">
                <a:solidFill>
                  <a:srgbClr val="CCCCCC"/>
                </a:solidFill>
                <a:effectLst/>
                <a:latin typeface="Times New Roman" panose="02020603050405020304" pitchFamily="18" charset="0"/>
                <a:cs typeface="Times New Roman" panose="02020603050405020304" pitchFamily="18" charset="0"/>
              </a:rPr>
              <a:t>The second graph shows evidence that majority of the persons who bought the product did not have</a:t>
            </a:r>
            <a:br>
              <a:rPr lang="en-US" sz="4000" b="0" dirty="0">
                <a:solidFill>
                  <a:srgbClr val="CCCCCC"/>
                </a:solidFill>
                <a:effectLst/>
                <a:latin typeface="Times New Roman" panose="02020603050405020304" pitchFamily="18" charset="0"/>
                <a:cs typeface="Times New Roman" panose="02020603050405020304" pitchFamily="18" charset="0"/>
              </a:rPr>
            </a:br>
            <a:r>
              <a:rPr lang="en-US" sz="4000" b="0" dirty="0">
                <a:solidFill>
                  <a:srgbClr val="CCCCCC"/>
                </a:solidFill>
                <a:effectLst/>
                <a:latin typeface="Times New Roman" panose="02020603050405020304" pitchFamily="18" charset="0"/>
                <a:cs typeface="Times New Roman" panose="02020603050405020304" pitchFamily="18" charset="0"/>
              </a:rPr>
              <a:t> a housing loan.</a:t>
            </a:r>
          </a:p>
          <a:p>
            <a:r>
              <a:rPr lang="en-US" sz="4000" b="0" dirty="0">
                <a:solidFill>
                  <a:srgbClr val="CCCCCC"/>
                </a:solidFill>
                <a:effectLst/>
                <a:latin typeface="Times New Roman" panose="02020603050405020304" pitchFamily="18" charset="0"/>
                <a:cs typeface="Times New Roman" panose="02020603050405020304" pitchFamily="18" charset="0"/>
              </a:rPr>
              <a:t>However, after calculating their correlationship, there is no clear relationships between having or not </a:t>
            </a:r>
            <a:br>
              <a:rPr lang="en-US" sz="4000" b="0" dirty="0">
                <a:solidFill>
                  <a:srgbClr val="CCCCCC"/>
                </a:solidFill>
                <a:effectLst/>
                <a:latin typeface="Times New Roman" panose="02020603050405020304" pitchFamily="18" charset="0"/>
                <a:cs typeface="Times New Roman" panose="02020603050405020304" pitchFamily="18" charset="0"/>
              </a:rPr>
            </a:br>
            <a:r>
              <a:rPr lang="en-US" sz="4000" b="0" dirty="0">
                <a:solidFill>
                  <a:srgbClr val="CCCCCC"/>
                </a:solidFill>
                <a:effectLst/>
                <a:latin typeface="Times New Roman" panose="02020603050405020304" pitchFamily="18" charset="0"/>
                <a:cs typeface="Times New Roman" panose="02020603050405020304" pitchFamily="18" charset="0"/>
              </a:rPr>
              <a:t>a housing loan and purchasing a term deposit. </a:t>
            </a:r>
          </a:p>
          <a:p>
            <a:pPr rtl="0">
              <a:spcBef>
                <a:spcPts val="0"/>
              </a:spcBef>
              <a:spcAft>
                <a:spcPts val="0"/>
              </a:spcAft>
            </a:pPr>
            <a:br>
              <a:rPr lang="en-US" sz="40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10</a:t>
            </a:fld>
            <a:endParaRPr lang="en-US" dirty="0"/>
          </a:p>
        </p:txBody>
      </p:sp>
      <p:pic>
        <p:nvPicPr>
          <p:cNvPr id="8194" name="Picture 2">
            <a:extLst>
              <a:ext uri="{FF2B5EF4-FFF2-40B4-BE49-F238E27FC236}">
                <a16:creationId xmlns:a16="http://schemas.microsoft.com/office/drawing/2014/main" id="{5F353668-D42A-A863-1FB7-E6C3F5DB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551" y="1227787"/>
            <a:ext cx="5691547" cy="4171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77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Century Schoolbook (Headings)"/>
              </a:rPr>
              <a:t>Correlation between Personal loan and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529850" y="2462123"/>
            <a:ext cx="4204859" cy="3714391"/>
          </a:xfrm>
        </p:spPr>
        <p:txBody>
          <a:bodyPr>
            <a:normAutofit fontScale="40000" lnSpcReduction="20000"/>
          </a:bodyPr>
          <a:lstStyle/>
          <a:p>
            <a:pPr rtl="0">
              <a:spcBef>
                <a:spcPts val="1000"/>
              </a:spcBef>
              <a:spcAft>
                <a:spcPts val="0"/>
              </a:spcAft>
            </a:pPr>
            <a:r>
              <a:rPr lang="en-US" sz="6200" b="1" i="0" u="none" strike="noStrike" dirty="0">
                <a:solidFill>
                  <a:schemeClr val="bg2"/>
                </a:solidFill>
                <a:effectLst/>
                <a:latin typeface="Times New Roman" panose="02020603050405020304" pitchFamily="18" charset="0"/>
              </a:rPr>
              <a:t>Conclusion:</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3600" b="0" dirty="0">
                <a:solidFill>
                  <a:srgbClr val="CCCCCC"/>
                </a:solidFill>
                <a:effectLst/>
                <a:latin typeface="Times New Roman" panose="02020603050405020304" pitchFamily="18" charset="0"/>
                <a:cs typeface="Times New Roman" panose="02020603050405020304" pitchFamily="18" charset="0"/>
              </a:rPr>
              <a:t>The initial graph shows evident relationship between having a personal loan and whether or not influences the decision of purchasing the product. </a:t>
            </a:r>
          </a:p>
          <a:p>
            <a:r>
              <a:rPr lang="en-US" sz="3600" b="0" dirty="0">
                <a:solidFill>
                  <a:srgbClr val="CCCCCC"/>
                </a:solidFill>
                <a:effectLst/>
                <a:latin typeface="Times New Roman" panose="02020603050405020304" pitchFamily="18" charset="0"/>
                <a:cs typeface="Times New Roman" panose="02020603050405020304" pitchFamily="18" charset="0"/>
              </a:rPr>
              <a:t>As shown in the second graph as well, majority of the persons who bought the product </a:t>
            </a:r>
            <a:br>
              <a:rPr lang="en-US" sz="3600" b="0" dirty="0">
                <a:solidFill>
                  <a:srgbClr val="CCCCCC"/>
                </a:solidFill>
                <a:effectLst/>
                <a:latin typeface="Times New Roman" panose="02020603050405020304" pitchFamily="18" charset="0"/>
                <a:cs typeface="Times New Roman" panose="02020603050405020304" pitchFamily="18" charset="0"/>
              </a:rPr>
            </a:br>
            <a:r>
              <a:rPr lang="en-US" sz="3600" b="0" dirty="0">
                <a:solidFill>
                  <a:srgbClr val="CCCCCC"/>
                </a:solidFill>
                <a:effectLst/>
                <a:latin typeface="Times New Roman" panose="02020603050405020304" pitchFamily="18" charset="0"/>
                <a:cs typeface="Times New Roman" panose="02020603050405020304" pitchFamily="18" charset="0"/>
              </a:rPr>
              <a:t>did not have a personal loan.</a:t>
            </a:r>
          </a:p>
          <a:p>
            <a:r>
              <a:rPr lang="en-US" sz="3600" b="0" dirty="0">
                <a:solidFill>
                  <a:srgbClr val="CCCCCC"/>
                </a:solidFill>
                <a:effectLst/>
                <a:latin typeface="Times New Roman" panose="02020603050405020304" pitchFamily="18" charset="0"/>
                <a:cs typeface="Times New Roman" panose="02020603050405020304" pitchFamily="18" charset="0"/>
              </a:rPr>
              <a:t>After calculating their correlationship, there is no clear relationships between having or not a personal </a:t>
            </a:r>
            <a:br>
              <a:rPr lang="en-US" sz="3600" b="0" dirty="0">
                <a:solidFill>
                  <a:srgbClr val="CCCCCC"/>
                </a:solidFill>
                <a:effectLst/>
                <a:latin typeface="Times New Roman" panose="02020603050405020304" pitchFamily="18" charset="0"/>
                <a:cs typeface="Times New Roman" panose="02020603050405020304" pitchFamily="18" charset="0"/>
              </a:rPr>
            </a:br>
            <a:r>
              <a:rPr lang="en-US" sz="3600" b="0" dirty="0">
                <a:solidFill>
                  <a:srgbClr val="CCCCCC"/>
                </a:solidFill>
                <a:effectLst/>
                <a:latin typeface="Times New Roman" panose="02020603050405020304" pitchFamily="18" charset="0"/>
                <a:cs typeface="Times New Roman" panose="02020603050405020304" pitchFamily="18" charset="0"/>
              </a:rPr>
              <a:t>loan and purchasing a term deposit. </a:t>
            </a:r>
          </a:p>
          <a:p>
            <a:pPr rtl="0">
              <a:spcBef>
                <a:spcPts val="0"/>
              </a:spcBef>
              <a:spcAft>
                <a:spcPts val="0"/>
              </a:spcAft>
            </a:pPr>
            <a:br>
              <a:rPr lang="en-US" sz="40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11</a:t>
            </a:fld>
            <a:endParaRPr lang="en-US" dirty="0"/>
          </a:p>
        </p:txBody>
      </p:sp>
      <p:pic>
        <p:nvPicPr>
          <p:cNvPr id="9218" name="Picture 2">
            <a:extLst>
              <a:ext uri="{FF2B5EF4-FFF2-40B4-BE49-F238E27FC236}">
                <a16:creationId xmlns:a16="http://schemas.microsoft.com/office/drawing/2014/main" id="{40FC5363-F591-D995-66A5-C6EEAD528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519" y="1426297"/>
            <a:ext cx="5429250" cy="4133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4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dirty="0">
                <a:solidFill>
                  <a:schemeClr val="bg2"/>
                </a:solidFill>
                <a:latin typeface="Century Schoolbook (Headings)"/>
              </a:rPr>
              <a:t>Correlation between Customers Purchasing </a:t>
            </a:r>
            <a:br>
              <a:rPr lang="en-US" sz="3100" dirty="0">
                <a:solidFill>
                  <a:schemeClr val="bg2"/>
                </a:solidFill>
                <a:latin typeface="Century Schoolbook (Headings)"/>
              </a:rPr>
            </a:br>
            <a:r>
              <a:rPr lang="en-US" sz="3100" dirty="0">
                <a:solidFill>
                  <a:schemeClr val="bg2"/>
                </a:solidFill>
                <a:latin typeface="Century Schoolbook (Headings)"/>
              </a:rPr>
              <a:t>a Term Deposit &amp; </a:t>
            </a:r>
            <a:br>
              <a:rPr lang="en-US" sz="3100" dirty="0">
                <a:solidFill>
                  <a:schemeClr val="bg2"/>
                </a:solidFill>
                <a:latin typeface="Century Schoolbook (Headings)"/>
              </a:rPr>
            </a:br>
            <a:r>
              <a:rPr lang="en-US" sz="3100" dirty="0">
                <a:solidFill>
                  <a:schemeClr val="bg2"/>
                </a:solidFill>
                <a:latin typeface="Century Schoolbook (Headings)"/>
              </a:rPr>
              <a:t>Age Factor</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884818"/>
            <a:ext cx="4204859" cy="2998398"/>
          </a:xfrm>
        </p:spPr>
        <p:txBody>
          <a:bodyPr>
            <a:normAutofit fontScale="775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endParaRPr lang="en-US" sz="6200" b="1" i="0" u="none" strike="noStrike" dirty="0">
              <a:solidFill>
                <a:schemeClr val="bg2"/>
              </a:solidFill>
              <a:effectLst/>
              <a:latin typeface="Times New Roman" panose="02020603050405020304" pitchFamily="18" charset="0"/>
            </a:endParaRP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2100" b="0" i="0" u="none" strike="noStrike" dirty="0">
                <a:solidFill>
                  <a:schemeClr val="bg2"/>
                </a:solidFill>
                <a:effectLst/>
                <a:latin typeface="Times New Roman" panose="02020603050405020304" pitchFamily="18" charset="0"/>
              </a:rPr>
              <a:t>For the Age  we found it had very few outliers 303. We have used age as a valid factor to judge if it has influence on the outcome. The r value between age and out come is 0.025. so we concluded that age did not have enough influence on the outcome.</a:t>
            </a:r>
            <a:br>
              <a:rPr lang="en-US" sz="21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12</a:t>
            </a:fld>
            <a:endParaRPr lang="en-US" dirty="0"/>
          </a:p>
        </p:txBody>
      </p:sp>
      <p:pic>
        <p:nvPicPr>
          <p:cNvPr id="10242" name="Picture 2">
            <a:extLst>
              <a:ext uri="{FF2B5EF4-FFF2-40B4-BE49-F238E27FC236}">
                <a16:creationId xmlns:a16="http://schemas.microsoft.com/office/drawing/2014/main" id="{1A410A85-AF4A-01E4-5331-5BDBCC23B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004" y="559678"/>
            <a:ext cx="6731007" cy="506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dirty="0">
                <a:solidFill>
                  <a:schemeClr val="bg2"/>
                </a:solidFill>
                <a:latin typeface="Century Schoolbook (Headings)"/>
              </a:rPr>
              <a:t>Correlation between Customers Purchasing </a:t>
            </a:r>
            <a:br>
              <a:rPr lang="en-US" sz="3100" dirty="0">
                <a:solidFill>
                  <a:schemeClr val="bg2"/>
                </a:solidFill>
                <a:latin typeface="Century Schoolbook (Headings)"/>
              </a:rPr>
            </a:br>
            <a:r>
              <a:rPr lang="en-US" sz="3100" dirty="0">
                <a:solidFill>
                  <a:schemeClr val="bg2"/>
                </a:solidFill>
                <a:latin typeface="Century Schoolbook (Headings)"/>
              </a:rPr>
              <a:t>a Term Deposit &amp; </a:t>
            </a:r>
            <a:br>
              <a:rPr lang="en-US" sz="3100" dirty="0">
                <a:solidFill>
                  <a:schemeClr val="bg2"/>
                </a:solidFill>
                <a:latin typeface="Century Schoolbook (Headings)"/>
              </a:rPr>
            </a:br>
            <a:r>
              <a:rPr lang="en-US" sz="3100" dirty="0">
                <a:solidFill>
                  <a:schemeClr val="bg2"/>
                </a:solidFill>
                <a:latin typeface="Century Schoolbook (Headings)"/>
              </a:rPr>
              <a:t>Yearly Balance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884817"/>
            <a:ext cx="4204859" cy="3196805"/>
          </a:xfrm>
        </p:spPr>
        <p:txBody>
          <a:bodyPr>
            <a:normAutofit fontScale="850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endParaRPr lang="en-US" sz="6200" b="1" i="0" u="none" strike="noStrike" dirty="0">
              <a:solidFill>
                <a:schemeClr val="bg2"/>
              </a:solidFill>
              <a:effectLst/>
              <a:latin typeface="Times New Roman" panose="02020603050405020304" pitchFamily="18" charset="0"/>
            </a:endParaRP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2100" b="0" i="0" u="none" strike="noStrike" dirty="0">
                <a:solidFill>
                  <a:schemeClr val="bg2"/>
                </a:solidFill>
                <a:effectLst/>
                <a:latin typeface="Times New Roman" panose="02020603050405020304" pitchFamily="18" charset="0"/>
              </a:rPr>
              <a:t> For the Yearly Balance, we found it had very few outliers. We have used Yearly Balance as a valid factor to judge if it has influence on the outcome. The r value between Balance and out come is 0.051. </a:t>
            </a:r>
            <a:br>
              <a:rPr lang="en-US" sz="2100" b="0" i="0" u="none" strike="noStrike" dirty="0">
                <a:solidFill>
                  <a:schemeClr val="bg2"/>
                </a:solidFill>
                <a:effectLst/>
                <a:latin typeface="Times New Roman" panose="02020603050405020304" pitchFamily="18" charset="0"/>
              </a:rPr>
            </a:br>
            <a:r>
              <a:rPr lang="en-US" sz="2100" dirty="0">
                <a:solidFill>
                  <a:schemeClr val="bg2"/>
                </a:solidFill>
                <a:latin typeface="Times New Roman" panose="02020603050405020304" pitchFamily="18" charset="0"/>
              </a:rPr>
              <a:t>So,</a:t>
            </a:r>
            <a:r>
              <a:rPr lang="en-US" sz="2100" b="0" i="0" u="none" strike="noStrike" dirty="0">
                <a:solidFill>
                  <a:schemeClr val="bg2"/>
                </a:solidFill>
                <a:effectLst/>
                <a:latin typeface="Times New Roman" panose="02020603050405020304" pitchFamily="18" charset="0"/>
              </a:rPr>
              <a:t> we concluded that Yearly Balance did not have enough influence on the outcome.</a:t>
            </a:r>
            <a:br>
              <a:rPr lang="en-US" sz="21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13</a:t>
            </a:fld>
            <a:endParaRPr lang="en-US" dirty="0"/>
          </a:p>
        </p:txBody>
      </p:sp>
      <p:pic>
        <p:nvPicPr>
          <p:cNvPr id="11266" name="Picture 2">
            <a:extLst>
              <a:ext uri="{FF2B5EF4-FFF2-40B4-BE49-F238E27FC236}">
                <a16:creationId xmlns:a16="http://schemas.microsoft.com/office/drawing/2014/main" id="{9574C7F3-5690-A2F7-A23F-4B2544608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509" y="744607"/>
            <a:ext cx="6282007" cy="522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1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dirty="0">
                <a:solidFill>
                  <a:schemeClr val="bg2"/>
                </a:solidFill>
                <a:latin typeface="Century Schoolbook (Headings)"/>
              </a:rPr>
              <a:t>Correlation between types of Job and Outcome using Statistical Test</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781300"/>
            <a:ext cx="4204859" cy="3080051"/>
          </a:xfrm>
        </p:spPr>
        <p:txBody>
          <a:bodyPr>
            <a:normAutofit fontScale="925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Null hypothesis = There is no correlation between of Job and the decision to select term deposit</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Alternate hypothesis = There is some correlation between the types of Job and decision to select the term deposit</a:t>
            </a:r>
          </a:p>
          <a:p>
            <a:pPr rtl="0">
              <a:spcBef>
                <a:spcPts val="1000"/>
              </a:spcBef>
              <a:spcAft>
                <a:spcPts val="0"/>
              </a:spcAft>
            </a:pPr>
            <a:endParaRPr lang="en-US" sz="6200" b="1" i="0" u="none" strike="noStrike" dirty="0">
              <a:solidFill>
                <a:schemeClr val="bg2"/>
              </a:solidFill>
              <a:effectLst/>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14</a:t>
            </a:fld>
            <a:endParaRPr lang="en-US" dirty="0"/>
          </a:p>
        </p:txBody>
      </p:sp>
      <p:sp>
        <p:nvSpPr>
          <p:cNvPr id="5" name="TextBox 4">
            <a:extLst>
              <a:ext uri="{FF2B5EF4-FFF2-40B4-BE49-F238E27FC236}">
                <a16:creationId xmlns:a16="http://schemas.microsoft.com/office/drawing/2014/main" id="{7CA4F2F3-0ED8-5ABB-8A50-50DE70F62130}"/>
              </a:ext>
            </a:extLst>
          </p:cNvPr>
          <p:cNvSpPr txBox="1"/>
          <p:nvPr/>
        </p:nvSpPr>
        <p:spPr>
          <a:xfrm>
            <a:off x="4902375" y="5051490"/>
            <a:ext cx="728962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Analysis: </a:t>
            </a:r>
            <a:r>
              <a:rPr lang="en-US" dirty="0">
                <a:latin typeface="Times New Roman" panose="02020603050405020304" pitchFamily="18" charset="0"/>
                <a:cs typeface="Times New Roman" panose="02020603050405020304" pitchFamily="18" charset="0"/>
              </a:rPr>
              <a:t>On the basic of the Chi-Square test of independence in this case</a:t>
            </a:r>
          </a:p>
          <a:p>
            <a:r>
              <a:rPr lang="en-US" dirty="0">
                <a:latin typeface="Times New Roman" panose="02020603050405020304" pitchFamily="18" charset="0"/>
                <a:cs typeface="Times New Roman" panose="02020603050405020304" pitchFamily="18" charset="0"/>
              </a:rPr>
              <a:t> p value &gt;0.5. We can assume that there isn’t enough evidence Supporting. The hypothesis that jobs have effect on the purchasing of term deposit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so, we will accept the null hypothesis</a:t>
            </a:r>
          </a:p>
        </p:txBody>
      </p:sp>
      <p:pic>
        <p:nvPicPr>
          <p:cNvPr id="12290" name="Picture 2">
            <a:extLst>
              <a:ext uri="{FF2B5EF4-FFF2-40B4-BE49-F238E27FC236}">
                <a16:creationId xmlns:a16="http://schemas.microsoft.com/office/drawing/2014/main" id="{FB3752C1-B365-4191-BA8F-97FB0055D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771"/>
          <a:stretch/>
        </p:blipFill>
        <p:spPr bwMode="auto">
          <a:xfrm>
            <a:off x="5054065" y="383208"/>
            <a:ext cx="7057825" cy="10041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1A2D555D-E158-2F30-A194-EEF4A5742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964" y="1805350"/>
            <a:ext cx="6854041" cy="2967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13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dirty="0">
                <a:solidFill>
                  <a:schemeClr val="bg2"/>
                </a:solidFill>
                <a:latin typeface="Century Schoolbook (Headings)"/>
              </a:rPr>
              <a:t>Correlation between types of Job and Outcome using Statistical Test</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781300"/>
            <a:ext cx="4204859" cy="3080051"/>
          </a:xfrm>
        </p:spPr>
        <p:txBody>
          <a:bodyPr>
            <a:normAutofit fontScale="925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Null hypothesis = There is no correlation between types of job and the decision to select term deposit.</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Alternate hypothesis =There is some correlation between the types of Job and the decision to select the term deposit.</a:t>
            </a:r>
          </a:p>
          <a:p>
            <a:pPr rtl="0">
              <a:spcBef>
                <a:spcPts val="1000"/>
              </a:spcBef>
              <a:spcAft>
                <a:spcPts val="0"/>
              </a:spcAft>
            </a:pPr>
            <a:endParaRPr lang="en-US" sz="6200" b="1" i="0" u="none" strike="noStrike" dirty="0">
              <a:solidFill>
                <a:schemeClr val="bg2"/>
              </a:solidFill>
              <a:effectLst/>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15</a:t>
            </a:fld>
            <a:endParaRPr lang="en-US" dirty="0"/>
          </a:p>
        </p:txBody>
      </p:sp>
      <p:sp>
        <p:nvSpPr>
          <p:cNvPr id="5" name="TextBox 4">
            <a:extLst>
              <a:ext uri="{FF2B5EF4-FFF2-40B4-BE49-F238E27FC236}">
                <a16:creationId xmlns:a16="http://schemas.microsoft.com/office/drawing/2014/main" id="{7CA4F2F3-0ED8-5ABB-8A50-50DE70F62130}"/>
              </a:ext>
            </a:extLst>
          </p:cNvPr>
          <p:cNvSpPr txBox="1"/>
          <p:nvPr/>
        </p:nvSpPr>
        <p:spPr>
          <a:xfrm>
            <a:off x="4902375" y="5051490"/>
            <a:ext cx="728962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Analysis: </a:t>
            </a:r>
            <a:r>
              <a:rPr lang="en-US" dirty="0">
                <a:latin typeface="Times New Roman" panose="02020603050405020304" pitchFamily="18" charset="0"/>
                <a:cs typeface="Times New Roman" panose="02020603050405020304" pitchFamily="18" charset="0"/>
              </a:rPr>
              <a:t>Based on the Chi-Square test of independence in this case since p value &gt;0.5. we can assume that there isn’t enough evidence supporting the hypothesis that job have effect on the purchasing of term deposit and so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 will accept the null hypothesis.</a:t>
            </a:r>
          </a:p>
        </p:txBody>
      </p:sp>
      <p:pic>
        <p:nvPicPr>
          <p:cNvPr id="13314" name="Picture 2">
            <a:extLst>
              <a:ext uri="{FF2B5EF4-FFF2-40B4-BE49-F238E27FC236}">
                <a16:creationId xmlns:a16="http://schemas.microsoft.com/office/drawing/2014/main" id="{5A988237-3751-5867-C1B5-DCBA38E9EC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0874"/>
          <a:stretch/>
        </p:blipFill>
        <p:spPr bwMode="auto">
          <a:xfrm>
            <a:off x="5099452" y="411350"/>
            <a:ext cx="6937110" cy="12591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AA0B751E-EBB5-210E-009A-9E08763FD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166" y="1884247"/>
            <a:ext cx="6854041" cy="2967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70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036873"/>
          </a:xfrm>
        </p:spPr>
        <p:txBody>
          <a:bodyPr>
            <a:normAutofit fontScale="90000"/>
          </a:bodyPr>
          <a:lstStyle/>
          <a:p>
            <a:pPr rtl="0">
              <a:spcBef>
                <a:spcPts val="0"/>
              </a:spcBef>
              <a:spcAft>
                <a:spcPts val="0"/>
              </a:spcAft>
            </a:pPr>
            <a:r>
              <a:rPr lang="en-US" sz="4000" b="0" dirty="0">
                <a:solidFill>
                  <a:schemeClr val="bg2"/>
                </a:solidFill>
                <a:effectLst/>
                <a:latin typeface="Century Schoolbook (Headings)"/>
              </a:rPr>
              <a:t>Overall Conclusion</a:t>
            </a:r>
            <a:br>
              <a:rPr lang="en-US" sz="1200" b="0" dirty="0">
                <a:solidFill>
                  <a:schemeClr val="bg2"/>
                </a:solidFill>
                <a:effectLst/>
                <a:latin typeface="Century Schoolbook (Headings)"/>
              </a:rPr>
            </a:br>
            <a:br>
              <a:rPr lang="en-US" sz="1200" dirty="0">
                <a:solidFill>
                  <a:schemeClr val="bg2"/>
                </a:solidFill>
                <a:latin typeface="Century Schoolbook (Headings)"/>
              </a:rPr>
            </a:b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16</a:t>
            </a:fld>
            <a:endParaRPr lang="en-US" dirty="0"/>
          </a:p>
        </p:txBody>
      </p:sp>
      <p:sp>
        <p:nvSpPr>
          <p:cNvPr id="6" name="TextBox 5">
            <a:extLst>
              <a:ext uri="{FF2B5EF4-FFF2-40B4-BE49-F238E27FC236}">
                <a16:creationId xmlns:a16="http://schemas.microsoft.com/office/drawing/2014/main" id="{5B996EFD-564E-DA6E-1F29-DB2D09B89090}"/>
              </a:ext>
            </a:extLst>
          </p:cNvPr>
          <p:cNvSpPr txBox="1"/>
          <p:nvPr/>
        </p:nvSpPr>
        <p:spPr>
          <a:xfrm>
            <a:off x="4973574" y="181695"/>
            <a:ext cx="6878115" cy="2062103"/>
          </a:xfrm>
          <a:prstGeom prst="rect">
            <a:avLst/>
          </a:prstGeom>
          <a:noFill/>
        </p:spPr>
        <p:txBody>
          <a:bodyPr wrap="square" rtlCol="0">
            <a:spAutoFit/>
          </a:bodyPr>
          <a:lstStyle/>
          <a:p>
            <a:r>
              <a:rPr lang="en-US" sz="1600" b="1" i="0" u="none" strike="noStrike" dirty="0">
                <a:solidFill>
                  <a:srgbClr val="000000"/>
                </a:solidFill>
                <a:effectLst/>
                <a:latin typeface="Times New Roman" panose="02020603050405020304" pitchFamily="18" charset="0"/>
                <a:cs typeface="Times New Roman" panose="02020603050405020304" pitchFamily="18" charset="0"/>
              </a:rPr>
              <a:t>Q.1: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Considering various factors such as ( age, balance, education, housing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loan, personal loan and marital status), How does this factor affect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term deposit?</a:t>
            </a:r>
            <a:endParaRPr lang="en-US" sz="1600" dirty="0">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From the previous analysis we can conclude that all the factors</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have low correlation with the outcome and we can also say the data is not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enough to calculate the relation with each other. So, none of the factor has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strong effect for term deposit.    </a:t>
            </a: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2A69DEB-28B0-E51D-0718-28A1C9669ED5}"/>
              </a:ext>
            </a:extLst>
          </p:cNvPr>
          <p:cNvSpPr txBox="1"/>
          <p:nvPr/>
        </p:nvSpPr>
        <p:spPr>
          <a:xfrm>
            <a:off x="4973574" y="2307326"/>
            <a:ext cx="6607899" cy="2062103"/>
          </a:xfrm>
          <a:prstGeom prst="rect">
            <a:avLst/>
          </a:prstGeom>
          <a:noFill/>
        </p:spPr>
        <p:txBody>
          <a:bodyPr wrap="none" rtlCol="0">
            <a:spAutoFit/>
          </a:bodyPr>
          <a:lstStyle/>
          <a:p>
            <a:pPr rtl="0" fontAlgn="base">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Q.2: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Which factors have Most influence and correlation with the result?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 </a:t>
            </a:r>
            <a:r>
              <a:rPr lang="en-US" sz="1600" i="0" u="none" strike="noStrike" dirty="0">
                <a:solidFill>
                  <a:srgbClr val="000000"/>
                </a:solidFill>
                <a:effectLst/>
                <a:latin typeface="Times New Roman" panose="02020603050405020304" pitchFamily="18" charset="0"/>
                <a:cs typeface="Times New Roman" panose="02020603050405020304" pitchFamily="18" charset="0"/>
              </a:rPr>
              <a:t>From</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the current analysis we were able to determine that in term</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of demographic  factors having an influence on the decision to select Term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deposit needs more to be backed up by more data The data related to the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promotion of the and how the project was presented to the sample is also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included in it. The analysis related to how the Term deposit was presented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Should be studied separately and with the relation to the demographics.</a:t>
            </a: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F491512-BB9C-0F8F-A639-2081C5ABA660}"/>
              </a:ext>
            </a:extLst>
          </p:cNvPr>
          <p:cNvSpPr txBox="1"/>
          <p:nvPr/>
        </p:nvSpPr>
        <p:spPr>
          <a:xfrm>
            <a:off x="4969737" y="4401479"/>
            <a:ext cx="7335278" cy="830997"/>
          </a:xfrm>
          <a:prstGeom prst="rect">
            <a:avLst/>
          </a:prstGeom>
          <a:noFill/>
        </p:spPr>
        <p:txBody>
          <a:bodyPr wrap="none" rtlCol="0">
            <a:spAutoFit/>
          </a:bodyPr>
          <a:lstStyle/>
          <a:p>
            <a:pPr rtl="0" fontAlgn="base">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Q.3: </a:t>
            </a:r>
            <a:r>
              <a:rPr lang="en-US" sz="1600" u="none" strike="noStrike" dirty="0">
                <a:solidFill>
                  <a:srgbClr val="1D1C1D"/>
                </a:solidFill>
                <a:latin typeface="Times New Roman" panose="02020603050405020304" pitchFamily="18" charset="0"/>
                <a:cs typeface="Times New Roman" panose="02020603050405020304" pitchFamily="18" charset="0"/>
              </a:rPr>
              <a:t>W</a:t>
            </a:r>
            <a:r>
              <a:rPr lang="en-US" sz="1600" b="0" i="0" dirty="0">
                <a:solidFill>
                  <a:srgbClr val="1D1C1D"/>
                </a:solidFill>
                <a:effectLst/>
                <a:latin typeface="Times New Roman" panose="02020603050405020304" pitchFamily="18" charset="0"/>
                <a:cs typeface="Times New Roman" panose="02020603050405020304" pitchFamily="18" charset="0"/>
              </a:rPr>
              <a:t>hat is the relation between the education and  Success Term Deposit?</a:t>
            </a:r>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 </a:t>
            </a:r>
            <a:r>
              <a:rPr lang="en-US" sz="1600" i="0" u="none" strike="noStrike" dirty="0">
                <a:solidFill>
                  <a:srgbClr val="000000"/>
                </a:solidFill>
                <a:effectLst/>
                <a:latin typeface="Times New Roman" panose="02020603050405020304" pitchFamily="18" charset="0"/>
                <a:cs typeface="Times New Roman" panose="02020603050405020304" pitchFamily="18" charset="0"/>
              </a:rPr>
              <a:t>There</a:t>
            </a:r>
            <a:r>
              <a:rPr lang="en-US" sz="1600" b="0" i="0" dirty="0">
                <a:solidFill>
                  <a:srgbClr val="1D1C1D"/>
                </a:solidFill>
                <a:effectLst/>
                <a:latin typeface="Times New Roman" panose="02020603050405020304" pitchFamily="18" charset="0"/>
                <a:cs typeface="Times New Roman" panose="02020603050405020304" pitchFamily="18" charset="0"/>
              </a:rPr>
              <a:t> is no significant relation between the education and term deposit.</a:t>
            </a:r>
            <a:br>
              <a:rPr lang="en-US" sz="1600" dirty="0"/>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72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03EAFA-CF44-939E-07E0-916A02F4E958}"/>
              </a:ext>
            </a:extLst>
          </p:cNvPr>
          <p:cNvSpPr>
            <a:spLocks noGrp="1"/>
          </p:cNvSpPr>
          <p:nvPr>
            <p:ph type="sldNum" sz="quarter" idx="12"/>
          </p:nvPr>
        </p:nvSpPr>
        <p:spPr/>
        <p:txBody>
          <a:bodyPr/>
          <a:lstStyle/>
          <a:p>
            <a:fld id="{13D2E340-0663-474B-992C-9192B5C45E57}" type="slidenum">
              <a:rPr lang="en-US" noProof="0" smtClean="0"/>
              <a:t>17</a:t>
            </a:fld>
            <a:endParaRPr lang="en-US" noProof="0"/>
          </a:p>
        </p:txBody>
      </p:sp>
      <p:pic>
        <p:nvPicPr>
          <p:cNvPr id="4" name="Picture 3" descr="A blue and black square with black text&#10;&#10;Description automatically generated">
            <a:extLst>
              <a:ext uri="{FF2B5EF4-FFF2-40B4-BE49-F238E27FC236}">
                <a16:creationId xmlns:a16="http://schemas.microsoft.com/office/drawing/2014/main" id="{BBB3EC80-7770-E59A-5B5C-34A4F253ACA3}"/>
              </a:ext>
            </a:extLst>
          </p:cNvPr>
          <p:cNvPicPr>
            <a:picLocks noChangeAspect="1"/>
          </p:cNvPicPr>
          <p:nvPr/>
        </p:nvPicPr>
        <p:blipFill>
          <a:blip r:embed="rId2"/>
          <a:stretch>
            <a:fillRect/>
          </a:stretch>
        </p:blipFill>
        <p:spPr>
          <a:xfrm>
            <a:off x="897148" y="365124"/>
            <a:ext cx="9969054" cy="56075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92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138706" cy="2221622"/>
          </a:xfrm>
        </p:spPr>
        <p:txBody>
          <a:bodyPr/>
          <a:lstStyle/>
          <a:p>
            <a:r>
              <a:rPr lang="en-US" dirty="0"/>
              <a:t>Analysis on Education Level</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316856"/>
            <a:ext cx="3842550" cy="2855913"/>
          </a:xfrm>
        </p:spPr>
        <p:txBody>
          <a:bodyPr/>
          <a:lstStyle/>
          <a:p>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that Education level does not have substantial effect on the term deposit purchase as the ratio of success to failure across all categories are almost the same.</a:t>
            </a:r>
            <a:endParaRPr lang="en-US"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3153181260"/>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2</a:t>
            </a:fld>
            <a:endParaRPr lang="en-US" dirty="0"/>
          </a:p>
        </p:txBody>
      </p:sp>
      <p:pic>
        <p:nvPicPr>
          <p:cNvPr id="7" name="Picture 6" descr="A graph of a bar graph&#10;&#10;Description automatically generated">
            <a:extLst>
              <a:ext uri="{FF2B5EF4-FFF2-40B4-BE49-F238E27FC236}">
                <a16:creationId xmlns:a16="http://schemas.microsoft.com/office/drawing/2014/main" id="{E558C504-1FBF-C4E7-D672-617892245489}"/>
              </a:ext>
            </a:extLst>
          </p:cNvPr>
          <p:cNvPicPr>
            <a:picLocks noChangeAspect="1"/>
          </p:cNvPicPr>
          <p:nvPr/>
        </p:nvPicPr>
        <p:blipFill>
          <a:blip r:embed="rId7"/>
          <a:stretch>
            <a:fillRect/>
          </a:stretch>
        </p:blipFill>
        <p:spPr>
          <a:xfrm>
            <a:off x="5447668" y="1122292"/>
            <a:ext cx="5852172" cy="4389129"/>
          </a:xfrm>
          <a:prstGeom prst="rect">
            <a:avLst/>
          </a:prstGeom>
        </p:spPr>
      </p:pic>
    </p:spTree>
    <p:extLst>
      <p:ext uri="{BB962C8B-B14F-4D97-AF65-F5344CB8AC3E}">
        <p14:creationId xmlns:p14="http://schemas.microsoft.com/office/powerpoint/2010/main" val="29897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b="0" u="none" strike="noStrike" dirty="0">
                <a:solidFill>
                  <a:schemeClr val="bg2"/>
                </a:solidFill>
                <a:effectLst/>
                <a:latin typeface="Century Schoolbook (Headings)"/>
              </a:rPr>
              <a:t>A scatter plot to show the relationship between the participant balance and </a:t>
            </a:r>
            <a:br>
              <a:rPr lang="en-US" sz="3100" b="0" u="none" strike="noStrike" dirty="0">
                <a:solidFill>
                  <a:schemeClr val="bg2"/>
                </a:solidFill>
                <a:effectLst/>
                <a:latin typeface="Century Schoolbook (Headings)"/>
              </a:rPr>
            </a:br>
            <a:r>
              <a:rPr lang="en-US" sz="3100" b="0" u="none" strike="noStrike" dirty="0">
                <a:solidFill>
                  <a:schemeClr val="bg2"/>
                </a:solidFill>
                <a:effectLst/>
                <a:latin typeface="Century Schoolbook (Headings)"/>
              </a:rPr>
              <a:t>the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that more people with low balance purchase the term deposit but at the same time more failure was recorded for them, therefore it can be concluded that the balance does not determine the outcome.</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3</a:t>
            </a:fld>
            <a:endParaRPr lang="en-US" dirty="0"/>
          </a:p>
        </p:txBody>
      </p:sp>
      <p:pic>
        <p:nvPicPr>
          <p:cNvPr id="1026" name="Picture 2">
            <a:extLst>
              <a:ext uri="{FF2B5EF4-FFF2-40B4-BE49-F238E27FC236}">
                <a16:creationId xmlns:a16="http://schemas.microsoft.com/office/drawing/2014/main" id="{2BC01700-CABA-725D-6F8B-957C4E82C3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6414" y="1283991"/>
            <a:ext cx="7095021" cy="36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18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Century Schoolbook (Headings)"/>
              </a:rPr>
              <a:t>Analysis to Show the effect of Age on the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This chart shows the relationship between age and the outcome,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it can also be concluded that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there is no relationship between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both except among the participant between the age of 60 to 90+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which shows a 50:50 ratio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of success to failure.</a:t>
            </a:r>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4</a:t>
            </a:fld>
            <a:endParaRPr lang="en-US" dirty="0"/>
          </a:p>
        </p:txBody>
      </p:sp>
      <p:pic>
        <p:nvPicPr>
          <p:cNvPr id="2050" name="Picture 2">
            <a:extLst>
              <a:ext uri="{FF2B5EF4-FFF2-40B4-BE49-F238E27FC236}">
                <a16:creationId xmlns:a16="http://schemas.microsoft.com/office/drawing/2014/main" id="{C260C2D3-81FF-BF71-DFDD-915D8F3839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8105" y="1076145"/>
            <a:ext cx="68199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42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dirty="0">
                <a:solidFill>
                  <a:schemeClr val="bg2"/>
                </a:solidFill>
                <a:latin typeface="Century Schoolbook (Headings)"/>
              </a:rPr>
              <a:t>Analysis to Show the correlation coefficient between age &amp; Balance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the correlation</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between age and balance of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participants that purchase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term deposit. It can be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established that there is little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or no correlation between the</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 two factors.</a:t>
            </a:r>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5</a:t>
            </a:fld>
            <a:endParaRPr lang="en-US" dirty="0"/>
          </a:p>
        </p:txBody>
      </p:sp>
      <p:pic>
        <p:nvPicPr>
          <p:cNvPr id="3074" name="Picture 2">
            <a:extLst>
              <a:ext uri="{FF2B5EF4-FFF2-40B4-BE49-F238E27FC236}">
                <a16:creationId xmlns:a16="http://schemas.microsoft.com/office/drawing/2014/main" id="{705269D9-EBB4-4809-3637-306F150D0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0086" y="1122904"/>
            <a:ext cx="6647867" cy="4303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Century Schoolbook (Headings)"/>
              </a:rPr>
              <a:t>Analysis on </a:t>
            </a:r>
            <a:br>
              <a:rPr lang="en-US" sz="3100" dirty="0">
                <a:solidFill>
                  <a:schemeClr val="bg2"/>
                </a:solidFill>
                <a:latin typeface="Century Schoolbook (Headings)"/>
              </a:rPr>
            </a:br>
            <a:r>
              <a:rPr lang="en-US" sz="3100" dirty="0">
                <a:solidFill>
                  <a:schemeClr val="bg2"/>
                </a:solidFill>
                <a:latin typeface="Century Schoolbook (Headings)"/>
              </a:rPr>
              <a:t>Housing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Having a house loan influences the purchase of term deposits?</a:t>
            </a: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6</a:t>
            </a:fld>
            <a:endParaRPr lang="en-US" dirty="0"/>
          </a:p>
        </p:txBody>
      </p:sp>
      <p:pic>
        <p:nvPicPr>
          <p:cNvPr id="4098" name="Picture 2">
            <a:extLst>
              <a:ext uri="{FF2B5EF4-FFF2-40B4-BE49-F238E27FC236}">
                <a16:creationId xmlns:a16="http://schemas.microsoft.com/office/drawing/2014/main" id="{2CD6F6DD-C50E-F9EC-07FF-5FE2292247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7493" y="857312"/>
            <a:ext cx="5473097" cy="47804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91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Century Schoolbook (Headings)"/>
              </a:rPr>
              <a:t>Analysis on </a:t>
            </a:r>
            <a:br>
              <a:rPr lang="en-US" sz="3100" dirty="0">
                <a:solidFill>
                  <a:schemeClr val="bg2"/>
                </a:solidFill>
                <a:latin typeface="Century Schoolbook (Headings)"/>
              </a:rPr>
            </a:br>
            <a:r>
              <a:rPr lang="en-US" sz="3100" dirty="0">
                <a:solidFill>
                  <a:schemeClr val="bg2"/>
                </a:solidFill>
                <a:latin typeface="Century Schoolbook (Headings)"/>
              </a:rPr>
              <a:t>Housing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lnSpcReduction="10000"/>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Analysis:</a:t>
            </a:r>
          </a:p>
          <a:p>
            <a:pPr rtl="0">
              <a:spcBef>
                <a:spcPts val="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As a conclusion, there’s no clear relationship if having a housing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loan affects the purchase of the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product but a great % people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who did purchase it  does not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have a housing loan</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7</a:t>
            </a:fld>
            <a:endParaRPr lang="en-US" dirty="0"/>
          </a:p>
        </p:txBody>
      </p:sp>
      <p:pic>
        <p:nvPicPr>
          <p:cNvPr id="5126" name="Picture 6">
            <a:extLst>
              <a:ext uri="{FF2B5EF4-FFF2-40B4-BE49-F238E27FC236}">
                <a16:creationId xmlns:a16="http://schemas.microsoft.com/office/drawing/2014/main" id="{B95EBCCE-E40F-F95A-C486-AE7DA99EF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590" y="152734"/>
            <a:ext cx="6397993" cy="2964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37C74F00-8DFF-7ECE-3FC9-824424F9C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591" y="3324324"/>
            <a:ext cx="6394048" cy="32892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33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Century Schoolbook (Headings)"/>
              </a:rPr>
              <a:t>Analysis on </a:t>
            </a:r>
            <a:br>
              <a:rPr lang="en-US" sz="3100" dirty="0">
                <a:solidFill>
                  <a:schemeClr val="bg2"/>
                </a:solidFill>
                <a:latin typeface="Century Schoolbook (Headings)"/>
              </a:rPr>
            </a:br>
            <a:r>
              <a:rPr lang="en-US" sz="3100" dirty="0">
                <a:solidFill>
                  <a:schemeClr val="bg2"/>
                </a:solidFill>
                <a:latin typeface="Century Schoolbook (Headings)"/>
              </a:rPr>
              <a:t>Personal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Having a personal loan influences the purchase of term deposits?</a:t>
            </a: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8</a:t>
            </a:fld>
            <a:endParaRPr lang="en-US" dirty="0"/>
          </a:p>
        </p:txBody>
      </p:sp>
      <p:pic>
        <p:nvPicPr>
          <p:cNvPr id="6146" name="Picture 2">
            <a:extLst>
              <a:ext uri="{FF2B5EF4-FFF2-40B4-BE49-F238E27FC236}">
                <a16:creationId xmlns:a16="http://schemas.microsoft.com/office/drawing/2014/main" id="{B89DB5C9-A59B-FD07-324B-AB10D2B475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911" y="1109694"/>
            <a:ext cx="6091009" cy="4680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29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Century Schoolbook (Headings)"/>
              </a:rPr>
              <a:t>Analysis on </a:t>
            </a:r>
            <a:br>
              <a:rPr lang="en-US" sz="3100" dirty="0">
                <a:solidFill>
                  <a:schemeClr val="bg2"/>
                </a:solidFill>
                <a:latin typeface="Century Schoolbook (Headings)"/>
              </a:rPr>
            </a:br>
            <a:r>
              <a:rPr lang="en-US" sz="3100" dirty="0">
                <a:solidFill>
                  <a:schemeClr val="bg2"/>
                </a:solidFill>
                <a:latin typeface="Century Schoolbook (Headings)"/>
              </a:rPr>
              <a:t>Personal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2781300"/>
            <a:ext cx="3842550" cy="3289245"/>
          </a:xfrm>
        </p:spPr>
        <p:txBody>
          <a:bodyPr>
            <a:normAutofit fontScale="77500" lnSpcReduction="20000"/>
          </a:bodyPr>
          <a:lstStyle/>
          <a:p>
            <a:pPr rtl="0">
              <a:spcBef>
                <a:spcPts val="1000"/>
              </a:spcBef>
              <a:spcAft>
                <a:spcPts val="0"/>
              </a:spcAft>
            </a:pPr>
            <a:r>
              <a:rPr lang="en-US" sz="4400" b="1" i="0" u="none" strike="noStrike" dirty="0">
                <a:solidFill>
                  <a:schemeClr val="bg2"/>
                </a:solidFill>
                <a:effectLst/>
                <a:latin typeface="Times New Roman" panose="02020603050405020304" pitchFamily="18" charset="0"/>
              </a:rPr>
              <a:t>Analysis:</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As a conclusion, because majority of people don’t have a personal loan, most of the people who </a:t>
            </a: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ended up purchasing the term deposit did not have </a:t>
            </a: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a personal loan</a:t>
            </a:r>
            <a:br>
              <a:rPr lang="en-US" sz="19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9</a:t>
            </a:fld>
            <a:endParaRPr lang="en-US" dirty="0"/>
          </a:p>
        </p:txBody>
      </p:sp>
      <p:pic>
        <p:nvPicPr>
          <p:cNvPr id="7170" name="Picture 2">
            <a:extLst>
              <a:ext uri="{FF2B5EF4-FFF2-40B4-BE49-F238E27FC236}">
                <a16:creationId xmlns:a16="http://schemas.microsoft.com/office/drawing/2014/main" id="{D25A5BA4-7336-F153-FB51-BE98795F3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670" y="215300"/>
            <a:ext cx="6345254" cy="2768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AE95894-4C89-55F8-DF44-50E7F8130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670" y="3359989"/>
            <a:ext cx="6345254" cy="3343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4323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165</TotalTime>
  <Words>1105</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Schoolbook</vt:lpstr>
      <vt:lpstr>Century Schoolbook (Headings)</vt:lpstr>
      <vt:lpstr>Corbel</vt:lpstr>
      <vt:lpstr>Times New Roman</vt:lpstr>
      <vt:lpstr>Headlines</vt:lpstr>
      <vt:lpstr>Project Title</vt:lpstr>
      <vt:lpstr>Analysis on Education Level</vt:lpstr>
      <vt:lpstr>A scatter plot to show the relationship between the participant balance and  the outcome  </vt:lpstr>
      <vt:lpstr>Analysis to Show the effect of Age on the Outcome  </vt:lpstr>
      <vt:lpstr>Analysis to Show the correlation coefficient between age &amp; Balance  </vt:lpstr>
      <vt:lpstr>Analysis on  Housing Loan  </vt:lpstr>
      <vt:lpstr>Analysis on  Housing Loan  </vt:lpstr>
      <vt:lpstr>Analysis on  Personal Loan  </vt:lpstr>
      <vt:lpstr>Analysis on  Personal Loan  </vt:lpstr>
      <vt:lpstr>Correlation between Housing loan and Outcome  </vt:lpstr>
      <vt:lpstr>Correlation between Personal loan and Outcome  </vt:lpstr>
      <vt:lpstr>Correlation between Customers Purchasing  a Term Deposit &amp;  Age Factor  </vt:lpstr>
      <vt:lpstr>Correlation between Customers Purchasing  a Term Deposit &amp;  Yearly Balance  </vt:lpstr>
      <vt:lpstr>Correlation between types of Job and Outcome using Statistical Test  </vt:lpstr>
      <vt:lpstr>Correlation between types of Job and Outcome using Statistical Test  </vt:lpstr>
      <vt:lpstr>Overall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Prachi Parikh</dc:creator>
  <cp:lastModifiedBy>Prachi Parikh</cp:lastModifiedBy>
  <cp:revision>4</cp:revision>
  <dcterms:created xsi:type="dcterms:W3CDTF">2023-07-27T19:51:13Z</dcterms:created>
  <dcterms:modified xsi:type="dcterms:W3CDTF">2023-07-27T22:36:31Z</dcterms:modified>
</cp:coreProperties>
</file>