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9"/>
  </p:notesMasterIdLst>
  <p:sldIdLst>
    <p:sldId id="256" r:id="rId2"/>
    <p:sldId id="269" r:id="rId3"/>
    <p:sldId id="263" r:id="rId4"/>
    <p:sldId id="270" r:id="rId5"/>
    <p:sldId id="266" r:id="rId6"/>
    <p:sldId id="271"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111" d="100"/>
          <a:sy n="111" d="100"/>
        </p:scale>
        <p:origin x="594" y="9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8/16/2023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8/16/2023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8/16/2023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8/16/2023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8/16/2023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8/16/2023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prakharrathi25/banking-dataset-marketing-target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pPr rtl="0">
              <a:spcBef>
                <a:spcPts val="0"/>
              </a:spcBef>
              <a:spcAft>
                <a:spcPts val="0"/>
              </a:spcAft>
            </a:pPr>
            <a:r>
              <a:rPr lang="en-US" b="0" i="0" u="none" strike="noStrike" dirty="0">
                <a:solidFill>
                  <a:schemeClr val="tx1"/>
                </a:solidFill>
                <a:effectLst/>
                <a:latin typeface="Times New Roman" panose="02020603050405020304" pitchFamily="18" charset="0"/>
              </a:rPr>
              <a:t>Project Title</a:t>
            </a:r>
            <a:br>
              <a:rPr lang="en-US" b="0" dirty="0">
                <a:effectLst/>
              </a:rPr>
            </a:br>
            <a:br>
              <a:rPr lang="en-US" dirty="0"/>
            </a:b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4800" b="0" i="0" u="none" strike="noStrike" dirty="0">
                <a:solidFill>
                  <a:schemeClr val="tx1"/>
                </a:solidFill>
                <a:effectLst/>
                <a:latin typeface="Times New Roman" panose="02020603050405020304" pitchFamily="18" charset="0"/>
              </a:rPr>
              <a:t>TERM DEPOSIT</a:t>
            </a:r>
            <a:br>
              <a:rPr lang="en-US" sz="4800" b="0" i="0" u="none" strike="noStrike" dirty="0">
                <a:solidFill>
                  <a:schemeClr val="tx1"/>
                </a:solidFill>
                <a:effectLst/>
                <a:latin typeface="Times New Roman" panose="02020603050405020304" pitchFamily="18" charset="0"/>
              </a:rPr>
            </a:br>
            <a:r>
              <a:rPr lang="en-US" sz="4800" b="0" i="0" u="none" strike="noStrike" dirty="0">
                <a:solidFill>
                  <a:schemeClr val="tx1"/>
                </a:solidFill>
                <a:effectLst/>
                <a:latin typeface="Times New Roman" panose="02020603050405020304" pitchFamily="18" charset="0"/>
              </a:rPr>
              <a:t>ANALYSIS</a:t>
            </a:r>
            <a:endParaRPr lang="en-US" sz="4800" dirty="0">
              <a:solidFill>
                <a:schemeClr val="tx1"/>
              </a:solidFill>
            </a:endParaRPr>
          </a:p>
        </p:txBody>
      </p:sp>
      <p:pic>
        <p:nvPicPr>
          <p:cNvPr id="7" name="Picture Placeholder 6" descr="A person wearing headset and a computer&#10;&#10;Description automatically generated">
            <a:extLst>
              <a:ext uri="{FF2B5EF4-FFF2-40B4-BE49-F238E27FC236}">
                <a16:creationId xmlns:a16="http://schemas.microsoft.com/office/drawing/2014/main" id="{46544945-43E7-E740-70C4-F825875D0BB6}"/>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i="0" dirty="0">
                <a:latin typeface="Times New Roman" panose="02020603050405020304" pitchFamily="18" charset="0"/>
                <a:cs typeface="Times New Roman" panose="02020603050405020304" pitchFamily="18" charset="0"/>
              </a:rPr>
              <a:t>Team</a:t>
            </a:r>
            <a:r>
              <a:rPr lang="en-US" dirty="0"/>
              <a:t> </a:t>
            </a:r>
            <a:r>
              <a:rPr lang="en-US" i="0" dirty="0">
                <a:latin typeface="Times New Roman" panose="02020603050405020304" pitchFamily="18" charset="0"/>
                <a:cs typeface="Times New Roman" panose="02020603050405020304" pitchFamily="18" charset="0"/>
              </a:rPr>
              <a:t>Members</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257065" y="414102"/>
            <a:ext cx="1944000" cy="2700000"/>
          </a:xfrm>
        </p:spPr>
        <p:txBody>
          <a:bodyPr lIns="72000" rIns="72000"/>
          <a:lstStyle/>
          <a:p>
            <a:r>
              <a:rPr lang="en-US" dirty="0">
                <a:latin typeface="Times New Roman" panose="02020603050405020304" pitchFamily="18" charset="0"/>
                <a:cs typeface="Times New Roman" panose="02020603050405020304" pitchFamily="18" charset="0"/>
              </a:rPr>
              <a:t>Prachi</a:t>
            </a:r>
          </a:p>
          <a:p>
            <a:r>
              <a:rPr lang="en-US" dirty="0">
                <a:latin typeface="Times New Roman" panose="02020603050405020304" pitchFamily="18" charset="0"/>
                <a:cs typeface="Times New Roman" panose="02020603050405020304" pitchFamily="18" charset="0"/>
              </a:rPr>
              <a:t>Shah</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9535602" y="414101"/>
            <a:ext cx="1944000" cy="2700000"/>
          </a:xfrm>
        </p:spPr>
        <p:txBody>
          <a:bodyPr lIns="72000" rIns="72000"/>
          <a:lstStyle/>
          <a:p>
            <a:r>
              <a:rPr lang="en-US" dirty="0">
                <a:latin typeface="Times New Roman" panose="02020603050405020304" pitchFamily="18" charset="0"/>
                <a:cs typeface="Times New Roman" panose="02020603050405020304" pitchFamily="18" charset="0"/>
              </a:rPr>
              <a:t>Asma </a:t>
            </a:r>
          </a:p>
          <a:p>
            <a:r>
              <a:rPr lang="en-US" dirty="0">
                <a:latin typeface="Times New Roman" panose="02020603050405020304" pitchFamily="18" charset="0"/>
                <a:cs typeface="Times New Roman" panose="02020603050405020304" pitchFamily="18" charset="0"/>
              </a:rPr>
              <a:t>Saiyed</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5257065" y="3743899"/>
            <a:ext cx="1944000" cy="2700000"/>
          </a:xfrm>
        </p:spPr>
        <p:txBody>
          <a:bodyPr lIns="72000" rIns="72000"/>
          <a:lstStyle/>
          <a:p>
            <a:r>
              <a:rPr lang="en-US" dirty="0">
                <a:latin typeface="Times New Roman" panose="02020603050405020304" pitchFamily="18" charset="0"/>
                <a:cs typeface="Times New Roman" panose="02020603050405020304" pitchFamily="18" charset="0"/>
              </a:rPr>
              <a:t>Monserrat Hernandez</a:t>
            </a:r>
          </a:p>
          <a:p>
            <a:endParaRPr lang="en-US" dirty="0"/>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
        <p:nvSpPr>
          <p:cNvPr id="8" name="Text Placeholder 5">
            <a:extLst>
              <a:ext uri="{FF2B5EF4-FFF2-40B4-BE49-F238E27FC236}">
                <a16:creationId xmlns:a16="http://schemas.microsoft.com/office/drawing/2014/main" id="{89C80F1E-12D5-7457-412F-7FDE744649BE}"/>
              </a:ext>
            </a:extLst>
          </p:cNvPr>
          <p:cNvSpPr txBox="1">
            <a:spLocks/>
          </p:cNvSpPr>
          <p:nvPr/>
        </p:nvSpPr>
        <p:spPr>
          <a:xfrm>
            <a:off x="9535602" y="3683514"/>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Joseph</a:t>
            </a:r>
          </a:p>
          <a:p>
            <a:r>
              <a:rPr lang="en-US" dirty="0">
                <a:latin typeface="Times New Roman" panose="02020603050405020304" pitchFamily="18" charset="0"/>
                <a:cs typeface="Times New Roman" panose="02020603050405020304" pitchFamily="18" charset="0"/>
              </a:rPr>
              <a:t>Olaniyan</a:t>
            </a:r>
          </a:p>
          <a:p>
            <a:endParaRPr lang="en-US" dirty="0"/>
          </a:p>
        </p:txBody>
      </p:sp>
      <p:pic>
        <p:nvPicPr>
          <p:cNvPr id="13" name="Picture Placeholder 12" descr="A cartoon of a person using a computer&#10;&#10;Description automatically generated">
            <a:extLst>
              <a:ext uri="{FF2B5EF4-FFF2-40B4-BE49-F238E27FC236}">
                <a16:creationId xmlns:a16="http://schemas.microsoft.com/office/drawing/2014/main" id="{3B1EF339-85B7-613A-54B8-ADC394524887}"/>
              </a:ext>
            </a:extLst>
          </p:cNvPr>
          <p:cNvPicPr>
            <a:picLocks noGrp="1" noChangeAspect="1"/>
          </p:cNvPicPr>
          <p:nvPr>
            <p:ph type="pic" sz="quarter" idx="22"/>
          </p:nvPr>
        </p:nvPicPr>
        <p:blipFill>
          <a:blip r:embed="rId2"/>
          <a:srcRect/>
          <a:stretch>
            <a:fillRect/>
          </a:stretch>
        </p:blipFill>
        <p:spPr>
          <a:xfrm>
            <a:off x="5743065" y="645406"/>
            <a:ext cx="972000" cy="972000"/>
          </a:xfrm>
        </p:spPr>
      </p:pic>
      <p:pic>
        <p:nvPicPr>
          <p:cNvPr id="18" name="Picture Placeholder 17" descr="A person sitting at a computer&#10;&#10;Description automatically generated">
            <a:extLst>
              <a:ext uri="{FF2B5EF4-FFF2-40B4-BE49-F238E27FC236}">
                <a16:creationId xmlns:a16="http://schemas.microsoft.com/office/drawing/2014/main" id="{B14D8902-F188-0B01-0A5A-A24A5C72B5AC}"/>
              </a:ext>
            </a:extLst>
          </p:cNvPr>
          <p:cNvPicPr>
            <a:picLocks noGrp="1" noChangeAspect="1"/>
          </p:cNvPicPr>
          <p:nvPr>
            <p:ph type="pic" sz="quarter" idx="23"/>
          </p:nvPr>
        </p:nvPicPr>
        <p:blipFill>
          <a:blip r:embed="rId3"/>
          <a:srcRect t="82" b="82"/>
          <a:stretch>
            <a:fillRect/>
          </a:stretch>
        </p:blipFill>
        <p:spPr>
          <a:xfrm>
            <a:off x="10020300" y="646113"/>
            <a:ext cx="973138" cy="971550"/>
          </a:xfrm>
        </p:spPr>
      </p:pic>
      <p:pic>
        <p:nvPicPr>
          <p:cNvPr id="24" name="Picture Placeholder 23" descr="A cartoon of a person sitting at a desk with a computer&#10;&#10;Description automatically generated">
            <a:extLst>
              <a:ext uri="{FF2B5EF4-FFF2-40B4-BE49-F238E27FC236}">
                <a16:creationId xmlns:a16="http://schemas.microsoft.com/office/drawing/2014/main" id="{30DE8CC7-2F26-4EDE-F7F2-63CC7C0FA6C4}"/>
              </a:ext>
            </a:extLst>
          </p:cNvPr>
          <p:cNvPicPr>
            <a:picLocks noGrp="1" noChangeAspect="1"/>
          </p:cNvPicPr>
          <p:nvPr>
            <p:ph type="pic" sz="quarter" idx="24"/>
          </p:nvPr>
        </p:nvPicPr>
        <p:blipFill>
          <a:blip r:embed="rId4"/>
          <a:srcRect t="82" b="82"/>
          <a:stretch>
            <a:fillRect/>
          </a:stretch>
        </p:blipFill>
        <p:spPr>
          <a:xfrm>
            <a:off x="5674053" y="4019775"/>
            <a:ext cx="972000" cy="972000"/>
          </a:xfrm>
        </p:spPr>
      </p:pic>
      <p:pic>
        <p:nvPicPr>
          <p:cNvPr id="27" name="Picture Placeholder 23">
            <a:extLst>
              <a:ext uri="{FF2B5EF4-FFF2-40B4-BE49-F238E27FC236}">
                <a16:creationId xmlns:a16="http://schemas.microsoft.com/office/drawing/2014/main" id="{69CD1968-2DAA-1DD1-817E-426D7410128E}"/>
              </a:ext>
            </a:extLst>
          </p:cNvPr>
          <p:cNvPicPr>
            <a:picLocks noChangeAspect="1"/>
          </p:cNvPicPr>
          <p:nvPr/>
        </p:nvPicPr>
        <p:blipFill>
          <a:blip r:embed="rId5"/>
          <a:srcRect l="16556" r="16556"/>
          <a:stretch/>
        </p:blipFill>
        <p:spPr>
          <a:xfrm>
            <a:off x="10162305" y="3922009"/>
            <a:ext cx="972000" cy="972000"/>
          </a:xfrm>
          <a:prstGeom prst="ellipse">
            <a:avLst/>
          </a:prstGeom>
          <a:solidFill>
            <a:schemeClr val="bg1">
              <a:lumMod val="95000"/>
            </a:schemeClr>
          </a:solidFill>
        </p:spPr>
      </p:pic>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779253" y="2069301"/>
            <a:ext cx="3833906" cy="2221622"/>
          </a:xfrm>
        </p:spPr>
        <p:txBody>
          <a:bodyPr/>
          <a:lstStyle/>
          <a:p>
            <a:r>
              <a:rPr lang="en-US" i="0" dirty="0">
                <a:latin typeface="Times New Roman" panose="02020603050405020304" pitchFamily="18" charset="0"/>
                <a:cs typeface="Times New Roman" panose="02020603050405020304" pitchFamily="18" charset="0"/>
              </a:rPr>
              <a:t>Scope of </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the </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Project</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sp>
        <p:nvSpPr>
          <p:cNvPr id="6" name="Title 1">
            <a:extLst>
              <a:ext uri="{FF2B5EF4-FFF2-40B4-BE49-F238E27FC236}">
                <a16:creationId xmlns:a16="http://schemas.microsoft.com/office/drawing/2014/main" id="{F9A40251-4D7A-2BD0-A629-B85F95E596E8}"/>
              </a:ext>
            </a:extLst>
          </p:cNvPr>
          <p:cNvSpPr txBox="1">
            <a:spLocks/>
          </p:cNvSpPr>
          <p:nvPr/>
        </p:nvSpPr>
        <p:spPr>
          <a:xfrm>
            <a:off x="5238698" y="1521189"/>
            <a:ext cx="5670487" cy="4268965"/>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bg1"/>
                </a:solidFill>
                <a:latin typeface="+mj-lt"/>
                <a:ea typeface="+mj-ea"/>
                <a:cs typeface="+mj-cs"/>
              </a:defRPr>
            </a:lvl1pPr>
          </a:lstStyle>
          <a:p>
            <a:pPr algn="l">
              <a:spcBef>
                <a:spcPts val="0"/>
              </a:spcBef>
            </a:pPr>
            <a:r>
              <a:rPr lang="en-US" sz="2800" b="0" i="0" u="none" strike="noStrike" dirty="0">
                <a:solidFill>
                  <a:srgbClr val="000000"/>
                </a:solidFill>
                <a:effectLst/>
                <a:latin typeface="Times New Roman" panose="02020603050405020304" pitchFamily="18" charset="0"/>
              </a:rPr>
              <a:t>Analysis to determine the ideal target group for the   success of Term Deposits based on Telephonic Marketing</a:t>
            </a:r>
          </a:p>
          <a:p>
            <a:pPr>
              <a:spcBef>
                <a:spcPts val="0"/>
              </a:spcBef>
            </a:pPr>
            <a:br>
              <a:rPr lang="en-US" dirty="0"/>
            </a:br>
            <a:br>
              <a:rPr lang="en-US" dirty="0"/>
            </a:br>
            <a:endParaRPr lang="en-US" dirty="0"/>
          </a:p>
        </p:txBody>
      </p:sp>
    </p:spTree>
    <p:extLst>
      <p:ext uri="{BB962C8B-B14F-4D97-AF65-F5344CB8AC3E}">
        <p14:creationId xmlns:p14="http://schemas.microsoft.com/office/powerpoint/2010/main" val="2989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779253" y="2069301"/>
            <a:ext cx="3833906" cy="2221622"/>
          </a:xfrm>
        </p:spPr>
        <p:txBody>
          <a:bodyPr>
            <a:normAutofit fontScale="90000"/>
          </a:bodyPr>
          <a:lstStyle/>
          <a:p>
            <a:br>
              <a:rPr lang="en-US" dirty="0"/>
            </a:br>
            <a:r>
              <a:rPr lang="en-US" i="0" dirty="0">
                <a:latin typeface="Times New Roman" panose="02020603050405020304" pitchFamily="18" charset="0"/>
                <a:cs typeface="Times New Roman" panose="02020603050405020304" pitchFamily="18" charset="0"/>
              </a:rPr>
              <a:t>Project</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Description</a:t>
            </a:r>
            <a:br>
              <a:rPr lang="en-US" dirty="0"/>
            </a:br>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
        <p:nvSpPr>
          <p:cNvPr id="6" name="Title 1">
            <a:extLst>
              <a:ext uri="{FF2B5EF4-FFF2-40B4-BE49-F238E27FC236}">
                <a16:creationId xmlns:a16="http://schemas.microsoft.com/office/drawing/2014/main" id="{F9A40251-4D7A-2BD0-A629-B85F95E596E8}"/>
              </a:ext>
            </a:extLst>
          </p:cNvPr>
          <p:cNvSpPr txBox="1">
            <a:spLocks/>
          </p:cNvSpPr>
          <p:nvPr/>
        </p:nvSpPr>
        <p:spPr>
          <a:xfrm>
            <a:off x="5057543" y="1779981"/>
            <a:ext cx="6613996" cy="4268965"/>
          </a:xfrm>
          <a:prstGeom prst="rect">
            <a:avLst/>
          </a:prstGeom>
        </p:spPr>
        <p:txBody>
          <a:bodyPr vert="horz" lIns="91440" tIns="45720" rIns="91440" bIns="45720" rtlCol="0" anchor="b">
            <a:normAutofit fontScale="77500" lnSpcReduction="20000"/>
          </a:bodyPr>
          <a:lstStyle>
            <a:lvl1pPr algn="r" defTabSz="914400" rtl="0" eaLnBrk="1" latinLnBrk="0" hangingPunct="1">
              <a:lnSpc>
                <a:spcPct val="90000"/>
              </a:lnSpc>
              <a:spcBef>
                <a:spcPct val="0"/>
              </a:spcBef>
              <a:buNone/>
              <a:defRPr sz="5000" b="0" i="1" kern="1200" baseline="0">
                <a:solidFill>
                  <a:schemeClr val="bg1"/>
                </a:solidFill>
                <a:latin typeface="+mj-lt"/>
                <a:ea typeface="+mj-ea"/>
                <a:cs typeface="+mj-cs"/>
              </a:defRPr>
            </a:lvl1pPr>
          </a:lstStyle>
          <a:p>
            <a:pPr marL="342900" indent="-342900" algn="l" rtl="0" fontAlgn="base">
              <a:spcBef>
                <a:spcPts val="0"/>
              </a:spcBef>
              <a:spcAft>
                <a:spcPts val="0"/>
              </a:spcAft>
              <a:buFont typeface="Arial" panose="020B0604020202020204" pitchFamily="34" charset="0"/>
              <a:buChar char="•"/>
            </a:pPr>
            <a:r>
              <a:rPr lang="en-US" sz="2100" i="0" u="none" strike="noStrike" dirty="0">
                <a:solidFill>
                  <a:srgbClr val="000000"/>
                </a:solidFill>
                <a:effectLst/>
                <a:latin typeface="Times New Roman" panose="02020603050405020304" pitchFamily="18" charset="0"/>
                <a:cs typeface="Times New Roman" panose="02020603050405020304" pitchFamily="18" charset="0"/>
              </a:rPr>
              <a:t>Term deposits are a major source of income for a bank. A term deposit is a cash investment held at a financial institution. Your money is invested for an agreed rate of interest over a fixed amount of time, or term. The bank has various outreach plans to sell term deposits to their customers such as email marketing, advertisements, telephonic marketing, and digital marketing.</a:t>
            </a:r>
          </a:p>
          <a:p>
            <a:pPr marL="342900" indent="-342900" algn="l" rtl="0" fontAlgn="base">
              <a:spcBef>
                <a:spcPts val="0"/>
              </a:spcBef>
              <a:spcAft>
                <a:spcPts val="0"/>
              </a:spcAft>
              <a:buFont typeface="Arial" panose="020B0604020202020204" pitchFamily="34" charset="0"/>
              <a:buChar char="•"/>
            </a:pP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2100" i="0" u="none" strike="noStrike" dirty="0">
                <a:solidFill>
                  <a:srgbClr val="000000"/>
                </a:solidFill>
                <a:effectLst/>
                <a:latin typeface="Times New Roman" panose="02020603050405020304" pitchFamily="18" charset="0"/>
                <a:cs typeface="Times New Roman" panose="02020603050405020304" pitchFamily="18" charset="0"/>
              </a:rPr>
              <a:t>Telephonic marketing campaigns remain one of the most effective way to reach out to people. However, they require huge investment as large call centers are hired to execute these campaigns. Hence, it is crucial to identify the customers most likely to convert beforehand so that they can be specifically targeted via call.</a:t>
            </a:r>
          </a:p>
          <a:p>
            <a:pPr marL="342900" indent="-342900" algn="l" rtl="0" fontAlgn="base">
              <a:spcBef>
                <a:spcPts val="0"/>
              </a:spcBef>
              <a:spcAft>
                <a:spcPts val="0"/>
              </a:spcAft>
              <a:buFont typeface="Arial" panose="020B0604020202020204" pitchFamily="34" charset="0"/>
              <a:buChar char="•"/>
            </a:pP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2100" i="0" u="none" strike="noStrike" dirty="0">
                <a:solidFill>
                  <a:srgbClr val="000000"/>
                </a:solidFill>
                <a:effectLst/>
                <a:latin typeface="Times New Roman" panose="02020603050405020304" pitchFamily="18" charset="0"/>
                <a:cs typeface="Times New Roman" panose="02020603050405020304" pitchFamily="18" charset="0"/>
              </a:rPr>
              <a:t>The data is related to direct marketing campaigns (phone calls) of a Portuguese banking institution. The classification goal is to predict if the client will subscribe to a term deposit</a:t>
            </a:r>
            <a:r>
              <a:rPr lang="en-US" sz="1800" i="0" u="none" strike="noStrike" dirty="0">
                <a:solidFill>
                  <a:srgbClr val="000000"/>
                </a:solidFill>
                <a:effectLst/>
                <a:latin typeface="Times New Roman" panose="02020603050405020304" pitchFamily="18" charset="0"/>
              </a:rPr>
              <a:t>.</a:t>
            </a:r>
            <a:br>
              <a:rPr lang="en-US" sz="1800" i="0" u="none" strike="noStrike" dirty="0">
                <a:solidFill>
                  <a:srgbClr val="000000"/>
                </a:solidFill>
                <a:effectLst/>
                <a:latin typeface="Times New Roman" panose="02020603050405020304" pitchFamily="18" charset="0"/>
              </a:rPr>
            </a:br>
            <a:br>
              <a:rPr lang="en-US" dirty="0"/>
            </a:br>
            <a:br>
              <a:rPr lang="en-US" dirty="0"/>
            </a:br>
            <a:endParaRPr lang="en-US" dirty="0"/>
          </a:p>
        </p:txBody>
      </p:sp>
    </p:spTree>
    <p:extLst>
      <p:ext uri="{BB962C8B-B14F-4D97-AF65-F5344CB8AC3E}">
        <p14:creationId xmlns:p14="http://schemas.microsoft.com/office/powerpoint/2010/main" val="188183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70644" y="2258489"/>
            <a:ext cx="3833906" cy="2221622"/>
          </a:xfrm>
        </p:spPr>
        <p:txBody>
          <a:bodyPr/>
          <a:lstStyle/>
          <a:p>
            <a:r>
              <a:rPr lang="en-US" i="0" dirty="0">
                <a:latin typeface="Times New Roman" panose="02020603050405020304" pitchFamily="18" charset="0"/>
                <a:cs typeface="Times New Roman" panose="02020603050405020304" pitchFamily="18" charset="0"/>
              </a:rPr>
              <a:t>Research Questions to Answer</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029372" y="89305"/>
            <a:ext cx="2133256" cy="4338368"/>
          </a:xfrm>
        </p:spPr>
        <p:txBody>
          <a:bodyPr/>
          <a:lstStyle/>
          <a:p>
            <a:r>
              <a:rPr lang="en-US" sz="1800" b="0" i="0" u="none" strike="noStrike" dirty="0">
                <a:solidFill>
                  <a:srgbClr val="000000"/>
                </a:solidFill>
                <a:effectLst/>
                <a:latin typeface="Times New Roman" panose="02020603050405020304" pitchFamily="18" charset="0"/>
              </a:rPr>
              <a:t>Considering various factors such as ( age, balance, education, housing loan, personal loan and marital status), How does this factor affect term deposit?</a:t>
            </a:r>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5682000" y="486673"/>
            <a:ext cx="828000" cy="828000"/>
          </a:xfrm>
        </p:spPr>
        <p:txBody>
          <a:bodyPr/>
          <a:lstStyle/>
          <a:p>
            <a:r>
              <a:rPr lang="en-US" i="0" dirty="0">
                <a:latin typeface="Times New Roman" panose="02020603050405020304" pitchFamily="18" charset="0"/>
                <a:cs typeface="Times New Roman" panose="02020603050405020304" pitchFamily="18" charset="0"/>
              </a:rPr>
              <a:t>1</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315215" y="1790520"/>
            <a:ext cx="1943100" cy="3276959"/>
          </a:xfrm>
        </p:spPr>
        <p:txBody>
          <a:bodyPr/>
          <a:lstStyle/>
          <a:p>
            <a:r>
              <a:rPr lang="en-US" sz="1800" b="0" i="0" u="none" strike="noStrike" dirty="0">
                <a:solidFill>
                  <a:srgbClr val="000000"/>
                </a:solidFill>
                <a:effectLst/>
                <a:latin typeface="Times New Roman" panose="02020603050405020304" pitchFamily="18" charset="0"/>
              </a:rPr>
              <a:t>Which factors have Most influence and correlation with the answer?</a:t>
            </a:r>
            <a:endParaRPr lang="en-US" dirty="0"/>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7872765" y="2062602"/>
            <a:ext cx="828000" cy="828000"/>
          </a:xfrm>
        </p:spPr>
        <p:txBody>
          <a:bodyPr/>
          <a:lstStyle/>
          <a:p>
            <a:r>
              <a:rPr lang="en-US" i="0" dirty="0">
                <a:latin typeface="Times New Roman" panose="02020603050405020304" pitchFamily="18" charset="0"/>
                <a:cs typeface="Times New Roman" panose="02020603050405020304" pitchFamily="18" charset="0"/>
              </a:rPr>
              <a:t>2</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55688" y="3428998"/>
            <a:ext cx="2036343" cy="3276958"/>
          </a:xfrm>
        </p:spPr>
        <p:txBody>
          <a:bodyPr/>
          <a:lstStyle/>
          <a:p>
            <a:r>
              <a:rPr lang="en-US" sz="1800" b="0" i="0" u="none" strike="noStrike" dirty="0">
                <a:solidFill>
                  <a:srgbClr val="000000"/>
                </a:solidFill>
                <a:effectLst/>
                <a:latin typeface="Times New Roman" panose="02020603050405020304" pitchFamily="18" charset="0"/>
              </a:rPr>
              <a:t>Is there a relationship between the education of the customer and the amount of money that they invest?</a:t>
            </a:r>
            <a:endParaRPr lang="en-US" dirty="0"/>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10059859" y="3574931"/>
            <a:ext cx="828000" cy="828000"/>
          </a:xfrm>
        </p:spPr>
        <p:txBody>
          <a:bodyPr/>
          <a:lstStyle/>
          <a:p>
            <a:r>
              <a:rPr lang="en-US" i="0" dirty="0">
                <a:latin typeface="Times New Roman" panose="02020603050405020304" pitchFamily="18" charset="0"/>
                <a:cs typeface="Times New Roman" panose="02020603050405020304" pitchFamily="18" charset="0"/>
              </a:rPr>
              <a:t>3</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74911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779253" y="2069301"/>
            <a:ext cx="3833906" cy="2221622"/>
          </a:xfrm>
        </p:spPr>
        <p:txBody>
          <a:bodyPr>
            <a:normAutofit fontScale="90000"/>
          </a:bodyPr>
          <a:lstStyle/>
          <a:p>
            <a:br>
              <a:rPr lang="en-US" dirty="0"/>
            </a:br>
            <a:r>
              <a:rPr lang="en-US" i="0" dirty="0">
                <a:latin typeface="Times New Roman" panose="02020603050405020304" pitchFamily="18" charset="0"/>
                <a:cs typeface="Times New Roman" panose="02020603050405020304" pitchFamily="18" charset="0"/>
              </a:rPr>
              <a:t>Dataset to </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be used</a:t>
            </a:r>
            <a:br>
              <a:rPr lang="en-US" dirty="0"/>
            </a:br>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6</a:t>
            </a:fld>
            <a:endParaRPr lang="en-US" dirty="0"/>
          </a:p>
        </p:txBody>
      </p:sp>
      <p:sp>
        <p:nvSpPr>
          <p:cNvPr id="6" name="Title 1">
            <a:extLst>
              <a:ext uri="{FF2B5EF4-FFF2-40B4-BE49-F238E27FC236}">
                <a16:creationId xmlns:a16="http://schemas.microsoft.com/office/drawing/2014/main" id="{F9A40251-4D7A-2BD0-A629-B85F95E596E8}"/>
              </a:ext>
            </a:extLst>
          </p:cNvPr>
          <p:cNvSpPr txBox="1">
            <a:spLocks/>
          </p:cNvSpPr>
          <p:nvPr/>
        </p:nvSpPr>
        <p:spPr>
          <a:xfrm>
            <a:off x="5057543" y="1779981"/>
            <a:ext cx="6613996" cy="4268965"/>
          </a:xfrm>
          <a:prstGeom prst="rect">
            <a:avLst/>
          </a:prstGeom>
        </p:spPr>
        <p:txBody>
          <a:bodyPr vert="horz" lIns="91440" tIns="45720" rIns="91440" bIns="45720" rtlCol="0" anchor="b">
            <a:normAutofit fontScale="92500" lnSpcReduction="10000"/>
          </a:bodyPr>
          <a:lstStyle>
            <a:lvl1pPr algn="r" defTabSz="914400" rtl="0" eaLnBrk="1" latinLnBrk="0" hangingPunct="1">
              <a:lnSpc>
                <a:spcPct val="90000"/>
              </a:lnSpc>
              <a:spcBef>
                <a:spcPct val="0"/>
              </a:spcBef>
              <a:buNone/>
              <a:defRPr sz="5000" b="0" i="1" kern="1200" baseline="0">
                <a:solidFill>
                  <a:schemeClr val="bg1"/>
                </a:solidFill>
                <a:latin typeface="+mj-lt"/>
                <a:ea typeface="+mj-ea"/>
                <a:cs typeface="+mj-cs"/>
              </a:defRPr>
            </a:lvl1pPr>
          </a:lstStyle>
          <a:p>
            <a:pPr algn="l"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285750" indent="-285750" algn="l"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used the train dataset available on:</a:t>
            </a:r>
            <a:br>
              <a:rPr lang="en-US" sz="1800" b="0" i="0" u="none" strike="noStrike" dirty="0">
                <a:solidFill>
                  <a:srgbClr val="000000"/>
                </a:solidFill>
                <a:effectLst/>
                <a:latin typeface="Times New Roman" panose="02020603050405020304" pitchFamily="18" charset="0"/>
              </a:rPr>
            </a:br>
            <a:br>
              <a:rPr lang="en-US" sz="1800" b="0" i="0" u="none" strike="noStrike" dirty="0">
                <a:solidFill>
                  <a:srgbClr val="000000"/>
                </a:solidFill>
                <a:effectLst/>
                <a:latin typeface="Times New Roman" panose="02020603050405020304" pitchFamily="18" charset="0"/>
              </a:rPr>
            </a:br>
            <a:r>
              <a:rPr lang="en-US" sz="1800" b="0" i="0" u="sng" strike="noStrike" dirty="0">
                <a:solidFill>
                  <a:srgbClr val="F0532B"/>
                </a:solidFill>
                <a:effectLst/>
                <a:latin typeface="Times New Roman" panose="02020603050405020304" pitchFamily="18" charset="0"/>
                <a:hlinkClick r:id="rId2"/>
              </a:rPr>
              <a:t>https://www.kaggle.com/datasets/prakharrathi25/banking-dataset-marketing-targets</a:t>
            </a:r>
            <a:endParaRPr lang="en-US" sz="900" b="0" dirty="0">
              <a:effectLst/>
            </a:endParaRPr>
          </a:p>
          <a:p>
            <a:br>
              <a:rPr lang="en-US" sz="900" dirty="0"/>
            </a:b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data is related to direct marketing campaigns (phone calls) of a Portuguese banking institution.</a:t>
            </a:r>
          </a:p>
          <a:p>
            <a:pPr marL="342900" indent="-342900" algn="l" rtl="0" fontAlgn="base">
              <a:spcBef>
                <a:spcPts val="0"/>
              </a:spcBef>
              <a:spcAft>
                <a:spcPts val="0"/>
              </a:spcAft>
              <a:buFont typeface="Arial" panose="020B0604020202020204" pitchFamily="34" charset="0"/>
              <a:buChar char="•"/>
            </a:pP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same has 45,211 rows and 18 columns ordered by date (from May 2008 to November 2010)</a:t>
            </a:r>
            <a:br>
              <a:rPr lang="en-US" sz="1800" i="0" u="none" strike="noStrike" dirty="0">
                <a:solidFill>
                  <a:srgbClr val="000000"/>
                </a:solidFill>
                <a:effectLst/>
                <a:latin typeface="Times New Roman" panose="02020603050405020304" pitchFamily="18" charset="0"/>
              </a:rPr>
            </a:br>
            <a:br>
              <a:rPr lang="en-US" dirty="0"/>
            </a:br>
            <a:br>
              <a:rPr lang="en-US" dirty="0"/>
            </a:br>
            <a:endParaRPr lang="en-US" dirty="0"/>
          </a:p>
        </p:txBody>
      </p:sp>
    </p:spTree>
    <p:extLst>
      <p:ext uri="{BB962C8B-B14F-4D97-AF65-F5344CB8AC3E}">
        <p14:creationId xmlns:p14="http://schemas.microsoft.com/office/powerpoint/2010/main" val="243427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70644" y="2258489"/>
            <a:ext cx="3833906" cy="2221622"/>
          </a:xfrm>
        </p:spPr>
        <p:txBody>
          <a:bodyPr/>
          <a:lstStyle/>
          <a:p>
            <a:r>
              <a:rPr lang="en-US" i="0" dirty="0">
                <a:latin typeface="Times New Roman" panose="02020603050405020304" pitchFamily="18" charset="0"/>
                <a:cs typeface="Times New Roman" panose="02020603050405020304" pitchFamily="18" charset="0"/>
              </a:rPr>
              <a:t>Rough Breakdown of Tasks</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5388703" y="504105"/>
            <a:ext cx="828000" cy="828000"/>
          </a:xfrm>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5388703" y="1627773"/>
            <a:ext cx="828000" cy="828000"/>
          </a:xfrm>
        </p:spPr>
        <p:txBody>
          <a:bodyPr/>
          <a:lstStyle/>
          <a:p>
            <a:r>
              <a:rPr lang="en-US" dirty="0"/>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5388703" y="2884225"/>
            <a:ext cx="828000" cy="828000"/>
          </a:xfrm>
        </p:spPr>
        <p:txBody>
          <a:bodyPr/>
          <a:lstStyle/>
          <a:p>
            <a:r>
              <a:rPr lang="en-US" dirty="0"/>
              <a:t>3</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7</a:t>
            </a:fld>
            <a:endParaRPr lang="en-US"/>
          </a:p>
        </p:txBody>
      </p:sp>
      <p:sp>
        <p:nvSpPr>
          <p:cNvPr id="11" name="Text Placeholder 23">
            <a:extLst>
              <a:ext uri="{FF2B5EF4-FFF2-40B4-BE49-F238E27FC236}">
                <a16:creationId xmlns:a16="http://schemas.microsoft.com/office/drawing/2014/main" id="{A8300FEB-7DE5-005B-12AB-51C481FDD6EA}"/>
              </a:ext>
            </a:extLst>
          </p:cNvPr>
          <p:cNvSpPr txBox="1">
            <a:spLocks/>
          </p:cNvSpPr>
          <p:nvPr/>
        </p:nvSpPr>
        <p:spPr>
          <a:xfrm>
            <a:off x="5388703" y="4114077"/>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4</a:t>
            </a:r>
          </a:p>
        </p:txBody>
      </p:sp>
      <p:sp>
        <p:nvSpPr>
          <p:cNvPr id="12" name="Text Placeholder 23">
            <a:extLst>
              <a:ext uri="{FF2B5EF4-FFF2-40B4-BE49-F238E27FC236}">
                <a16:creationId xmlns:a16="http://schemas.microsoft.com/office/drawing/2014/main" id="{D82C9455-E454-0E6D-9B32-198610BA1D6E}"/>
              </a:ext>
            </a:extLst>
          </p:cNvPr>
          <p:cNvSpPr txBox="1">
            <a:spLocks/>
          </p:cNvSpPr>
          <p:nvPr/>
        </p:nvSpPr>
        <p:spPr>
          <a:xfrm>
            <a:off x="5362825" y="5376154"/>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5</a:t>
            </a:r>
          </a:p>
        </p:txBody>
      </p:sp>
      <p:sp>
        <p:nvSpPr>
          <p:cNvPr id="13" name="TextBox 12">
            <a:extLst>
              <a:ext uri="{FF2B5EF4-FFF2-40B4-BE49-F238E27FC236}">
                <a16:creationId xmlns:a16="http://schemas.microsoft.com/office/drawing/2014/main" id="{5153F31D-ECB3-F2A9-8650-9AD8ACD31B70}"/>
              </a:ext>
            </a:extLst>
          </p:cNvPr>
          <p:cNvSpPr txBox="1"/>
          <p:nvPr/>
        </p:nvSpPr>
        <p:spPr>
          <a:xfrm>
            <a:off x="6288658" y="594940"/>
            <a:ext cx="5023876" cy="646331"/>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Analysis and Visualization  on Hosuing_loan and </a:t>
            </a:r>
          </a:p>
          <a:p>
            <a:r>
              <a:rPr lang="en-US" sz="1800" b="0" i="0" u="none" strike="noStrike" dirty="0">
                <a:solidFill>
                  <a:srgbClr val="000000"/>
                </a:solidFill>
                <a:effectLst/>
                <a:latin typeface="Times New Roman" panose="02020603050405020304" pitchFamily="18" charset="0"/>
              </a:rPr>
              <a:t>Personal loan</a:t>
            </a:r>
            <a:r>
              <a:rPr lang="en-US"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 by Monserrat Hernandez</a:t>
            </a:r>
            <a:endParaRPr lang="en-US" dirty="0"/>
          </a:p>
        </p:txBody>
      </p:sp>
      <p:sp>
        <p:nvSpPr>
          <p:cNvPr id="14" name="TextBox 13">
            <a:extLst>
              <a:ext uri="{FF2B5EF4-FFF2-40B4-BE49-F238E27FC236}">
                <a16:creationId xmlns:a16="http://schemas.microsoft.com/office/drawing/2014/main" id="{CC883514-5AF7-BA28-A935-04E344358B26}"/>
              </a:ext>
            </a:extLst>
          </p:cNvPr>
          <p:cNvSpPr txBox="1"/>
          <p:nvPr/>
        </p:nvSpPr>
        <p:spPr>
          <a:xfrm>
            <a:off x="6288658" y="1718607"/>
            <a:ext cx="5023876" cy="646331"/>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Analysis and Visualization on Age, Education and Yearly_Balance - by Joseph Olaniyan</a:t>
            </a:r>
            <a:endParaRPr lang="en-US" dirty="0"/>
          </a:p>
        </p:txBody>
      </p:sp>
      <p:sp>
        <p:nvSpPr>
          <p:cNvPr id="16" name="TextBox 15">
            <a:extLst>
              <a:ext uri="{FF2B5EF4-FFF2-40B4-BE49-F238E27FC236}">
                <a16:creationId xmlns:a16="http://schemas.microsoft.com/office/drawing/2014/main" id="{A4E76676-D5EA-80C0-DE74-55F2A50C6E60}"/>
              </a:ext>
            </a:extLst>
          </p:cNvPr>
          <p:cNvSpPr txBox="1"/>
          <p:nvPr/>
        </p:nvSpPr>
        <p:spPr>
          <a:xfrm>
            <a:off x="6327997" y="2903406"/>
            <a:ext cx="5550577" cy="646331"/>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Analysis on correlation using Statistical Test &amp; </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Chi-Square - by Asma </a:t>
            </a:r>
            <a:r>
              <a:rPr lang="en-US" sz="1800" b="0" i="0" u="none" strike="noStrike" dirty="0" err="1">
                <a:solidFill>
                  <a:srgbClr val="000000"/>
                </a:solidFill>
                <a:effectLst/>
                <a:latin typeface="Times New Roman" panose="02020603050405020304" pitchFamily="18" charset="0"/>
              </a:rPr>
              <a:t>Saiyed</a:t>
            </a:r>
            <a:endParaRPr lang="en-US" dirty="0"/>
          </a:p>
        </p:txBody>
      </p:sp>
      <p:sp>
        <p:nvSpPr>
          <p:cNvPr id="17" name="TextBox 16">
            <a:extLst>
              <a:ext uri="{FF2B5EF4-FFF2-40B4-BE49-F238E27FC236}">
                <a16:creationId xmlns:a16="http://schemas.microsoft.com/office/drawing/2014/main" id="{473D086B-BF12-672C-0B61-F6D4094C4F4E}"/>
              </a:ext>
            </a:extLst>
          </p:cNvPr>
          <p:cNvSpPr txBox="1"/>
          <p:nvPr/>
        </p:nvSpPr>
        <p:spPr>
          <a:xfrm>
            <a:off x="6327997" y="4204911"/>
            <a:ext cx="5550577" cy="646331"/>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Correlation on Age and Yearly_Balance</a:t>
            </a:r>
          </a:p>
          <a:p>
            <a:r>
              <a:rPr lang="en-US" sz="1800" b="0" i="0" u="none" strike="noStrike" dirty="0">
                <a:solidFill>
                  <a:srgbClr val="000000"/>
                </a:solidFill>
                <a:effectLst/>
                <a:latin typeface="Times New Roman" panose="02020603050405020304" pitchFamily="18" charset="0"/>
              </a:rPr>
              <a:t>- by Prachi Shah</a:t>
            </a:r>
            <a:endParaRPr lang="en-US" dirty="0"/>
          </a:p>
        </p:txBody>
      </p:sp>
      <p:sp>
        <p:nvSpPr>
          <p:cNvPr id="18" name="TextBox 17">
            <a:extLst>
              <a:ext uri="{FF2B5EF4-FFF2-40B4-BE49-F238E27FC236}">
                <a16:creationId xmlns:a16="http://schemas.microsoft.com/office/drawing/2014/main" id="{49078C57-C63E-4851-9D9E-80CB486EE2F6}"/>
              </a:ext>
            </a:extLst>
          </p:cNvPr>
          <p:cNvSpPr txBox="1"/>
          <p:nvPr/>
        </p:nvSpPr>
        <p:spPr>
          <a:xfrm>
            <a:off x="6288658" y="5466988"/>
            <a:ext cx="5550577" cy="646331"/>
          </a:xfrm>
          <a:prstGeom prst="rect">
            <a:avLst/>
          </a:prstGeom>
          <a:noFill/>
        </p:spPr>
        <p:txBody>
          <a:bodyPr wrap="square">
            <a:spAutoFit/>
          </a:bodyPr>
          <a:lstStyle/>
          <a:p>
            <a:r>
              <a:rPr lang="en-US" dirty="0">
                <a:solidFill>
                  <a:srgbClr val="000000"/>
                </a:solidFill>
                <a:latin typeface="Times New Roman" panose="02020603050405020304" pitchFamily="18" charset="0"/>
              </a:rPr>
              <a:t>Prepare Presentation</a:t>
            </a:r>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 by Prachi Shah</a:t>
            </a:r>
            <a:endParaRPr lang="en-US" dirty="0"/>
          </a:p>
        </p:txBody>
      </p:sp>
    </p:spTree>
    <p:extLst>
      <p:ext uri="{BB962C8B-B14F-4D97-AF65-F5344CB8AC3E}">
        <p14:creationId xmlns:p14="http://schemas.microsoft.com/office/powerpoint/2010/main" val="274196561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52</TotalTime>
  <Words>425</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Schoolbook</vt:lpstr>
      <vt:lpstr>Corbel</vt:lpstr>
      <vt:lpstr>Times New Roman</vt:lpstr>
      <vt:lpstr>Headlines</vt:lpstr>
      <vt:lpstr>Project Title  </vt:lpstr>
      <vt:lpstr>Team Members</vt:lpstr>
      <vt:lpstr>Scope of  the  Project</vt:lpstr>
      <vt:lpstr> Project Description </vt:lpstr>
      <vt:lpstr>Research Questions to Answer</vt:lpstr>
      <vt:lpstr> Dataset to  be used </vt:lpstr>
      <vt:lpstr>Rough Breakdown of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Prachi Parikh</dc:creator>
  <cp:lastModifiedBy>Prachi Parikh</cp:lastModifiedBy>
  <cp:revision>5</cp:revision>
  <dcterms:created xsi:type="dcterms:W3CDTF">2023-07-27T19:20:37Z</dcterms:created>
  <dcterms:modified xsi:type="dcterms:W3CDTF">2023-08-16T18:44:21Z</dcterms:modified>
</cp:coreProperties>
</file>