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976C01-EBB9-41A4-AD7E-D510248D37A9}"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136832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76C01-EBB9-41A4-AD7E-D510248D37A9}"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215440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6976C01-EBB9-41A4-AD7E-D510248D37A9}" type="datetimeFigureOut">
              <a:rPr lang="en-IN" smtClean="0"/>
              <a:t>18-09-2023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142823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76C01-EBB9-41A4-AD7E-D510248D37A9}"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416480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6976C01-EBB9-41A4-AD7E-D510248D37A9}" type="datetimeFigureOut">
              <a:rPr lang="en-IN" smtClean="0"/>
              <a:t>18-09-2023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456F662-D8A5-4704-8F71-2CBEA92F367E}" type="slidenum">
              <a:rPr lang="en-IN" smtClean="0"/>
              <a:t>‹#›</a:t>
            </a:fld>
            <a:endParaRPr lang="en-IN"/>
          </a:p>
        </p:txBody>
      </p:sp>
    </p:spTree>
    <p:extLst>
      <p:ext uri="{BB962C8B-B14F-4D97-AF65-F5344CB8AC3E}">
        <p14:creationId xmlns:p14="http://schemas.microsoft.com/office/powerpoint/2010/main" val="35455489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76C01-EBB9-41A4-AD7E-D510248D37A9}"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284818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976C01-EBB9-41A4-AD7E-D510248D37A9}" type="datetimeFigureOut">
              <a:rPr lang="en-IN" smtClean="0"/>
              <a:t>18-09-2023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330405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976C01-EBB9-41A4-AD7E-D510248D37A9}" type="datetimeFigureOut">
              <a:rPr lang="en-IN" smtClean="0"/>
              <a:t>18-09-2023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391859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76C01-EBB9-41A4-AD7E-D510248D37A9}" type="datetimeFigureOut">
              <a:rPr lang="en-IN" smtClean="0"/>
              <a:t>18-09-2023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259699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976C01-EBB9-41A4-AD7E-D510248D37A9}"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375278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976C01-EBB9-41A4-AD7E-D510248D37A9}"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56F662-D8A5-4704-8F71-2CBEA92F367E}" type="slidenum">
              <a:rPr lang="en-IN" smtClean="0"/>
              <a:t>‹#›</a:t>
            </a:fld>
            <a:endParaRPr lang="en-IN"/>
          </a:p>
        </p:txBody>
      </p:sp>
    </p:spTree>
    <p:extLst>
      <p:ext uri="{BB962C8B-B14F-4D97-AF65-F5344CB8AC3E}">
        <p14:creationId xmlns:p14="http://schemas.microsoft.com/office/powerpoint/2010/main" val="158932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6976C01-EBB9-41A4-AD7E-D510248D37A9}" type="datetimeFigureOut">
              <a:rPr lang="en-IN" smtClean="0"/>
              <a:t>18-09-2023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456F662-D8A5-4704-8F71-2CBEA92F367E}" type="slidenum">
              <a:rPr lang="en-IN" smtClean="0"/>
              <a:t>‹#›</a:t>
            </a:fld>
            <a:endParaRPr lang="en-IN"/>
          </a:p>
        </p:txBody>
      </p:sp>
    </p:spTree>
    <p:extLst>
      <p:ext uri="{BB962C8B-B14F-4D97-AF65-F5344CB8AC3E}">
        <p14:creationId xmlns:p14="http://schemas.microsoft.com/office/powerpoint/2010/main" val="27543850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3D78-0EB1-C62D-5A88-37BE5074DADD}"/>
              </a:ext>
            </a:extLst>
          </p:cNvPr>
          <p:cNvSpPr>
            <a:spLocks noGrp="1"/>
          </p:cNvSpPr>
          <p:nvPr>
            <p:ph type="ctrTitle"/>
          </p:nvPr>
        </p:nvSpPr>
        <p:spPr/>
        <p:txBody>
          <a:bodyPr/>
          <a:lstStyle/>
          <a:p>
            <a:r>
              <a:rPr lang="en-IN" b="1" dirty="0"/>
              <a:t>Lending Club Case Study</a:t>
            </a:r>
          </a:p>
        </p:txBody>
      </p:sp>
      <p:sp>
        <p:nvSpPr>
          <p:cNvPr id="3" name="Subtitle 2">
            <a:extLst>
              <a:ext uri="{FF2B5EF4-FFF2-40B4-BE49-F238E27FC236}">
                <a16:creationId xmlns:a16="http://schemas.microsoft.com/office/drawing/2014/main" id="{AFEA11C7-1805-5BBB-0C27-A547D060BB31}"/>
              </a:ext>
            </a:extLst>
          </p:cNvPr>
          <p:cNvSpPr>
            <a:spLocks noGrp="1"/>
          </p:cNvSpPr>
          <p:nvPr>
            <p:ph type="subTitle" idx="1"/>
          </p:nvPr>
        </p:nvSpPr>
        <p:spPr/>
        <p:txBody>
          <a:bodyPr anchor="b"/>
          <a:lstStyle/>
          <a:p>
            <a:r>
              <a:rPr lang="en-IN" b="1" dirty="0"/>
              <a:t>Student Name : Prachi Satish Sonavane</a:t>
            </a:r>
          </a:p>
        </p:txBody>
      </p:sp>
    </p:spTree>
    <p:extLst>
      <p:ext uri="{BB962C8B-B14F-4D97-AF65-F5344CB8AC3E}">
        <p14:creationId xmlns:p14="http://schemas.microsoft.com/office/powerpoint/2010/main" val="30879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CDAB-C57E-E6D3-8446-F8868F08A287}"/>
              </a:ext>
            </a:extLst>
          </p:cNvPr>
          <p:cNvSpPr>
            <a:spLocks noGrp="1"/>
          </p:cNvSpPr>
          <p:nvPr>
            <p:ph type="title"/>
          </p:nvPr>
        </p:nvSpPr>
        <p:spPr/>
        <p:txBody>
          <a:bodyPr/>
          <a:lstStyle/>
          <a:p>
            <a:r>
              <a:rPr lang="en-IN" dirty="0"/>
              <a:t>Count of loans state wise</a:t>
            </a:r>
          </a:p>
        </p:txBody>
      </p:sp>
      <p:sp>
        <p:nvSpPr>
          <p:cNvPr id="3" name="Content Placeholder 2">
            <a:extLst>
              <a:ext uri="{FF2B5EF4-FFF2-40B4-BE49-F238E27FC236}">
                <a16:creationId xmlns:a16="http://schemas.microsoft.com/office/drawing/2014/main" id="{B8A47CDD-8A21-2BDB-A44F-208D2CC2C0A6}"/>
              </a:ext>
            </a:extLst>
          </p:cNvPr>
          <p:cNvSpPr>
            <a:spLocks noGrp="1"/>
          </p:cNvSpPr>
          <p:nvPr>
            <p:ph sz="half" idx="1"/>
          </p:nvPr>
        </p:nvSpPr>
        <p:spPr/>
        <p:txBody>
          <a:bodyPr/>
          <a:lstStyle/>
          <a:p>
            <a:r>
              <a:rPr lang="en-IN" dirty="0"/>
              <a:t>State wise analysis of loans</a:t>
            </a:r>
          </a:p>
          <a:p>
            <a:r>
              <a:rPr lang="en-IN" dirty="0"/>
              <a:t>Here, we can see most of the loans are taken by customers in CA and then followed by other states like NY, FL, TX, NJ etc</a:t>
            </a:r>
          </a:p>
          <a:p>
            <a:r>
              <a:rPr lang="en-IN" dirty="0"/>
              <a:t>Using this analysis, we can target the customers state wise to for offering loans </a:t>
            </a:r>
          </a:p>
        </p:txBody>
      </p:sp>
      <p:pic>
        <p:nvPicPr>
          <p:cNvPr id="6" name="Content Placeholder 5">
            <a:extLst>
              <a:ext uri="{FF2B5EF4-FFF2-40B4-BE49-F238E27FC236}">
                <a16:creationId xmlns:a16="http://schemas.microsoft.com/office/drawing/2014/main" id="{6C2FCE95-F5D4-0350-5064-285562E2DAFB}"/>
              </a:ext>
            </a:extLst>
          </p:cNvPr>
          <p:cNvPicPr>
            <a:picLocks noGrp="1" noChangeAspect="1"/>
          </p:cNvPicPr>
          <p:nvPr>
            <p:ph sz="half" idx="2"/>
          </p:nvPr>
        </p:nvPicPr>
        <p:blipFill>
          <a:blip r:embed="rId2"/>
          <a:stretch>
            <a:fillRect/>
          </a:stretch>
        </p:blipFill>
        <p:spPr>
          <a:xfrm>
            <a:off x="6230938" y="2598789"/>
            <a:ext cx="4754562" cy="3032022"/>
          </a:xfrm>
        </p:spPr>
      </p:pic>
    </p:spTree>
    <p:extLst>
      <p:ext uri="{BB962C8B-B14F-4D97-AF65-F5344CB8AC3E}">
        <p14:creationId xmlns:p14="http://schemas.microsoft.com/office/powerpoint/2010/main" val="281046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42FC-AA01-AD05-30A5-F51C5F30724F}"/>
              </a:ext>
            </a:extLst>
          </p:cNvPr>
          <p:cNvSpPr>
            <a:spLocks noGrp="1"/>
          </p:cNvSpPr>
          <p:nvPr>
            <p:ph type="title"/>
          </p:nvPr>
        </p:nvSpPr>
        <p:spPr/>
        <p:txBody>
          <a:bodyPr/>
          <a:lstStyle/>
          <a:p>
            <a:r>
              <a:rPr lang="en-IN" dirty="0"/>
              <a:t>Recoveries done</a:t>
            </a:r>
          </a:p>
        </p:txBody>
      </p:sp>
      <p:sp>
        <p:nvSpPr>
          <p:cNvPr id="3" name="Content Placeholder 2">
            <a:extLst>
              <a:ext uri="{FF2B5EF4-FFF2-40B4-BE49-F238E27FC236}">
                <a16:creationId xmlns:a16="http://schemas.microsoft.com/office/drawing/2014/main" id="{2E6A3E7C-16FE-93B3-2FD6-A47CDDDA5120}"/>
              </a:ext>
            </a:extLst>
          </p:cNvPr>
          <p:cNvSpPr>
            <a:spLocks noGrp="1"/>
          </p:cNvSpPr>
          <p:nvPr>
            <p:ph sz="half" idx="1"/>
          </p:nvPr>
        </p:nvSpPr>
        <p:spPr/>
        <p:txBody>
          <a:bodyPr/>
          <a:lstStyle/>
          <a:p>
            <a:r>
              <a:rPr lang="en-IN" dirty="0"/>
              <a:t>This shows that most of the recoveries done are done</a:t>
            </a:r>
          </a:p>
        </p:txBody>
      </p:sp>
      <p:pic>
        <p:nvPicPr>
          <p:cNvPr id="6" name="Content Placeholder 5">
            <a:extLst>
              <a:ext uri="{FF2B5EF4-FFF2-40B4-BE49-F238E27FC236}">
                <a16:creationId xmlns:a16="http://schemas.microsoft.com/office/drawing/2014/main" id="{8EA58F86-D67F-CDDB-6D5C-D2414E25F7A4}"/>
              </a:ext>
            </a:extLst>
          </p:cNvPr>
          <p:cNvPicPr>
            <a:picLocks noGrp="1" noChangeAspect="1"/>
          </p:cNvPicPr>
          <p:nvPr>
            <p:ph sz="half" idx="2"/>
          </p:nvPr>
        </p:nvPicPr>
        <p:blipFill>
          <a:blip r:embed="rId2"/>
          <a:stretch>
            <a:fillRect/>
          </a:stretch>
        </p:blipFill>
        <p:spPr>
          <a:xfrm>
            <a:off x="6528269" y="2011363"/>
            <a:ext cx="4159899" cy="4206875"/>
          </a:xfrm>
        </p:spPr>
      </p:pic>
    </p:spTree>
    <p:extLst>
      <p:ext uri="{BB962C8B-B14F-4D97-AF65-F5344CB8AC3E}">
        <p14:creationId xmlns:p14="http://schemas.microsoft.com/office/powerpoint/2010/main" val="376713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DBF0-F08F-1956-DC66-601F6AF531D1}"/>
              </a:ext>
            </a:extLst>
          </p:cNvPr>
          <p:cNvSpPr>
            <a:spLocks noGrp="1"/>
          </p:cNvSpPr>
          <p:nvPr>
            <p:ph type="title"/>
          </p:nvPr>
        </p:nvSpPr>
        <p:spPr/>
        <p:txBody>
          <a:bodyPr/>
          <a:lstStyle/>
          <a:p>
            <a:r>
              <a:rPr lang="en-IN" dirty="0"/>
              <a:t>Amount of recovery fees</a:t>
            </a:r>
          </a:p>
        </p:txBody>
      </p:sp>
      <p:sp>
        <p:nvSpPr>
          <p:cNvPr id="3" name="Content Placeholder 2">
            <a:extLst>
              <a:ext uri="{FF2B5EF4-FFF2-40B4-BE49-F238E27FC236}">
                <a16:creationId xmlns:a16="http://schemas.microsoft.com/office/drawing/2014/main" id="{82FDE363-EFDB-EC6E-1CD4-B118E72624B5}"/>
              </a:ext>
            </a:extLst>
          </p:cNvPr>
          <p:cNvSpPr>
            <a:spLocks noGrp="1"/>
          </p:cNvSpPr>
          <p:nvPr>
            <p:ph sz="half" idx="1"/>
          </p:nvPr>
        </p:nvSpPr>
        <p:spPr/>
        <p:txBody>
          <a:bodyPr/>
          <a:lstStyle/>
          <a:p>
            <a:r>
              <a:rPr lang="en-IN" dirty="0"/>
              <a:t>This shows recoveries amount and the amount of most of the recoveries done is between 0 to 100</a:t>
            </a:r>
          </a:p>
          <a:p>
            <a:endParaRPr lang="en-IN" dirty="0"/>
          </a:p>
        </p:txBody>
      </p:sp>
      <p:pic>
        <p:nvPicPr>
          <p:cNvPr id="6" name="Content Placeholder 5">
            <a:extLst>
              <a:ext uri="{FF2B5EF4-FFF2-40B4-BE49-F238E27FC236}">
                <a16:creationId xmlns:a16="http://schemas.microsoft.com/office/drawing/2014/main" id="{4DFD4337-D7A7-5F39-9959-ABBBEE81F514}"/>
              </a:ext>
            </a:extLst>
          </p:cNvPr>
          <p:cNvPicPr>
            <a:picLocks noGrp="1" noChangeAspect="1"/>
          </p:cNvPicPr>
          <p:nvPr>
            <p:ph sz="half" idx="2"/>
          </p:nvPr>
        </p:nvPicPr>
        <p:blipFill>
          <a:blip r:embed="rId2"/>
          <a:stretch>
            <a:fillRect/>
          </a:stretch>
        </p:blipFill>
        <p:spPr>
          <a:xfrm>
            <a:off x="6230938" y="2871580"/>
            <a:ext cx="4754562" cy="2486441"/>
          </a:xfrm>
        </p:spPr>
      </p:pic>
    </p:spTree>
    <p:extLst>
      <p:ext uri="{BB962C8B-B14F-4D97-AF65-F5344CB8AC3E}">
        <p14:creationId xmlns:p14="http://schemas.microsoft.com/office/powerpoint/2010/main" val="368486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9B4A-6C58-B944-F6BA-EF552602FF46}"/>
              </a:ext>
            </a:extLst>
          </p:cNvPr>
          <p:cNvSpPr>
            <a:spLocks noGrp="1"/>
          </p:cNvSpPr>
          <p:nvPr>
            <p:ph type="title"/>
          </p:nvPr>
        </p:nvSpPr>
        <p:spPr/>
        <p:txBody>
          <a:bodyPr/>
          <a:lstStyle/>
          <a:p>
            <a:r>
              <a:rPr lang="en-IN" dirty="0"/>
              <a:t>Count of instalments</a:t>
            </a:r>
          </a:p>
        </p:txBody>
      </p:sp>
      <p:sp>
        <p:nvSpPr>
          <p:cNvPr id="3" name="Content Placeholder 2">
            <a:extLst>
              <a:ext uri="{FF2B5EF4-FFF2-40B4-BE49-F238E27FC236}">
                <a16:creationId xmlns:a16="http://schemas.microsoft.com/office/drawing/2014/main" id="{5E65ABDF-C874-4EAC-7DD0-ECD31918F678}"/>
              </a:ext>
            </a:extLst>
          </p:cNvPr>
          <p:cNvSpPr>
            <a:spLocks noGrp="1"/>
          </p:cNvSpPr>
          <p:nvPr>
            <p:ph sz="half" idx="1"/>
          </p:nvPr>
        </p:nvSpPr>
        <p:spPr/>
        <p:txBody>
          <a:bodyPr/>
          <a:lstStyle/>
          <a:p>
            <a:r>
              <a:rPr lang="en-IN" dirty="0"/>
              <a:t>This shows count of large amount instalments is less as compared to count of smaller amount </a:t>
            </a:r>
            <a:r>
              <a:rPr lang="en-IN" dirty="0" err="1"/>
              <a:t>istalments</a:t>
            </a:r>
            <a:endParaRPr lang="en-IN" dirty="0"/>
          </a:p>
        </p:txBody>
      </p:sp>
      <p:pic>
        <p:nvPicPr>
          <p:cNvPr id="6" name="Content Placeholder 5">
            <a:extLst>
              <a:ext uri="{FF2B5EF4-FFF2-40B4-BE49-F238E27FC236}">
                <a16:creationId xmlns:a16="http://schemas.microsoft.com/office/drawing/2014/main" id="{C2AAAF5A-B975-D295-5F6E-6109C86E9181}"/>
              </a:ext>
            </a:extLst>
          </p:cNvPr>
          <p:cNvPicPr>
            <a:picLocks noGrp="1" noChangeAspect="1"/>
          </p:cNvPicPr>
          <p:nvPr>
            <p:ph sz="half" idx="2"/>
          </p:nvPr>
        </p:nvPicPr>
        <p:blipFill>
          <a:blip r:embed="rId2"/>
          <a:stretch>
            <a:fillRect/>
          </a:stretch>
        </p:blipFill>
        <p:spPr>
          <a:xfrm>
            <a:off x="6230938" y="2532868"/>
            <a:ext cx="4754562" cy="3163865"/>
          </a:xfrm>
        </p:spPr>
      </p:pic>
    </p:spTree>
    <p:extLst>
      <p:ext uri="{BB962C8B-B14F-4D97-AF65-F5344CB8AC3E}">
        <p14:creationId xmlns:p14="http://schemas.microsoft.com/office/powerpoint/2010/main" val="8043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0D24-D658-2ABD-BF70-A0902C96A65D}"/>
              </a:ext>
            </a:extLst>
          </p:cNvPr>
          <p:cNvSpPr>
            <a:spLocks noGrp="1"/>
          </p:cNvSpPr>
          <p:nvPr>
            <p:ph type="title"/>
          </p:nvPr>
        </p:nvSpPr>
        <p:spPr/>
        <p:txBody>
          <a:bodyPr/>
          <a:lstStyle/>
          <a:p>
            <a:r>
              <a:rPr lang="en-IN" dirty="0"/>
              <a:t>Loan status</a:t>
            </a:r>
          </a:p>
        </p:txBody>
      </p:sp>
      <p:sp>
        <p:nvSpPr>
          <p:cNvPr id="3" name="Content Placeholder 2">
            <a:extLst>
              <a:ext uri="{FF2B5EF4-FFF2-40B4-BE49-F238E27FC236}">
                <a16:creationId xmlns:a16="http://schemas.microsoft.com/office/drawing/2014/main" id="{A562DBA8-85BC-A3F7-36F8-416AC65D8E9A}"/>
              </a:ext>
            </a:extLst>
          </p:cNvPr>
          <p:cNvSpPr>
            <a:spLocks noGrp="1"/>
          </p:cNvSpPr>
          <p:nvPr>
            <p:ph sz="half" idx="1"/>
          </p:nvPr>
        </p:nvSpPr>
        <p:spPr/>
        <p:txBody>
          <a:bodyPr/>
          <a:lstStyle/>
          <a:p>
            <a:r>
              <a:rPr lang="en-IN" dirty="0"/>
              <a:t>This show loan status that how many are paid fully, how many charged off and how many are current</a:t>
            </a:r>
          </a:p>
        </p:txBody>
      </p:sp>
      <p:pic>
        <p:nvPicPr>
          <p:cNvPr id="6" name="Content Placeholder 5">
            <a:extLst>
              <a:ext uri="{FF2B5EF4-FFF2-40B4-BE49-F238E27FC236}">
                <a16:creationId xmlns:a16="http://schemas.microsoft.com/office/drawing/2014/main" id="{B6CF05DA-0FFC-700D-E9E2-E543EDED7B81}"/>
              </a:ext>
            </a:extLst>
          </p:cNvPr>
          <p:cNvPicPr>
            <a:picLocks noGrp="1" noChangeAspect="1"/>
          </p:cNvPicPr>
          <p:nvPr>
            <p:ph sz="half" idx="2"/>
          </p:nvPr>
        </p:nvPicPr>
        <p:blipFill>
          <a:blip r:embed="rId2"/>
          <a:stretch>
            <a:fillRect/>
          </a:stretch>
        </p:blipFill>
        <p:spPr>
          <a:xfrm>
            <a:off x="6230938" y="2465050"/>
            <a:ext cx="4754562" cy="3299501"/>
          </a:xfrm>
        </p:spPr>
      </p:pic>
    </p:spTree>
    <p:extLst>
      <p:ext uri="{BB962C8B-B14F-4D97-AF65-F5344CB8AC3E}">
        <p14:creationId xmlns:p14="http://schemas.microsoft.com/office/powerpoint/2010/main" val="21835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1299-08F6-77F9-6782-D40E70E090F0}"/>
              </a:ext>
            </a:extLst>
          </p:cNvPr>
          <p:cNvSpPr>
            <a:spLocks noGrp="1"/>
          </p:cNvSpPr>
          <p:nvPr>
            <p:ph type="title"/>
          </p:nvPr>
        </p:nvSpPr>
        <p:spPr/>
        <p:txBody>
          <a:bodyPr/>
          <a:lstStyle/>
          <a:p>
            <a:r>
              <a:rPr lang="en-IN" dirty="0"/>
              <a:t>Income vs loan amount</a:t>
            </a:r>
          </a:p>
        </p:txBody>
      </p:sp>
      <p:sp>
        <p:nvSpPr>
          <p:cNvPr id="3" name="Content Placeholder 2">
            <a:extLst>
              <a:ext uri="{FF2B5EF4-FFF2-40B4-BE49-F238E27FC236}">
                <a16:creationId xmlns:a16="http://schemas.microsoft.com/office/drawing/2014/main" id="{5D33FC2D-AEA6-AC8E-A5A6-602E633D2EB1}"/>
              </a:ext>
            </a:extLst>
          </p:cNvPr>
          <p:cNvSpPr>
            <a:spLocks noGrp="1"/>
          </p:cNvSpPr>
          <p:nvPr>
            <p:ph sz="half" idx="1"/>
          </p:nvPr>
        </p:nvSpPr>
        <p:spPr/>
        <p:txBody>
          <a:bodyPr/>
          <a:lstStyle/>
          <a:p>
            <a:r>
              <a:rPr lang="en-IN" dirty="0"/>
              <a:t>This analysis shows income vs loan amount</a:t>
            </a:r>
          </a:p>
        </p:txBody>
      </p:sp>
      <p:pic>
        <p:nvPicPr>
          <p:cNvPr id="6" name="Content Placeholder 5">
            <a:extLst>
              <a:ext uri="{FF2B5EF4-FFF2-40B4-BE49-F238E27FC236}">
                <a16:creationId xmlns:a16="http://schemas.microsoft.com/office/drawing/2014/main" id="{C7230FA0-2E3E-B596-A6DF-A038C98BF723}"/>
              </a:ext>
            </a:extLst>
          </p:cNvPr>
          <p:cNvPicPr>
            <a:picLocks noGrp="1" noChangeAspect="1"/>
          </p:cNvPicPr>
          <p:nvPr>
            <p:ph sz="half" idx="2"/>
          </p:nvPr>
        </p:nvPicPr>
        <p:blipFill>
          <a:blip r:embed="rId2"/>
          <a:stretch>
            <a:fillRect/>
          </a:stretch>
        </p:blipFill>
        <p:spPr>
          <a:xfrm>
            <a:off x="6230938" y="2946171"/>
            <a:ext cx="4754562" cy="2337259"/>
          </a:xfrm>
        </p:spPr>
      </p:pic>
    </p:spTree>
    <p:extLst>
      <p:ext uri="{BB962C8B-B14F-4D97-AF65-F5344CB8AC3E}">
        <p14:creationId xmlns:p14="http://schemas.microsoft.com/office/powerpoint/2010/main" val="225290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4818-01D2-B864-087D-5294C51B2419}"/>
              </a:ext>
            </a:extLst>
          </p:cNvPr>
          <p:cNvSpPr>
            <a:spLocks noGrp="1"/>
          </p:cNvSpPr>
          <p:nvPr>
            <p:ph type="title"/>
          </p:nvPr>
        </p:nvSpPr>
        <p:spPr/>
        <p:txBody>
          <a:bodyPr/>
          <a:lstStyle/>
          <a:p>
            <a:r>
              <a:rPr lang="en-IN" dirty="0"/>
              <a:t>Income and repayment status</a:t>
            </a:r>
          </a:p>
        </p:txBody>
      </p:sp>
      <p:sp>
        <p:nvSpPr>
          <p:cNvPr id="3" name="Content Placeholder 2">
            <a:extLst>
              <a:ext uri="{FF2B5EF4-FFF2-40B4-BE49-F238E27FC236}">
                <a16:creationId xmlns:a16="http://schemas.microsoft.com/office/drawing/2014/main" id="{EC62FB5C-B99A-7AFF-C9C7-11401B7A1800}"/>
              </a:ext>
            </a:extLst>
          </p:cNvPr>
          <p:cNvSpPr>
            <a:spLocks noGrp="1"/>
          </p:cNvSpPr>
          <p:nvPr>
            <p:ph sz="half" idx="1"/>
          </p:nvPr>
        </p:nvSpPr>
        <p:spPr/>
        <p:txBody>
          <a:bodyPr/>
          <a:lstStyle/>
          <a:p>
            <a:r>
              <a:rPr lang="en-IN" dirty="0"/>
              <a:t>This shows income and repayment status of the loans</a:t>
            </a:r>
          </a:p>
        </p:txBody>
      </p:sp>
      <p:pic>
        <p:nvPicPr>
          <p:cNvPr id="6" name="Content Placeholder 5">
            <a:extLst>
              <a:ext uri="{FF2B5EF4-FFF2-40B4-BE49-F238E27FC236}">
                <a16:creationId xmlns:a16="http://schemas.microsoft.com/office/drawing/2014/main" id="{46D67810-DCDF-4588-1A68-C5EDA16A1C4D}"/>
              </a:ext>
            </a:extLst>
          </p:cNvPr>
          <p:cNvPicPr>
            <a:picLocks noGrp="1" noChangeAspect="1"/>
          </p:cNvPicPr>
          <p:nvPr>
            <p:ph sz="half" idx="2"/>
          </p:nvPr>
        </p:nvPicPr>
        <p:blipFill>
          <a:blip r:embed="rId2"/>
          <a:stretch>
            <a:fillRect/>
          </a:stretch>
        </p:blipFill>
        <p:spPr>
          <a:xfrm>
            <a:off x="6230938" y="2201103"/>
            <a:ext cx="4754562" cy="3827394"/>
          </a:xfrm>
        </p:spPr>
      </p:pic>
    </p:spTree>
    <p:extLst>
      <p:ext uri="{BB962C8B-B14F-4D97-AF65-F5344CB8AC3E}">
        <p14:creationId xmlns:p14="http://schemas.microsoft.com/office/powerpoint/2010/main" val="258000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0703-11E3-0528-7797-CF4A628E8961}"/>
              </a:ext>
            </a:extLst>
          </p:cNvPr>
          <p:cNvSpPr>
            <a:spLocks noGrp="1"/>
          </p:cNvSpPr>
          <p:nvPr>
            <p:ph type="title"/>
          </p:nvPr>
        </p:nvSpPr>
        <p:spPr/>
        <p:txBody>
          <a:bodyPr/>
          <a:lstStyle/>
          <a:p>
            <a:r>
              <a:rPr lang="en-IN" dirty="0"/>
              <a:t>Loan amount vs repayment status</a:t>
            </a:r>
          </a:p>
        </p:txBody>
      </p:sp>
      <p:sp>
        <p:nvSpPr>
          <p:cNvPr id="3" name="Content Placeholder 2">
            <a:extLst>
              <a:ext uri="{FF2B5EF4-FFF2-40B4-BE49-F238E27FC236}">
                <a16:creationId xmlns:a16="http://schemas.microsoft.com/office/drawing/2014/main" id="{479ACC8F-11D7-01C2-E41F-742119683629}"/>
              </a:ext>
            </a:extLst>
          </p:cNvPr>
          <p:cNvSpPr>
            <a:spLocks noGrp="1"/>
          </p:cNvSpPr>
          <p:nvPr>
            <p:ph sz="half" idx="1"/>
          </p:nvPr>
        </p:nvSpPr>
        <p:spPr/>
        <p:txBody>
          <a:bodyPr/>
          <a:lstStyle/>
          <a:p>
            <a:r>
              <a:rPr lang="en-IN" dirty="0"/>
              <a:t>This shows loan amount and repayment status of the loans</a:t>
            </a:r>
          </a:p>
        </p:txBody>
      </p:sp>
      <p:pic>
        <p:nvPicPr>
          <p:cNvPr id="6" name="Content Placeholder 5">
            <a:extLst>
              <a:ext uri="{FF2B5EF4-FFF2-40B4-BE49-F238E27FC236}">
                <a16:creationId xmlns:a16="http://schemas.microsoft.com/office/drawing/2014/main" id="{016A54A4-F988-03F6-CF4D-A15C1529BDFC}"/>
              </a:ext>
            </a:extLst>
          </p:cNvPr>
          <p:cNvPicPr>
            <a:picLocks noGrp="1" noChangeAspect="1"/>
          </p:cNvPicPr>
          <p:nvPr>
            <p:ph sz="half" idx="2"/>
          </p:nvPr>
        </p:nvPicPr>
        <p:blipFill>
          <a:blip r:embed="rId2"/>
          <a:stretch>
            <a:fillRect/>
          </a:stretch>
        </p:blipFill>
        <p:spPr>
          <a:xfrm>
            <a:off x="6230938" y="2317926"/>
            <a:ext cx="4754562" cy="3593749"/>
          </a:xfrm>
        </p:spPr>
      </p:pic>
    </p:spTree>
    <p:extLst>
      <p:ext uri="{BB962C8B-B14F-4D97-AF65-F5344CB8AC3E}">
        <p14:creationId xmlns:p14="http://schemas.microsoft.com/office/powerpoint/2010/main" val="336141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ABC5-9759-FB5B-A6D2-06FDD07781F0}"/>
              </a:ext>
            </a:extLst>
          </p:cNvPr>
          <p:cNvSpPr>
            <a:spLocks noGrp="1"/>
          </p:cNvSpPr>
          <p:nvPr>
            <p:ph type="title"/>
          </p:nvPr>
        </p:nvSpPr>
        <p:spPr/>
        <p:txBody>
          <a:bodyPr/>
          <a:lstStyle/>
          <a:p>
            <a:r>
              <a:rPr lang="en-IN" dirty="0"/>
              <a:t>Analysis and conclusion</a:t>
            </a:r>
          </a:p>
        </p:txBody>
      </p:sp>
      <p:sp>
        <p:nvSpPr>
          <p:cNvPr id="3" name="Content Placeholder 2">
            <a:extLst>
              <a:ext uri="{FF2B5EF4-FFF2-40B4-BE49-F238E27FC236}">
                <a16:creationId xmlns:a16="http://schemas.microsoft.com/office/drawing/2014/main" id="{40A04BDB-D0CE-759F-04CC-EC9E8ED56A70}"/>
              </a:ext>
            </a:extLst>
          </p:cNvPr>
          <p:cNvSpPr>
            <a:spLocks noGrp="1"/>
          </p:cNvSpPr>
          <p:nvPr>
            <p:ph idx="1"/>
          </p:nvPr>
        </p:nvSpPr>
        <p:spPr/>
        <p:txBody>
          <a:bodyPr/>
          <a:lstStyle/>
          <a:p>
            <a:r>
              <a:rPr lang="en-IN" dirty="0"/>
              <a:t>Referring to our analysis done above on the given loan dataset, we have seen many factors that can help to target customers to pitch for offering them loans to get more customers with more profit and less risk component.</a:t>
            </a:r>
          </a:p>
          <a:p>
            <a:r>
              <a:rPr lang="en-IN" dirty="0"/>
              <a:t>We can consider different  factors for this like which </a:t>
            </a:r>
            <a:r>
              <a:rPr lang="en-IN"/>
              <a:t>state’s customers </a:t>
            </a:r>
            <a:r>
              <a:rPr lang="en-IN" dirty="0"/>
              <a:t>most likely too take loans and pay back fully, income of customers and purpose of their loan and so on as mentioned above.</a:t>
            </a:r>
          </a:p>
          <a:p>
            <a:r>
              <a:rPr lang="en-IN" dirty="0"/>
              <a:t>With this analysis, we can reduce the risk factor and increase profit for this loan lending company.</a:t>
            </a:r>
          </a:p>
        </p:txBody>
      </p:sp>
    </p:spTree>
    <p:extLst>
      <p:ext uri="{BB962C8B-B14F-4D97-AF65-F5344CB8AC3E}">
        <p14:creationId xmlns:p14="http://schemas.microsoft.com/office/powerpoint/2010/main" val="406773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17A1-C4B8-A5A7-2BED-BBE9FD91869C}"/>
              </a:ext>
            </a:extLst>
          </p:cNvPr>
          <p:cNvSpPr>
            <a:spLocks noGrp="1"/>
          </p:cNvSpPr>
          <p:nvPr>
            <p:ph type="title"/>
          </p:nvPr>
        </p:nvSpPr>
        <p:spPr/>
        <p:txBody>
          <a:bodyPr/>
          <a:lstStyle/>
          <a:p>
            <a:pPr algn="ctr"/>
            <a:r>
              <a:rPr lang="en-IN" dirty="0"/>
              <a:t>Thank you !</a:t>
            </a:r>
          </a:p>
        </p:txBody>
      </p:sp>
      <p:sp>
        <p:nvSpPr>
          <p:cNvPr id="3" name="Content Placeholder 2">
            <a:extLst>
              <a:ext uri="{FF2B5EF4-FFF2-40B4-BE49-F238E27FC236}">
                <a16:creationId xmlns:a16="http://schemas.microsoft.com/office/drawing/2014/main" id="{A7A1D9D6-AAF0-80F0-FE65-ACF9D5AB0B74}"/>
              </a:ext>
            </a:extLst>
          </p:cNvPr>
          <p:cNvSpPr>
            <a:spLocks noGrp="1"/>
          </p:cNvSpPr>
          <p:nvPr>
            <p:ph idx="1"/>
          </p:nvPr>
        </p:nvSpPr>
        <p:spPr/>
        <p:txBody>
          <a:bodyPr anchor="ctr"/>
          <a:lstStyle/>
          <a:p>
            <a:pPr marL="0" indent="0" algn="ctr">
              <a:buNone/>
            </a:pPr>
            <a:r>
              <a:rPr lang="en-IN" b="1" dirty="0"/>
              <a:t>Prachi Satish Sonavane</a:t>
            </a:r>
          </a:p>
        </p:txBody>
      </p:sp>
    </p:spTree>
    <p:extLst>
      <p:ext uri="{BB962C8B-B14F-4D97-AF65-F5344CB8AC3E}">
        <p14:creationId xmlns:p14="http://schemas.microsoft.com/office/powerpoint/2010/main" val="298705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F9F4-B7EF-658B-35AF-64615AF4F444}"/>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9CCA7AD9-CFEB-15D9-71D6-0995D7CEFD3E}"/>
              </a:ext>
            </a:extLst>
          </p:cNvPr>
          <p:cNvSpPr>
            <a:spLocks noGrp="1"/>
          </p:cNvSpPr>
          <p:nvPr>
            <p:ph idx="1"/>
          </p:nvPr>
        </p:nvSpPr>
        <p:spPr/>
        <p:txBody>
          <a:bodyPr/>
          <a:lstStyle/>
          <a:p>
            <a:r>
              <a:rPr lang="en-IN" dirty="0"/>
              <a:t>The lending club case study is for analysing the loan dataset for an insight for decision making in loan lending company.</a:t>
            </a:r>
          </a:p>
          <a:p>
            <a:r>
              <a:rPr lang="en-IN" dirty="0"/>
              <a:t>In this case study, Exploratory Data Analysis is applied to analyse the data for business driven decision making</a:t>
            </a:r>
          </a:p>
          <a:p>
            <a:r>
              <a:rPr lang="en-IN" dirty="0"/>
              <a:t>Required methods like Univariate and Bivariate analysis etc done on the dataset and represented with different types of plots to get the best analysis results from the dataset</a:t>
            </a:r>
          </a:p>
          <a:p>
            <a:r>
              <a:rPr lang="en-IN" dirty="0"/>
              <a:t>We can use this analysis for business driven decision making for lending loan to customers to reduce/avoid loss and make most of the profit to the company</a:t>
            </a:r>
          </a:p>
        </p:txBody>
      </p:sp>
    </p:spTree>
    <p:extLst>
      <p:ext uri="{BB962C8B-B14F-4D97-AF65-F5344CB8AC3E}">
        <p14:creationId xmlns:p14="http://schemas.microsoft.com/office/powerpoint/2010/main" val="120044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D06F-FCB5-AFAC-DF48-EF97B29723D9}"/>
              </a:ext>
            </a:extLst>
          </p:cNvPr>
          <p:cNvSpPr>
            <a:spLocks noGrp="1"/>
          </p:cNvSpPr>
          <p:nvPr>
            <p:ph type="title"/>
          </p:nvPr>
        </p:nvSpPr>
        <p:spPr/>
        <p:txBody>
          <a:bodyPr/>
          <a:lstStyle/>
          <a:p>
            <a:r>
              <a:rPr lang="en-IN" dirty="0"/>
              <a:t>Getting into analysis</a:t>
            </a:r>
          </a:p>
        </p:txBody>
      </p:sp>
      <p:sp>
        <p:nvSpPr>
          <p:cNvPr id="3" name="Text Placeholder 2">
            <a:extLst>
              <a:ext uri="{FF2B5EF4-FFF2-40B4-BE49-F238E27FC236}">
                <a16:creationId xmlns:a16="http://schemas.microsoft.com/office/drawing/2014/main" id="{F1D43B82-EEE9-0D22-28AB-11BA94A49F79}"/>
              </a:ext>
            </a:extLst>
          </p:cNvPr>
          <p:cNvSpPr>
            <a:spLocks noGrp="1"/>
          </p:cNvSpPr>
          <p:nvPr>
            <p:ph type="body" idx="1"/>
          </p:nvPr>
        </p:nvSpPr>
        <p:spPr/>
        <p:txBody>
          <a:bodyPr/>
          <a:lstStyle/>
          <a:p>
            <a:r>
              <a:rPr lang="en-IN" dirty="0"/>
              <a:t>You can find different types on analysis done in this dataset to understand it better along with plots for better readability and understanding of the data.</a:t>
            </a:r>
          </a:p>
        </p:txBody>
      </p:sp>
    </p:spTree>
    <p:extLst>
      <p:ext uri="{BB962C8B-B14F-4D97-AF65-F5344CB8AC3E}">
        <p14:creationId xmlns:p14="http://schemas.microsoft.com/office/powerpoint/2010/main" val="102732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CE85-F726-A3D7-8C7F-CFA8D18C5753}"/>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D3CB926D-383D-8438-723C-424C5C809B65}"/>
              </a:ext>
            </a:extLst>
          </p:cNvPr>
          <p:cNvSpPr>
            <a:spLocks noGrp="1"/>
          </p:cNvSpPr>
          <p:nvPr>
            <p:ph idx="1"/>
          </p:nvPr>
        </p:nvSpPr>
        <p:spPr/>
        <p:txBody>
          <a:bodyPr/>
          <a:lstStyle/>
          <a:p>
            <a:r>
              <a:rPr lang="en-IN" dirty="0"/>
              <a:t>In the beginning of the file of python code, you will see below :</a:t>
            </a:r>
          </a:p>
          <a:p>
            <a:r>
              <a:rPr lang="en-IN" dirty="0"/>
              <a:t>Missing values are handled</a:t>
            </a:r>
          </a:p>
          <a:p>
            <a:r>
              <a:rPr lang="en-IN" dirty="0"/>
              <a:t>30% threshold is applied to handle columns with NA values</a:t>
            </a:r>
          </a:p>
          <a:p>
            <a:r>
              <a:rPr lang="en-IN" dirty="0"/>
              <a:t>Dropping unnecessary columns from dataset</a:t>
            </a:r>
          </a:p>
          <a:p>
            <a:r>
              <a:rPr lang="en-IN" dirty="0"/>
              <a:t>Outlier treatment applied on Loan amount column</a:t>
            </a:r>
          </a:p>
          <a:p>
            <a:r>
              <a:rPr lang="en-IN" dirty="0"/>
              <a:t>Defined a custom function to calculate default rate</a:t>
            </a:r>
          </a:p>
          <a:p>
            <a:r>
              <a:rPr lang="en-IN" dirty="0"/>
              <a:t>Univariate and Bivariate analysis applied for further analysis on the dataset as explained in next slides</a:t>
            </a:r>
          </a:p>
        </p:txBody>
      </p:sp>
    </p:spTree>
    <p:extLst>
      <p:ext uri="{BB962C8B-B14F-4D97-AF65-F5344CB8AC3E}">
        <p14:creationId xmlns:p14="http://schemas.microsoft.com/office/powerpoint/2010/main" val="192100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A02F-F829-9146-A4B2-8918BB0C2265}"/>
              </a:ext>
            </a:extLst>
          </p:cNvPr>
          <p:cNvSpPr>
            <a:spLocks noGrp="1"/>
          </p:cNvSpPr>
          <p:nvPr>
            <p:ph type="title"/>
          </p:nvPr>
        </p:nvSpPr>
        <p:spPr/>
        <p:txBody>
          <a:bodyPr/>
          <a:lstStyle/>
          <a:p>
            <a:r>
              <a:rPr lang="en-IN" dirty="0"/>
              <a:t>Identifying potential loan defaults</a:t>
            </a:r>
          </a:p>
        </p:txBody>
      </p:sp>
      <p:sp>
        <p:nvSpPr>
          <p:cNvPr id="3" name="Content Placeholder 2">
            <a:extLst>
              <a:ext uri="{FF2B5EF4-FFF2-40B4-BE49-F238E27FC236}">
                <a16:creationId xmlns:a16="http://schemas.microsoft.com/office/drawing/2014/main" id="{302BD603-46CF-A1EF-F9B8-3B42E5570196}"/>
              </a:ext>
            </a:extLst>
          </p:cNvPr>
          <p:cNvSpPr>
            <a:spLocks noGrp="1"/>
          </p:cNvSpPr>
          <p:nvPr>
            <p:ph sz="half" idx="1"/>
          </p:nvPr>
        </p:nvSpPr>
        <p:spPr/>
        <p:txBody>
          <a:bodyPr/>
          <a:lstStyle/>
          <a:p>
            <a:r>
              <a:rPr lang="en-IN" dirty="0"/>
              <a:t>Univariate analysis is applied for identifying potential of loan default to reduce credit losses</a:t>
            </a:r>
          </a:p>
        </p:txBody>
      </p:sp>
      <p:pic>
        <p:nvPicPr>
          <p:cNvPr id="6" name="Content Placeholder 5">
            <a:extLst>
              <a:ext uri="{FF2B5EF4-FFF2-40B4-BE49-F238E27FC236}">
                <a16:creationId xmlns:a16="http://schemas.microsoft.com/office/drawing/2014/main" id="{B5AD6020-1AB7-A5A3-C3D3-9B406F4476DC}"/>
              </a:ext>
            </a:extLst>
          </p:cNvPr>
          <p:cNvPicPr>
            <a:picLocks noGrp="1" noChangeAspect="1"/>
          </p:cNvPicPr>
          <p:nvPr>
            <p:ph sz="half" idx="2"/>
          </p:nvPr>
        </p:nvPicPr>
        <p:blipFill>
          <a:blip r:embed="rId2"/>
          <a:stretch>
            <a:fillRect/>
          </a:stretch>
        </p:blipFill>
        <p:spPr>
          <a:xfrm>
            <a:off x="6230938" y="2885680"/>
            <a:ext cx="4754562" cy="2458241"/>
          </a:xfrm>
        </p:spPr>
      </p:pic>
    </p:spTree>
    <p:extLst>
      <p:ext uri="{BB962C8B-B14F-4D97-AF65-F5344CB8AC3E}">
        <p14:creationId xmlns:p14="http://schemas.microsoft.com/office/powerpoint/2010/main" val="127149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95C3-7AD6-9240-19CD-BD0C6C18B04A}"/>
              </a:ext>
            </a:extLst>
          </p:cNvPr>
          <p:cNvSpPr>
            <a:spLocks noGrp="1"/>
          </p:cNvSpPr>
          <p:nvPr>
            <p:ph type="title"/>
          </p:nvPr>
        </p:nvSpPr>
        <p:spPr/>
        <p:txBody>
          <a:bodyPr/>
          <a:lstStyle/>
          <a:p>
            <a:r>
              <a:rPr lang="en-IN" dirty="0"/>
              <a:t>Defaulters vs non-defaulters</a:t>
            </a:r>
          </a:p>
        </p:txBody>
      </p:sp>
      <p:sp>
        <p:nvSpPr>
          <p:cNvPr id="3" name="Content Placeholder 2">
            <a:extLst>
              <a:ext uri="{FF2B5EF4-FFF2-40B4-BE49-F238E27FC236}">
                <a16:creationId xmlns:a16="http://schemas.microsoft.com/office/drawing/2014/main" id="{4296970B-5155-AD0E-26D5-2B9BC9312D2D}"/>
              </a:ext>
            </a:extLst>
          </p:cNvPr>
          <p:cNvSpPr>
            <a:spLocks noGrp="1"/>
          </p:cNvSpPr>
          <p:nvPr>
            <p:ph sz="half" idx="1"/>
          </p:nvPr>
        </p:nvSpPr>
        <p:spPr/>
        <p:txBody>
          <a:bodyPr/>
          <a:lstStyle/>
          <a:p>
            <a:r>
              <a:rPr lang="en-IN" dirty="0"/>
              <a:t>Plotting number of defaulters vs non-defaulters</a:t>
            </a:r>
          </a:p>
          <a:p>
            <a:r>
              <a:rPr lang="en-IN" dirty="0"/>
              <a:t>This can help understand if loan lending to customers is being done correctly and business is in loss or profit</a:t>
            </a:r>
          </a:p>
          <a:p>
            <a:r>
              <a:rPr lang="en-IN" dirty="0"/>
              <a:t>Here, we can see, most of the loans are fully paid indicating not much loss and profit of the company</a:t>
            </a:r>
          </a:p>
        </p:txBody>
      </p:sp>
      <p:pic>
        <p:nvPicPr>
          <p:cNvPr id="6" name="Content Placeholder 5">
            <a:extLst>
              <a:ext uri="{FF2B5EF4-FFF2-40B4-BE49-F238E27FC236}">
                <a16:creationId xmlns:a16="http://schemas.microsoft.com/office/drawing/2014/main" id="{DA7E3144-5025-EF4C-4F96-FEE6CD38164B}"/>
              </a:ext>
            </a:extLst>
          </p:cNvPr>
          <p:cNvPicPr>
            <a:picLocks noGrp="1" noChangeAspect="1"/>
          </p:cNvPicPr>
          <p:nvPr>
            <p:ph sz="half" idx="2"/>
          </p:nvPr>
        </p:nvPicPr>
        <p:blipFill>
          <a:blip r:embed="rId2"/>
          <a:stretch>
            <a:fillRect/>
          </a:stretch>
        </p:blipFill>
        <p:spPr>
          <a:xfrm>
            <a:off x="6230938" y="2279281"/>
            <a:ext cx="4754562" cy="3671039"/>
          </a:xfrm>
        </p:spPr>
      </p:pic>
    </p:spTree>
    <p:extLst>
      <p:ext uri="{BB962C8B-B14F-4D97-AF65-F5344CB8AC3E}">
        <p14:creationId xmlns:p14="http://schemas.microsoft.com/office/powerpoint/2010/main" val="256140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FA44-1FBC-10CE-9A4E-1B21FDEB7B6A}"/>
              </a:ext>
            </a:extLst>
          </p:cNvPr>
          <p:cNvSpPr>
            <a:spLocks noGrp="1"/>
          </p:cNvSpPr>
          <p:nvPr>
            <p:ph type="title"/>
          </p:nvPr>
        </p:nvSpPr>
        <p:spPr/>
        <p:txBody>
          <a:bodyPr/>
          <a:lstStyle/>
          <a:p>
            <a:r>
              <a:rPr lang="en-IN" dirty="0"/>
              <a:t>Loan term</a:t>
            </a:r>
          </a:p>
        </p:txBody>
      </p:sp>
      <p:sp>
        <p:nvSpPr>
          <p:cNvPr id="3" name="Content Placeholder 2">
            <a:extLst>
              <a:ext uri="{FF2B5EF4-FFF2-40B4-BE49-F238E27FC236}">
                <a16:creationId xmlns:a16="http://schemas.microsoft.com/office/drawing/2014/main" id="{5D51CCC6-E031-4DE1-06B7-A48765384432}"/>
              </a:ext>
            </a:extLst>
          </p:cNvPr>
          <p:cNvSpPr>
            <a:spLocks noGrp="1"/>
          </p:cNvSpPr>
          <p:nvPr>
            <p:ph sz="half" idx="1"/>
          </p:nvPr>
        </p:nvSpPr>
        <p:spPr/>
        <p:txBody>
          <a:bodyPr/>
          <a:lstStyle/>
          <a:p>
            <a:r>
              <a:rPr lang="en-IN" dirty="0"/>
              <a:t>Plotting how many customers take loan for what term. </a:t>
            </a:r>
          </a:p>
          <a:p>
            <a:r>
              <a:rPr lang="en-IN" dirty="0"/>
              <a:t>This can help understand customers prefer loan with longer term or shorter term</a:t>
            </a:r>
          </a:p>
        </p:txBody>
      </p:sp>
      <p:pic>
        <p:nvPicPr>
          <p:cNvPr id="6" name="Content Placeholder 5">
            <a:extLst>
              <a:ext uri="{FF2B5EF4-FFF2-40B4-BE49-F238E27FC236}">
                <a16:creationId xmlns:a16="http://schemas.microsoft.com/office/drawing/2014/main" id="{61D5D15D-1AC4-B42E-E0D0-57C4FBDEB39A}"/>
              </a:ext>
            </a:extLst>
          </p:cNvPr>
          <p:cNvPicPr>
            <a:picLocks noGrp="1" noChangeAspect="1"/>
          </p:cNvPicPr>
          <p:nvPr>
            <p:ph sz="half" idx="2"/>
          </p:nvPr>
        </p:nvPicPr>
        <p:blipFill>
          <a:blip r:embed="rId2"/>
          <a:stretch>
            <a:fillRect/>
          </a:stretch>
        </p:blipFill>
        <p:spPr>
          <a:xfrm>
            <a:off x="6230938" y="2311716"/>
            <a:ext cx="4754562" cy="3606169"/>
          </a:xfrm>
        </p:spPr>
      </p:pic>
    </p:spTree>
    <p:extLst>
      <p:ext uri="{BB962C8B-B14F-4D97-AF65-F5344CB8AC3E}">
        <p14:creationId xmlns:p14="http://schemas.microsoft.com/office/powerpoint/2010/main" val="242915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1972-03A2-6C5D-E548-8CFCA392B620}"/>
              </a:ext>
            </a:extLst>
          </p:cNvPr>
          <p:cNvSpPr>
            <a:spLocks noGrp="1"/>
          </p:cNvSpPr>
          <p:nvPr>
            <p:ph type="title"/>
          </p:nvPr>
        </p:nvSpPr>
        <p:spPr/>
        <p:txBody>
          <a:bodyPr/>
          <a:lstStyle/>
          <a:p>
            <a:r>
              <a:rPr lang="en-IN" dirty="0"/>
              <a:t>Loan purposes</a:t>
            </a:r>
          </a:p>
        </p:txBody>
      </p:sp>
      <p:sp>
        <p:nvSpPr>
          <p:cNvPr id="3" name="Content Placeholder 2">
            <a:extLst>
              <a:ext uri="{FF2B5EF4-FFF2-40B4-BE49-F238E27FC236}">
                <a16:creationId xmlns:a16="http://schemas.microsoft.com/office/drawing/2014/main" id="{877636E4-B460-507C-BC19-47C7546506D3}"/>
              </a:ext>
            </a:extLst>
          </p:cNvPr>
          <p:cNvSpPr>
            <a:spLocks noGrp="1"/>
          </p:cNvSpPr>
          <p:nvPr>
            <p:ph sz="half" idx="1"/>
          </p:nvPr>
        </p:nvSpPr>
        <p:spPr/>
        <p:txBody>
          <a:bodyPr/>
          <a:lstStyle/>
          <a:p>
            <a:r>
              <a:rPr lang="en-IN" dirty="0"/>
              <a:t>Analysing here purposes for which customers have taken loan</a:t>
            </a:r>
          </a:p>
          <a:p>
            <a:r>
              <a:rPr lang="en-IN" dirty="0"/>
              <a:t>Here, we can see most of the loans are taken for debt consolidation and second most for credit card</a:t>
            </a:r>
          </a:p>
          <a:p>
            <a:r>
              <a:rPr lang="en-IN" dirty="0"/>
              <a:t>We can use this analysis for targeting and approaching customers for offering loan accordingly</a:t>
            </a:r>
          </a:p>
        </p:txBody>
      </p:sp>
      <p:pic>
        <p:nvPicPr>
          <p:cNvPr id="6" name="Content Placeholder 5">
            <a:extLst>
              <a:ext uri="{FF2B5EF4-FFF2-40B4-BE49-F238E27FC236}">
                <a16:creationId xmlns:a16="http://schemas.microsoft.com/office/drawing/2014/main" id="{B8052D0F-CC2E-35EB-2394-A8600FE83297}"/>
              </a:ext>
            </a:extLst>
          </p:cNvPr>
          <p:cNvPicPr>
            <a:picLocks noGrp="1" noChangeAspect="1"/>
          </p:cNvPicPr>
          <p:nvPr>
            <p:ph sz="half" idx="2"/>
          </p:nvPr>
        </p:nvPicPr>
        <p:blipFill>
          <a:blip r:embed="rId2"/>
          <a:stretch>
            <a:fillRect/>
          </a:stretch>
        </p:blipFill>
        <p:spPr>
          <a:xfrm>
            <a:off x="6230938" y="2603848"/>
            <a:ext cx="4754562" cy="3021904"/>
          </a:xfrm>
        </p:spPr>
      </p:pic>
    </p:spTree>
    <p:extLst>
      <p:ext uri="{BB962C8B-B14F-4D97-AF65-F5344CB8AC3E}">
        <p14:creationId xmlns:p14="http://schemas.microsoft.com/office/powerpoint/2010/main" val="43078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5F4B-BB8D-EC66-C252-BB5FF0747833}"/>
              </a:ext>
            </a:extLst>
          </p:cNvPr>
          <p:cNvSpPr>
            <a:spLocks noGrp="1"/>
          </p:cNvSpPr>
          <p:nvPr>
            <p:ph type="title"/>
          </p:nvPr>
        </p:nvSpPr>
        <p:spPr/>
        <p:txBody>
          <a:bodyPr/>
          <a:lstStyle/>
          <a:p>
            <a:r>
              <a:rPr lang="en-IN" dirty="0"/>
              <a:t>Home ownership</a:t>
            </a:r>
          </a:p>
        </p:txBody>
      </p:sp>
      <p:sp>
        <p:nvSpPr>
          <p:cNvPr id="3" name="Content Placeholder 2">
            <a:extLst>
              <a:ext uri="{FF2B5EF4-FFF2-40B4-BE49-F238E27FC236}">
                <a16:creationId xmlns:a16="http://schemas.microsoft.com/office/drawing/2014/main" id="{288DCC18-94A1-7C91-1283-2D8B16672176}"/>
              </a:ext>
            </a:extLst>
          </p:cNvPr>
          <p:cNvSpPr>
            <a:spLocks noGrp="1"/>
          </p:cNvSpPr>
          <p:nvPr>
            <p:ph sz="half" idx="1"/>
          </p:nvPr>
        </p:nvSpPr>
        <p:spPr/>
        <p:txBody>
          <a:bodyPr/>
          <a:lstStyle/>
          <a:p>
            <a:r>
              <a:rPr lang="en-IN" dirty="0"/>
              <a:t>This shows ownership type of home of the customers</a:t>
            </a:r>
          </a:p>
          <a:p>
            <a:r>
              <a:rPr lang="en-IN" dirty="0"/>
              <a:t>We can see most of the customer’s home type is either rent or mortgage</a:t>
            </a:r>
          </a:p>
        </p:txBody>
      </p:sp>
      <p:pic>
        <p:nvPicPr>
          <p:cNvPr id="6" name="Content Placeholder 5">
            <a:extLst>
              <a:ext uri="{FF2B5EF4-FFF2-40B4-BE49-F238E27FC236}">
                <a16:creationId xmlns:a16="http://schemas.microsoft.com/office/drawing/2014/main" id="{2770FDA7-9A24-DC16-1B00-56AAA66525BC}"/>
              </a:ext>
            </a:extLst>
          </p:cNvPr>
          <p:cNvPicPr>
            <a:picLocks noGrp="1" noChangeAspect="1"/>
          </p:cNvPicPr>
          <p:nvPr>
            <p:ph sz="half" idx="2"/>
          </p:nvPr>
        </p:nvPicPr>
        <p:blipFill>
          <a:blip r:embed="rId2"/>
          <a:stretch>
            <a:fillRect/>
          </a:stretch>
        </p:blipFill>
        <p:spPr>
          <a:xfrm>
            <a:off x="6230938" y="2123459"/>
            <a:ext cx="4754562" cy="3982682"/>
          </a:xfrm>
        </p:spPr>
      </p:pic>
    </p:spTree>
    <p:extLst>
      <p:ext uri="{BB962C8B-B14F-4D97-AF65-F5344CB8AC3E}">
        <p14:creationId xmlns:p14="http://schemas.microsoft.com/office/powerpoint/2010/main" val="397844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51</TotalTime>
  <Words>646</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vt:lpstr>
      <vt:lpstr>Banded</vt:lpstr>
      <vt:lpstr>Lending Club Case Study</vt:lpstr>
      <vt:lpstr>Introduction</vt:lpstr>
      <vt:lpstr>Getting into analysis</vt:lpstr>
      <vt:lpstr>Data cleaning</vt:lpstr>
      <vt:lpstr>Identifying potential loan defaults</vt:lpstr>
      <vt:lpstr>Defaulters vs non-defaulters</vt:lpstr>
      <vt:lpstr>Loan term</vt:lpstr>
      <vt:lpstr>Loan purposes</vt:lpstr>
      <vt:lpstr>Home ownership</vt:lpstr>
      <vt:lpstr>Count of loans state wise</vt:lpstr>
      <vt:lpstr>Recoveries done</vt:lpstr>
      <vt:lpstr>Amount of recovery fees</vt:lpstr>
      <vt:lpstr>Count of instalments</vt:lpstr>
      <vt:lpstr>Loan status</vt:lpstr>
      <vt:lpstr>Income vs loan amount</vt:lpstr>
      <vt:lpstr>Income and repayment status</vt:lpstr>
      <vt:lpstr>Loan amount vs repayment status</vt:lpstr>
      <vt:lpstr>Analysis and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Prachi Sonavane</dc:creator>
  <cp:lastModifiedBy>Prachi Sonavane</cp:lastModifiedBy>
  <cp:revision>3</cp:revision>
  <dcterms:created xsi:type="dcterms:W3CDTF">2023-09-18T13:21:05Z</dcterms:created>
  <dcterms:modified xsi:type="dcterms:W3CDTF">2023-09-18T14:17:34Z</dcterms:modified>
</cp:coreProperties>
</file>