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062C-A315-FC29-4FC9-C313139CA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6746F6-3EA8-99B8-6D2A-0054E350F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1DD3C8-3B3F-805C-707E-DE0986E4C5E7}"/>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5" name="Footer Placeholder 4">
            <a:extLst>
              <a:ext uri="{FF2B5EF4-FFF2-40B4-BE49-F238E27FC236}">
                <a16:creationId xmlns:a16="http://schemas.microsoft.com/office/drawing/2014/main" id="{CD6FB2FD-D877-5BB0-AA03-5FCCA2141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064DBA-D7CC-63EC-8529-12592AB9EAFC}"/>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358237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0845-D4D5-616F-09F8-9AE713ECA1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38CFA8-A78E-C20F-036F-FECDEC683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14F7C0-F0AA-FBC9-3186-9904700933C2}"/>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5" name="Footer Placeholder 4">
            <a:extLst>
              <a:ext uri="{FF2B5EF4-FFF2-40B4-BE49-F238E27FC236}">
                <a16:creationId xmlns:a16="http://schemas.microsoft.com/office/drawing/2014/main" id="{41028010-6493-E717-C600-29296F7F7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B6C21-837A-7F32-1CAE-12A2CF8E88DD}"/>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167405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4A500-45EA-9E0D-626B-54421064B8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F983F2-3A67-3B42-4DD6-1ECBA903E0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04BED1-F6DB-5CE0-9CC1-1602DE144296}"/>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5" name="Footer Placeholder 4">
            <a:extLst>
              <a:ext uri="{FF2B5EF4-FFF2-40B4-BE49-F238E27FC236}">
                <a16:creationId xmlns:a16="http://schemas.microsoft.com/office/drawing/2014/main" id="{B548CC61-8D94-9008-1AE4-D08B6DE12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DA2D8-63A9-E6C7-D72D-F03113865346}"/>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246527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8212-DBEC-6D65-A425-878233368E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695918-5DA9-B518-6D39-80C461603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0A956D-FAC3-3D91-CD55-21172D5C7AFF}"/>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5" name="Footer Placeholder 4">
            <a:extLst>
              <a:ext uri="{FF2B5EF4-FFF2-40B4-BE49-F238E27FC236}">
                <a16:creationId xmlns:a16="http://schemas.microsoft.com/office/drawing/2014/main" id="{33E2752E-E2C1-C5BC-C5D8-4D6BB34702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9C3819-44C0-A0B8-982B-A6CCA5D972FF}"/>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20835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15030-E1F5-1C19-2763-ECD45DDA1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F06FD2-3924-0BE4-FE6B-2594BE3BC8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C51074-9623-1E03-80AB-BD750F07E138}"/>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5" name="Footer Placeholder 4">
            <a:extLst>
              <a:ext uri="{FF2B5EF4-FFF2-40B4-BE49-F238E27FC236}">
                <a16:creationId xmlns:a16="http://schemas.microsoft.com/office/drawing/2014/main" id="{99C1C66A-05BD-D56C-D42E-D801EB5E7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2D5DE-BCE7-B8CE-FEFA-1C0DC063E8F0}"/>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119369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A2FC-E379-FFD9-DC3A-F206E3BFB3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1ADEDC-4693-DC3D-B15B-89D5580B46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BF4AB0-D0AA-CD65-7C15-7D449EDCCA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73A312-28B1-9775-D04B-1B1EEDB9C3D1}"/>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6" name="Footer Placeholder 5">
            <a:extLst>
              <a:ext uri="{FF2B5EF4-FFF2-40B4-BE49-F238E27FC236}">
                <a16:creationId xmlns:a16="http://schemas.microsoft.com/office/drawing/2014/main" id="{2D8CCE6A-B374-3F26-AB74-936F50609E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A8C5AA-9865-F86A-772A-E1B8B830A3BC}"/>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239972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239A-79E0-1E72-7CB3-E5E0BB15ED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8AC1C7-FA4E-6AD8-A20B-9BB1E9BAF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CCFA1A-EAE0-509F-6347-480D59CF8E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552D4E-4514-4DE7-59BF-3DC55769B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FBD537-317C-843A-A152-1EB2E85066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89F58C-5454-895D-D1F5-5B189BD6DB65}"/>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8" name="Footer Placeholder 7">
            <a:extLst>
              <a:ext uri="{FF2B5EF4-FFF2-40B4-BE49-F238E27FC236}">
                <a16:creationId xmlns:a16="http://schemas.microsoft.com/office/drawing/2014/main" id="{5FED63D6-A4ED-A12A-EF0E-F5CC47060A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89BAC2-7666-3626-972F-A13D8CA00DCB}"/>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393336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60BE-88C4-272B-FA91-E2BA070B75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E7D164-3A24-8068-4E1C-966996205385}"/>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4" name="Footer Placeholder 3">
            <a:extLst>
              <a:ext uri="{FF2B5EF4-FFF2-40B4-BE49-F238E27FC236}">
                <a16:creationId xmlns:a16="http://schemas.microsoft.com/office/drawing/2014/main" id="{E9FA9ED3-CF0D-8D38-D237-B31617700E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A13111-D381-16D9-B13F-92858A5E91E3}"/>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165542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2A7C1-A786-9181-7F26-5BA2B33DC7E2}"/>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3" name="Footer Placeholder 2">
            <a:extLst>
              <a:ext uri="{FF2B5EF4-FFF2-40B4-BE49-F238E27FC236}">
                <a16:creationId xmlns:a16="http://schemas.microsoft.com/office/drawing/2014/main" id="{1D821573-3746-4CB5-3FD3-771968580E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472865-391B-6B5D-52B2-67B6517E6CF7}"/>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422379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026F-1921-9B67-4832-80F860E88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EBED25-5131-19EA-A059-F2D102F35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AFE5F6-CABD-6DF7-D0E0-102988F94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0D500-1AF5-7592-AD85-84BDD354BD25}"/>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6" name="Footer Placeholder 5">
            <a:extLst>
              <a:ext uri="{FF2B5EF4-FFF2-40B4-BE49-F238E27FC236}">
                <a16:creationId xmlns:a16="http://schemas.microsoft.com/office/drawing/2014/main" id="{7F01707F-854D-E0CB-C670-570107CDEA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064D46-F6B8-BF6A-3ACB-DF6A84EE2495}"/>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18755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7A49-5AC7-4BF4-6CD0-7A16819D5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4B0599-B3A7-0ACC-C63E-3A32109D2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B8C7AF-7C80-DF68-9772-342C4E840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E97C7-6ECA-0010-73EE-A50B87639F2E}"/>
              </a:ext>
            </a:extLst>
          </p:cNvPr>
          <p:cNvSpPr>
            <a:spLocks noGrp="1"/>
          </p:cNvSpPr>
          <p:nvPr>
            <p:ph type="dt" sz="half" idx="10"/>
          </p:nvPr>
        </p:nvSpPr>
        <p:spPr/>
        <p:txBody>
          <a:bodyPr/>
          <a:lstStyle/>
          <a:p>
            <a:fld id="{F70B8DFA-601C-4BAD-82ED-76745603FBD3}" type="datetimeFigureOut">
              <a:rPr lang="en-IN" smtClean="0"/>
              <a:t>13-09-2023</a:t>
            </a:fld>
            <a:endParaRPr lang="en-IN"/>
          </a:p>
        </p:txBody>
      </p:sp>
      <p:sp>
        <p:nvSpPr>
          <p:cNvPr id="6" name="Footer Placeholder 5">
            <a:extLst>
              <a:ext uri="{FF2B5EF4-FFF2-40B4-BE49-F238E27FC236}">
                <a16:creationId xmlns:a16="http://schemas.microsoft.com/office/drawing/2014/main" id="{743504C8-4C78-99D6-0A98-03EF811BB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81433E-B582-4E6A-9CA1-EA0D39D59706}"/>
              </a:ext>
            </a:extLst>
          </p:cNvPr>
          <p:cNvSpPr>
            <a:spLocks noGrp="1"/>
          </p:cNvSpPr>
          <p:nvPr>
            <p:ph type="sldNum" sz="quarter" idx="12"/>
          </p:nvPr>
        </p:nvSpPr>
        <p:spPr/>
        <p:txBody>
          <a:bodyPr/>
          <a:lstStyle/>
          <a:p>
            <a:fld id="{56D9579B-6D84-40A3-A285-50D26E5E3863}" type="slidenum">
              <a:rPr lang="en-IN" smtClean="0"/>
              <a:t>‹#›</a:t>
            </a:fld>
            <a:endParaRPr lang="en-IN"/>
          </a:p>
        </p:txBody>
      </p:sp>
    </p:spTree>
    <p:extLst>
      <p:ext uri="{BB962C8B-B14F-4D97-AF65-F5344CB8AC3E}">
        <p14:creationId xmlns:p14="http://schemas.microsoft.com/office/powerpoint/2010/main" val="197113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4DBFA6-87C0-6C6A-0804-20792ED16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099F98-E9B6-BFA8-AEBB-6BECB1B79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011DA-6BFD-0D36-78C8-9C56CE2EA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B8DFA-601C-4BAD-82ED-76745603FBD3}" type="datetimeFigureOut">
              <a:rPr lang="en-IN" smtClean="0"/>
              <a:t>13-09-2023</a:t>
            </a:fld>
            <a:endParaRPr lang="en-IN"/>
          </a:p>
        </p:txBody>
      </p:sp>
      <p:sp>
        <p:nvSpPr>
          <p:cNvPr id="5" name="Footer Placeholder 4">
            <a:extLst>
              <a:ext uri="{FF2B5EF4-FFF2-40B4-BE49-F238E27FC236}">
                <a16:creationId xmlns:a16="http://schemas.microsoft.com/office/drawing/2014/main" id="{1E755E15-BD20-76DC-DD2C-51EC5F9B2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19F8F8-4106-27B6-C1EE-A888E95C1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9579B-6D84-40A3-A285-50D26E5E3863}" type="slidenum">
              <a:rPr lang="en-IN" smtClean="0"/>
              <a:t>‹#›</a:t>
            </a:fld>
            <a:endParaRPr lang="en-IN"/>
          </a:p>
        </p:txBody>
      </p:sp>
    </p:spTree>
    <p:extLst>
      <p:ext uri="{BB962C8B-B14F-4D97-AF65-F5344CB8AC3E}">
        <p14:creationId xmlns:p14="http://schemas.microsoft.com/office/powerpoint/2010/main" val="208642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5E2F32-834E-E573-3376-7B210D5550AB}"/>
              </a:ext>
            </a:extLst>
          </p:cNvPr>
          <p:cNvSpPr>
            <a:spLocks noGrp="1"/>
          </p:cNvSpPr>
          <p:nvPr>
            <p:ph type="title"/>
          </p:nvPr>
        </p:nvSpPr>
        <p:spPr>
          <a:xfrm>
            <a:off x="2909047" y="2400114"/>
            <a:ext cx="10515600" cy="1325563"/>
          </a:xfrm>
        </p:spPr>
        <p:txBody>
          <a:bodyPr/>
          <a:lstStyle/>
          <a:p>
            <a:r>
              <a:rPr lang="en-IN" b="1" i="1" dirty="0"/>
              <a:t>Lending Club Case Study</a:t>
            </a:r>
          </a:p>
        </p:txBody>
      </p:sp>
    </p:spTree>
    <p:extLst>
      <p:ext uri="{BB962C8B-B14F-4D97-AF65-F5344CB8AC3E}">
        <p14:creationId xmlns:p14="http://schemas.microsoft.com/office/powerpoint/2010/main" val="382671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9E9B-23EA-EDA1-BD1D-E5F05FA98585}"/>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8E7F6447-BC09-3852-E461-AC5111F76CEF}"/>
              </a:ext>
            </a:extLst>
          </p:cNvPr>
          <p:cNvSpPr>
            <a:spLocks noGrp="1"/>
          </p:cNvSpPr>
          <p:nvPr>
            <p:ph idx="1"/>
          </p:nvPr>
        </p:nvSpPr>
        <p:spPr/>
        <p:txBody>
          <a:bodyPr/>
          <a:lstStyle/>
          <a:p>
            <a:r>
              <a:rPr lang="en-IN" dirty="0"/>
              <a:t>In this case study, we are analysing data of customers availing loan from c</a:t>
            </a:r>
            <a:r>
              <a:rPr lang="en-IN" i="0" dirty="0">
                <a:solidFill>
                  <a:srgbClr val="091E42"/>
                </a:solidFill>
                <a:effectLst/>
                <a:latin typeface="freight-text-pro"/>
              </a:rPr>
              <a:t>onsumer finance company</a:t>
            </a:r>
          </a:p>
          <a:p>
            <a:r>
              <a:rPr lang="en-IN" dirty="0">
                <a:solidFill>
                  <a:srgbClr val="091E42"/>
                </a:solidFill>
                <a:latin typeface="freight-text-pro"/>
              </a:rPr>
              <a:t>We are analysing different factors in this like types of customers, term of loan, default etc which is beneficial for loan lending decisions which impacts the profit or loss of the company</a:t>
            </a:r>
            <a:endParaRPr lang="en-IN" dirty="0"/>
          </a:p>
        </p:txBody>
      </p:sp>
    </p:spTree>
    <p:extLst>
      <p:ext uri="{BB962C8B-B14F-4D97-AF65-F5344CB8AC3E}">
        <p14:creationId xmlns:p14="http://schemas.microsoft.com/office/powerpoint/2010/main" val="151496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A4C7-32B1-063C-0F4C-580F20028484}"/>
              </a:ext>
            </a:extLst>
          </p:cNvPr>
          <p:cNvSpPr>
            <a:spLocks noGrp="1"/>
          </p:cNvSpPr>
          <p:nvPr>
            <p:ph type="title"/>
          </p:nvPr>
        </p:nvSpPr>
        <p:spPr/>
        <p:txBody>
          <a:bodyPr anchor="ctr">
            <a:normAutofit/>
          </a:bodyPr>
          <a:lstStyle/>
          <a:p>
            <a:r>
              <a:rPr lang="en-IN" sz="4000" b="1" i="0" dirty="0">
                <a:effectLst/>
                <a:latin typeface="Söhne"/>
              </a:rPr>
              <a:t>Problem Statement and aim of this analysis</a:t>
            </a:r>
            <a:endParaRPr lang="en-IN" sz="4000" dirty="0"/>
          </a:p>
        </p:txBody>
      </p:sp>
      <p:sp>
        <p:nvSpPr>
          <p:cNvPr id="3" name="Text Placeholder 2">
            <a:extLst>
              <a:ext uri="{FF2B5EF4-FFF2-40B4-BE49-F238E27FC236}">
                <a16:creationId xmlns:a16="http://schemas.microsoft.com/office/drawing/2014/main" id="{543C6781-1F26-754A-44E2-42AB01BE1CF7}"/>
              </a:ext>
            </a:extLst>
          </p:cNvPr>
          <p:cNvSpPr>
            <a:spLocks noGrp="1"/>
          </p:cNvSpPr>
          <p:nvPr>
            <p:ph type="body" idx="1"/>
          </p:nvPr>
        </p:nvSpPr>
        <p:spPr/>
        <p:txBody>
          <a:bodyPr/>
          <a:lstStyle/>
          <a:p>
            <a:r>
              <a:rPr lang="en-US" b="0" i="0" dirty="0">
                <a:solidFill>
                  <a:srgbClr val="374151"/>
                </a:solidFill>
                <a:effectLst/>
                <a:latin typeface="Söhne"/>
              </a:rPr>
              <a:t>Identifying strong indicators of loan default to reduce credit losses.</a:t>
            </a:r>
          </a:p>
          <a:p>
            <a:r>
              <a:rPr lang="en-US" b="0" i="0" dirty="0">
                <a:solidFill>
                  <a:srgbClr val="374151"/>
                </a:solidFill>
                <a:effectLst/>
                <a:latin typeface="Söhne"/>
              </a:rPr>
              <a:t>To understand the driving factors behind loan default</a:t>
            </a:r>
            <a:endParaRPr lang="en-IN" dirty="0"/>
          </a:p>
        </p:txBody>
      </p:sp>
    </p:spTree>
    <p:extLst>
      <p:ext uri="{BB962C8B-B14F-4D97-AF65-F5344CB8AC3E}">
        <p14:creationId xmlns:p14="http://schemas.microsoft.com/office/powerpoint/2010/main" val="3697735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D746-F36E-484C-E921-B577E34E4DC7}"/>
              </a:ext>
            </a:extLst>
          </p:cNvPr>
          <p:cNvSpPr>
            <a:spLocks noGrp="1"/>
          </p:cNvSpPr>
          <p:nvPr>
            <p:ph type="title"/>
          </p:nvPr>
        </p:nvSpPr>
        <p:spPr/>
        <p:txBody>
          <a:bodyPr>
            <a:normAutofit/>
          </a:bodyPr>
          <a:lstStyle/>
          <a:p>
            <a:r>
              <a:rPr lang="en-IN" sz="4000" b="1" dirty="0"/>
              <a:t>Data Analysis</a:t>
            </a:r>
          </a:p>
        </p:txBody>
      </p:sp>
      <p:sp>
        <p:nvSpPr>
          <p:cNvPr id="3" name="Content Placeholder 2">
            <a:extLst>
              <a:ext uri="{FF2B5EF4-FFF2-40B4-BE49-F238E27FC236}">
                <a16:creationId xmlns:a16="http://schemas.microsoft.com/office/drawing/2014/main" id="{987F6110-D57E-4A38-A28C-CE808338BF0B}"/>
              </a:ext>
            </a:extLst>
          </p:cNvPr>
          <p:cNvSpPr>
            <a:spLocks noGrp="1"/>
          </p:cNvSpPr>
          <p:nvPr>
            <p:ph idx="1"/>
          </p:nvPr>
        </p:nvSpPr>
        <p:spPr/>
        <p:txBody>
          <a:bodyPr/>
          <a:lstStyle/>
          <a:p>
            <a:r>
              <a:rPr lang="en-US" dirty="0">
                <a:solidFill>
                  <a:srgbClr val="374151"/>
                </a:solidFill>
                <a:latin typeface="Söhne"/>
              </a:rPr>
              <a:t>D</a:t>
            </a:r>
            <a:r>
              <a:rPr lang="en-US" b="0" i="0" dirty="0">
                <a:solidFill>
                  <a:srgbClr val="374151"/>
                </a:solidFill>
                <a:effectLst/>
                <a:latin typeface="Söhne"/>
              </a:rPr>
              <a:t>ata quality issues addressed in this case study, such as missing value imputation and outlier treatment.</a:t>
            </a:r>
          </a:p>
          <a:p>
            <a:r>
              <a:rPr lang="en-US" dirty="0">
                <a:solidFill>
                  <a:srgbClr val="374151"/>
                </a:solidFill>
                <a:latin typeface="Söhne"/>
              </a:rPr>
              <a:t>Data cleaning applied for accurate analysis</a:t>
            </a:r>
            <a:endParaRPr lang="en-IN" dirty="0"/>
          </a:p>
        </p:txBody>
      </p:sp>
    </p:spTree>
    <p:extLst>
      <p:ext uri="{BB962C8B-B14F-4D97-AF65-F5344CB8AC3E}">
        <p14:creationId xmlns:p14="http://schemas.microsoft.com/office/powerpoint/2010/main" val="135730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15AE-BCAF-C880-78ED-64F1716D0608}"/>
              </a:ext>
            </a:extLst>
          </p:cNvPr>
          <p:cNvSpPr>
            <a:spLocks noGrp="1"/>
          </p:cNvSpPr>
          <p:nvPr>
            <p:ph type="title"/>
          </p:nvPr>
        </p:nvSpPr>
        <p:spPr/>
        <p:txBody>
          <a:bodyPr>
            <a:normAutofit/>
          </a:bodyPr>
          <a:lstStyle/>
          <a:p>
            <a:r>
              <a:rPr lang="en-IN" sz="4000" b="1" dirty="0"/>
              <a:t>Analysis insights </a:t>
            </a:r>
          </a:p>
        </p:txBody>
      </p:sp>
      <p:sp>
        <p:nvSpPr>
          <p:cNvPr id="3" name="Content Placeholder 2">
            <a:extLst>
              <a:ext uri="{FF2B5EF4-FFF2-40B4-BE49-F238E27FC236}">
                <a16:creationId xmlns:a16="http://schemas.microsoft.com/office/drawing/2014/main" id="{1724FBE9-4427-7414-3669-433AC5D04B3C}"/>
              </a:ext>
            </a:extLst>
          </p:cNvPr>
          <p:cNvSpPr>
            <a:spLocks noGrp="1"/>
          </p:cNvSpPr>
          <p:nvPr>
            <p:ph idx="1"/>
          </p:nvPr>
        </p:nvSpPr>
        <p:spPr/>
        <p:txBody>
          <a:bodyPr/>
          <a:lstStyle/>
          <a:p>
            <a:r>
              <a:rPr lang="en-IN" dirty="0"/>
              <a:t>Different factors considered for this analysis such terms for which customers take loan, defaults etc.</a:t>
            </a:r>
          </a:p>
          <a:p>
            <a:r>
              <a:rPr lang="en-IN" dirty="0"/>
              <a:t>Distribution of loan amount</a:t>
            </a:r>
          </a:p>
          <a:p>
            <a:r>
              <a:rPr lang="en-IN" dirty="0"/>
              <a:t>Number of defaulters vs non defaulters</a:t>
            </a:r>
          </a:p>
          <a:p>
            <a:r>
              <a:rPr lang="en-IN" dirty="0"/>
              <a:t>These factors help in </a:t>
            </a:r>
            <a:r>
              <a:rPr lang="en-IN"/>
              <a:t>decision making</a:t>
            </a:r>
            <a:endParaRPr lang="en-IN" dirty="0"/>
          </a:p>
        </p:txBody>
      </p:sp>
    </p:spTree>
    <p:extLst>
      <p:ext uri="{BB962C8B-B14F-4D97-AF65-F5344CB8AC3E}">
        <p14:creationId xmlns:p14="http://schemas.microsoft.com/office/powerpoint/2010/main" val="3552411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144</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freight-text-pro</vt:lpstr>
      <vt:lpstr>Söhne</vt:lpstr>
      <vt:lpstr>Office Theme</vt:lpstr>
      <vt:lpstr>Lending Club Case Study</vt:lpstr>
      <vt:lpstr>Introduction:</vt:lpstr>
      <vt:lpstr>Problem Statement and aim of this analysis</vt:lpstr>
      <vt:lpstr>Data Analysis</vt:lpstr>
      <vt:lpstr>Analysis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Prachi Sonavane</dc:creator>
  <cp:lastModifiedBy>Prachi Sonavane</cp:lastModifiedBy>
  <cp:revision>1</cp:revision>
  <dcterms:created xsi:type="dcterms:W3CDTF">2023-09-13T18:22:13Z</dcterms:created>
  <dcterms:modified xsi:type="dcterms:W3CDTF">2023-09-13T18:26:00Z</dcterms:modified>
</cp:coreProperties>
</file>