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RoxboroughCF" charset="1" panose="00000500000000000000"/>
      <p:regular r:id="rId14"/>
    </p:embeddedFont>
    <p:embeddedFont>
      <p:font typeface="RoxboroughCF Bold" charset="1" panose="00000800000000000000"/>
      <p:regular r:id="rId15"/>
    </p:embeddedFont>
    <p:embeddedFont>
      <p:font typeface="RoxboroughCF Italics" charset="1" panose="00000500000000000000"/>
      <p:regular r:id="rId16"/>
    </p:embeddedFont>
    <p:embeddedFont>
      <p:font typeface="RoxboroughCF Bold Italics" charset="1" panose="00000800000000000000"/>
      <p:regular r:id="rId17"/>
    </p:embeddedFont>
    <p:embeddedFont>
      <p:font typeface="RoxboroughCF Thin" charset="1" panose="00000200000000000000"/>
      <p:regular r:id="rId18"/>
    </p:embeddedFont>
    <p:embeddedFont>
      <p:font typeface="RoxboroughCF Thin Italics" charset="1" panose="00000200000000000000"/>
      <p:regular r:id="rId19"/>
    </p:embeddedFont>
    <p:embeddedFont>
      <p:font typeface="RoxboroughCF Light" charset="1" panose="00000400000000000000"/>
      <p:regular r:id="rId20"/>
    </p:embeddedFont>
    <p:embeddedFont>
      <p:font typeface="RoxboroughCF Light Italics" charset="1" panose="00000400000000000000"/>
      <p:regular r:id="rId21"/>
    </p:embeddedFont>
    <p:embeddedFont>
      <p:font typeface="RoxboroughCF Medium" charset="1" panose="00000600000000000000"/>
      <p:regular r:id="rId22"/>
    </p:embeddedFont>
    <p:embeddedFont>
      <p:font typeface="RoxboroughCF Medium Italics" charset="1" panose="00000600000000000000"/>
      <p:regular r:id="rId23"/>
    </p:embeddedFont>
    <p:embeddedFont>
      <p:font typeface="RoxboroughCF Semi-Bold" charset="1" panose="00000700000000000000"/>
      <p:regular r:id="rId24"/>
    </p:embeddedFont>
    <p:embeddedFont>
      <p:font typeface="RoxboroughCF Semi-Bold Italics" charset="1" panose="00000700000000000000"/>
      <p:regular r:id="rId25"/>
    </p:embeddedFont>
    <p:embeddedFont>
      <p:font typeface="RoxboroughCF Heavy" charset="1" panose="00000A00000000000000"/>
      <p:regular r:id="rId26"/>
    </p:embeddedFont>
    <p:embeddedFont>
      <p:font typeface="RoxboroughCF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6875" y="7553419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27015" y="0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2733122"/>
            <a:ext cx="18288000" cy="4820756"/>
            <a:chOff x="0" y="0"/>
            <a:chExt cx="24384000" cy="6427675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26568" r="0" b="26568"/>
            <a:stretch>
              <a:fillRect/>
            </a:stretch>
          </p:blipFill>
          <p:spPr>
            <a:xfrm flipH="false" flipV="false">
              <a:off x="0" y="0"/>
              <a:ext cx="24384000" cy="6427675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2259931" y="670243"/>
            <a:ext cx="5644375" cy="11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699" spc="-53">
                <a:solidFill>
                  <a:srgbClr val="000000"/>
                </a:solidFill>
                <a:latin typeface="DM Sans"/>
              </a:rPr>
              <a:t>E22BCAU0090 - PRACHI SINGH</a:t>
            </a:r>
          </a:p>
          <a:p>
            <a:pPr>
              <a:lnSpc>
                <a:spcPts val="2969"/>
              </a:lnSpc>
            </a:pPr>
          </a:p>
          <a:p>
            <a:pPr>
              <a:lnSpc>
                <a:spcPts val="2969"/>
              </a:lnSpc>
            </a:pPr>
            <a:r>
              <a:rPr lang="en-US" sz="2699" spc="-53">
                <a:solidFill>
                  <a:srgbClr val="000000"/>
                </a:solidFill>
                <a:latin typeface="DM Sans"/>
              </a:rPr>
              <a:t>E22BCAU0092 - AAKASH SHARMA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5392340" y="9118283"/>
            <a:ext cx="750332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2259931" y="1216025"/>
            <a:ext cx="499936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2513634" y="7620094"/>
            <a:ext cx="14053418" cy="109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700" spc="-261">
                <a:solidFill>
                  <a:srgbClr val="000000"/>
                </a:solidFill>
                <a:latin typeface="RoxboroughCF Bold"/>
              </a:rPr>
              <a:t>KIDNEY STONE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1609" y="2282907"/>
            <a:ext cx="979205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sz="3200" spc="160">
                <a:solidFill>
                  <a:srgbClr val="000000"/>
                </a:solidFill>
                <a:latin typeface="RoxboroughCF Bold"/>
              </a:rPr>
              <a:t>STATISTICAL MACHINE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69031" y="92773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01 of 16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27695" y="2753795"/>
            <a:ext cx="16253133" cy="4047950"/>
          </a:xfrm>
          <a:custGeom>
            <a:avLst/>
            <a:gdLst/>
            <a:ahLst/>
            <a:cxnLst/>
            <a:rect r="r" b="b" t="t" l="l"/>
            <a:pathLst>
              <a:path h="4047950" w="16253133">
                <a:moveTo>
                  <a:pt x="0" y="0"/>
                </a:moveTo>
                <a:lnTo>
                  <a:pt x="16253134" y="0"/>
                </a:lnTo>
                <a:lnTo>
                  <a:pt x="16253134" y="4047950"/>
                </a:lnTo>
                <a:lnTo>
                  <a:pt x="0" y="404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78516" y="6801745"/>
            <a:ext cx="8130967" cy="3179025"/>
          </a:xfrm>
          <a:custGeom>
            <a:avLst/>
            <a:gdLst/>
            <a:ahLst/>
            <a:cxnLst/>
            <a:rect r="r" b="b" t="t" l="l"/>
            <a:pathLst>
              <a:path h="3179025" w="8130967">
                <a:moveTo>
                  <a:pt x="0" y="0"/>
                </a:moveTo>
                <a:lnTo>
                  <a:pt x="8130968" y="0"/>
                </a:lnTo>
                <a:lnTo>
                  <a:pt x="8130968" y="3179025"/>
                </a:lnTo>
                <a:lnTo>
                  <a:pt x="0" y="317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SVC (RBF)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10 of 16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69822" y="2753795"/>
            <a:ext cx="13948356" cy="3397738"/>
          </a:xfrm>
          <a:custGeom>
            <a:avLst/>
            <a:gdLst/>
            <a:ahLst/>
            <a:cxnLst/>
            <a:rect r="r" b="b" t="t" l="l"/>
            <a:pathLst>
              <a:path h="3397738" w="13948356">
                <a:moveTo>
                  <a:pt x="0" y="0"/>
                </a:moveTo>
                <a:lnTo>
                  <a:pt x="13948356" y="0"/>
                </a:lnTo>
                <a:lnTo>
                  <a:pt x="13948356" y="3397738"/>
                </a:lnTo>
                <a:lnTo>
                  <a:pt x="0" y="339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96" r="0" b="-319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55936" y="6408708"/>
            <a:ext cx="9984091" cy="3560917"/>
          </a:xfrm>
          <a:custGeom>
            <a:avLst/>
            <a:gdLst/>
            <a:ahLst/>
            <a:cxnLst/>
            <a:rect r="r" b="b" t="t" l="l"/>
            <a:pathLst>
              <a:path h="3560917" w="9984091">
                <a:moveTo>
                  <a:pt x="0" y="0"/>
                </a:moveTo>
                <a:lnTo>
                  <a:pt x="9984091" y="0"/>
                </a:lnTo>
                <a:lnTo>
                  <a:pt x="9984091" y="3560917"/>
                </a:lnTo>
                <a:lnTo>
                  <a:pt x="0" y="3560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SVC (POLYNOMIAL)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11 of 16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54908" y="2753795"/>
            <a:ext cx="13578184" cy="3531606"/>
          </a:xfrm>
          <a:custGeom>
            <a:avLst/>
            <a:gdLst/>
            <a:ahLst/>
            <a:cxnLst/>
            <a:rect r="r" b="b" t="t" l="l"/>
            <a:pathLst>
              <a:path h="3531606" w="13578184">
                <a:moveTo>
                  <a:pt x="0" y="0"/>
                </a:moveTo>
                <a:lnTo>
                  <a:pt x="13578184" y="0"/>
                </a:lnTo>
                <a:lnTo>
                  <a:pt x="13578184" y="3531606"/>
                </a:lnTo>
                <a:lnTo>
                  <a:pt x="0" y="3531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" t="-426" r="-15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79713" y="6285401"/>
            <a:ext cx="8928574" cy="3348215"/>
          </a:xfrm>
          <a:custGeom>
            <a:avLst/>
            <a:gdLst/>
            <a:ahLst/>
            <a:cxnLst/>
            <a:rect r="r" b="b" t="t" l="l"/>
            <a:pathLst>
              <a:path h="3348215" w="8928574">
                <a:moveTo>
                  <a:pt x="0" y="0"/>
                </a:moveTo>
                <a:lnTo>
                  <a:pt x="8928574" y="0"/>
                </a:lnTo>
                <a:lnTo>
                  <a:pt x="8928574" y="3348215"/>
                </a:lnTo>
                <a:lnTo>
                  <a:pt x="0" y="334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SVC (SIGMOIDAL)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12 of 16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2216" y="2753795"/>
            <a:ext cx="14440927" cy="3637513"/>
          </a:xfrm>
          <a:custGeom>
            <a:avLst/>
            <a:gdLst/>
            <a:ahLst/>
            <a:cxnLst/>
            <a:rect r="r" b="b" t="t" l="l"/>
            <a:pathLst>
              <a:path h="3637513" w="14440927">
                <a:moveTo>
                  <a:pt x="0" y="0"/>
                </a:moveTo>
                <a:lnTo>
                  <a:pt x="14440926" y="0"/>
                </a:lnTo>
                <a:lnTo>
                  <a:pt x="14440926" y="3637513"/>
                </a:lnTo>
                <a:lnTo>
                  <a:pt x="0" y="3637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53241" y="6577186"/>
            <a:ext cx="8798876" cy="3379278"/>
          </a:xfrm>
          <a:custGeom>
            <a:avLst/>
            <a:gdLst/>
            <a:ahLst/>
            <a:cxnLst/>
            <a:rect r="r" b="b" t="t" l="l"/>
            <a:pathLst>
              <a:path h="3379278" w="8798876">
                <a:moveTo>
                  <a:pt x="0" y="0"/>
                </a:moveTo>
                <a:lnTo>
                  <a:pt x="8798876" y="0"/>
                </a:lnTo>
                <a:lnTo>
                  <a:pt x="8798876" y="3379279"/>
                </a:lnTo>
                <a:lnTo>
                  <a:pt x="0" y="3379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SVC (LINEAR)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13 of 16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4030" y="2753795"/>
            <a:ext cx="15199941" cy="3612628"/>
          </a:xfrm>
          <a:custGeom>
            <a:avLst/>
            <a:gdLst/>
            <a:ahLst/>
            <a:cxnLst/>
            <a:rect r="r" b="b" t="t" l="l"/>
            <a:pathLst>
              <a:path h="3612628" w="15199941">
                <a:moveTo>
                  <a:pt x="0" y="0"/>
                </a:moveTo>
                <a:lnTo>
                  <a:pt x="15199940" y="0"/>
                </a:lnTo>
                <a:lnTo>
                  <a:pt x="15199940" y="3612628"/>
                </a:lnTo>
                <a:lnTo>
                  <a:pt x="0" y="3612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23834" y="6366423"/>
            <a:ext cx="9905927" cy="3519517"/>
          </a:xfrm>
          <a:custGeom>
            <a:avLst/>
            <a:gdLst/>
            <a:ahLst/>
            <a:cxnLst/>
            <a:rect r="r" b="b" t="t" l="l"/>
            <a:pathLst>
              <a:path h="3519517" w="9905927">
                <a:moveTo>
                  <a:pt x="0" y="0"/>
                </a:moveTo>
                <a:lnTo>
                  <a:pt x="9905927" y="0"/>
                </a:lnTo>
                <a:lnTo>
                  <a:pt x="9905927" y="3519517"/>
                </a:lnTo>
                <a:lnTo>
                  <a:pt x="0" y="3519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NAIVE  BAYES 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14 of 16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26223" y="2783014"/>
            <a:ext cx="10235554" cy="2360486"/>
          </a:xfrm>
          <a:custGeom>
            <a:avLst/>
            <a:gdLst/>
            <a:ahLst/>
            <a:cxnLst/>
            <a:rect r="r" b="b" t="t" l="l"/>
            <a:pathLst>
              <a:path h="2360486" w="10235554">
                <a:moveTo>
                  <a:pt x="0" y="0"/>
                </a:moveTo>
                <a:lnTo>
                  <a:pt x="10235554" y="0"/>
                </a:lnTo>
                <a:lnTo>
                  <a:pt x="10235554" y="2360486"/>
                </a:lnTo>
                <a:lnTo>
                  <a:pt x="0" y="23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26223" y="5475331"/>
            <a:ext cx="10235554" cy="3938681"/>
          </a:xfrm>
          <a:custGeom>
            <a:avLst/>
            <a:gdLst/>
            <a:ahLst/>
            <a:cxnLst/>
            <a:rect r="r" b="b" t="t" l="l"/>
            <a:pathLst>
              <a:path h="3938681" w="10235554">
                <a:moveTo>
                  <a:pt x="0" y="0"/>
                </a:moveTo>
                <a:lnTo>
                  <a:pt x="10235554" y="0"/>
                </a:lnTo>
                <a:lnTo>
                  <a:pt x="10235554" y="3938681"/>
                </a:lnTo>
                <a:lnTo>
                  <a:pt x="0" y="3938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RANDOM  FOREST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15 of 16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2497478"/>
            <a:ext cx="20815015" cy="7640978"/>
            <a:chOff x="0" y="0"/>
            <a:chExt cx="5482144" cy="20124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2012439"/>
            </a:xfrm>
            <a:custGeom>
              <a:avLst/>
              <a:gdLst/>
              <a:ahLst/>
              <a:cxnLst/>
              <a:rect r="r" b="b" t="t" l="l"/>
              <a:pathLst>
                <a:path h="2012439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2012439"/>
                  </a:lnTo>
                  <a:lnTo>
                    <a:pt x="0" y="2012439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1993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8266825"/>
            <a:ext cx="895506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8700" y="201065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16 of 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38225"/>
            <a:ext cx="6390269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RoxboroughCF Bold"/>
              </a:rPr>
              <a:t>KIDNEY STONE PREDICTION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26322"/>
            <a:ext cx="7428568" cy="124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40"/>
              </a:lnSpc>
            </a:pPr>
            <a:r>
              <a:rPr lang="en-US" sz="4400" spc="-149">
                <a:solidFill>
                  <a:srgbClr val="000000"/>
                </a:solidFill>
                <a:latin typeface="RoxboroughCF Bold"/>
              </a:rPr>
              <a:t>“BEST FIT FOR THE DATASET”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877627"/>
            <a:ext cx="4863221" cy="63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40"/>
              </a:lnSpc>
            </a:pPr>
            <a:r>
              <a:rPr lang="en-US" sz="4400" spc="-149">
                <a:solidFill>
                  <a:srgbClr val="8B4D0E"/>
                </a:solidFill>
                <a:latin typeface="RoxboroughCF Bold"/>
              </a:rPr>
              <a:t>ACCURACY = 89%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6414" y="5556313"/>
            <a:ext cx="16206462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DM Sans Bold"/>
              </a:rPr>
              <a:t>- Support Vector Machine (SVM) with a linear kernel achieved an overall accuracy of 83%.</a:t>
            </a:r>
          </a:p>
          <a:p>
            <a:pPr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DM Sans Bold"/>
              </a:rPr>
              <a:t>- Precision for class 0 was 0.80, and recall was 0.92.</a:t>
            </a:r>
          </a:p>
          <a:p>
            <a:pPr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DM Sans Bold"/>
              </a:rPr>
              <a:t>- Precision for class 1 was 0.89, and recall was 0.73.</a:t>
            </a:r>
          </a:p>
          <a:p>
            <a:pPr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DM Sans Bold"/>
              </a:rPr>
              <a:t>- F1-score for class 0 was 0.86, and for class 1, it was 0.80.</a:t>
            </a:r>
          </a:p>
          <a:p>
            <a:pPr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DM Sans Bold"/>
              </a:rPr>
              <a:t>- Macro-average F1-score considering both classes was 0.83.</a:t>
            </a:r>
          </a:p>
          <a:p>
            <a:pPr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DM Sans Bold"/>
              </a:rPr>
              <a:t>- Weighted average precision, recall, and F1-score were all 0.84.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798044" y="2015412"/>
            <a:ext cx="8144832" cy="3128088"/>
          </a:xfrm>
          <a:custGeom>
            <a:avLst/>
            <a:gdLst/>
            <a:ahLst/>
            <a:cxnLst/>
            <a:rect r="r" b="b" t="t" l="l"/>
            <a:pathLst>
              <a:path h="3128088" w="8144832">
                <a:moveTo>
                  <a:pt x="0" y="0"/>
                </a:moveTo>
                <a:lnTo>
                  <a:pt x="8144832" y="0"/>
                </a:lnTo>
                <a:lnTo>
                  <a:pt x="8144832" y="3128088"/>
                </a:lnTo>
                <a:lnTo>
                  <a:pt x="0" y="3128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7695" y="3262241"/>
            <a:ext cx="15632609" cy="137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7"/>
              </a:lnSpc>
            </a:pPr>
            <a:r>
              <a:rPr lang="en-US" sz="9634" spc="-327">
                <a:solidFill>
                  <a:srgbClr val="000000"/>
                </a:solidFill>
                <a:latin typeface="RoxboroughCF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2552" y="4716900"/>
            <a:ext cx="15632609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2923" spc="2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923" spc="29">
                <a:solidFill>
                  <a:srgbClr val="000000"/>
                </a:solidFill>
                <a:latin typeface="DM Sans"/>
              </a:rPr>
              <a:t>Leveraging machine learning models, our study delves into urine analysis data to predict kidney stone formation, exploring diverse algorithms to determine their respective accuracies.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02 of 16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18020" y="-281672"/>
            <a:ext cx="20815015" cy="4603693"/>
            <a:chOff x="0" y="0"/>
            <a:chExt cx="5482144" cy="12124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1212495"/>
            </a:xfrm>
            <a:custGeom>
              <a:avLst/>
              <a:gdLst/>
              <a:ahLst/>
              <a:cxnLst/>
              <a:rect r="r" b="b" t="t" l="l"/>
              <a:pathLst>
                <a:path h="1212495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1212495"/>
                  </a:lnTo>
                  <a:lnTo>
                    <a:pt x="0" y="1212495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1193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867748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8700" y="201065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386686" y="1614281"/>
            <a:ext cx="7901314" cy="7058438"/>
            <a:chOff x="0" y="0"/>
            <a:chExt cx="10535085" cy="941125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53" r="0" b="53"/>
            <a:stretch>
              <a:fillRect/>
            </a:stretch>
          </p:blipFill>
          <p:spPr>
            <a:xfrm flipH="false" flipV="false">
              <a:off x="0" y="0"/>
              <a:ext cx="10535085" cy="9411251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03 of 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291623"/>
            <a:ext cx="9044671" cy="248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299">
                <a:solidFill>
                  <a:srgbClr val="000000"/>
                </a:solidFill>
                <a:latin typeface="RoxboroughCF Bold"/>
              </a:rPr>
              <a:t>PROBLEM FORMULATION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47750"/>
            <a:ext cx="6390269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699">
                <a:solidFill>
                  <a:srgbClr val="000000"/>
                </a:solidFill>
                <a:latin typeface="RoxboroughCF Bold"/>
              </a:rPr>
              <a:t>ABOUT THE 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2408" y="4794158"/>
            <a:ext cx="9597255" cy="344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9"/>
              </a:lnSpc>
              <a:spcBef>
                <a:spcPct val="0"/>
              </a:spcBef>
            </a:pPr>
            <a:r>
              <a:rPr lang="en-US" sz="3099" spc="-61">
                <a:solidFill>
                  <a:srgbClr val="000000"/>
                </a:solidFill>
                <a:latin typeface="DM Sans"/>
              </a:rPr>
              <a:t>The aim of this project is to broaden a machine learning model which could predict the presence or absence of kidney stones in urine samples based totally on diverse urine measurements. The model will use a dataset of 79 urine specimens that were analyzed for six physical traits: specific gravity, pH, osmolarity, conductivity, urea concentration, and calcium concentration.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48929" y="5143500"/>
            <a:ext cx="9190142" cy="2524764"/>
          </a:xfrm>
          <a:custGeom>
            <a:avLst/>
            <a:gdLst/>
            <a:ahLst/>
            <a:cxnLst/>
            <a:rect r="r" b="b" t="t" l="l"/>
            <a:pathLst>
              <a:path h="2524764" w="9190142">
                <a:moveTo>
                  <a:pt x="0" y="0"/>
                </a:moveTo>
                <a:lnTo>
                  <a:pt x="9190142" y="0"/>
                </a:lnTo>
                <a:lnTo>
                  <a:pt x="9190142" y="2524764"/>
                </a:lnTo>
                <a:lnTo>
                  <a:pt x="0" y="2524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69031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JULIANA SILVA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2258357"/>
            <a:ext cx="15632609" cy="271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7"/>
              </a:lnSpc>
            </a:pPr>
            <a:r>
              <a:rPr lang="en-US" sz="9634" spc="-327">
                <a:solidFill>
                  <a:srgbClr val="000000"/>
                </a:solidFill>
                <a:latin typeface="RoxboroughCF Bold"/>
              </a:rPr>
              <a:t>PYTHON PACKAGES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04 of 16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681623" y="3909463"/>
            <a:ext cx="7297700" cy="5047212"/>
          </a:xfrm>
          <a:custGeom>
            <a:avLst/>
            <a:gdLst/>
            <a:ahLst/>
            <a:cxnLst/>
            <a:rect r="r" b="b" t="t" l="l"/>
            <a:pathLst>
              <a:path h="5047212" w="7297700">
                <a:moveTo>
                  <a:pt x="0" y="0"/>
                </a:moveTo>
                <a:lnTo>
                  <a:pt x="7297701" y="0"/>
                </a:lnTo>
                <a:lnTo>
                  <a:pt x="7297701" y="5047212"/>
                </a:lnTo>
                <a:lnTo>
                  <a:pt x="0" y="504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69031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JULIANA SILVA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2356350"/>
            <a:ext cx="15632609" cy="137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7"/>
              </a:lnSpc>
            </a:pPr>
            <a:r>
              <a:rPr lang="en-US" sz="9634" spc="-327">
                <a:solidFill>
                  <a:srgbClr val="000000"/>
                </a:solidFill>
                <a:latin typeface="RoxboroughCF Bold"/>
              </a:rPr>
              <a:t>HEAD OF THE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05 of 16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70013" y="3999152"/>
            <a:ext cx="5618731" cy="4795474"/>
          </a:xfrm>
          <a:custGeom>
            <a:avLst/>
            <a:gdLst/>
            <a:ahLst/>
            <a:cxnLst/>
            <a:rect r="r" b="b" t="t" l="l"/>
            <a:pathLst>
              <a:path h="4795474" w="5618731">
                <a:moveTo>
                  <a:pt x="0" y="0"/>
                </a:moveTo>
                <a:lnTo>
                  <a:pt x="5618731" y="0"/>
                </a:lnTo>
                <a:lnTo>
                  <a:pt x="5618731" y="4795474"/>
                </a:lnTo>
                <a:lnTo>
                  <a:pt x="0" y="4795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8332" y="4161201"/>
            <a:ext cx="11381681" cy="4471375"/>
          </a:xfrm>
          <a:custGeom>
            <a:avLst/>
            <a:gdLst/>
            <a:ahLst/>
            <a:cxnLst/>
            <a:rect r="r" b="b" t="t" l="l"/>
            <a:pathLst>
              <a:path h="4471375" w="11381681">
                <a:moveTo>
                  <a:pt x="0" y="0"/>
                </a:moveTo>
                <a:lnTo>
                  <a:pt x="11381681" y="0"/>
                </a:lnTo>
                <a:lnTo>
                  <a:pt x="11381681" y="4471375"/>
                </a:lnTo>
                <a:lnTo>
                  <a:pt x="0" y="4471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23834" y="1304412"/>
            <a:ext cx="15632609" cy="253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INFORMATION &amp; DESCRIPTION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06 of 16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91261" y="2987761"/>
            <a:ext cx="15269043" cy="1881493"/>
          </a:xfrm>
          <a:custGeom>
            <a:avLst/>
            <a:gdLst/>
            <a:ahLst/>
            <a:cxnLst/>
            <a:rect r="r" b="b" t="t" l="l"/>
            <a:pathLst>
              <a:path h="1881493" w="15269043">
                <a:moveTo>
                  <a:pt x="0" y="0"/>
                </a:moveTo>
                <a:lnTo>
                  <a:pt x="15269044" y="0"/>
                </a:lnTo>
                <a:lnTo>
                  <a:pt x="15269044" y="1881493"/>
                </a:lnTo>
                <a:lnTo>
                  <a:pt x="0" y="1881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46693" y="4869254"/>
            <a:ext cx="9958180" cy="2529423"/>
          </a:xfrm>
          <a:custGeom>
            <a:avLst/>
            <a:gdLst/>
            <a:ahLst/>
            <a:cxnLst/>
            <a:rect r="r" b="b" t="t" l="l"/>
            <a:pathLst>
              <a:path h="2529423" w="9958180">
                <a:moveTo>
                  <a:pt x="0" y="0"/>
                </a:moveTo>
                <a:lnTo>
                  <a:pt x="9958180" y="0"/>
                </a:lnTo>
                <a:lnTo>
                  <a:pt x="9958180" y="2529423"/>
                </a:lnTo>
                <a:lnTo>
                  <a:pt x="0" y="2529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LIBRARIES &amp; CLASSES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07 of 16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333988" y="2913350"/>
            <a:ext cx="7620023" cy="6720266"/>
          </a:xfrm>
          <a:custGeom>
            <a:avLst/>
            <a:gdLst/>
            <a:ahLst/>
            <a:cxnLst/>
            <a:rect r="r" b="b" t="t" l="l"/>
            <a:pathLst>
              <a:path h="6720266" w="7620023">
                <a:moveTo>
                  <a:pt x="0" y="0"/>
                </a:moveTo>
                <a:lnTo>
                  <a:pt x="7620024" y="0"/>
                </a:lnTo>
                <a:lnTo>
                  <a:pt x="7620024" y="6720266"/>
                </a:lnTo>
                <a:lnTo>
                  <a:pt x="0" y="672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31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SHAPE OF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08 of 16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3508" y="-722932"/>
            <a:ext cx="20815015" cy="2733581"/>
            <a:chOff x="0" y="0"/>
            <a:chExt cx="5482144" cy="719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63508" y="8266825"/>
            <a:ext cx="20815015" cy="2733581"/>
            <a:chOff x="0" y="0"/>
            <a:chExt cx="5482144" cy="71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2144" cy="719956"/>
            </a:xfrm>
            <a:custGeom>
              <a:avLst/>
              <a:gdLst/>
              <a:ahLst/>
              <a:cxnLst/>
              <a:rect r="r" b="b" t="t" l="l"/>
              <a:pathLst>
                <a:path h="719956" w="5482144">
                  <a:moveTo>
                    <a:pt x="0" y="0"/>
                  </a:moveTo>
                  <a:lnTo>
                    <a:pt x="5482144" y="0"/>
                  </a:lnTo>
                  <a:lnTo>
                    <a:pt x="5482144" y="719956"/>
                  </a:lnTo>
                  <a:lnTo>
                    <a:pt x="0" y="71995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482144" cy="700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20204" y="3134959"/>
            <a:ext cx="17047592" cy="3389463"/>
          </a:xfrm>
          <a:custGeom>
            <a:avLst/>
            <a:gdLst/>
            <a:ahLst/>
            <a:cxnLst/>
            <a:rect r="r" b="b" t="t" l="l"/>
            <a:pathLst>
              <a:path h="3389463" w="17047592">
                <a:moveTo>
                  <a:pt x="0" y="0"/>
                </a:moveTo>
                <a:lnTo>
                  <a:pt x="17047592" y="0"/>
                </a:lnTo>
                <a:lnTo>
                  <a:pt x="17047592" y="3389462"/>
                </a:lnTo>
                <a:lnTo>
                  <a:pt x="0" y="3389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11826" y="6524421"/>
            <a:ext cx="8864348" cy="3501965"/>
          </a:xfrm>
          <a:custGeom>
            <a:avLst/>
            <a:gdLst/>
            <a:ahLst/>
            <a:cxnLst/>
            <a:rect r="r" b="b" t="t" l="l"/>
            <a:pathLst>
              <a:path h="3501965" w="8864348">
                <a:moveTo>
                  <a:pt x="0" y="0"/>
                </a:moveTo>
                <a:lnTo>
                  <a:pt x="8864348" y="0"/>
                </a:lnTo>
                <a:lnTo>
                  <a:pt x="8864348" y="3501965"/>
                </a:lnTo>
                <a:lnTo>
                  <a:pt x="0" y="3501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KIDNEY STONE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695" y="1468755"/>
            <a:ext cx="15632609" cy="128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sz="8934" spc="-303">
                <a:solidFill>
                  <a:srgbClr val="000000"/>
                </a:solidFill>
                <a:latin typeface="RoxboroughCF Bold"/>
              </a:rPr>
              <a:t>LOGISTIC 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4893" y="8975725"/>
            <a:ext cx="639026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 spc="-48">
                <a:solidFill>
                  <a:srgbClr val="000000"/>
                </a:solidFill>
                <a:latin typeface="DM Sans"/>
              </a:rPr>
              <a:t>Page 09 of 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DAF1q4UiXE0</dc:identifier>
  <dcterms:modified xsi:type="dcterms:W3CDTF">2011-08-01T06:04:30Z</dcterms:modified>
  <cp:revision>1</cp:revision>
  <dc:title>KidneyStone</dc:title>
</cp:coreProperties>
</file>