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6" r:id="rId1"/>
  </p:sldMasterIdLst>
  <p:notesMasterIdLst>
    <p:notesMasterId r:id="rId11"/>
  </p:notesMasterIdLst>
  <p:sldIdLst>
    <p:sldId id="258" r:id="rId2"/>
    <p:sldId id="261" r:id="rId3"/>
    <p:sldId id="262" r:id="rId4"/>
    <p:sldId id="263" r:id="rId5"/>
    <p:sldId id="264" r:id="rId6"/>
    <p:sldId id="265" r:id="rId7"/>
    <p:sldId id="266" r:id="rId8"/>
    <p:sldId id="267" r:id="rId9"/>
    <p:sldId id="268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38BFDC7-E938-49CA-9B4C-7EDEF93B8401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D5DF243-6B88-4266-AEC8-971585B5E52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462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DF243-6B88-4266-AEC8-971585B5E524}" type="slidenum">
              <a:rPr lang="en-IN" smtClean="0"/>
              <a:t>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16417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DF243-6B88-4266-AEC8-971585B5E524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936664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D5DF243-6B88-4266-AEC8-971585B5E524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01425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393606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59379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5665150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35983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17512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371328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704826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76279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04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902928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367237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6636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6112304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22823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41278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44748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6933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1FC2BDA-7D2F-461E-8D63-AE149EBEB0D7}" type="datetimeFigureOut">
              <a:rPr lang="en-IN" smtClean="0"/>
              <a:t>30-06-2025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A3A962FC-8C13-4164-AD70-0B0381D040F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890321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87" r:id="rId1"/>
    <p:sldLayoutId id="2147483788" r:id="rId2"/>
    <p:sldLayoutId id="2147483789" r:id="rId3"/>
    <p:sldLayoutId id="2147483790" r:id="rId4"/>
    <p:sldLayoutId id="2147483791" r:id="rId5"/>
    <p:sldLayoutId id="2147483792" r:id="rId6"/>
    <p:sldLayoutId id="2147483793" r:id="rId7"/>
    <p:sldLayoutId id="2147483794" r:id="rId8"/>
    <p:sldLayoutId id="2147483795" r:id="rId9"/>
    <p:sldLayoutId id="2147483796" r:id="rId10"/>
    <p:sldLayoutId id="2147483797" r:id="rId11"/>
    <p:sldLayoutId id="2147483798" r:id="rId12"/>
    <p:sldLayoutId id="2147483799" r:id="rId13"/>
    <p:sldLayoutId id="2147483800" r:id="rId14"/>
    <p:sldLayoutId id="2147483801" r:id="rId15"/>
    <p:sldLayoutId id="2147483802" r:id="rId16"/>
    <p:sldLayoutId id="214748380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tmp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tmp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m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tmp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58F1AC-3F2A-1EF7-7226-838E7A4604B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02890" y="1964266"/>
            <a:ext cx="10157235" cy="2421465"/>
          </a:xfrm>
        </p:spPr>
        <p:txBody>
          <a:bodyPr>
            <a:normAutofit/>
          </a:bodyPr>
          <a:lstStyle/>
          <a:p>
            <a:r>
              <a:rPr lang="en-IN" sz="3600" b="1" dirty="0">
                <a:latin typeface="Arial" panose="020B0604020202020204" pitchFamily="34" charset="0"/>
                <a:cs typeface="Arial" panose="020B0604020202020204" pitchFamily="34" charset="0"/>
              </a:rPr>
              <a:t>Employee demographic Analysis Dashboard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A933F19-8E46-DF27-4F94-7984F7DACD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Created by Prachi </a:t>
            </a:r>
            <a:r>
              <a:rPr lang="en-IN" b="1" dirty="0" err="1">
                <a:latin typeface="Arial" panose="020B0604020202020204" pitchFamily="34" charset="0"/>
                <a:cs typeface="Arial" panose="020B0604020202020204" pitchFamily="34" charset="0"/>
              </a:rPr>
              <a:t>paliwal</a:t>
            </a:r>
            <a:endParaRPr lang="en-IN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047788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217502-D8F5-FE26-D1D2-1B4F83ED7C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C69304-BF35-1B3D-9720-E9039CC2B0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r>
              <a:rPr lang="en-IN" sz="2000" b="1" dirty="0"/>
              <a:t>Dataset link - :</a:t>
            </a:r>
          </a:p>
          <a:p>
            <a:endParaRPr lang="en-IN" sz="2000" b="1" dirty="0"/>
          </a:p>
          <a:p>
            <a:endParaRPr lang="en-IN" sz="2000" b="1" dirty="0"/>
          </a:p>
          <a:p>
            <a:endParaRPr lang="en-IN" sz="2000" b="1" dirty="0"/>
          </a:p>
          <a:p>
            <a:r>
              <a:rPr lang="en-IN" sz="2000" b="1" dirty="0"/>
              <a:t>Data cleaning - : </a:t>
            </a:r>
            <a:r>
              <a:rPr lang="en-US" sz="2000" dirty="0"/>
              <a:t>Data cleaning for the Sales Dataset is essential and involves removing duplicates, fixing spelling errors, handling empty rows, and ensuring a uniform monetary format in the "Sales" column. This process ensures data accuracy and integrity, making the dataset suitable for analysis.</a:t>
            </a:r>
          </a:p>
          <a:p>
            <a:endParaRPr lang="en-IN" sz="2000" b="1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446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7CB949-B339-5B1C-EAD2-76E0538B2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5879690"/>
          </a:xfrm>
        </p:spPr>
        <p:txBody>
          <a:bodyPr>
            <a:normAutofit/>
          </a:bodyPr>
          <a:lstStyle/>
          <a:p>
            <a:pPr algn="ctr"/>
            <a:r>
              <a:rPr lang="en-IN" sz="6600" b="1" dirty="0">
                <a:latin typeface="Arial" panose="020B0604020202020204" pitchFamily="34" charset="0"/>
                <a:cs typeface="Arial" panose="020B0604020202020204" pitchFamily="34" charset="0"/>
              </a:rPr>
              <a:t>Analysis </a:t>
            </a:r>
          </a:p>
        </p:txBody>
      </p:sp>
    </p:spTree>
    <p:extLst>
      <p:ext uri="{BB962C8B-B14F-4D97-AF65-F5344CB8AC3E}">
        <p14:creationId xmlns:p14="http://schemas.microsoft.com/office/powerpoint/2010/main" val="16148972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DA426CD-CC0D-F2C0-4619-B4B02BC02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0"/>
            <a:ext cx="10131425" cy="145626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Analysis: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3FCF110-2CD2-ECFF-44A9-C4B7EE3AE5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7982" y="1099848"/>
            <a:ext cx="10131425" cy="5497597"/>
          </a:xfrm>
        </p:spPr>
        <p:txBody>
          <a:bodyPr anchor="t"/>
          <a:lstStyle/>
          <a:p>
            <a:r>
              <a:rPr lang="en-IN" b="1" dirty="0"/>
              <a:t>Total Employee Count</a:t>
            </a:r>
            <a:r>
              <a:rPr lang="en-IN" dirty="0"/>
              <a:t>: </a:t>
            </a:r>
            <a:r>
              <a:rPr lang="en-IN" b="1" dirty="0"/>
              <a:t>There  are  150  employees  in the  organization ,indicating  a medium – sized workforce.</a:t>
            </a:r>
          </a:p>
          <a:p>
            <a:r>
              <a:rPr lang="en-IN" b="1" dirty="0"/>
              <a:t>Average Age:  The average age is shown as 6182 , which  is likely  due to a  data entry  or formula error. It should  be corrected for accurate demographic insights.</a:t>
            </a:r>
          </a:p>
          <a:p>
            <a:r>
              <a:rPr lang="en-IN" b="1" dirty="0"/>
              <a:t>Average Salary: The average salary is  ₹72.45K , reflecting  the general  compensation trend across  departments.</a:t>
            </a:r>
          </a:p>
          <a:p>
            <a:r>
              <a:rPr lang="en-IN" b="1" dirty="0"/>
              <a:t>Highest  Salary: The maximum salary  offered is ₹119K </a:t>
            </a:r>
            <a:r>
              <a:rPr lang="en-IN" dirty="0"/>
              <a:t>, </a:t>
            </a:r>
            <a:r>
              <a:rPr lang="en-IN" b="1" dirty="0"/>
              <a:t>which  could be  from a  leadership or highly technical role.</a:t>
            </a:r>
          </a:p>
          <a:p>
            <a:r>
              <a:rPr lang="en-IN" b="1" dirty="0"/>
              <a:t>Lowest Salary:  The minimum salary  is </a:t>
            </a:r>
            <a:r>
              <a:rPr lang="en-IN" dirty="0"/>
              <a:t>₹25K , possibly indicating entry – level or intern positions.</a:t>
            </a:r>
            <a:endParaRPr lang="en-IN" b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E7DD4CE-73F2-0FB6-2C73-63705A9C65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625" t="26660" r="28065" b="60437"/>
          <a:stretch>
            <a:fillRect/>
          </a:stretch>
        </p:blipFill>
        <p:spPr>
          <a:xfrm>
            <a:off x="685800" y="4375353"/>
            <a:ext cx="10028904" cy="1382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28786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BEAFD-1600-9B0F-C7C8-B1E23687F3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Employee gender distribution: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35134D-E443-5B88-907A-514639D0DE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US" sz="2000" b="1" dirty="0"/>
              <a:t>The workforce consists of 88 females (58.67%) and 62 males (41.33%).</a:t>
            </a:r>
          </a:p>
          <a:p>
            <a:r>
              <a:rPr lang="en-US" sz="2000" b="1" dirty="0"/>
              <a:t>Females represent the majority in the organization.</a:t>
            </a:r>
          </a:p>
          <a:p>
            <a:r>
              <a:rPr lang="en-IN" sz="2000" b="1" dirty="0"/>
              <a:t>The gender ratio indicates a relatively  diverse and inclusive workforce.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FD23419-B3DB-D9C2-C37E-CD7DD59BBB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526" r="70513" b="37521"/>
          <a:stretch>
            <a:fillRect/>
          </a:stretch>
        </p:blipFill>
        <p:spPr>
          <a:xfrm>
            <a:off x="2871019" y="3429001"/>
            <a:ext cx="4955458" cy="3078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12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113813-D4DF-D965-332F-FE43207813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Employee by department: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53950C-098D-E6B8-68CC-4EA7E6C8C9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anchor="t">
            <a:normAutofit/>
          </a:bodyPr>
          <a:lstStyle/>
          <a:p>
            <a:r>
              <a:rPr lang="en-IN" sz="2000" b="1" dirty="0"/>
              <a:t>Marketing  has  the highest  number of employees , slightly  above 30 .</a:t>
            </a:r>
          </a:p>
          <a:p>
            <a:r>
              <a:rPr lang="en-IN" sz="2000" b="1" dirty="0"/>
              <a:t>IT , Finance ,  HR and Sales departments  each have around 30 employees  ,showing   a fairly  balanced distribution.</a:t>
            </a:r>
          </a:p>
          <a:p>
            <a:r>
              <a:rPr lang="en-IN" sz="2000" b="1" dirty="0"/>
              <a:t>Overall ,  all departments have similar  employee strength , indicating  equal  focus  across functions.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B207D00-A419-AFE7-D513-3AB69391EA7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84" t="39715" r="51693" b="34630"/>
          <a:stretch>
            <a:fillRect/>
          </a:stretch>
        </p:blipFill>
        <p:spPr>
          <a:xfrm>
            <a:off x="2851356" y="3893574"/>
            <a:ext cx="5358580" cy="265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40567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5B549E-2D56-582D-61B5-CD6DA013DC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162" y="117987"/>
            <a:ext cx="10131425" cy="1456267"/>
          </a:xfrm>
        </p:spPr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Employee distribution by age group: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CB8461-2495-19F3-1284-A1CEA7DC6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162" y="1176730"/>
            <a:ext cx="10131425" cy="5563283"/>
          </a:xfrm>
        </p:spPr>
        <p:txBody>
          <a:bodyPr anchor="t"/>
          <a:lstStyle/>
          <a:p>
            <a:r>
              <a:rPr lang="en-US" sz="2000" b="1" dirty="0"/>
              <a:t>The majority of employees fall in the 30-39 age group, indicating a mid-career workforce.</a:t>
            </a:r>
          </a:p>
          <a:p>
            <a:r>
              <a:rPr lang="en-US" sz="2000" b="1" dirty="0"/>
              <a:t>The 20-29  age group  is the  second highest , reflecting  a presence of young professionals  or fresher.</a:t>
            </a:r>
          </a:p>
          <a:p>
            <a:r>
              <a:rPr lang="en-US" sz="2000" b="1" dirty="0"/>
              <a:t>Very few employees are  in the 40 – 49 and 50+ age groups, suggesting fewer senior  or </a:t>
            </a:r>
            <a:r>
              <a:rPr lang="en-IN" sz="2000" b="1" dirty="0"/>
              <a:t>experienced</a:t>
            </a:r>
            <a:r>
              <a:rPr lang="en-US" sz="2000" b="1" dirty="0"/>
              <a:t>  staff.</a:t>
            </a:r>
          </a:p>
          <a:p>
            <a:r>
              <a:rPr lang="en-US" sz="2000" b="1" dirty="0"/>
              <a:t>The age distribution  shown the organization is youth – driven  with growing  talent.</a:t>
            </a:r>
          </a:p>
          <a:p>
            <a:endParaRPr lang="en-US" sz="2000" b="1" dirty="0"/>
          </a:p>
          <a:p>
            <a:endParaRPr lang="en-IN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C9C790A-20B6-4900-BA8B-BFBB43211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68" t="40474" r="28548" b="35389"/>
          <a:stretch>
            <a:fillRect/>
          </a:stretch>
        </p:blipFill>
        <p:spPr>
          <a:xfrm>
            <a:off x="2644877" y="3687097"/>
            <a:ext cx="6390968" cy="27333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53033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B207-65B9-CA04-80D3-65DFC26480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Average salary by department: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603959-3366-368A-9B15-C495D15DAF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5201"/>
            <a:ext cx="10131425" cy="5069895"/>
          </a:xfrm>
        </p:spPr>
        <p:txBody>
          <a:bodyPr anchor="t">
            <a:normAutofit/>
          </a:bodyPr>
          <a:lstStyle/>
          <a:p>
            <a:r>
              <a:rPr lang="en-US" sz="2000" b="1" dirty="0"/>
              <a:t>The IT department has the highest average salary, indicating high-value technical roles.</a:t>
            </a:r>
          </a:p>
          <a:p>
            <a:r>
              <a:rPr lang="en-US" sz="2000" b="1" dirty="0"/>
              <a:t>Finance and Marketing departments follow closely with competitive average salaries.</a:t>
            </a:r>
          </a:p>
          <a:p>
            <a:r>
              <a:rPr lang="en-US" sz="2000" b="1" dirty="0"/>
              <a:t>HR and Sales departments have relatively lower average salaries, suggesting more entry to mid-level roles.</a:t>
            </a:r>
          </a:p>
          <a:p>
            <a:r>
              <a:rPr lang="en-US" sz="2000" b="1" dirty="0"/>
              <a:t>Overall, salary distribution varies by department, reflecting differences in skill demand and job functions.</a:t>
            </a:r>
            <a:endParaRPr lang="en-IN" sz="2000" b="1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4D8BAC5-4498-C099-95ED-DD591D87A65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597" t="65522" r="64678" b="10038"/>
          <a:stretch>
            <a:fillRect/>
          </a:stretch>
        </p:blipFill>
        <p:spPr>
          <a:xfrm>
            <a:off x="2556388" y="3923891"/>
            <a:ext cx="6656438" cy="25378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204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016AB4-BD40-9C76-2A76-622A9E4EB1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Gender split across  departments: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54B416-7950-1B34-5546-83858957EA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665202"/>
            <a:ext cx="10021528" cy="5192798"/>
          </a:xfrm>
        </p:spPr>
        <p:txBody>
          <a:bodyPr anchor="t"/>
          <a:lstStyle/>
          <a:p>
            <a:r>
              <a:rPr lang="en-IN" sz="2000" b="1" dirty="0"/>
              <a:t>Marketing  and HR  departments  have a  higher number of  female employees indicating female dominated roles.</a:t>
            </a:r>
          </a:p>
          <a:p>
            <a:r>
              <a:rPr lang="en-IN" sz="2000" b="1" dirty="0"/>
              <a:t>IT and Finance departments  show a more balanced gender distribution.</a:t>
            </a:r>
          </a:p>
          <a:p>
            <a:r>
              <a:rPr lang="en-IN" sz="2000" b="1" dirty="0"/>
              <a:t>The Sales department has more  male employees , reflecting a male – skewed workforce in that area.</a:t>
            </a:r>
          </a:p>
          <a:p>
            <a:r>
              <a:rPr lang="en-US" sz="2000" b="1" dirty="0"/>
              <a:t>Overall, there is a visible gender diversity, but some departments still show gender concentration.</a:t>
            </a:r>
            <a:endParaRPr lang="en-IN" sz="2000" b="1" dirty="0"/>
          </a:p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1E7BEBE-3B16-3C7C-84ED-843A52DA1E6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931" t="63913" r="1544" b="1683"/>
          <a:stretch>
            <a:fillRect/>
          </a:stretch>
        </p:blipFill>
        <p:spPr>
          <a:xfrm>
            <a:off x="2831690" y="4261601"/>
            <a:ext cx="6272981" cy="23400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40044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65</TotalTime>
  <Words>478</Words>
  <Application>Microsoft Office PowerPoint</Application>
  <PresentationFormat>Widescreen</PresentationFormat>
  <Paragraphs>41</Paragraphs>
  <Slides>9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Calibri</vt:lpstr>
      <vt:lpstr>Calibri Light</vt:lpstr>
      <vt:lpstr>Celestial</vt:lpstr>
      <vt:lpstr>Employee demographic Analysis Dashboard </vt:lpstr>
      <vt:lpstr>overview</vt:lpstr>
      <vt:lpstr>Analysis </vt:lpstr>
      <vt:lpstr>Analysis:</vt:lpstr>
      <vt:lpstr>Employee gender distribution:</vt:lpstr>
      <vt:lpstr>Employee by department:</vt:lpstr>
      <vt:lpstr>Employee distribution by age group:</vt:lpstr>
      <vt:lpstr>Average salary by department:</vt:lpstr>
      <vt:lpstr>Gender split across  departments: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Prachi Paliwal</dc:creator>
  <cp:lastModifiedBy>Prachi Paliwal</cp:lastModifiedBy>
  <cp:revision>1</cp:revision>
  <dcterms:created xsi:type="dcterms:W3CDTF">2025-06-30T07:40:44Z</dcterms:created>
  <dcterms:modified xsi:type="dcterms:W3CDTF">2025-06-30T08:46:10Z</dcterms:modified>
</cp:coreProperties>
</file>