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4"/>
  </p:notesMasterIdLst>
  <p:sldIdLst>
    <p:sldId id="256" r:id="rId2"/>
    <p:sldId id="257" r:id="rId3"/>
    <p:sldId id="262" r:id="rId4"/>
    <p:sldId id="259" r:id="rId5"/>
    <p:sldId id="260" r:id="rId6"/>
    <p:sldId id="261" r:id="rId7"/>
    <p:sldId id="265" r:id="rId8"/>
    <p:sldId id="266" r:id="rId9"/>
    <p:sldId id="270"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079ED-A613-4904-ADBE-3B63B7F4C5B5}"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09010-C656-4888-9F2A-7CBCC6727CDB}" type="slidenum">
              <a:rPr lang="en-US" smtClean="0"/>
              <a:t>‹#›</a:t>
            </a:fld>
            <a:endParaRPr lang="en-US"/>
          </a:p>
        </p:txBody>
      </p:sp>
    </p:spTree>
    <p:extLst>
      <p:ext uri="{BB962C8B-B14F-4D97-AF65-F5344CB8AC3E}">
        <p14:creationId xmlns:p14="http://schemas.microsoft.com/office/powerpoint/2010/main" val="75905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809010-C656-4888-9F2A-7CBCC6727CDB}" type="slidenum">
              <a:rPr lang="en-US" smtClean="0"/>
              <a:t>2</a:t>
            </a:fld>
            <a:endParaRPr lang="en-US"/>
          </a:p>
        </p:txBody>
      </p:sp>
    </p:spTree>
    <p:extLst>
      <p:ext uri="{BB962C8B-B14F-4D97-AF65-F5344CB8AC3E}">
        <p14:creationId xmlns:p14="http://schemas.microsoft.com/office/powerpoint/2010/main" val="504536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32958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309369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1261543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84470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914604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21588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098826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058996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1424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520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28754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7885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870863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517393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78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278504F-A551-4DE0-9316-4DCD1D8CC752}" type="datetimeFigureOut">
              <a:rPr lang="en-US" smtClean="0"/>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10466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12489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53634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160EA64-D806-43AC-9DF2-F8C432F32B4C}" type="datetimeFigureOut">
              <a:rPr lang="en-US" smtClean="0"/>
              <a:t>4/4/2025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9003357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3EE0-BA3B-6CD3-28BA-BF9066BE219C}"/>
              </a:ext>
            </a:extLst>
          </p:cNvPr>
          <p:cNvSpPr>
            <a:spLocks noGrp="1"/>
          </p:cNvSpPr>
          <p:nvPr>
            <p:ph type="ctrTitle"/>
          </p:nvPr>
        </p:nvSpPr>
        <p:spPr/>
        <p:txBody>
          <a:bodyPr/>
          <a:lstStyle/>
          <a:p>
            <a:r>
              <a:rPr lang="en-US" i="1" dirty="0">
                <a:solidFill>
                  <a:srgbClr val="FF0000"/>
                </a:solidFill>
              </a:rPr>
              <a:t>Fundamentals of Cloud Computing</a:t>
            </a:r>
          </a:p>
        </p:txBody>
      </p:sp>
      <p:sp>
        <p:nvSpPr>
          <p:cNvPr id="3" name="Subtitle 2">
            <a:extLst>
              <a:ext uri="{FF2B5EF4-FFF2-40B4-BE49-F238E27FC236}">
                <a16:creationId xmlns:a16="http://schemas.microsoft.com/office/drawing/2014/main" id="{1365B7F0-BE74-E007-D713-55859C22722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44155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56BECE-BC61-3ACD-1B9A-7DC715DFA26B}"/>
              </a:ext>
            </a:extLst>
          </p:cNvPr>
          <p:cNvPicPr>
            <a:picLocks noChangeAspect="1" noChangeArrowheads="1"/>
          </p:cNvPicPr>
          <p:nvPr/>
        </p:nvPicPr>
        <p:blipFill>
          <a:blip r:embed="rId2" cstate="print"/>
          <a:srcRect/>
          <a:stretch>
            <a:fillRect/>
          </a:stretch>
        </p:blipFill>
        <p:spPr bwMode="auto">
          <a:xfrm>
            <a:off x="1684147" y="1093470"/>
            <a:ext cx="7534080" cy="4355017"/>
          </a:xfrm>
          <a:prstGeom prst="rect">
            <a:avLst/>
          </a:prstGeom>
          <a:noFill/>
          <a:ln w="9525">
            <a:noFill/>
            <a:round/>
            <a:headEnd/>
            <a:tailEnd/>
          </a:ln>
          <a:effectLst/>
        </p:spPr>
      </p:pic>
    </p:spTree>
    <p:extLst>
      <p:ext uri="{BB962C8B-B14F-4D97-AF65-F5344CB8AC3E}">
        <p14:creationId xmlns:p14="http://schemas.microsoft.com/office/powerpoint/2010/main" val="316369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5135CB-3858-43A8-F2BD-847E830AC620}"/>
              </a:ext>
            </a:extLst>
          </p:cNvPr>
          <p:cNvSpPr txBox="1"/>
          <p:nvPr/>
        </p:nvSpPr>
        <p:spPr>
          <a:xfrm>
            <a:off x="1029092" y="958868"/>
            <a:ext cx="10594158" cy="5860387"/>
          </a:xfrm>
          <a:prstGeom prst="rect">
            <a:avLst/>
          </a:prstGeom>
          <a:noFill/>
        </p:spPr>
        <p:txBody>
          <a:bodyPr wrap="square">
            <a:spAutoFit/>
          </a:bodyPr>
          <a:lstStyle/>
          <a:p>
            <a:pPr marL="95042">
              <a:lnSpc>
                <a:spcPct val="102000"/>
              </a:lnSpc>
              <a:spcAft>
                <a:spcPts val="1293"/>
              </a:spcAft>
              <a:buClr>
                <a:srgbClr val="FF6633"/>
              </a:buClr>
              <a:buSzPct val="45000"/>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dirty="0">
                <a:solidFill>
                  <a:srgbClr val="FF0000"/>
                </a:solidFill>
              </a:rPr>
              <a:t>                                      Cloud Types / Deployment Models</a:t>
            </a:r>
            <a:endParaRPr lang="en-US" sz="2800" b="1" i="1" dirty="0">
              <a:solidFill>
                <a:schemeClr val="tx1">
                  <a:lumMod val="75000"/>
                  <a:lumOff val="25000"/>
                </a:schemeClr>
              </a:solidFill>
            </a:endParaRPr>
          </a:p>
          <a:p>
            <a:pPr marL="388806" indent="-293764">
              <a:lnSpc>
                <a:spcPct val="102000"/>
              </a:lnSpc>
              <a:spcAft>
                <a:spcPts val="1293"/>
              </a:spcAft>
              <a:buClr>
                <a:srgbClr val="FF6633"/>
              </a:buClr>
              <a:buSzPct val="45000"/>
              <a:buFont typeface="Wingdings" pitchFamily="2" charset="2"/>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200" b="1" i="1" u="sng" dirty="0">
                <a:solidFill>
                  <a:srgbClr val="FF0000"/>
                </a:solidFill>
              </a:rPr>
              <a:t>Private Cloud:</a:t>
            </a:r>
            <a:r>
              <a:rPr lang="en-US" sz="2200" i="1" u="sng" dirty="0">
                <a:solidFill>
                  <a:srgbClr val="000000"/>
                </a:solidFill>
              </a:rPr>
              <a:t> </a:t>
            </a:r>
          </a:p>
          <a:p>
            <a:pPr marL="388806" indent="-293764">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1800" dirty="0">
                <a:solidFill>
                  <a:srgbClr val="000000"/>
                </a:solidFill>
                <a:latin typeface="Constantia" pitchFamily="18" charset="0"/>
              </a:rPr>
              <a:t>The cloud is operated </a:t>
            </a:r>
            <a:r>
              <a:rPr lang="en-US" sz="1800" b="1" dirty="0">
                <a:solidFill>
                  <a:srgbClr val="FF0000"/>
                </a:solidFill>
                <a:latin typeface="Constantia" pitchFamily="18" charset="0"/>
              </a:rPr>
              <a:t>solely</a:t>
            </a:r>
            <a:r>
              <a:rPr lang="en-US" sz="1800" dirty="0">
                <a:solidFill>
                  <a:srgbClr val="000000"/>
                </a:solidFill>
                <a:latin typeface="Constantia" pitchFamily="18" charset="0"/>
              </a:rPr>
              <a:t> for an organization. It may be managed by the organization or a third party and may exist on premise or off premise.</a:t>
            </a:r>
            <a:endParaRPr lang="en-US" dirty="0">
              <a:solidFill>
                <a:srgbClr val="000000"/>
              </a:solidFill>
              <a:latin typeface="Constantia" pitchFamily="18" charset="0"/>
            </a:endParaRPr>
          </a:p>
          <a:p>
            <a:pPr marL="388806" indent="-293764">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t>This type of cloud is similar to a public cloud, but the difference is that the infrastructure and requirements are reserved for just a single organization only. ● The resources are isolated and can’t be used by other organizations</a:t>
            </a:r>
          </a:p>
          <a:p>
            <a:pPr marL="388806" indent="-293764">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b="0" i="0" dirty="0">
                <a:solidFill>
                  <a:srgbClr val="262626"/>
                </a:solidFill>
                <a:effectLst/>
                <a:latin typeface="-apple-system"/>
              </a:rPr>
              <a:t>Example: Amazon private cloud.</a:t>
            </a:r>
          </a:p>
          <a:p>
            <a:pPr marL="437942" indent="-342900">
              <a:lnSpc>
                <a:spcPct val="102000"/>
              </a:lnSpc>
              <a:spcAft>
                <a:spcPts val="1293"/>
              </a:spcAft>
              <a:buClr>
                <a:srgbClr val="FF6633"/>
              </a:buClr>
              <a:buSzPct val="47000"/>
              <a:buFont typeface="Arial" panose="020B0604020202020204" pitchFamily="34" charset="0"/>
              <a:buChar char="•"/>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sz="2000" b="1" i="1" u="sng" dirty="0">
                <a:solidFill>
                  <a:srgbClr val="FF0000"/>
                </a:solidFill>
                <a:effectLst/>
              </a:rPr>
              <a:t>Public Cloud:</a:t>
            </a:r>
          </a:p>
          <a:p>
            <a:pPr marL="380792" indent="-285750">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b="0" i="0" dirty="0">
                <a:solidFill>
                  <a:srgbClr val="262626"/>
                </a:solidFill>
                <a:effectLst/>
                <a:latin typeface="-apple-system"/>
              </a:rPr>
              <a:t>Services are dedicated to a single organization and hosted either on-premises or by a third-party provider.</a:t>
            </a:r>
          </a:p>
          <a:p>
            <a:pPr marL="380792" indent="-285750">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b="0" i="0" dirty="0">
                <a:solidFill>
                  <a:srgbClr val="262626"/>
                </a:solidFill>
                <a:effectLst/>
                <a:latin typeface="-apple-system"/>
              </a:rPr>
              <a:t>Services are provided over the public internet and shared across multiple users.</a:t>
            </a:r>
          </a:p>
          <a:p>
            <a:pPr marL="380792" indent="-285750">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dirty="0">
                <a:solidFill>
                  <a:srgbClr val="262626"/>
                </a:solidFill>
                <a:latin typeface="-apple-system"/>
              </a:rPr>
              <a:t>Like:  </a:t>
            </a:r>
            <a:r>
              <a:rPr lang="en-US" dirty="0"/>
              <a:t>cloud vendor aka the business that sells its services to the general public.</a:t>
            </a:r>
            <a:endParaRPr lang="en-US" b="0" i="0" dirty="0">
              <a:solidFill>
                <a:srgbClr val="262626"/>
              </a:solidFill>
              <a:effectLst/>
              <a:latin typeface="-apple-system"/>
            </a:endParaRPr>
          </a:p>
          <a:p>
            <a:pPr marL="380792" indent="-285750">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r>
              <a:rPr lang="en-US" b="0" i="0" dirty="0">
                <a:solidFill>
                  <a:srgbClr val="262626"/>
                </a:solidFill>
                <a:effectLst/>
                <a:latin typeface="-apple-system"/>
              </a:rPr>
              <a:t>Example: AWS, Microsoft Azure, VMware, OpenStack.</a:t>
            </a:r>
          </a:p>
          <a:p>
            <a:pPr marL="388806" indent="-293764">
              <a:lnSpc>
                <a:spcPct val="102000"/>
              </a:lnSpc>
              <a:spcAft>
                <a:spcPts val="1293"/>
              </a:spcAft>
              <a:buClr>
                <a:srgbClr val="FF6633"/>
              </a:buClr>
              <a:buSzPct val="45000"/>
              <a:buFont typeface="Wingdings" panose="05000000000000000000" pitchFamily="2" charset="2"/>
              <a:buChar char="q"/>
              <a:tabLst>
                <a:tab pos="388806" algn="l"/>
                <a:tab pos="491048" algn="l"/>
                <a:tab pos="905774" algn="l"/>
                <a:tab pos="1320500" algn="l"/>
                <a:tab pos="1735226" algn="l"/>
                <a:tab pos="2149952" algn="l"/>
                <a:tab pos="2564678" algn="l"/>
                <a:tab pos="2979404" algn="l"/>
                <a:tab pos="3394131" algn="l"/>
                <a:tab pos="3808857" algn="l"/>
                <a:tab pos="4223583" algn="l"/>
                <a:tab pos="4638309" algn="l"/>
                <a:tab pos="5053035" algn="l"/>
                <a:tab pos="5467761" algn="l"/>
                <a:tab pos="5882487" algn="l"/>
                <a:tab pos="6297213" algn="l"/>
                <a:tab pos="6711939" algn="l"/>
                <a:tab pos="7126666" algn="l"/>
                <a:tab pos="7541392" algn="l"/>
                <a:tab pos="7956118" algn="l"/>
                <a:tab pos="8370844" algn="l"/>
              </a:tabLst>
            </a:pPr>
            <a:endParaRPr lang="en-US" sz="1800" dirty="0">
              <a:solidFill>
                <a:srgbClr val="000000"/>
              </a:solidFill>
            </a:endParaRPr>
          </a:p>
        </p:txBody>
      </p:sp>
    </p:spTree>
    <p:extLst>
      <p:ext uri="{BB962C8B-B14F-4D97-AF65-F5344CB8AC3E}">
        <p14:creationId xmlns:p14="http://schemas.microsoft.com/office/powerpoint/2010/main" val="71944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E9494B-AA7B-CD4F-E895-7EC5F5E45124}"/>
              </a:ext>
            </a:extLst>
          </p:cNvPr>
          <p:cNvSpPr txBox="1"/>
          <p:nvPr/>
        </p:nvSpPr>
        <p:spPr>
          <a:xfrm>
            <a:off x="935611" y="1224202"/>
            <a:ext cx="9980628" cy="4924425"/>
          </a:xfrm>
          <a:prstGeom prst="rect">
            <a:avLst/>
          </a:prstGeom>
          <a:noFill/>
        </p:spPr>
        <p:txBody>
          <a:bodyPr wrap="square">
            <a:spAutoFit/>
          </a:bodyPr>
          <a:lstStyle/>
          <a:p>
            <a:pPr marL="342900" indent="-342900" algn="l">
              <a:spcBef>
                <a:spcPts val="600"/>
              </a:spcBef>
              <a:spcAft>
                <a:spcPts val="600"/>
              </a:spcAft>
              <a:buFont typeface="Arial" panose="020B0604020202020204" pitchFamily="34" charset="0"/>
              <a:buChar char="•"/>
            </a:pPr>
            <a:r>
              <a:rPr lang="en-US" sz="2000" b="1" i="1" dirty="0">
                <a:solidFill>
                  <a:srgbClr val="FF0000"/>
                </a:solidFill>
              </a:rPr>
              <a:t>Community Cloud:</a:t>
            </a:r>
          </a:p>
          <a:p>
            <a:pPr marL="342900" indent="-342900" algn="l">
              <a:spcBef>
                <a:spcPts val="600"/>
              </a:spcBef>
              <a:spcAft>
                <a:spcPts val="600"/>
              </a:spcAft>
              <a:buFont typeface="Wingdings" panose="05000000000000000000" pitchFamily="2" charset="2"/>
              <a:buChar char="q"/>
            </a:pPr>
            <a:r>
              <a:rPr lang="en-US" b="0" i="0" dirty="0">
                <a:effectLst/>
                <a:latin typeface="-apple-system"/>
              </a:rPr>
              <a:t>Services are dedicated to a single organization and hosted either on-premises or by a third-party provider.</a:t>
            </a:r>
          </a:p>
          <a:p>
            <a:pPr algn="l">
              <a:spcBef>
                <a:spcPts val="600"/>
              </a:spcBef>
              <a:spcAft>
                <a:spcPts val="600"/>
              </a:spcAft>
              <a:buFont typeface="Arial" panose="020B0604020202020204" pitchFamily="34" charset="0"/>
              <a:buChar char="•"/>
            </a:pPr>
            <a:r>
              <a:rPr lang="en-US" b="0" i="0" dirty="0">
                <a:effectLst/>
                <a:latin typeface="-apple-system"/>
              </a:rPr>
              <a:t>Example: VMware, OpenStack.</a:t>
            </a:r>
          </a:p>
          <a:p>
            <a:pPr marL="285750" indent="-285750" algn="l">
              <a:spcBef>
                <a:spcPts val="600"/>
              </a:spcBef>
              <a:spcAft>
                <a:spcPts val="600"/>
              </a:spcAft>
              <a:buFont typeface="Arial" panose="020B0604020202020204" pitchFamily="34" charset="0"/>
              <a:buChar char="•"/>
            </a:pPr>
            <a:r>
              <a:rPr lang="en-US" sz="2000" b="1" i="1" dirty="0">
                <a:solidFill>
                  <a:srgbClr val="FF0000"/>
                </a:solidFill>
              </a:rPr>
              <a:t>Hybridge Cloud:</a:t>
            </a:r>
          </a:p>
          <a:p>
            <a:pPr marL="342900" indent="-342900" algn="l">
              <a:spcBef>
                <a:spcPts val="600"/>
              </a:spcBef>
              <a:spcAft>
                <a:spcPts val="600"/>
              </a:spcAft>
              <a:buFont typeface="Wingdings" panose="05000000000000000000" pitchFamily="2" charset="2"/>
              <a:buChar char="q"/>
            </a:pPr>
            <a:r>
              <a:rPr lang="en-US" sz="2000" b="0" i="0" dirty="0">
                <a:solidFill>
                  <a:srgbClr val="262626"/>
                </a:solidFill>
                <a:effectLst/>
                <a:latin typeface="-apple-system"/>
              </a:rPr>
              <a:t>Services are provided over the public internet and shared across multiple users.</a:t>
            </a:r>
          </a:p>
          <a:p>
            <a:pPr marL="342900" indent="-342900" algn="l">
              <a:spcBef>
                <a:spcPts val="600"/>
              </a:spcBef>
              <a:spcAft>
                <a:spcPts val="600"/>
              </a:spcAft>
              <a:buFont typeface="Wingdings" panose="05000000000000000000" pitchFamily="2" charset="2"/>
              <a:buChar char="q"/>
            </a:pPr>
            <a:r>
              <a:rPr lang="en-US" sz="2000" dirty="0"/>
              <a:t>This is a combination of public cloud and private cloud. This is much more complex than public or private clouds. In this type of cloud </a:t>
            </a:r>
          </a:p>
          <a:p>
            <a:pPr algn="l">
              <a:spcBef>
                <a:spcPts val="600"/>
              </a:spcBef>
              <a:spcAft>
                <a:spcPts val="600"/>
              </a:spcAft>
            </a:pPr>
            <a:r>
              <a:rPr lang="en-US" sz="2000" dirty="0"/>
              <a:t>● The public cloud is used for non-critical tasks. ● The private cloud is used to carry out critical tasks.</a:t>
            </a:r>
            <a:endParaRPr lang="en-US" sz="2000" b="0" i="0" dirty="0">
              <a:solidFill>
                <a:srgbClr val="262626"/>
              </a:solidFill>
              <a:effectLst/>
              <a:latin typeface="-apple-system"/>
            </a:endParaRPr>
          </a:p>
          <a:p>
            <a:pPr marL="342900" indent="-342900" algn="l">
              <a:spcBef>
                <a:spcPts val="600"/>
              </a:spcBef>
              <a:spcAft>
                <a:spcPts val="600"/>
              </a:spcAft>
              <a:buFont typeface="Wingdings" panose="05000000000000000000" pitchFamily="2" charset="2"/>
              <a:buChar char="q"/>
            </a:pPr>
            <a:r>
              <a:rPr lang="en-US" sz="2000" b="0" i="0" dirty="0">
                <a:solidFill>
                  <a:srgbClr val="262626"/>
                </a:solidFill>
                <a:effectLst/>
                <a:latin typeface="-apple-system"/>
              </a:rPr>
              <a:t>Example: AWS, Microsoft Azure.</a:t>
            </a:r>
          </a:p>
          <a:p>
            <a:pPr marL="342900" indent="-342900" algn="l">
              <a:spcBef>
                <a:spcPts val="600"/>
              </a:spcBef>
              <a:spcAft>
                <a:spcPts val="600"/>
              </a:spcAft>
              <a:buFont typeface="Wingdings" panose="05000000000000000000" pitchFamily="2" charset="2"/>
              <a:buChar char="q"/>
            </a:pPr>
            <a:endParaRPr lang="en-US" sz="2000" b="1" i="1" dirty="0">
              <a:solidFill>
                <a:srgbClr val="FF0000"/>
              </a:solidFill>
            </a:endParaRPr>
          </a:p>
        </p:txBody>
      </p:sp>
    </p:spTree>
    <p:extLst>
      <p:ext uri="{BB962C8B-B14F-4D97-AF65-F5344CB8AC3E}">
        <p14:creationId xmlns:p14="http://schemas.microsoft.com/office/powerpoint/2010/main" val="369977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02D0-5DC1-3163-2A0D-9C2CE60537B2}"/>
              </a:ext>
            </a:extLst>
          </p:cNvPr>
          <p:cNvSpPr>
            <a:spLocks noGrp="1"/>
          </p:cNvSpPr>
          <p:nvPr>
            <p:ph type="title"/>
          </p:nvPr>
        </p:nvSpPr>
        <p:spPr/>
        <p:txBody>
          <a:bodyPr/>
          <a:lstStyle/>
          <a:p>
            <a:r>
              <a:rPr lang="en-US" dirty="0">
                <a:latin typeface="Arial Black" panose="020B0A04020102020204" pitchFamily="34" charset="0"/>
              </a:rPr>
              <a:t>What is Cloud Computing ?</a:t>
            </a:r>
          </a:p>
        </p:txBody>
      </p:sp>
      <p:sp>
        <p:nvSpPr>
          <p:cNvPr id="3" name="Content Placeholder 2">
            <a:extLst>
              <a:ext uri="{FF2B5EF4-FFF2-40B4-BE49-F238E27FC236}">
                <a16:creationId xmlns:a16="http://schemas.microsoft.com/office/drawing/2014/main" id="{8FDBF8EE-A696-CB34-22E6-5C227BEDF892}"/>
              </a:ext>
            </a:extLst>
          </p:cNvPr>
          <p:cNvSpPr>
            <a:spLocks noGrp="1"/>
          </p:cNvSpPr>
          <p:nvPr>
            <p:ph idx="1"/>
          </p:nvPr>
        </p:nvSpPr>
        <p:spPr>
          <a:xfrm>
            <a:off x="735291" y="1979629"/>
            <a:ext cx="10680569" cy="4628561"/>
          </a:xfrm>
        </p:spPr>
        <p:txBody>
          <a:bodyPr>
            <a:normAutofit fontScale="92500" lnSpcReduction="10000"/>
          </a:bodyPr>
          <a:lstStyle/>
          <a:p>
            <a:r>
              <a:rPr lang="en-US" dirty="0"/>
              <a:t>Cloud computing transmits computer services via the Internet (the cloud) to enable faster innovation, more flexible resources, and scale economies. You typically only pay for the cloud services you use, which allows you to save money, better manage your infrastructure, and expand as your company develops.</a:t>
            </a:r>
          </a:p>
          <a:p>
            <a:r>
              <a:rPr lang="en-US" b="1" i="1" dirty="0">
                <a:solidFill>
                  <a:srgbClr val="FF0000"/>
                </a:solidFill>
                <a:effectLst/>
                <a:latin typeface="-apple-system"/>
              </a:rPr>
              <a:t>Key characteristics:</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On-demand self-service</a:t>
            </a:r>
            <a:r>
              <a:rPr lang="en-US" b="0" i="0" dirty="0">
                <a:solidFill>
                  <a:srgbClr val="262626"/>
                </a:solidFill>
                <a:effectLst/>
                <a:latin typeface="-apple-system"/>
              </a:rPr>
              <a:t>: Users can provision resources as needed without human intervention.</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Broad network access</a:t>
            </a:r>
            <a:r>
              <a:rPr lang="en-US" b="0" i="0" dirty="0">
                <a:solidFill>
                  <a:srgbClr val="262626"/>
                </a:solidFill>
                <a:effectLst/>
                <a:latin typeface="-apple-system"/>
              </a:rPr>
              <a:t>: Services are accessible over the internet from various devices.</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Resource pooling</a:t>
            </a:r>
            <a:r>
              <a:rPr lang="en-US" b="0" i="0" dirty="0">
                <a:solidFill>
                  <a:srgbClr val="262626"/>
                </a:solidFill>
                <a:effectLst/>
                <a:latin typeface="-apple-system"/>
              </a:rPr>
              <a:t>: Resources are shared across multiple users for efficiency.</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Rapid elasticity</a:t>
            </a:r>
            <a:r>
              <a:rPr lang="en-US" b="0" i="0" dirty="0">
                <a:solidFill>
                  <a:srgbClr val="262626"/>
                </a:solidFill>
                <a:effectLst/>
                <a:latin typeface="-apple-system"/>
              </a:rPr>
              <a:t>: Resources can scale up or down based on demand.</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Measured service</a:t>
            </a:r>
            <a:r>
              <a:rPr lang="en-US" b="0" i="0" dirty="0">
                <a:solidFill>
                  <a:srgbClr val="262626"/>
                </a:solidFill>
                <a:effectLst/>
                <a:latin typeface="-apple-system"/>
              </a:rPr>
              <a:t>: Users pay only for what they use.</a:t>
            </a:r>
          </a:p>
          <a:p>
            <a:endParaRPr lang="en-US" dirty="0"/>
          </a:p>
        </p:txBody>
      </p:sp>
    </p:spTree>
    <p:extLst>
      <p:ext uri="{BB962C8B-B14F-4D97-AF65-F5344CB8AC3E}">
        <p14:creationId xmlns:p14="http://schemas.microsoft.com/office/powerpoint/2010/main" val="291851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EF2E-3B0D-C0C5-E290-4D0E8FFDA8DE}"/>
              </a:ext>
            </a:extLst>
          </p:cNvPr>
          <p:cNvSpPr>
            <a:spLocks noGrp="1"/>
          </p:cNvSpPr>
          <p:nvPr>
            <p:ph type="title"/>
          </p:nvPr>
        </p:nvSpPr>
        <p:spPr/>
        <p:txBody>
          <a:bodyPr/>
          <a:lstStyle/>
          <a:p>
            <a:r>
              <a:rPr lang="en-US" b="1" i="0" dirty="0">
                <a:solidFill>
                  <a:srgbClr val="262626"/>
                </a:solidFill>
                <a:effectLst/>
                <a:latin typeface="-apple-system"/>
              </a:rPr>
              <a:t>5. Advantages of Cloud Computing</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B991ADFD-20DC-D47D-F5EA-5739CD6C428B}"/>
              </a:ext>
            </a:extLst>
          </p:cNvPr>
          <p:cNvSpPr>
            <a:spLocks noGrp="1"/>
          </p:cNvSpPr>
          <p:nvPr>
            <p:ph sz="quarter" idx="13"/>
          </p:nvPr>
        </p:nvSpPr>
        <p:spPr/>
        <p:txBody>
          <a:bodyPr/>
          <a:lstStyle/>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Cost savings</a:t>
            </a:r>
            <a:r>
              <a:rPr lang="en-US" b="0" i="0" dirty="0">
                <a:solidFill>
                  <a:srgbClr val="262626"/>
                </a:solidFill>
                <a:effectLst/>
                <a:latin typeface="-apple-system"/>
              </a:rPr>
              <a:t>: Pay only for what you use.</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Scalability</a:t>
            </a:r>
            <a:r>
              <a:rPr lang="en-US" b="0" i="0" dirty="0">
                <a:solidFill>
                  <a:srgbClr val="262626"/>
                </a:solidFill>
                <a:effectLst/>
                <a:latin typeface="-apple-system"/>
              </a:rPr>
              <a:t>: Easily adjust resources to meet demand.</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Accessibility</a:t>
            </a:r>
            <a:r>
              <a:rPr lang="en-US" b="0" i="0" dirty="0">
                <a:solidFill>
                  <a:srgbClr val="262626"/>
                </a:solidFill>
                <a:effectLst/>
                <a:latin typeface="-apple-system"/>
              </a:rPr>
              <a:t>: Access services from anywhere with an internet connection.</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Reliability</a:t>
            </a:r>
            <a:r>
              <a:rPr lang="en-US" b="0" i="0" dirty="0">
                <a:solidFill>
                  <a:srgbClr val="262626"/>
                </a:solidFill>
                <a:effectLst/>
                <a:latin typeface="-apple-system"/>
              </a:rPr>
              <a:t>: Cloud providers offer high uptime and redundancy.</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Security</a:t>
            </a:r>
            <a:r>
              <a:rPr lang="en-US" b="0" i="0" dirty="0">
                <a:solidFill>
                  <a:srgbClr val="262626"/>
                </a:solidFill>
                <a:effectLst/>
                <a:latin typeface="-apple-system"/>
              </a:rPr>
              <a:t>: Advanced security measures and compliance certifications.</a:t>
            </a:r>
          </a:p>
          <a:p>
            <a:pPr algn="l">
              <a:spcBef>
                <a:spcPts val="600"/>
              </a:spcBef>
              <a:spcAft>
                <a:spcPts val="600"/>
              </a:spcAft>
              <a:buFont typeface="Arial" panose="020B0604020202020204" pitchFamily="34" charset="0"/>
              <a:buChar char="•"/>
            </a:pPr>
            <a:r>
              <a:rPr lang="en-US" b="1" i="0" dirty="0">
                <a:solidFill>
                  <a:srgbClr val="262626"/>
                </a:solidFill>
                <a:effectLst/>
                <a:latin typeface="-apple-system"/>
              </a:rPr>
              <a:t>Innovation</a:t>
            </a:r>
            <a:r>
              <a:rPr lang="en-US" b="0" i="0" dirty="0">
                <a:solidFill>
                  <a:srgbClr val="262626"/>
                </a:solidFill>
                <a:effectLst/>
                <a:latin typeface="-apple-system"/>
              </a:rPr>
              <a:t>: Access to the latest technologies and tools.</a:t>
            </a:r>
          </a:p>
          <a:p>
            <a:endParaRPr lang="en-US" dirty="0"/>
          </a:p>
        </p:txBody>
      </p:sp>
    </p:spTree>
    <p:extLst>
      <p:ext uri="{BB962C8B-B14F-4D97-AF65-F5344CB8AC3E}">
        <p14:creationId xmlns:p14="http://schemas.microsoft.com/office/powerpoint/2010/main" val="3670479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72725-4E1D-C598-2611-F5693741713B}"/>
              </a:ext>
            </a:extLst>
          </p:cNvPr>
          <p:cNvSpPr>
            <a:spLocks noGrp="1"/>
          </p:cNvSpPr>
          <p:nvPr>
            <p:ph type="title"/>
          </p:nvPr>
        </p:nvSpPr>
        <p:spPr/>
        <p:txBody>
          <a:bodyPr/>
          <a:lstStyle/>
          <a:p>
            <a:r>
              <a:rPr lang="en-US" b="1" i="0" dirty="0">
                <a:solidFill>
                  <a:srgbClr val="262626"/>
                </a:solidFill>
                <a:effectLst/>
                <a:latin typeface="-apple-system"/>
              </a:rPr>
              <a:t>2. On-premises vs. Cloud</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9AD32C7E-EF95-B412-DD23-A7862CA8EACD}"/>
              </a:ext>
            </a:extLst>
          </p:cNvPr>
          <p:cNvSpPr>
            <a:spLocks noGrp="1"/>
          </p:cNvSpPr>
          <p:nvPr>
            <p:ph sz="quarter" idx="13"/>
          </p:nvPr>
        </p:nvSpPr>
        <p:spPr>
          <a:xfrm>
            <a:off x="754144" y="2214694"/>
            <a:ext cx="5265656" cy="3576505"/>
          </a:xfrm>
        </p:spPr>
        <p:txBody>
          <a:bodyPr>
            <a:normAutofit fontScale="92500" lnSpcReduction="10000"/>
          </a:bodyPr>
          <a:lstStyle/>
          <a:p>
            <a:pPr algn="l">
              <a:spcBef>
                <a:spcPts val="1200"/>
              </a:spcBef>
              <a:spcAft>
                <a:spcPts val="600"/>
              </a:spcAft>
              <a:buFont typeface="Arial" panose="020B0604020202020204" pitchFamily="34" charset="0"/>
              <a:buChar char="•"/>
            </a:pPr>
            <a:r>
              <a:rPr lang="en-US" b="1" i="1" dirty="0">
                <a:solidFill>
                  <a:srgbClr val="FF0000"/>
                </a:solidFill>
                <a:effectLst/>
                <a:latin typeface="-apple-system"/>
              </a:rPr>
              <a:t>On-premises</a:t>
            </a:r>
            <a:r>
              <a:rPr lang="en-US" b="0" i="1" dirty="0">
                <a:solidFill>
                  <a:srgbClr val="FF0000"/>
                </a:solidFill>
                <a:effectLst/>
                <a:latin typeface="-apple-system"/>
              </a:rPr>
              <a:t>:</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Infrastructure is owned and managed by the organization.</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High upfront capital expenditure (</a:t>
            </a:r>
            <a:r>
              <a:rPr lang="en-US" b="0" i="0" dirty="0" err="1">
                <a:solidFill>
                  <a:srgbClr val="262626"/>
                </a:solidFill>
                <a:effectLst/>
                <a:latin typeface="-apple-system"/>
              </a:rPr>
              <a:t>CapEx</a:t>
            </a:r>
            <a:r>
              <a:rPr lang="en-US" b="0" i="0" dirty="0">
                <a:solidFill>
                  <a:srgbClr val="262626"/>
                </a:solidFill>
                <a:effectLst/>
                <a:latin typeface="-apple-system"/>
              </a:rPr>
              <a:t>) for hardware and maintenance.</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Limited scalability and flexibility.</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Full control over security and compliance.</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Requires in-house IT expertise.</a:t>
            </a:r>
          </a:p>
          <a:p>
            <a:endParaRPr lang="en-US" dirty="0"/>
          </a:p>
        </p:txBody>
      </p:sp>
      <p:sp>
        <p:nvSpPr>
          <p:cNvPr id="4" name="Content Placeholder 3">
            <a:extLst>
              <a:ext uri="{FF2B5EF4-FFF2-40B4-BE49-F238E27FC236}">
                <a16:creationId xmlns:a16="http://schemas.microsoft.com/office/drawing/2014/main" id="{2587BF28-C784-4690-7A1A-944DA8173962}"/>
              </a:ext>
            </a:extLst>
          </p:cNvPr>
          <p:cNvSpPr>
            <a:spLocks noGrp="1"/>
          </p:cNvSpPr>
          <p:nvPr>
            <p:ph sz="quarter" idx="14"/>
          </p:nvPr>
        </p:nvSpPr>
        <p:spPr>
          <a:xfrm>
            <a:off x="6096000" y="2017695"/>
            <a:ext cx="5105400" cy="3424107"/>
          </a:xfrm>
        </p:spPr>
        <p:txBody>
          <a:bodyPr>
            <a:noAutofit/>
          </a:bodyPr>
          <a:lstStyle/>
          <a:p>
            <a:pPr algn="l">
              <a:spcBef>
                <a:spcPts val="1200"/>
              </a:spcBef>
              <a:spcAft>
                <a:spcPts val="600"/>
              </a:spcAft>
              <a:buFont typeface="Arial" panose="020B0604020202020204" pitchFamily="34" charset="0"/>
              <a:buChar char="•"/>
            </a:pPr>
            <a:r>
              <a:rPr lang="en-US" b="1" i="1" dirty="0">
                <a:solidFill>
                  <a:srgbClr val="FF0000"/>
                </a:solidFill>
                <a:effectLst/>
                <a:latin typeface="-apple-system"/>
                <a:cs typeface="Times New Roman" panose="02020603050405020304" pitchFamily="18" charset="0"/>
              </a:rPr>
              <a:t>Cloud:</a:t>
            </a:r>
          </a:p>
          <a:p>
            <a:pPr marL="742950" lvl="1" indent="-285750" algn="l">
              <a:spcBef>
                <a:spcPts val="600"/>
              </a:spcBef>
              <a:spcAft>
                <a:spcPts val="600"/>
              </a:spcAft>
              <a:buFont typeface="Arial" panose="020B0604020202020204" pitchFamily="34" charset="0"/>
              <a:buChar char="•"/>
            </a:pPr>
            <a:r>
              <a:rPr lang="en-US" sz="1600" b="0" i="0" dirty="0">
                <a:solidFill>
                  <a:srgbClr val="262626"/>
                </a:solidFill>
                <a:effectLst/>
                <a:latin typeface="-apple-system"/>
                <a:cs typeface="Times New Roman" panose="02020603050405020304" pitchFamily="18" charset="0"/>
              </a:rPr>
              <a:t>Infrastructure is owned and managed by a third-party provider.</a:t>
            </a:r>
          </a:p>
          <a:p>
            <a:pPr marL="742950" lvl="1" indent="-285750" algn="l">
              <a:spcBef>
                <a:spcPts val="600"/>
              </a:spcBef>
              <a:spcAft>
                <a:spcPts val="600"/>
              </a:spcAft>
              <a:buFont typeface="Arial" panose="020B0604020202020204" pitchFamily="34" charset="0"/>
              <a:buChar char="•"/>
            </a:pPr>
            <a:r>
              <a:rPr lang="en-US" sz="1600" b="0" i="0" dirty="0">
                <a:solidFill>
                  <a:srgbClr val="262626"/>
                </a:solidFill>
                <a:effectLst/>
                <a:latin typeface="-apple-system"/>
                <a:cs typeface="Times New Roman" panose="02020603050405020304" pitchFamily="18" charset="0"/>
              </a:rPr>
              <a:t>Pay-as-you-go operational expenditure (</a:t>
            </a:r>
            <a:r>
              <a:rPr lang="en-US" sz="1600" b="0" i="0" dirty="0" err="1">
                <a:solidFill>
                  <a:srgbClr val="262626"/>
                </a:solidFill>
                <a:effectLst/>
                <a:latin typeface="-apple-system"/>
                <a:cs typeface="Times New Roman" panose="02020603050405020304" pitchFamily="18" charset="0"/>
              </a:rPr>
              <a:t>OpEx</a:t>
            </a:r>
            <a:r>
              <a:rPr lang="en-US" sz="1600" b="0" i="0" dirty="0">
                <a:solidFill>
                  <a:srgbClr val="262626"/>
                </a:solidFill>
                <a:effectLst/>
                <a:latin typeface="-apple-system"/>
                <a:cs typeface="Times New Roman" panose="02020603050405020304" pitchFamily="18" charset="0"/>
              </a:rPr>
              <a:t>) model.</a:t>
            </a:r>
          </a:p>
          <a:p>
            <a:pPr marL="742950" lvl="1" indent="-285750" algn="l">
              <a:spcBef>
                <a:spcPts val="600"/>
              </a:spcBef>
              <a:spcAft>
                <a:spcPts val="600"/>
              </a:spcAft>
              <a:buFont typeface="Arial" panose="020B0604020202020204" pitchFamily="34" charset="0"/>
              <a:buChar char="•"/>
            </a:pPr>
            <a:r>
              <a:rPr lang="en-US" sz="1600" b="0" i="0" dirty="0">
                <a:solidFill>
                  <a:srgbClr val="262626"/>
                </a:solidFill>
                <a:effectLst/>
                <a:latin typeface="-apple-system"/>
                <a:cs typeface="Times New Roman" panose="02020603050405020304" pitchFamily="18" charset="0"/>
              </a:rPr>
              <a:t>Highly scalable and flexible.</a:t>
            </a:r>
          </a:p>
          <a:p>
            <a:pPr marL="742950" lvl="1" indent="-285750" algn="l">
              <a:spcBef>
                <a:spcPts val="600"/>
              </a:spcBef>
              <a:spcAft>
                <a:spcPts val="600"/>
              </a:spcAft>
              <a:buFont typeface="Arial" panose="020B0604020202020204" pitchFamily="34" charset="0"/>
              <a:buChar char="•"/>
            </a:pPr>
            <a:r>
              <a:rPr lang="en-US" sz="1600" b="0" i="0" dirty="0">
                <a:solidFill>
                  <a:srgbClr val="262626"/>
                </a:solidFill>
                <a:effectLst/>
                <a:latin typeface="-apple-system"/>
                <a:cs typeface="Times New Roman" panose="02020603050405020304" pitchFamily="18" charset="0"/>
              </a:rPr>
              <a:t>Security and compliance are shared responsibilities between the provider and the user.</a:t>
            </a:r>
          </a:p>
          <a:p>
            <a:pPr marL="742950" lvl="1" indent="-285750" algn="l">
              <a:spcBef>
                <a:spcPts val="600"/>
              </a:spcBef>
              <a:spcAft>
                <a:spcPts val="600"/>
              </a:spcAft>
              <a:buFont typeface="Arial" panose="020B0604020202020204" pitchFamily="34" charset="0"/>
              <a:buChar char="•"/>
            </a:pPr>
            <a:r>
              <a:rPr lang="en-US" sz="1600" b="0" i="0" dirty="0">
                <a:solidFill>
                  <a:srgbClr val="262626"/>
                </a:solidFill>
                <a:effectLst/>
                <a:latin typeface="-apple-system"/>
                <a:cs typeface="Times New Roman" panose="02020603050405020304" pitchFamily="18" charset="0"/>
              </a:rPr>
              <a:t>Reduced need for in-house IT expertise.</a:t>
            </a:r>
          </a:p>
          <a:p>
            <a:endParaRPr lang="en-US" sz="1600" dirty="0">
              <a:latin typeface="-apple-system"/>
              <a:cs typeface="Times New Roman" panose="02020603050405020304" pitchFamily="18" charset="0"/>
            </a:endParaRPr>
          </a:p>
        </p:txBody>
      </p:sp>
    </p:spTree>
    <p:extLst>
      <p:ext uri="{BB962C8B-B14F-4D97-AF65-F5344CB8AC3E}">
        <p14:creationId xmlns:p14="http://schemas.microsoft.com/office/powerpoint/2010/main" val="187530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D50-5CEC-AA07-4A21-D1BF39F0FEE4}"/>
              </a:ext>
            </a:extLst>
          </p:cNvPr>
          <p:cNvSpPr>
            <a:spLocks noGrp="1"/>
          </p:cNvSpPr>
          <p:nvPr>
            <p:ph type="title"/>
          </p:nvPr>
        </p:nvSpPr>
        <p:spPr>
          <a:xfrm>
            <a:off x="913775" y="609090"/>
            <a:ext cx="10364451" cy="1596177"/>
          </a:xfrm>
        </p:spPr>
        <p:txBody>
          <a:bodyPr/>
          <a:lstStyle/>
          <a:p>
            <a:r>
              <a:rPr lang="en-US" b="1" i="0" dirty="0">
                <a:solidFill>
                  <a:srgbClr val="262626"/>
                </a:solidFill>
                <a:effectLst/>
                <a:latin typeface="-apple-system"/>
              </a:rPr>
              <a:t>3. Why Cloud?</a:t>
            </a:r>
            <a:br>
              <a:rPr lang="en-US" b="1" i="0" dirty="0">
                <a:solidFill>
                  <a:srgbClr val="262626"/>
                </a:solidFill>
                <a:effectLst/>
                <a:latin typeface="-apple-system"/>
              </a:rPr>
            </a:br>
            <a:endParaRPr lang="en-US" dirty="0"/>
          </a:p>
        </p:txBody>
      </p:sp>
      <p:sp>
        <p:nvSpPr>
          <p:cNvPr id="3" name="Content Placeholder 2">
            <a:extLst>
              <a:ext uri="{FF2B5EF4-FFF2-40B4-BE49-F238E27FC236}">
                <a16:creationId xmlns:a16="http://schemas.microsoft.com/office/drawing/2014/main" id="{47622A77-69EE-CBCB-7C70-2EECF2E0CBBE}"/>
              </a:ext>
            </a:extLst>
          </p:cNvPr>
          <p:cNvSpPr>
            <a:spLocks noGrp="1"/>
          </p:cNvSpPr>
          <p:nvPr>
            <p:ph sz="quarter" idx="13"/>
          </p:nvPr>
        </p:nvSpPr>
        <p:spPr>
          <a:xfrm>
            <a:off x="913774" y="1858044"/>
            <a:ext cx="10363826" cy="4193964"/>
          </a:xfrm>
        </p:spPr>
        <p:txBody>
          <a:bodyPr>
            <a:normAutofit fontScale="25000" lnSpcReduction="20000"/>
          </a:bodyPr>
          <a:lstStyle/>
          <a:p>
            <a:pPr algn="l">
              <a:buNone/>
            </a:pPr>
            <a:r>
              <a:rPr lang="en-US" sz="6400" b="1" i="1" dirty="0">
                <a:solidFill>
                  <a:srgbClr val="FF0000"/>
                </a:solidFill>
                <a:effectLst/>
                <a:latin typeface="-apple-system"/>
              </a:rPr>
              <a:t>Organizations adopt cloud computing for several reasons:</a:t>
            </a:r>
          </a:p>
          <a:p>
            <a:pPr algn="l">
              <a:buNone/>
            </a:pPr>
            <a:endParaRPr lang="en-US" sz="6400" b="0" i="0" dirty="0">
              <a:solidFill>
                <a:srgbClr val="262626"/>
              </a:solidFill>
              <a:effectLst/>
              <a:latin typeface="-apple-system"/>
            </a:endParaRP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Cost efficiency</a:t>
            </a:r>
            <a:r>
              <a:rPr lang="en-US" sz="6400" b="0" i="0" dirty="0">
                <a:solidFill>
                  <a:srgbClr val="262626"/>
                </a:solidFill>
                <a:effectLst/>
                <a:latin typeface="-apple-system"/>
              </a:rPr>
              <a:t>: Eliminates the need for upfront hardware investments and reduces maintenance costs.</a:t>
            </a: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Scalability</a:t>
            </a:r>
            <a:r>
              <a:rPr lang="en-US" sz="6400" b="0" i="0" dirty="0">
                <a:solidFill>
                  <a:srgbClr val="262626"/>
                </a:solidFill>
                <a:effectLst/>
                <a:latin typeface="-apple-system"/>
              </a:rPr>
              <a:t>: Easily scale resources up or down based on demand.</a:t>
            </a:r>
          </a:p>
          <a:p>
            <a:pPr algn="l">
              <a:spcBef>
                <a:spcPts val="600"/>
              </a:spcBef>
              <a:spcAft>
                <a:spcPts val="600"/>
              </a:spcAft>
              <a:buFont typeface="Arial" panose="020B0604020202020204" pitchFamily="34" charset="0"/>
              <a:buChar char="•"/>
            </a:pPr>
            <a:r>
              <a:rPr lang="en-US" sz="6000" b="1" dirty="0"/>
              <a:t>Elasticity : </a:t>
            </a:r>
            <a:r>
              <a:rPr lang="en-US" sz="6000" dirty="0"/>
              <a:t>Elasticity can be also termed as automatic scaling of the resources, i.e., the ability of the resources to scale dynamically</a:t>
            </a:r>
            <a:endParaRPr lang="en-US" sz="6400" b="0" i="0" dirty="0">
              <a:solidFill>
                <a:srgbClr val="262626"/>
              </a:solidFill>
              <a:effectLst/>
              <a:latin typeface="-apple-system"/>
            </a:endParaRP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Agility</a:t>
            </a:r>
            <a:r>
              <a:rPr lang="en-US" sz="6400" b="0" i="0" dirty="0">
                <a:solidFill>
                  <a:srgbClr val="262626"/>
                </a:solidFill>
                <a:effectLst/>
                <a:latin typeface="-apple-system"/>
              </a:rPr>
              <a:t>: Faster deployment of applications and services.</a:t>
            </a: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Disaster recovery</a:t>
            </a:r>
            <a:r>
              <a:rPr lang="en-US" sz="6400" b="0" i="0" dirty="0">
                <a:solidFill>
                  <a:srgbClr val="262626"/>
                </a:solidFill>
                <a:effectLst/>
                <a:latin typeface="-apple-system"/>
              </a:rPr>
              <a:t>: Cloud providers offer robust backup and recovery solutions.</a:t>
            </a: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Global reach</a:t>
            </a:r>
            <a:r>
              <a:rPr lang="en-US" sz="6400" b="0" i="0" dirty="0">
                <a:solidFill>
                  <a:srgbClr val="262626"/>
                </a:solidFill>
                <a:effectLst/>
                <a:latin typeface="-apple-system"/>
              </a:rPr>
              <a:t>: Access resources from anywhere in the world.</a:t>
            </a:r>
          </a:p>
          <a:p>
            <a:pPr algn="l">
              <a:spcBef>
                <a:spcPts val="600"/>
              </a:spcBef>
              <a:spcAft>
                <a:spcPts val="600"/>
              </a:spcAft>
              <a:buFont typeface="Arial" panose="020B0604020202020204" pitchFamily="34" charset="0"/>
              <a:buChar char="•"/>
            </a:pPr>
            <a:r>
              <a:rPr lang="en-US" sz="6400" b="1" i="0" dirty="0">
                <a:solidFill>
                  <a:srgbClr val="262626"/>
                </a:solidFill>
                <a:effectLst/>
                <a:latin typeface="-apple-system"/>
              </a:rPr>
              <a:t>Innovation</a:t>
            </a:r>
            <a:r>
              <a:rPr lang="en-US" sz="6400" b="0" i="0" dirty="0">
                <a:solidFill>
                  <a:srgbClr val="262626"/>
                </a:solidFill>
                <a:effectLst/>
                <a:latin typeface="-apple-system"/>
              </a:rPr>
              <a:t>: Cloud platforms provide access to cutting-edge technologies like AI, machine learning, and big data analytics.</a:t>
            </a:r>
          </a:p>
          <a:p>
            <a:pPr>
              <a:buNone/>
            </a:pPr>
            <a:br>
              <a:rPr lang="en-US" dirty="0"/>
            </a:br>
            <a:endParaRPr lang="en-US" dirty="0"/>
          </a:p>
        </p:txBody>
      </p:sp>
    </p:spTree>
    <p:extLst>
      <p:ext uri="{BB962C8B-B14F-4D97-AF65-F5344CB8AC3E}">
        <p14:creationId xmlns:p14="http://schemas.microsoft.com/office/powerpoint/2010/main" val="17034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8E8F3D-C532-2114-28E0-9DCC9F62A5BB}"/>
              </a:ext>
            </a:extLst>
          </p:cNvPr>
          <p:cNvSpPr txBox="1"/>
          <p:nvPr/>
        </p:nvSpPr>
        <p:spPr>
          <a:xfrm>
            <a:off x="942680" y="1253766"/>
            <a:ext cx="9869864" cy="4324261"/>
          </a:xfrm>
          <a:prstGeom prst="rect">
            <a:avLst/>
          </a:prstGeom>
          <a:noFill/>
        </p:spPr>
        <p:txBody>
          <a:bodyPr wrap="square">
            <a:spAutoFit/>
          </a:bodyPr>
          <a:lstStyle/>
          <a:p>
            <a:pPr>
              <a:spcBef>
                <a:spcPts val="1200"/>
              </a:spcBef>
              <a:spcAft>
                <a:spcPts val="600"/>
              </a:spcAft>
            </a:pPr>
            <a:r>
              <a:rPr lang="en-US" sz="2400" b="1" i="0" dirty="0">
                <a:solidFill>
                  <a:srgbClr val="262626"/>
                </a:solidFill>
                <a:effectLst/>
                <a:latin typeface="-apple-system"/>
              </a:rPr>
              <a:t>4. </a:t>
            </a:r>
            <a:r>
              <a:rPr lang="en-US" sz="2400" b="1" i="0" dirty="0" err="1">
                <a:solidFill>
                  <a:srgbClr val="262626"/>
                </a:solidFill>
                <a:effectLst/>
                <a:latin typeface="-apple-system"/>
              </a:rPr>
              <a:t>CapEx</a:t>
            </a:r>
            <a:r>
              <a:rPr lang="en-US" sz="2400" b="1" i="0" dirty="0">
                <a:solidFill>
                  <a:srgbClr val="262626"/>
                </a:solidFill>
                <a:effectLst/>
                <a:latin typeface="-apple-system"/>
              </a:rPr>
              <a:t> vs. </a:t>
            </a:r>
            <a:r>
              <a:rPr lang="en-US" sz="2400" b="1" i="0" dirty="0" err="1">
                <a:solidFill>
                  <a:srgbClr val="262626"/>
                </a:solidFill>
                <a:effectLst/>
                <a:latin typeface="-apple-system"/>
              </a:rPr>
              <a:t>OpEx</a:t>
            </a:r>
            <a:endParaRPr lang="en-US" sz="2400" b="1" i="0" dirty="0">
              <a:solidFill>
                <a:srgbClr val="262626"/>
              </a:solidFill>
              <a:effectLst/>
              <a:latin typeface="-apple-system"/>
            </a:endParaRPr>
          </a:p>
          <a:p>
            <a:pPr algn="l">
              <a:spcBef>
                <a:spcPts val="1200"/>
              </a:spcBef>
              <a:spcAft>
                <a:spcPts val="600"/>
              </a:spcAft>
              <a:buFont typeface="Arial" panose="020B0604020202020204" pitchFamily="34" charset="0"/>
              <a:buChar char="•"/>
            </a:pPr>
            <a:r>
              <a:rPr lang="en-US" b="1" i="0" dirty="0" err="1">
                <a:solidFill>
                  <a:srgbClr val="262626"/>
                </a:solidFill>
                <a:effectLst/>
                <a:latin typeface="-apple-system"/>
              </a:rPr>
              <a:t>CapEx</a:t>
            </a:r>
            <a:r>
              <a:rPr lang="en-US" b="1" i="0" dirty="0">
                <a:solidFill>
                  <a:srgbClr val="262626"/>
                </a:solidFill>
                <a:effectLst/>
                <a:latin typeface="-apple-system"/>
              </a:rPr>
              <a:t> (Capital Expenditure)</a:t>
            </a:r>
            <a:r>
              <a:rPr lang="en-US" b="0" i="0" dirty="0">
                <a:solidFill>
                  <a:srgbClr val="262626"/>
                </a:solidFill>
                <a:effectLst/>
                <a:latin typeface="-apple-system"/>
              </a:rPr>
              <a:t>:</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Refers to upfront investments in physical assets like servers, storage, and networking equipment.</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Common in on-premises setups.</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High initial costs but long-term ownership.</a:t>
            </a:r>
          </a:p>
          <a:p>
            <a:pPr algn="l">
              <a:spcBef>
                <a:spcPts val="1200"/>
              </a:spcBef>
              <a:spcAft>
                <a:spcPts val="600"/>
              </a:spcAft>
              <a:buFont typeface="Arial" panose="020B0604020202020204" pitchFamily="34" charset="0"/>
              <a:buChar char="•"/>
            </a:pPr>
            <a:r>
              <a:rPr lang="en-US" b="1" i="0" dirty="0" err="1">
                <a:solidFill>
                  <a:srgbClr val="262626"/>
                </a:solidFill>
                <a:effectLst/>
                <a:latin typeface="-apple-system"/>
              </a:rPr>
              <a:t>OpEx</a:t>
            </a:r>
            <a:r>
              <a:rPr lang="en-US" b="1" i="0" dirty="0">
                <a:solidFill>
                  <a:srgbClr val="262626"/>
                </a:solidFill>
                <a:effectLst/>
                <a:latin typeface="-apple-system"/>
              </a:rPr>
              <a:t> (Operational Expenditure)</a:t>
            </a:r>
            <a:r>
              <a:rPr lang="en-US" b="0" i="0" dirty="0">
                <a:solidFill>
                  <a:srgbClr val="262626"/>
                </a:solidFill>
                <a:effectLst/>
                <a:latin typeface="-apple-system"/>
              </a:rPr>
              <a:t>:</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Refers to ongoing costs for using cloud services.</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Pay-as-you-go model with no upfront investment.</a:t>
            </a:r>
          </a:p>
          <a:p>
            <a:pPr marL="742950" lvl="1" indent="-285750" algn="l">
              <a:spcBef>
                <a:spcPts val="600"/>
              </a:spcBef>
              <a:spcAft>
                <a:spcPts val="600"/>
              </a:spcAft>
              <a:buFont typeface="Arial" panose="020B0604020202020204" pitchFamily="34" charset="0"/>
              <a:buChar char="•"/>
            </a:pPr>
            <a:r>
              <a:rPr lang="en-US" b="0" i="0" dirty="0">
                <a:solidFill>
                  <a:srgbClr val="262626"/>
                </a:solidFill>
                <a:effectLst/>
                <a:latin typeface="-apple-system"/>
              </a:rPr>
              <a:t>Flexible and scalable, aligning costs with usage.</a:t>
            </a:r>
          </a:p>
        </p:txBody>
      </p:sp>
    </p:spTree>
    <p:extLst>
      <p:ext uri="{BB962C8B-B14F-4D97-AF65-F5344CB8AC3E}">
        <p14:creationId xmlns:p14="http://schemas.microsoft.com/office/powerpoint/2010/main" val="87008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576677-D0B2-DCC7-DC55-A28F8D3CCCD0}"/>
              </a:ext>
            </a:extLst>
          </p:cNvPr>
          <p:cNvSpPr txBox="1"/>
          <p:nvPr/>
        </p:nvSpPr>
        <p:spPr>
          <a:xfrm>
            <a:off x="777213" y="0"/>
            <a:ext cx="10780047" cy="7725192"/>
          </a:xfrm>
          <a:prstGeom prst="rect">
            <a:avLst/>
          </a:prstGeom>
          <a:noFill/>
        </p:spPr>
        <p:txBody>
          <a:bodyPr wrap="square">
            <a:spAutoFit/>
          </a:bodyPr>
          <a:lstStyle/>
          <a:p>
            <a:r>
              <a:rPr lang="en-US" sz="3600" b="1" i="1" dirty="0">
                <a:solidFill>
                  <a:srgbClr val="FF0000"/>
                </a:solidFill>
              </a:rPr>
              <a:t>                          </a:t>
            </a:r>
            <a:r>
              <a:rPr lang="en-US" sz="3600" b="1" i="1" dirty="0">
                <a:solidFill>
                  <a:schemeClr val="tx1">
                    <a:lumMod val="75000"/>
                    <a:lumOff val="25000"/>
                  </a:schemeClr>
                </a:solidFill>
              </a:rPr>
              <a:t>SERVICE MODELS</a:t>
            </a:r>
          </a:p>
          <a:p>
            <a:endParaRPr lang="en-US" b="1" i="1" dirty="0">
              <a:solidFill>
                <a:srgbClr val="FF0000"/>
              </a:solidFill>
            </a:endParaRPr>
          </a:p>
          <a:p>
            <a:r>
              <a:rPr lang="en-US" b="1" i="1" dirty="0">
                <a:solidFill>
                  <a:srgbClr val="FF0000"/>
                </a:solidFill>
              </a:rPr>
              <a:t>1. Cloud  Software as a Service (SaaS): </a:t>
            </a:r>
          </a:p>
          <a:p>
            <a:pPr lvl="1"/>
            <a:r>
              <a:rPr lang="en-US" sz="2000" dirty="0"/>
              <a:t>The capability provided to the consumer is to use the provider’s applications running on a cloud infrastructure. With this service, you don't need to download or install any software on your PC.</a:t>
            </a:r>
          </a:p>
          <a:p>
            <a:pPr lvl="1"/>
            <a:r>
              <a:rPr lang="en-US" sz="2000" dirty="0"/>
              <a:t>The applications are accessible from various client devices such as a web browser (e.g., web-based email). </a:t>
            </a:r>
          </a:p>
          <a:p>
            <a:pPr lvl="1"/>
            <a:r>
              <a:rPr lang="en-US" sz="2000" dirty="0"/>
              <a:t>The consumer does not manage or control the cloud vendors manages everything.  the underlying cloud infrastructure including network, servers, operating systems, storage,…</a:t>
            </a:r>
          </a:p>
          <a:p>
            <a:pPr lvl="1"/>
            <a:r>
              <a:rPr lang="en-US" b="1" i="1" dirty="0">
                <a:solidFill>
                  <a:srgbClr val="FF0000"/>
                </a:solidFill>
              </a:rPr>
              <a:t>Examples:: </a:t>
            </a:r>
            <a:r>
              <a:rPr lang="en-US" dirty="0"/>
              <a:t>Office 365, Google docs, Google sheets, </a:t>
            </a:r>
            <a:r>
              <a:rPr lang="en-US" dirty="0" err="1"/>
              <a:t>DropBox</a:t>
            </a:r>
            <a:r>
              <a:rPr lang="en-US" dirty="0"/>
              <a:t>, etc.</a:t>
            </a:r>
          </a:p>
          <a:p>
            <a:pPr lvl="1"/>
            <a:r>
              <a:rPr lang="en-US" b="1" i="1" dirty="0">
                <a:solidFill>
                  <a:srgbClr val="FF0000"/>
                </a:solidFill>
              </a:rPr>
              <a:t>Users: </a:t>
            </a:r>
            <a:r>
              <a:rPr lang="en-US" b="1" i="1" dirty="0" err="1">
                <a:solidFill>
                  <a:srgbClr val="FF0000"/>
                </a:solidFill>
              </a:rPr>
              <a:t>Endusers</a:t>
            </a:r>
            <a:endParaRPr lang="en-US" b="1" i="1" dirty="0">
              <a:solidFill>
                <a:srgbClr val="FF0000"/>
              </a:solidFill>
            </a:endParaRPr>
          </a:p>
          <a:p>
            <a:r>
              <a:rPr lang="en-US" b="1" i="1" dirty="0">
                <a:solidFill>
                  <a:srgbClr val="FF0000"/>
                </a:solidFill>
              </a:rPr>
              <a:t>2. Cloud Infrastructure as a Service (IaaS): </a:t>
            </a:r>
          </a:p>
          <a:p>
            <a:pPr lvl="1"/>
            <a:r>
              <a:rPr lang="en-US" sz="2000" dirty="0"/>
              <a:t>The capability provided to the consumer is to provision processing, storage, networks, and other fundamental computing resources.</a:t>
            </a:r>
          </a:p>
          <a:p>
            <a:pPr lvl="1"/>
            <a:r>
              <a:rPr lang="en-US" sz="2000" dirty="0"/>
              <a:t> The consumer is able to deploy and run arbitrary software, which can include operating systems and applications. </a:t>
            </a:r>
          </a:p>
          <a:p>
            <a:pPr lvl="1"/>
            <a:endParaRPr lang="en-US" sz="2000" dirty="0"/>
          </a:p>
          <a:p>
            <a:pPr lvl="1"/>
            <a:r>
              <a:rPr lang="en-US" sz="2000" dirty="0"/>
              <a:t>The consumer does not manage or control the underlying cloud infrastructure but has control over operating systems, storage, deployed applications, and possibly limited control of select networking components (e.g., host firewalls).</a:t>
            </a:r>
          </a:p>
          <a:p>
            <a:pPr lvl="1"/>
            <a:r>
              <a:rPr lang="en-US" b="1" i="1" dirty="0">
                <a:solidFill>
                  <a:srgbClr val="FF0000"/>
                </a:solidFill>
              </a:rPr>
              <a:t>Examples: Amazon EC2, </a:t>
            </a:r>
            <a:r>
              <a:rPr lang="en-US" b="1" i="1" dirty="0" err="1">
                <a:solidFill>
                  <a:srgbClr val="FF0000"/>
                </a:solidFill>
              </a:rPr>
              <a:t>GoGrid</a:t>
            </a:r>
            <a:r>
              <a:rPr lang="en-US" b="1" i="1" dirty="0">
                <a:solidFill>
                  <a:srgbClr val="FF0000"/>
                </a:solidFill>
              </a:rPr>
              <a:t>, </a:t>
            </a:r>
            <a:r>
              <a:rPr lang="en-US" b="1" i="1" dirty="0" err="1">
                <a:solidFill>
                  <a:srgbClr val="FF0000"/>
                </a:solidFill>
              </a:rPr>
              <a:t>iland</a:t>
            </a:r>
            <a:r>
              <a:rPr lang="en-US" b="1" i="1" dirty="0">
                <a:solidFill>
                  <a:srgbClr val="FF0000"/>
                </a:solidFill>
              </a:rPr>
              <a:t>, Rackspace Cloud Servers, </a:t>
            </a:r>
            <a:r>
              <a:rPr lang="en-US" b="1" i="1" dirty="0" err="1">
                <a:solidFill>
                  <a:srgbClr val="FF0000"/>
                </a:solidFill>
              </a:rPr>
              <a:t>ReliaCloud</a:t>
            </a:r>
            <a:r>
              <a:rPr lang="en-US" b="1" i="1" dirty="0">
                <a:solidFill>
                  <a:srgbClr val="FF0000"/>
                </a:solidFill>
              </a:rPr>
              <a:t>.</a:t>
            </a:r>
          </a:p>
          <a:p>
            <a:pPr lvl="1"/>
            <a:r>
              <a:rPr lang="en-US" b="1" i="1" dirty="0">
                <a:solidFill>
                  <a:srgbClr val="FF0000"/>
                </a:solidFill>
              </a:rPr>
              <a:t>System administration </a:t>
            </a:r>
            <a:endParaRPr lang="fa-IR" b="1" i="1" dirty="0">
              <a:solidFill>
                <a:srgbClr val="FF0000"/>
              </a:solidFill>
            </a:endParaRPr>
          </a:p>
          <a:p>
            <a:endParaRPr lang="fa-IR" dirty="0"/>
          </a:p>
          <a:p>
            <a:endParaRPr lang="fa-IR" dirty="0"/>
          </a:p>
          <a:p>
            <a:endParaRPr lang="fa-IR" dirty="0"/>
          </a:p>
        </p:txBody>
      </p:sp>
    </p:spTree>
    <p:extLst>
      <p:ext uri="{BB962C8B-B14F-4D97-AF65-F5344CB8AC3E}">
        <p14:creationId xmlns:p14="http://schemas.microsoft.com/office/powerpoint/2010/main" val="19260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03922-4359-6383-CE65-E3975CB1D7DA}"/>
              </a:ext>
            </a:extLst>
          </p:cNvPr>
          <p:cNvSpPr txBox="1"/>
          <p:nvPr/>
        </p:nvSpPr>
        <p:spPr>
          <a:xfrm>
            <a:off x="509791" y="427845"/>
            <a:ext cx="9965786" cy="1754326"/>
          </a:xfrm>
          <a:prstGeom prst="rect">
            <a:avLst/>
          </a:prstGeom>
          <a:noFill/>
        </p:spPr>
        <p:txBody>
          <a:bodyPr wrap="square">
            <a:spAutoFit/>
          </a:bodyPr>
          <a:lstStyle/>
          <a:p>
            <a:r>
              <a:rPr lang="en-US" b="1" i="1" dirty="0">
                <a:solidFill>
                  <a:srgbClr val="FF0000"/>
                </a:solidFill>
              </a:rPr>
              <a:t>3. Cloud Platform as a Service (PaaS): </a:t>
            </a:r>
          </a:p>
          <a:p>
            <a:pPr lvl="1"/>
            <a:r>
              <a:rPr lang="en-US" dirty="0"/>
              <a:t>It's a service that lets clients maintain and develop applications without worrying about the underlying infrastructure.</a:t>
            </a:r>
          </a:p>
          <a:p>
            <a:pPr lvl="1"/>
            <a:r>
              <a:rPr lang="en-US" dirty="0"/>
              <a:t>In this service, the cloud vendor manages infrastructure, operating system, middleware, etc.</a:t>
            </a:r>
          </a:p>
          <a:p>
            <a:pPr lvl="1"/>
            <a:r>
              <a:rPr lang="en-US" dirty="0"/>
              <a:t>● Users-Developers</a:t>
            </a:r>
          </a:p>
          <a:p>
            <a:pPr lvl="1"/>
            <a:r>
              <a:rPr lang="en-US" b="1" i="1" dirty="0">
                <a:solidFill>
                  <a:srgbClr val="FF0000"/>
                </a:solidFill>
              </a:rPr>
              <a:t>Examples: Windows Azure, Google App Engine .</a:t>
            </a:r>
            <a:endParaRPr lang="fa-IR" b="1" i="1" dirty="0">
              <a:solidFill>
                <a:srgbClr val="FF0000"/>
              </a:solidFill>
            </a:endParaRPr>
          </a:p>
        </p:txBody>
      </p:sp>
      <p:pic>
        <p:nvPicPr>
          <p:cNvPr id="5" name="Picture 4">
            <a:extLst>
              <a:ext uri="{FF2B5EF4-FFF2-40B4-BE49-F238E27FC236}">
                <a16:creationId xmlns:a16="http://schemas.microsoft.com/office/drawing/2014/main" id="{351D33D2-8AC9-B545-D296-72DB572F95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0541" y="2900313"/>
            <a:ext cx="4182358" cy="3661817"/>
          </a:xfrm>
          <a:prstGeom prst="rect">
            <a:avLst/>
          </a:prstGeom>
        </p:spPr>
      </p:pic>
    </p:spTree>
    <p:extLst>
      <p:ext uri="{BB962C8B-B14F-4D97-AF65-F5344CB8AC3E}">
        <p14:creationId xmlns:p14="http://schemas.microsoft.com/office/powerpoint/2010/main" val="1202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9BA0A-C4DB-A470-DBFA-16260A0842C2}"/>
              </a:ext>
            </a:extLst>
          </p:cNvPr>
          <p:cNvPicPr>
            <a:picLocks noChangeAspect="1"/>
          </p:cNvPicPr>
          <p:nvPr/>
        </p:nvPicPr>
        <p:blipFill>
          <a:blip r:embed="rId2"/>
          <a:stretch>
            <a:fillRect/>
          </a:stretch>
        </p:blipFill>
        <p:spPr>
          <a:xfrm>
            <a:off x="2285468" y="228153"/>
            <a:ext cx="7621064" cy="6401693"/>
          </a:xfrm>
          <a:prstGeom prst="rect">
            <a:avLst/>
          </a:prstGeom>
        </p:spPr>
      </p:pic>
    </p:spTree>
    <p:extLst>
      <p:ext uri="{BB962C8B-B14F-4D97-AF65-F5344CB8AC3E}">
        <p14:creationId xmlns:p14="http://schemas.microsoft.com/office/powerpoint/2010/main" val="379108009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267</TotalTime>
  <Words>997</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Arial Black</vt:lpstr>
      <vt:lpstr>Calibri</vt:lpstr>
      <vt:lpstr>Constantia</vt:lpstr>
      <vt:lpstr>Tw Cen MT</vt:lpstr>
      <vt:lpstr>Wingdings</vt:lpstr>
      <vt:lpstr>Droplet</vt:lpstr>
      <vt:lpstr>Fundamentals of Cloud Computing</vt:lpstr>
      <vt:lpstr>What is Cloud Computing ?</vt:lpstr>
      <vt:lpstr>5. Advantages of Cloud Computing </vt:lpstr>
      <vt:lpstr>2. On-premises vs. Cloud </vt:lpstr>
      <vt:lpstr>3. Why Cloud?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gautam</dc:creator>
  <cp:lastModifiedBy>Prachi gautam</cp:lastModifiedBy>
  <cp:revision>4</cp:revision>
  <dcterms:created xsi:type="dcterms:W3CDTF">2025-04-03T11:24:48Z</dcterms:created>
  <dcterms:modified xsi:type="dcterms:W3CDTF">2025-04-04T07:09:36Z</dcterms:modified>
</cp:coreProperties>
</file>