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48" d="100"/>
          <a:sy n="48" d="100"/>
        </p:scale>
        <p:origin x="67"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EEECE1-B15E-4675-8F80-7AA64F1FA8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9000-5458-4F6F-BC72-4FCD32DC2E90}" type="slidenum">
              <a:rPr lang="en-US" smtClean="0"/>
              <a:t>‹#›</a:t>
            </a:fld>
            <a:endParaRPr lang="en-US"/>
          </a:p>
        </p:txBody>
      </p:sp>
    </p:spTree>
    <p:extLst>
      <p:ext uri="{BB962C8B-B14F-4D97-AF65-F5344CB8AC3E}">
        <p14:creationId xmlns:p14="http://schemas.microsoft.com/office/powerpoint/2010/main" val="1228345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EECE1-B15E-4675-8F80-7AA64F1FA8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9000-5458-4F6F-BC72-4FCD32DC2E90}" type="slidenum">
              <a:rPr lang="en-US" smtClean="0"/>
              <a:t>‹#›</a:t>
            </a:fld>
            <a:endParaRPr lang="en-US"/>
          </a:p>
        </p:txBody>
      </p:sp>
    </p:spTree>
    <p:extLst>
      <p:ext uri="{BB962C8B-B14F-4D97-AF65-F5344CB8AC3E}">
        <p14:creationId xmlns:p14="http://schemas.microsoft.com/office/powerpoint/2010/main" val="54494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EECE1-B15E-4675-8F80-7AA64F1FA8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9000-5458-4F6F-BC72-4FCD32DC2E9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7467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EECE1-B15E-4675-8F80-7AA64F1FA8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9000-5458-4F6F-BC72-4FCD32DC2E90}" type="slidenum">
              <a:rPr lang="en-US" smtClean="0"/>
              <a:t>‹#›</a:t>
            </a:fld>
            <a:endParaRPr lang="en-US"/>
          </a:p>
        </p:txBody>
      </p:sp>
    </p:spTree>
    <p:extLst>
      <p:ext uri="{BB962C8B-B14F-4D97-AF65-F5344CB8AC3E}">
        <p14:creationId xmlns:p14="http://schemas.microsoft.com/office/powerpoint/2010/main" val="3055728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EECE1-B15E-4675-8F80-7AA64F1FA8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9000-5458-4F6F-BC72-4FCD32DC2E9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9007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EECE1-B15E-4675-8F80-7AA64F1FA8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9000-5458-4F6F-BC72-4FCD32DC2E90}" type="slidenum">
              <a:rPr lang="en-US" smtClean="0"/>
              <a:t>‹#›</a:t>
            </a:fld>
            <a:endParaRPr lang="en-US"/>
          </a:p>
        </p:txBody>
      </p:sp>
    </p:spTree>
    <p:extLst>
      <p:ext uri="{BB962C8B-B14F-4D97-AF65-F5344CB8AC3E}">
        <p14:creationId xmlns:p14="http://schemas.microsoft.com/office/powerpoint/2010/main" val="3524546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EECE1-B15E-4675-8F80-7AA64F1FA8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9000-5458-4F6F-BC72-4FCD32DC2E90}" type="slidenum">
              <a:rPr lang="en-US" smtClean="0"/>
              <a:t>‹#›</a:t>
            </a:fld>
            <a:endParaRPr lang="en-US"/>
          </a:p>
        </p:txBody>
      </p:sp>
    </p:spTree>
    <p:extLst>
      <p:ext uri="{BB962C8B-B14F-4D97-AF65-F5344CB8AC3E}">
        <p14:creationId xmlns:p14="http://schemas.microsoft.com/office/powerpoint/2010/main" val="2443294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EECE1-B15E-4675-8F80-7AA64F1FA8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9000-5458-4F6F-BC72-4FCD32DC2E90}" type="slidenum">
              <a:rPr lang="en-US" smtClean="0"/>
              <a:t>‹#›</a:t>
            </a:fld>
            <a:endParaRPr lang="en-US"/>
          </a:p>
        </p:txBody>
      </p:sp>
    </p:spTree>
    <p:extLst>
      <p:ext uri="{BB962C8B-B14F-4D97-AF65-F5344CB8AC3E}">
        <p14:creationId xmlns:p14="http://schemas.microsoft.com/office/powerpoint/2010/main" val="1435928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EEECE1-B15E-4675-8F80-7AA64F1FA8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9000-5458-4F6F-BC72-4FCD32DC2E90}" type="slidenum">
              <a:rPr lang="en-US" smtClean="0"/>
              <a:t>‹#›</a:t>
            </a:fld>
            <a:endParaRPr lang="en-US"/>
          </a:p>
        </p:txBody>
      </p:sp>
    </p:spTree>
    <p:extLst>
      <p:ext uri="{BB962C8B-B14F-4D97-AF65-F5344CB8AC3E}">
        <p14:creationId xmlns:p14="http://schemas.microsoft.com/office/powerpoint/2010/main" val="318839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EEECE1-B15E-4675-8F80-7AA64F1FA8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19000-5458-4F6F-BC72-4FCD32DC2E90}" type="slidenum">
              <a:rPr lang="en-US" smtClean="0"/>
              <a:t>‹#›</a:t>
            </a:fld>
            <a:endParaRPr lang="en-US"/>
          </a:p>
        </p:txBody>
      </p:sp>
    </p:spTree>
    <p:extLst>
      <p:ext uri="{BB962C8B-B14F-4D97-AF65-F5344CB8AC3E}">
        <p14:creationId xmlns:p14="http://schemas.microsoft.com/office/powerpoint/2010/main" val="3746531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EEECE1-B15E-4675-8F80-7AA64F1FA8C4}"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19000-5458-4F6F-BC72-4FCD32DC2E90}" type="slidenum">
              <a:rPr lang="en-US" smtClean="0"/>
              <a:t>‹#›</a:t>
            </a:fld>
            <a:endParaRPr lang="en-US"/>
          </a:p>
        </p:txBody>
      </p:sp>
    </p:spTree>
    <p:extLst>
      <p:ext uri="{BB962C8B-B14F-4D97-AF65-F5344CB8AC3E}">
        <p14:creationId xmlns:p14="http://schemas.microsoft.com/office/powerpoint/2010/main" val="302366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EEECE1-B15E-4675-8F80-7AA64F1FA8C4}" type="datetimeFigureOut">
              <a:rPr lang="en-US" smtClean="0"/>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519000-5458-4F6F-BC72-4FCD32DC2E90}" type="slidenum">
              <a:rPr lang="en-US" smtClean="0"/>
              <a:t>‹#›</a:t>
            </a:fld>
            <a:endParaRPr lang="en-US"/>
          </a:p>
        </p:txBody>
      </p:sp>
    </p:spTree>
    <p:extLst>
      <p:ext uri="{BB962C8B-B14F-4D97-AF65-F5344CB8AC3E}">
        <p14:creationId xmlns:p14="http://schemas.microsoft.com/office/powerpoint/2010/main" val="1435307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EEECE1-B15E-4675-8F80-7AA64F1FA8C4}" type="datetimeFigureOut">
              <a:rPr lang="en-US" smtClean="0"/>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519000-5458-4F6F-BC72-4FCD32DC2E90}" type="slidenum">
              <a:rPr lang="en-US" smtClean="0"/>
              <a:t>‹#›</a:t>
            </a:fld>
            <a:endParaRPr lang="en-US"/>
          </a:p>
        </p:txBody>
      </p:sp>
    </p:spTree>
    <p:extLst>
      <p:ext uri="{BB962C8B-B14F-4D97-AF65-F5344CB8AC3E}">
        <p14:creationId xmlns:p14="http://schemas.microsoft.com/office/powerpoint/2010/main" val="3399027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EEECE1-B15E-4675-8F80-7AA64F1FA8C4}" type="datetimeFigureOut">
              <a:rPr lang="en-US" smtClean="0"/>
              <a:t>4/7/2025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519000-5458-4F6F-BC72-4FCD32DC2E90}" type="slidenum">
              <a:rPr lang="en-US" smtClean="0"/>
              <a:t>‹#›</a:t>
            </a:fld>
            <a:endParaRPr lang="en-US"/>
          </a:p>
        </p:txBody>
      </p:sp>
    </p:spTree>
    <p:extLst>
      <p:ext uri="{BB962C8B-B14F-4D97-AF65-F5344CB8AC3E}">
        <p14:creationId xmlns:p14="http://schemas.microsoft.com/office/powerpoint/2010/main" val="130708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EEECE1-B15E-4675-8F80-7AA64F1FA8C4}"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19000-5458-4F6F-BC72-4FCD32DC2E90}" type="slidenum">
              <a:rPr lang="en-US" smtClean="0"/>
              <a:t>‹#›</a:t>
            </a:fld>
            <a:endParaRPr lang="en-US"/>
          </a:p>
        </p:txBody>
      </p:sp>
    </p:spTree>
    <p:extLst>
      <p:ext uri="{BB962C8B-B14F-4D97-AF65-F5344CB8AC3E}">
        <p14:creationId xmlns:p14="http://schemas.microsoft.com/office/powerpoint/2010/main" val="3978789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EEECE1-B15E-4675-8F80-7AA64F1FA8C4}"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19000-5458-4F6F-BC72-4FCD32DC2E90}" type="slidenum">
              <a:rPr lang="en-US" smtClean="0"/>
              <a:t>‹#›</a:t>
            </a:fld>
            <a:endParaRPr lang="en-US"/>
          </a:p>
        </p:txBody>
      </p:sp>
    </p:spTree>
    <p:extLst>
      <p:ext uri="{BB962C8B-B14F-4D97-AF65-F5344CB8AC3E}">
        <p14:creationId xmlns:p14="http://schemas.microsoft.com/office/powerpoint/2010/main" val="3878717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EEECE1-B15E-4675-8F80-7AA64F1FA8C4}" type="datetimeFigureOut">
              <a:rPr lang="en-US" smtClean="0"/>
              <a:t>4/7/2025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519000-5458-4F6F-BC72-4FCD32DC2E90}" type="slidenum">
              <a:rPr lang="en-US" smtClean="0"/>
              <a:t>‹#›</a:t>
            </a:fld>
            <a:endParaRPr lang="en-US"/>
          </a:p>
        </p:txBody>
      </p:sp>
    </p:spTree>
    <p:extLst>
      <p:ext uri="{BB962C8B-B14F-4D97-AF65-F5344CB8AC3E}">
        <p14:creationId xmlns:p14="http://schemas.microsoft.com/office/powerpoint/2010/main" val="2903455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585A-2296-E702-8F7C-1DFCFD07E979}"/>
              </a:ext>
            </a:extLst>
          </p:cNvPr>
          <p:cNvSpPr>
            <a:spLocks noGrp="1"/>
          </p:cNvSpPr>
          <p:nvPr>
            <p:ph type="ctrTitle"/>
          </p:nvPr>
        </p:nvSpPr>
        <p:spPr/>
        <p:txBody>
          <a:bodyPr/>
          <a:lstStyle/>
          <a:p>
            <a:r>
              <a:rPr lang="en-US" dirty="0"/>
              <a:t>Most Important Resources in Azure </a:t>
            </a:r>
          </a:p>
        </p:txBody>
      </p:sp>
      <p:sp>
        <p:nvSpPr>
          <p:cNvPr id="3" name="Subtitle 2">
            <a:extLst>
              <a:ext uri="{FF2B5EF4-FFF2-40B4-BE49-F238E27FC236}">
                <a16:creationId xmlns:a16="http://schemas.microsoft.com/office/drawing/2014/main" id="{B61B37CB-82E6-A432-30A0-31CE31416D0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50777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185527-744F-3450-D696-25BB421691C0}"/>
              </a:ext>
            </a:extLst>
          </p:cNvPr>
          <p:cNvPicPr>
            <a:picLocks noChangeAspect="1"/>
          </p:cNvPicPr>
          <p:nvPr/>
        </p:nvPicPr>
        <p:blipFill>
          <a:blip r:embed="rId2"/>
          <a:stretch>
            <a:fillRect/>
          </a:stretch>
        </p:blipFill>
        <p:spPr>
          <a:xfrm>
            <a:off x="1541646" y="352251"/>
            <a:ext cx="7449590" cy="2495898"/>
          </a:xfrm>
          <a:prstGeom prst="rect">
            <a:avLst/>
          </a:prstGeom>
        </p:spPr>
      </p:pic>
      <p:pic>
        <p:nvPicPr>
          <p:cNvPr id="5" name="Picture 4">
            <a:extLst>
              <a:ext uri="{FF2B5EF4-FFF2-40B4-BE49-F238E27FC236}">
                <a16:creationId xmlns:a16="http://schemas.microsoft.com/office/drawing/2014/main" id="{2E355947-BC51-863C-E6A0-DB3DEAB22476}"/>
              </a:ext>
            </a:extLst>
          </p:cNvPr>
          <p:cNvPicPr>
            <a:picLocks noChangeAspect="1"/>
          </p:cNvPicPr>
          <p:nvPr/>
        </p:nvPicPr>
        <p:blipFill>
          <a:blip r:embed="rId3"/>
          <a:stretch>
            <a:fillRect/>
          </a:stretch>
        </p:blipFill>
        <p:spPr>
          <a:xfrm>
            <a:off x="1456804" y="2773989"/>
            <a:ext cx="7466243" cy="3560824"/>
          </a:xfrm>
          <a:prstGeom prst="rect">
            <a:avLst/>
          </a:prstGeom>
        </p:spPr>
      </p:pic>
    </p:spTree>
    <p:extLst>
      <p:ext uri="{BB962C8B-B14F-4D97-AF65-F5344CB8AC3E}">
        <p14:creationId xmlns:p14="http://schemas.microsoft.com/office/powerpoint/2010/main" val="360788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9B70-4316-062E-C36A-A08E84DEECCD}"/>
              </a:ext>
            </a:extLst>
          </p:cNvPr>
          <p:cNvSpPr>
            <a:spLocks noGrp="1"/>
          </p:cNvSpPr>
          <p:nvPr>
            <p:ph type="title"/>
          </p:nvPr>
        </p:nvSpPr>
        <p:spPr/>
        <p:txBody>
          <a:bodyPr/>
          <a:lstStyle/>
          <a:p>
            <a:r>
              <a:rPr lang="en-US" dirty="0"/>
              <a:t>              Azure Virtual Machines</a:t>
            </a:r>
          </a:p>
        </p:txBody>
      </p:sp>
      <p:sp>
        <p:nvSpPr>
          <p:cNvPr id="3" name="Content Placeholder 2">
            <a:extLst>
              <a:ext uri="{FF2B5EF4-FFF2-40B4-BE49-F238E27FC236}">
                <a16:creationId xmlns:a16="http://schemas.microsoft.com/office/drawing/2014/main" id="{8DFEE611-CE76-D50E-55EB-CB1CCF05ADE3}"/>
              </a:ext>
            </a:extLst>
          </p:cNvPr>
          <p:cNvSpPr>
            <a:spLocks noGrp="1"/>
          </p:cNvSpPr>
          <p:nvPr>
            <p:ph idx="1"/>
          </p:nvPr>
        </p:nvSpPr>
        <p:spPr/>
        <p:txBody>
          <a:bodyPr/>
          <a:lstStyle/>
          <a:p>
            <a:pPr marL="0" indent="0">
              <a:buNone/>
            </a:pPr>
            <a:r>
              <a:rPr lang="en-US" dirty="0"/>
              <a:t>    </a:t>
            </a:r>
            <a:r>
              <a:rPr lang="en-US" sz="2400" b="1" u="sng" dirty="0">
                <a:solidFill>
                  <a:schemeClr val="accent1">
                    <a:lumMod val="50000"/>
                  </a:schemeClr>
                </a:solidFill>
              </a:rPr>
              <a:t>Virtualization</a:t>
            </a:r>
          </a:p>
          <a:p>
            <a:r>
              <a:rPr lang="en-US" dirty="0"/>
              <a:t>In general, virtualization refers to the process of simulating something.</a:t>
            </a:r>
          </a:p>
          <a:p>
            <a:r>
              <a:rPr lang="en-US" dirty="0"/>
              <a:t>The technique of operating a virtual instance of a computer system in a layer separate from the real hardware is known as virtualization.</a:t>
            </a:r>
          </a:p>
          <a:p>
            <a:r>
              <a:rPr lang="en-US" dirty="0"/>
              <a:t>It most often refers to the use of several operating systems on a computer system at the same time.</a:t>
            </a:r>
          </a:p>
          <a:p>
            <a:r>
              <a:rPr lang="en-US" dirty="0"/>
              <a:t>So, if you have a Windows computer, you may run a Linux-based operating system in a Windows virtual machine by using technologies like VMware, which supports Virtualization.</a:t>
            </a:r>
          </a:p>
        </p:txBody>
      </p:sp>
    </p:spTree>
    <p:extLst>
      <p:ext uri="{BB962C8B-B14F-4D97-AF65-F5344CB8AC3E}">
        <p14:creationId xmlns:p14="http://schemas.microsoft.com/office/powerpoint/2010/main" val="2094599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782B8D-80DB-D581-F0E6-2911A9CE6027}"/>
              </a:ext>
            </a:extLst>
          </p:cNvPr>
          <p:cNvSpPr txBox="1"/>
          <p:nvPr/>
        </p:nvSpPr>
        <p:spPr>
          <a:xfrm>
            <a:off x="386499" y="678731"/>
            <a:ext cx="10671142" cy="5632311"/>
          </a:xfrm>
          <a:prstGeom prst="rect">
            <a:avLst/>
          </a:prstGeom>
          <a:noFill/>
        </p:spPr>
        <p:txBody>
          <a:bodyPr wrap="square">
            <a:spAutoFit/>
          </a:bodyPr>
          <a:lstStyle/>
          <a:p>
            <a:r>
              <a:rPr lang="en-US" b="1" u="sng" dirty="0">
                <a:solidFill>
                  <a:schemeClr val="accent2"/>
                </a:solidFill>
              </a:rPr>
              <a:t>Azure Virtual Machines (Infrastructure As A Service)</a:t>
            </a:r>
          </a:p>
          <a:p>
            <a:endParaRPr lang="en-US" b="1" u="sng" dirty="0">
              <a:solidFill>
                <a:schemeClr val="accent2"/>
              </a:solidFill>
            </a:endParaRPr>
          </a:p>
          <a:p>
            <a:pPr marL="342900" indent="-342900">
              <a:buAutoNum type="arabicPeriod"/>
            </a:pPr>
            <a:r>
              <a:rPr lang="en-US" dirty="0"/>
              <a:t>Azure Virtual Machines are an IAAS offering </a:t>
            </a:r>
          </a:p>
          <a:p>
            <a:pPr marL="342900" indent="-342900">
              <a:buAutoNum type="arabicPeriod"/>
            </a:pPr>
            <a:r>
              <a:rPr lang="en-US" b="1" dirty="0"/>
              <a:t>Azure Virtual Machine: </a:t>
            </a:r>
          </a:p>
          <a:p>
            <a:r>
              <a:rPr lang="en-US" dirty="0"/>
              <a:t>	a. Are cost-effective </a:t>
            </a:r>
          </a:p>
          <a:p>
            <a:r>
              <a:rPr lang="en-US" dirty="0"/>
              <a:t>	b. Multiple resources are created along with VM when created 	</a:t>
            </a:r>
          </a:p>
          <a:p>
            <a:r>
              <a:rPr lang="en-US" dirty="0"/>
              <a:t>	c. Users can choose amongst a variety of available configurations and OS as per the 				    requirements. </a:t>
            </a:r>
          </a:p>
          <a:p>
            <a:endParaRPr lang="en-US" dirty="0"/>
          </a:p>
          <a:p>
            <a:r>
              <a:rPr lang="en-US" dirty="0"/>
              <a:t>With regular use of a Linux operating system through virtualization, one must download software such as VMware and certain files linked to the Linux OS itself, but this is not the case for Azure Virtual Machines, which can be run in the cloud itself. </a:t>
            </a:r>
          </a:p>
          <a:p>
            <a:endParaRPr lang="en-US" dirty="0"/>
          </a:p>
          <a:p>
            <a:r>
              <a:rPr lang="en-US" dirty="0"/>
              <a:t>We don't need to download any hefty software since we can connect to the VM directly in many ways. </a:t>
            </a:r>
          </a:p>
          <a:p>
            <a:endParaRPr lang="en-US" dirty="0"/>
          </a:p>
          <a:p>
            <a:r>
              <a:rPr lang="en-US" dirty="0"/>
              <a:t>Two of those ways are: </a:t>
            </a:r>
          </a:p>
          <a:p>
            <a:r>
              <a:rPr lang="en-US" dirty="0"/>
              <a:t>● Using Remote Desktop Connection (RDP) </a:t>
            </a:r>
          </a:p>
          <a:p>
            <a:r>
              <a:rPr lang="en-US" dirty="0"/>
              <a:t>● Using Azure Bastion Service A public IP address is assigned to the virtual machine for it to   	       	communicate with the internet. It's important to know how virtual machines are created in 	azure.</a:t>
            </a:r>
          </a:p>
        </p:txBody>
      </p:sp>
    </p:spTree>
    <p:extLst>
      <p:ext uri="{BB962C8B-B14F-4D97-AF65-F5344CB8AC3E}">
        <p14:creationId xmlns:p14="http://schemas.microsoft.com/office/powerpoint/2010/main" val="364995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91A6-7AF1-DADD-3518-1F4394755605}"/>
              </a:ext>
            </a:extLst>
          </p:cNvPr>
          <p:cNvSpPr>
            <a:spLocks noGrp="1"/>
          </p:cNvSpPr>
          <p:nvPr>
            <p:ph type="title"/>
          </p:nvPr>
        </p:nvSpPr>
        <p:spPr/>
        <p:txBody>
          <a:bodyPr/>
          <a:lstStyle/>
          <a:p>
            <a:r>
              <a:rPr lang="en-US" dirty="0"/>
              <a:t>Azure Virtual Networks</a:t>
            </a:r>
          </a:p>
        </p:txBody>
      </p:sp>
      <p:sp>
        <p:nvSpPr>
          <p:cNvPr id="3" name="Content Placeholder 2">
            <a:extLst>
              <a:ext uri="{FF2B5EF4-FFF2-40B4-BE49-F238E27FC236}">
                <a16:creationId xmlns:a16="http://schemas.microsoft.com/office/drawing/2014/main" id="{57D0076E-DC07-9085-9784-4190CA700437}"/>
              </a:ext>
            </a:extLst>
          </p:cNvPr>
          <p:cNvSpPr>
            <a:spLocks noGrp="1"/>
          </p:cNvSpPr>
          <p:nvPr>
            <p:ph idx="1"/>
          </p:nvPr>
        </p:nvSpPr>
        <p:spPr/>
        <p:txBody>
          <a:bodyPr/>
          <a:lstStyle/>
          <a:p>
            <a:pPr marL="0" indent="0">
              <a:buNone/>
            </a:pPr>
            <a:r>
              <a:rPr lang="en-US" dirty="0"/>
              <a:t>Azure Virtual Machines are hosted in an Azure Virtual Network. In Azure, you create your virtual network. If necessary, you may build several virtual networks in Azure. Each virtual network in azure needs to be assigned to an address space. Example of an address space 15.0.0.0/16.</a:t>
            </a:r>
          </a:p>
          <a:p>
            <a:pPr marL="0" indent="0">
              <a:buNone/>
            </a:pPr>
            <a:endParaRPr lang="en-US" dirty="0"/>
          </a:p>
          <a:p>
            <a:pPr marL="0" indent="0">
              <a:buNone/>
            </a:pPr>
            <a:r>
              <a:rPr lang="en-US" dirty="0"/>
              <a:t>Some called subnets have an address space that is a subset of the virtual network. As there can be many subsets for a set of numbers, there can be many subnets for a virtual network. You can spin up a virtual machine in a subnet, each machine launched in a subnet gets a private IP address. A private IP address facilitates inter-subnet communication.</a:t>
            </a:r>
          </a:p>
        </p:txBody>
      </p:sp>
    </p:spTree>
    <p:extLst>
      <p:ext uri="{BB962C8B-B14F-4D97-AF65-F5344CB8AC3E}">
        <p14:creationId xmlns:p14="http://schemas.microsoft.com/office/powerpoint/2010/main" val="148295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E16DF4-F3CA-915C-A3A4-B6A2134510D3}"/>
              </a:ext>
            </a:extLst>
          </p:cNvPr>
          <p:cNvSpPr txBox="1"/>
          <p:nvPr/>
        </p:nvSpPr>
        <p:spPr>
          <a:xfrm>
            <a:off x="415938" y="394692"/>
            <a:ext cx="10746555" cy="6463308"/>
          </a:xfrm>
          <a:prstGeom prst="rect">
            <a:avLst/>
          </a:prstGeom>
          <a:noFill/>
        </p:spPr>
        <p:txBody>
          <a:bodyPr wrap="square">
            <a:spAutoFit/>
          </a:bodyPr>
          <a:lstStyle/>
          <a:p>
            <a:r>
              <a:rPr lang="en-US" b="1" u="sng" dirty="0">
                <a:solidFill>
                  <a:schemeClr val="accent2"/>
                </a:solidFill>
              </a:rPr>
              <a:t>Azure Storage Accounts </a:t>
            </a:r>
          </a:p>
          <a:p>
            <a:r>
              <a:rPr lang="en-US" dirty="0"/>
              <a:t>Azure Storage includes massively scalable object storage for data objects, a cloud file system, a messaging store for secure communications, and a NoSQL store. Azure Storage accounts are extremely durable and available. </a:t>
            </a:r>
          </a:p>
          <a:p>
            <a:r>
              <a:rPr lang="en-US" b="1" u="sng" dirty="0">
                <a:solidFill>
                  <a:schemeClr val="accent2"/>
                </a:solidFill>
              </a:rPr>
              <a:t>Blob Storage </a:t>
            </a:r>
          </a:p>
          <a:p>
            <a:r>
              <a:rPr lang="en-US" dirty="0"/>
              <a:t>Blob Storage is useful for storing videos, images, large files, log files, etc. Blob storage stores things in the form of objects.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There are three types of storage tiers available in blob storage.</a:t>
            </a:r>
          </a:p>
          <a:p>
            <a:r>
              <a:rPr lang="en-US" dirty="0"/>
              <a:t>Hot tier - frequently accessed.</a:t>
            </a:r>
          </a:p>
          <a:p>
            <a:r>
              <a:rPr lang="en-US" dirty="0"/>
              <a:t>Cold Tier - less frequently accessed.</a:t>
            </a:r>
          </a:p>
          <a:p>
            <a:r>
              <a:rPr lang="en-US" dirty="0"/>
              <a:t>Archive Tier - rarely accessed.</a:t>
            </a:r>
          </a:p>
          <a:p>
            <a:endParaRPr lang="en-US" dirty="0"/>
          </a:p>
        </p:txBody>
      </p:sp>
      <p:pic>
        <p:nvPicPr>
          <p:cNvPr id="5" name="Picture 4">
            <a:extLst>
              <a:ext uri="{FF2B5EF4-FFF2-40B4-BE49-F238E27FC236}">
                <a16:creationId xmlns:a16="http://schemas.microsoft.com/office/drawing/2014/main" id="{38DB49ED-0149-F22A-7641-80349B241466}"/>
              </a:ext>
            </a:extLst>
          </p:cNvPr>
          <p:cNvPicPr>
            <a:picLocks noChangeAspect="1"/>
          </p:cNvPicPr>
          <p:nvPr/>
        </p:nvPicPr>
        <p:blipFill>
          <a:blip r:embed="rId2"/>
          <a:stretch>
            <a:fillRect/>
          </a:stretch>
        </p:blipFill>
        <p:spPr>
          <a:xfrm>
            <a:off x="3016577" y="2355328"/>
            <a:ext cx="5297864" cy="2754000"/>
          </a:xfrm>
          <a:prstGeom prst="rect">
            <a:avLst/>
          </a:prstGeom>
        </p:spPr>
      </p:pic>
    </p:spTree>
    <p:extLst>
      <p:ext uri="{BB962C8B-B14F-4D97-AF65-F5344CB8AC3E}">
        <p14:creationId xmlns:p14="http://schemas.microsoft.com/office/powerpoint/2010/main" val="2919549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55D352-480C-2D25-220A-47A59DCBB75D}"/>
              </a:ext>
            </a:extLst>
          </p:cNvPr>
          <p:cNvSpPr txBox="1"/>
          <p:nvPr/>
        </p:nvSpPr>
        <p:spPr>
          <a:xfrm>
            <a:off x="313234" y="905139"/>
            <a:ext cx="11149263" cy="2862322"/>
          </a:xfrm>
          <a:prstGeom prst="rect">
            <a:avLst/>
          </a:prstGeom>
          <a:noFill/>
        </p:spPr>
        <p:txBody>
          <a:bodyPr wrap="square">
            <a:spAutoFit/>
          </a:bodyPr>
          <a:lstStyle/>
          <a:p>
            <a:r>
              <a:rPr lang="en-US" b="1" u="sng" dirty="0">
                <a:solidFill>
                  <a:schemeClr val="accent2"/>
                </a:solidFill>
              </a:rPr>
              <a:t>Table Storage :</a:t>
            </a:r>
            <a:r>
              <a:rPr lang="en-US" dirty="0"/>
              <a:t>It is a low-cost method of storing table-like data for applications. This type of storage is a  			    key- attribute storage and is most significantly utilized for NoSQL data. </a:t>
            </a:r>
          </a:p>
          <a:p>
            <a:endParaRPr lang="en-US" dirty="0"/>
          </a:p>
          <a:p>
            <a:r>
              <a:rPr lang="en-US" b="1" u="sng" dirty="0">
                <a:solidFill>
                  <a:schemeClr val="accent2"/>
                </a:solidFill>
              </a:rPr>
              <a:t>File Storage :</a:t>
            </a:r>
            <a:r>
              <a:rPr lang="en-US" dirty="0"/>
              <a:t>File Storage uses the Server Message Block Protocol to retrieve files. It can be used to mount 			file shares on Windows, Linux, and Mac machines.</a:t>
            </a:r>
          </a:p>
          <a:p>
            <a:endParaRPr lang="en-US" dirty="0"/>
          </a:p>
          <a:p>
            <a:r>
              <a:rPr lang="en-US" b="1" u="sng" dirty="0">
                <a:solidFill>
                  <a:schemeClr val="accent2"/>
                </a:solidFill>
              </a:rPr>
              <a:t>Queue Storage: </a:t>
            </a:r>
            <a:r>
              <a:rPr lang="en-US" dirty="0"/>
              <a:t>It is a messaging service offered by Azure. It is used to retrieve and save messages. A 				     queue may hold millions of messages.</a:t>
            </a:r>
          </a:p>
          <a:p>
            <a:endParaRPr lang="en-US" dirty="0"/>
          </a:p>
          <a:p>
            <a:endParaRPr lang="en-US" dirty="0"/>
          </a:p>
        </p:txBody>
      </p:sp>
      <p:pic>
        <p:nvPicPr>
          <p:cNvPr id="5" name="Picture 4">
            <a:extLst>
              <a:ext uri="{FF2B5EF4-FFF2-40B4-BE49-F238E27FC236}">
                <a16:creationId xmlns:a16="http://schemas.microsoft.com/office/drawing/2014/main" id="{D323143E-63E3-25FA-2C66-CC06260A8C90}"/>
              </a:ext>
            </a:extLst>
          </p:cNvPr>
          <p:cNvPicPr>
            <a:picLocks noChangeAspect="1"/>
          </p:cNvPicPr>
          <p:nvPr/>
        </p:nvPicPr>
        <p:blipFill>
          <a:blip r:embed="rId2"/>
          <a:stretch>
            <a:fillRect/>
          </a:stretch>
        </p:blipFill>
        <p:spPr>
          <a:xfrm>
            <a:off x="2695313" y="3663766"/>
            <a:ext cx="5858693" cy="1886213"/>
          </a:xfrm>
          <a:prstGeom prst="rect">
            <a:avLst/>
          </a:prstGeom>
        </p:spPr>
      </p:pic>
    </p:spTree>
    <p:extLst>
      <p:ext uri="{BB962C8B-B14F-4D97-AF65-F5344CB8AC3E}">
        <p14:creationId xmlns:p14="http://schemas.microsoft.com/office/powerpoint/2010/main" val="435634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859D0-C9F1-73AC-ED67-97DC6FC40B15}"/>
              </a:ext>
            </a:extLst>
          </p:cNvPr>
          <p:cNvSpPr>
            <a:spLocks noGrp="1"/>
          </p:cNvSpPr>
          <p:nvPr>
            <p:ph type="title"/>
          </p:nvPr>
        </p:nvSpPr>
        <p:spPr/>
        <p:txBody>
          <a:bodyPr/>
          <a:lstStyle/>
          <a:p>
            <a:r>
              <a:rPr lang="en-US" dirty="0"/>
              <a:t>Azure Database Services</a:t>
            </a:r>
          </a:p>
        </p:txBody>
      </p:sp>
      <p:pic>
        <p:nvPicPr>
          <p:cNvPr id="5" name="Content Placeholder 4">
            <a:extLst>
              <a:ext uri="{FF2B5EF4-FFF2-40B4-BE49-F238E27FC236}">
                <a16:creationId xmlns:a16="http://schemas.microsoft.com/office/drawing/2014/main" id="{EE15379E-96DD-5BCC-9519-CD91CA68D877}"/>
              </a:ext>
            </a:extLst>
          </p:cNvPr>
          <p:cNvPicPr>
            <a:picLocks noGrp="1" noChangeAspect="1"/>
          </p:cNvPicPr>
          <p:nvPr>
            <p:ph idx="1"/>
          </p:nvPr>
        </p:nvPicPr>
        <p:blipFill>
          <a:blip r:embed="rId2"/>
          <a:stretch>
            <a:fillRect/>
          </a:stretch>
        </p:blipFill>
        <p:spPr>
          <a:xfrm>
            <a:off x="1187777" y="1930400"/>
            <a:ext cx="7786541" cy="4385559"/>
          </a:xfrm>
        </p:spPr>
      </p:pic>
    </p:spTree>
    <p:extLst>
      <p:ext uri="{BB962C8B-B14F-4D97-AF65-F5344CB8AC3E}">
        <p14:creationId xmlns:p14="http://schemas.microsoft.com/office/powerpoint/2010/main" val="1746661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E26546-219E-3EB4-352D-9D4C28DE4A50}"/>
              </a:ext>
            </a:extLst>
          </p:cNvPr>
          <p:cNvSpPr txBox="1"/>
          <p:nvPr/>
        </p:nvSpPr>
        <p:spPr>
          <a:xfrm>
            <a:off x="348791" y="273378"/>
            <a:ext cx="11377987" cy="3139321"/>
          </a:xfrm>
          <a:prstGeom prst="rect">
            <a:avLst/>
          </a:prstGeom>
          <a:noFill/>
        </p:spPr>
        <p:txBody>
          <a:bodyPr wrap="square">
            <a:spAutoFit/>
          </a:bodyPr>
          <a:lstStyle/>
          <a:p>
            <a:r>
              <a:rPr lang="en-US" dirty="0"/>
              <a:t>In Azure, there are several Database services to choose from. They are as follows:</a:t>
            </a:r>
          </a:p>
          <a:p>
            <a:endParaRPr lang="en-US" b="1" u="sng" dirty="0">
              <a:solidFill>
                <a:schemeClr val="accent2"/>
              </a:solidFill>
            </a:endParaRPr>
          </a:p>
          <a:p>
            <a:r>
              <a:rPr lang="en-US" b="1" u="sng" dirty="0">
                <a:solidFill>
                  <a:schemeClr val="accent2"/>
                </a:solidFill>
              </a:rPr>
              <a:t>Azure Cosmos DB (Serverless Multi-Model Database) </a:t>
            </a:r>
          </a:p>
          <a:p>
            <a:r>
              <a:rPr lang="en-US" dirty="0"/>
              <a:t>We can achieve low-latency data access by using the Azure Cosmos DB service. It includes a capability that allows for data replication in real-time. It is automatically scalable. It also provides 99.999 % read and write availability.</a:t>
            </a:r>
          </a:p>
          <a:p>
            <a:endParaRPr lang="en-US" b="1" u="sng" dirty="0">
              <a:solidFill>
                <a:schemeClr val="accent2"/>
              </a:solidFill>
            </a:endParaRPr>
          </a:p>
          <a:p>
            <a:r>
              <a:rPr lang="en-US" b="1" u="sng" dirty="0">
                <a:solidFill>
                  <a:schemeClr val="accent2"/>
                </a:solidFill>
              </a:rPr>
              <a:t>Azure SQL Database (PaaS)</a:t>
            </a:r>
          </a:p>
          <a:p>
            <a:r>
              <a:rPr lang="en-US" dirty="0"/>
              <a:t>Azure SQL Database provides us with 99.99% availability. It has a built-in backup and recovery feature. We can also host a SQL Server on a virtual machine, but it wouldn’t remain PaaS.</a:t>
            </a:r>
          </a:p>
          <a:p>
            <a:r>
              <a:rPr lang="en-US" b="1" u="sng" dirty="0">
                <a:solidFill>
                  <a:schemeClr val="accent2"/>
                </a:solidFill>
              </a:rPr>
              <a:t>Comparison</a:t>
            </a:r>
          </a:p>
        </p:txBody>
      </p:sp>
      <p:pic>
        <p:nvPicPr>
          <p:cNvPr id="5" name="Picture 4">
            <a:extLst>
              <a:ext uri="{FF2B5EF4-FFF2-40B4-BE49-F238E27FC236}">
                <a16:creationId xmlns:a16="http://schemas.microsoft.com/office/drawing/2014/main" id="{CC2BB210-4BDD-8C84-B266-6CAD3358728C}"/>
              </a:ext>
            </a:extLst>
          </p:cNvPr>
          <p:cNvPicPr>
            <a:picLocks noChangeAspect="1"/>
          </p:cNvPicPr>
          <p:nvPr/>
        </p:nvPicPr>
        <p:blipFill>
          <a:blip r:embed="rId2"/>
          <a:stretch>
            <a:fillRect/>
          </a:stretch>
        </p:blipFill>
        <p:spPr>
          <a:xfrm>
            <a:off x="1027521" y="3412699"/>
            <a:ext cx="8148068" cy="3154522"/>
          </a:xfrm>
          <a:prstGeom prst="rect">
            <a:avLst/>
          </a:prstGeom>
        </p:spPr>
      </p:pic>
    </p:spTree>
    <p:extLst>
      <p:ext uri="{BB962C8B-B14F-4D97-AF65-F5344CB8AC3E}">
        <p14:creationId xmlns:p14="http://schemas.microsoft.com/office/powerpoint/2010/main" val="3627922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8C4FFB-E896-0643-AB38-65B0F1327628}"/>
              </a:ext>
            </a:extLst>
          </p:cNvPr>
          <p:cNvSpPr txBox="1"/>
          <p:nvPr/>
        </p:nvSpPr>
        <p:spPr>
          <a:xfrm>
            <a:off x="782424" y="1102936"/>
            <a:ext cx="9898145" cy="3693319"/>
          </a:xfrm>
          <a:prstGeom prst="rect">
            <a:avLst/>
          </a:prstGeom>
          <a:noFill/>
        </p:spPr>
        <p:txBody>
          <a:bodyPr wrap="square">
            <a:spAutoFit/>
          </a:bodyPr>
          <a:lstStyle/>
          <a:p>
            <a:r>
              <a:rPr lang="en-US" b="1" dirty="0">
                <a:solidFill>
                  <a:schemeClr val="accent2"/>
                </a:solidFill>
              </a:rPr>
              <a:t>Azure Database for MySQL(PaaS) </a:t>
            </a:r>
          </a:p>
          <a:p>
            <a:r>
              <a:rPr lang="en-US" dirty="0"/>
              <a:t>This is a MySQL Community Edition available in azure that comes in with high built-in availability as well as automated backups and restoration points. </a:t>
            </a:r>
          </a:p>
          <a:p>
            <a:endParaRPr lang="en-US" dirty="0"/>
          </a:p>
          <a:p>
            <a:r>
              <a:rPr lang="en-US" b="1" dirty="0">
                <a:solidFill>
                  <a:schemeClr val="accent2"/>
                </a:solidFill>
              </a:rPr>
              <a:t>Azure Database for PostgreSQL(PaaS) </a:t>
            </a:r>
          </a:p>
          <a:p>
            <a:r>
              <a:rPr lang="en-US" dirty="0"/>
              <a:t>This is a PostgreSQL Community Edition available in azure that comes in with high built-in availability as well as automated backups and restoration points.</a:t>
            </a:r>
          </a:p>
          <a:p>
            <a:r>
              <a:rPr lang="en-US" dirty="0"/>
              <a:t> </a:t>
            </a:r>
          </a:p>
          <a:p>
            <a:r>
              <a:rPr lang="en-US" b="1" dirty="0">
                <a:solidFill>
                  <a:schemeClr val="accent2"/>
                </a:solidFill>
              </a:rPr>
              <a:t>SQL Managed Instance </a:t>
            </a:r>
          </a:p>
          <a:p>
            <a:r>
              <a:rPr lang="en-US" dirty="0"/>
              <a:t>In SQL Managed instances, the underlying database engine is almost 100 percent compatible with the newest SQL Server Enterprise Edition database engine, which is the primary advantage. </a:t>
            </a:r>
          </a:p>
          <a:p>
            <a:r>
              <a:rPr lang="en-US" dirty="0"/>
              <a:t>This makes it simpler for businesses to migrate existing SQL Server workloads to Azure. </a:t>
            </a:r>
          </a:p>
        </p:txBody>
      </p:sp>
    </p:spTree>
    <p:extLst>
      <p:ext uri="{BB962C8B-B14F-4D97-AF65-F5344CB8AC3E}">
        <p14:creationId xmlns:p14="http://schemas.microsoft.com/office/powerpoint/2010/main" val="25720705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78</TotalTime>
  <Words>839</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Most Important Resources in Azure </vt:lpstr>
      <vt:lpstr>              Azure Virtual Machines</vt:lpstr>
      <vt:lpstr>PowerPoint Presentation</vt:lpstr>
      <vt:lpstr>Azure Virtual Networks</vt:lpstr>
      <vt:lpstr>PowerPoint Presentation</vt:lpstr>
      <vt:lpstr>PowerPoint Presentation</vt:lpstr>
      <vt:lpstr>Azure Database Services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Prachi gautam</dc:creator>
  <cp:lastModifiedBy>Prachi gautam</cp:lastModifiedBy>
  <cp:revision>2</cp:revision>
  <dcterms:created xsi:type="dcterms:W3CDTF">2025-04-07T14:44:02Z</dcterms:created>
  <dcterms:modified xsi:type="dcterms:W3CDTF">2025-04-07T16:02:12Z</dcterms:modified>
</cp:coreProperties>
</file>