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6F37621-E900-4F7D-BF92-749B2D857B96}" type="datetimeFigureOut">
              <a:rPr lang="en-US" smtClean="0"/>
              <a:t>4/7/2025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6DA7CD-5285-43E6-BE1C-94D9CF2F68FA}" type="slidenum">
              <a:rPr lang="en-US" smtClean="0"/>
              <a:t>‹#›</a:t>
            </a:fld>
            <a:endParaRPr lang="en-US"/>
          </a:p>
        </p:txBody>
      </p:sp>
    </p:spTree>
    <p:extLst>
      <p:ext uri="{BB962C8B-B14F-4D97-AF65-F5344CB8AC3E}">
        <p14:creationId xmlns:p14="http://schemas.microsoft.com/office/powerpoint/2010/main" val="155024407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37621-E900-4F7D-BF92-749B2D857B96}"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DA7CD-5285-43E6-BE1C-94D9CF2F68FA}" type="slidenum">
              <a:rPr lang="en-US" smtClean="0"/>
              <a:t>‹#›</a:t>
            </a:fld>
            <a:endParaRPr lang="en-US"/>
          </a:p>
        </p:txBody>
      </p:sp>
    </p:spTree>
    <p:extLst>
      <p:ext uri="{BB962C8B-B14F-4D97-AF65-F5344CB8AC3E}">
        <p14:creationId xmlns:p14="http://schemas.microsoft.com/office/powerpoint/2010/main" val="2365378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37621-E900-4F7D-BF92-749B2D857B96}"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DA7CD-5285-43E6-BE1C-94D9CF2F68FA}" type="slidenum">
              <a:rPr lang="en-US" smtClean="0"/>
              <a:t>‹#›</a:t>
            </a:fld>
            <a:endParaRPr lang="en-US"/>
          </a:p>
        </p:txBody>
      </p:sp>
    </p:spTree>
    <p:extLst>
      <p:ext uri="{BB962C8B-B14F-4D97-AF65-F5344CB8AC3E}">
        <p14:creationId xmlns:p14="http://schemas.microsoft.com/office/powerpoint/2010/main" val="4274346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F37621-E900-4F7D-BF92-749B2D857B96}" type="datetimeFigureOut">
              <a:rPr lang="en-US" smtClean="0"/>
              <a:t>4/7/2025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6DA7CD-5285-43E6-BE1C-94D9CF2F68FA}" type="slidenum">
              <a:rPr lang="en-US" smtClean="0"/>
              <a:t>‹#›</a:t>
            </a:fld>
            <a:endParaRPr lang="en-US"/>
          </a:p>
        </p:txBody>
      </p:sp>
    </p:spTree>
    <p:extLst>
      <p:ext uri="{BB962C8B-B14F-4D97-AF65-F5344CB8AC3E}">
        <p14:creationId xmlns:p14="http://schemas.microsoft.com/office/powerpoint/2010/main" val="2846326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6F37621-E900-4F7D-BF92-749B2D857B96}" type="datetimeFigureOut">
              <a:rPr lang="en-US" smtClean="0"/>
              <a:t>4/7/2025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6DA7CD-5285-43E6-BE1C-94D9CF2F68FA}" type="slidenum">
              <a:rPr lang="en-US" smtClean="0"/>
              <a:t>‹#›</a:t>
            </a:fld>
            <a:endParaRPr lang="en-US"/>
          </a:p>
        </p:txBody>
      </p:sp>
    </p:spTree>
    <p:extLst>
      <p:ext uri="{BB962C8B-B14F-4D97-AF65-F5344CB8AC3E}">
        <p14:creationId xmlns:p14="http://schemas.microsoft.com/office/powerpoint/2010/main" val="29846379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6F37621-E900-4F7D-BF92-749B2D857B96}" type="datetimeFigureOut">
              <a:rPr lang="en-US" smtClean="0"/>
              <a:t>4/7/2025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B6DA7CD-5285-43E6-BE1C-94D9CF2F68FA}" type="slidenum">
              <a:rPr lang="en-US" smtClean="0"/>
              <a:t>‹#›</a:t>
            </a:fld>
            <a:endParaRPr lang="en-US"/>
          </a:p>
        </p:txBody>
      </p:sp>
    </p:spTree>
    <p:extLst>
      <p:ext uri="{BB962C8B-B14F-4D97-AF65-F5344CB8AC3E}">
        <p14:creationId xmlns:p14="http://schemas.microsoft.com/office/powerpoint/2010/main" val="1048394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6F37621-E900-4F7D-BF92-749B2D857B96}" type="datetimeFigureOut">
              <a:rPr lang="en-US" smtClean="0"/>
              <a:t>4/7/2025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6DA7CD-5285-43E6-BE1C-94D9CF2F68FA}"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14197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F37621-E900-4F7D-BF92-749B2D857B96}" type="datetimeFigureOut">
              <a:rPr lang="en-US" smtClean="0"/>
              <a:t>4/7/2025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6DA7CD-5285-43E6-BE1C-94D9CF2F68FA}" type="slidenum">
              <a:rPr lang="en-US" smtClean="0"/>
              <a:t>‹#›</a:t>
            </a:fld>
            <a:endParaRPr lang="en-US"/>
          </a:p>
        </p:txBody>
      </p:sp>
    </p:spTree>
    <p:extLst>
      <p:ext uri="{BB962C8B-B14F-4D97-AF65-F5344CB8AC3E}">
        <p14:creationId xmlns:p14="http://schemas.microsoft.com/office/powerpoint/2010/main" val="3146559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F37621-E900-4F7D-BF92-749B2D857B96}" type="datetimeFigureOut">
              <a:rPr lang="en-US" smtClean="0"/>
              <a:t>4/7/2025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6DA7CD-5285-43E6-BE1C-94D9CF2F68FA}" type="slidenum">
              <a:rPr lang="en-US" smtClean="0"/>
              <a:t>‹#›</a:t>
            </a:fld>
            <a:endParaRPr lang="en-US"/>
          </a:p>
        </p:txBody>
      </p:sp>
    </p:spTree>
    <p:extLst>
      <p:ext uri="{BB962C8B-B14F-4D97-AF65-F5344CB8AC3E}">
        <p14:creationId xmlns:p14="http://schemas.microsoft.com/office/powerpoint/2010/main" val="4006128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6F37621-E900-4F7D-BF92-749B2D857B96}" type="datetimeFigureOut">
              <a:rPr lang="en-US" smtClean="0"/>
              <a:t>4/7/2025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3B6DA7CD-5285-43E6-BE1C-94D9CF2F68FA}" type="slidenum">
              <a:rPr lang="en-US" smtClean="0"/>
              <a:t>‹#›</a:t>
            </a:fld>
            <a:endParaRPr lang="en-US"/>
          </a:p>
        </p:txBody>
      </p:sp>
    </p:spTree>
    <p:extLst>
      <p:ext uri="{BB962C8B-B14F-4D97-AF65-F5344CB8AC3E}">
        <p14:creationId xmlns:p14="http://schemas.microsoft.com/office/powerpoint/2010/main" val="3442262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6F37621-E900-4F7D-BF92-749B2D857B96}" type="datetimeFigureOut">
              <a:rPr lang="en-US" smtClean="0"/>
              <a:t>4/7/2025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3B6DA7CD-5285-43E6-BE1C-94D9CF2F68FA}" type="slidenum">
              <a:rPr lang="en-US" smtClean="0"/>
              <a:t>‹#›</a:t>
            </a:fld>
            <a:endParaRPr lang="en-US"/>
          </a:p>
        </p:txBody>
      </p:sp>
    </p:spTree>
    <p:extLst>
      <p:ext uri="{BB962C8B-B14F-4D97-AF65-F5344CB8AC3E}">
        <p14:creationId xmlns:p14="http://schemas.microsoft.com/office/powerpoint/2010/main" val="152495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6F37621-E900-4F7D-BF92-749B2D857B96}" type="datetimeFigureOut">
              <a:rPr lang="en-US" smtClean="0"/>
              <a:t>4/7/2025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B6DA7CD-5285-43E6-BE1C-94D9CF2F68FA}" type="slidenum">
              <a:rPr lang="en-US" smtClean="0"/>
              <a:t>‹#›</a:t>
            </a:fld>
            <a:endParaRPr lang="en-US"/>
          </a:p>
        </p:txBody>
      </p:sp>
    </p:spTree>
    <p:extLst>
      <p:ext uri="{BB962C8B-B14F-4D97-AF65-F5344CB8AC3E}">
        <p14:creationId xmlns:p14="http://schemas.microsoft.com/office/powerpoint/2010/main" val="27645237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4CD8C-7FB6-380D-29B2-4A9E36109A33}"/>
              </a:ext>
            </a:extLst>
          </p:cNvPr>
          <p:cNvSpPr>
            <a:spLocks noGrp="1"/>
          </p:cNvSpPr>
          <p:nvPr>
            <p:ph type="ctrTitle"/>
          </p:nvPr>
        </p:nvSpPr>
        <p:spPr/>
        <p:txBody>
          <a:bodyPr/>
          <a:lstStyle/>
          <a:p>
            <a:r>
              <a:rPr lang="en-US" dirty="0"/>
              <a:t>Core Solutions in Azure</a:t>
            </a:r>
          </a:p>
        </p:txBody>
      </p:sp>
      <p:sp>
        <p:nvSpPr>
          <p:cNvPr id="3" name="Subtitle 2">
            <a:extLst>
              <a:ext uri="{FF2B5EF4-FFF2-40B4-BE49-F238E27FC236}">
                <a16:creationId xmlns:a16="http://schemas.microsoft.com/office/drawing/2014/main" id="{13EBEE9E-3167-EDAC-36D8-117248480EB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8167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DB1DB5-0DAA-BA55-EF62-DB1C7B7C3B18}"/>
              </a:ext>
            </a:extLst>
          </p:cNvPr>
          <p:cNvSpPr txBox="1"/>
          <p:nvPr/>
        </p:nvSpPr>
        <p:spPr>
          <a:xfrm>
            <a:off x="263951" y="245097"/>
            <a:ext cx="11632676" cy="5724644"/>
          </a:xfrm>
          <a:prstGeom prst="rect">
            <a:avLst/>
          </a:prstGeom>
          <a:noFill/>
        </p:spPr>
        <p:txBody>
          <a:bodyPr wrap="square">
            <a:spAutoFit/>
          </a:bodyPr>
          <a:lstStyle/>
          <a:p>
            <a:r>
              <a:rPr lang="en-US" sz="2400" b="1" dirty="0">
                <a:solidFill>
                  <a:srgbClr val="0070C0"/>
                </a:solidFill>
              </a:rPr>
              <a:t>							</a:t>
            </a:r>
            <a:r>
              <a:rPr lang="en-US" sz="2400" b="1" dirty="0" err="1">
                <a:solidFill>
                  <a:srgbClr val="0070C0"/>
                </a:solidFill>
              </a:rPr>
              <a:t>BigData</a:t>
            </a:r>
            <a:r>
              <a:rPr lang="en-US" sz="2400" b="1" dirty="0">
                <a:solidFill>
                  <a:srgbClr val="0070C0"/>
                </a:solidFill>
              </a:rPr>
              <a:t> and Analytics On Azure </a:t>
            </a:r>
          </a:p>
          <a:p>
            <a:endParaRPr lang="en-US" b="1" u="sng" dirty="0">
              <a:solidFill>
                <a:srgbClr val="0070C0"/>
              </a:solidFill>
            </a:endParaRPr>
          </a:p>
          <a:p>
            <a:r>
              <a:rPr lang="en-US" b="1" u="sng" dirty="0">
                <a:solidFill>
                  <a:srgbClr val="00B0F0"/>
                </a:solidFill>
              </a:rPr>
              <a:t>Azure SQL Data Warehouse</a:t>
            </a:r>
          </a:p>
          <a:p>
            <a:r>
              <a:rPr lang="en-US" dirty="0"/>
              <a:t>It is an enterprise data warehouse that is used to storing petabytes of data. It is used for performing query analysis. In this, the data is stored in such a way that it improves the query performance. </a:t>
            </a:r>
          </a:p>
          <a:p>
            <a:endParaRPr lang="en-US" dirty="0"/>
          </a:p>
          <a:p>
            <a:r>
              <a:rPr lang="en-US" b="1" u="sng" dirty="0">
                <a:solidFill>
                  <a:srgbClr val="00B0F0"/>
                </a:solidFill>
              </a:rPr>
              <a:t>Azure HDInsight</a:t>
            </a:r>
          </a:p>
          <a:p>
            <a:r>
              <a:rPr lang="en-US" dirty="0"/>
              <a:t>Azure HDInsight is a fully managed, highly available open-source analytics service. It can be used to run infamous frameworks like Hadoop, Apache Spark, Apache Hive, etc.</a:t>
            </a:r>
          </a:p>
          <a:p>
            <a:endParaRPr lang="en-US" dirty="0"/>
          </a:p>
          <a:p>
            <a:r>
              <a:rPr lang="en-US" b="1" u="sng" dirty="0">
                <a:solidFill>
                  <a:srgbClr val="00B0F0"/>
                </a:solidFill>
              </a:rPr>
              <a:t>Azure Data Lake Analytics</a:t>
            </a:r>
          </a:p>
          <a:p>
            <a:r>
              <a:rPr lang="en-US" dirty="0"/>
              <a:t>Azure Data Lake Analytics allows you to run queries on terabytes or petabytes of data. It uses a special kind of query language called U-SQL.</a:t>
            </a:r>
          </a:p>
          <a:p>
            <a:endParaRPr lang="en-US" dirty="0"/>
          </a:p>
          <a:p>
            <a:r>
              <a:rPr lang="en-US" b="1" u="sng" dirty="0">
                <a:solidFill>
                  <a:srgbClr val="00B0F0"/>
                </a:solidFill>
              </a:rPr>
              <a:t>Azure Synapse Analytics Service</a:t>
            </a:r>
          </a:p>
          <a:p>
            <a:r>
              <a:rPr lang="en-US" dirty="0"/>
              <a:t>This is an analytics service used to build an enterprise data warehouse and big data analytics solution. </a:t>
            </a:r>
          </a:p>
          <a:p>
            <a:endParaRPr lang="en-US" dirty="0"/>
          </a:p>
          <a:p>
            <a:r>
              <a:rPr lang="en-US" b="1" u="sng" dirty="0">
                <a:solidFill>
                  <a:srgbClr val="00B0F0"/>
                </a:solidFill>
              </a:rPr>
              <a:t>Azure Data Bricks </a:t>
            </a:r>
          </a:p>
          <a:p>
            <a:r>
              <a:rPr lang="en-US" dirty="0"/>
              <a:t>This is an Analytics service that is based on only Apache Spark. Using Azure Data Bricks, you can create fully managed, dynamically auto-scalable Apache Spark clusters.  </a:t>
            </a:r>
          </a:p>
        </p:txBody>
      </p:sp>
    </p:spTree>
    <p:extLst>
      <p:ext uri="{BB962C8B-B14F-4D97-AF65-F5344CB8AC3E}">
        <p14:creationId xmlns:p14="http://schemas.microsoft.com/office/powerpoint/2010/main" val="662538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C8359B-46CA-16DB-A187-874FCD28D071}"/>
              </a:ext>
            </a:extLst>
          </p:cNvPr>
          <p:cNvPicPr>
            <a:picLocks noChangeAspect="1"/>
          </p:cNvPicPr>
          <p:nvPr/>
        </p:nvPicPr>
        <p:blipFill>
          <a:blip r:embed="rId2"/>
          <a:stretch>
            <a:fillRect/>
          </a:stretch>
        </p:blipFill>
        <p:spPr>
          <a:xfrm>
            <a:off x="2036418" y="622170"/>
            <a:ext cx="7899434" cy="1427560"/>
          </a:xfrm>
          <a:prstGeom prst="rect">
            <a:avLst/>
          </a:prstGeom>
        </p:spPr>
      </p:pic>
      <p:pic>
        <p:nvPicPr>
          <p:cNvPr id="5" name="Picture 4">
            <a:extLst>
              <a:ext uri="{FF2B5EF4-FFF2-40B4-BE49-F238E27FC236}">
                <a16:creationId xmlns:a16="http://schemas.microsoft.com/office/drawing/2014/main" id="{D4076D6E-0C94-A021-23B4-2D67F3965095}"/>
              </a:ext>
            </a:extLst>
          </p:cNvPr>
          <p:cNvPicPr>
            <a:picLocks noChangeAspect="1"/>
          </p:cNvPicPr>
          <p:nvPr/>
        </p:nvPicPr>
        <p:blipFill>
          <a:blip r:embed="rId3"/>
          <a:stretch>
            <a:fillRect/>
          </a:stretch>
        </p:blipFill>
        <p:spPr>
          <a:xfrm>
            <a:off x="2036418" y="1973778"/>
            <a:ext cx="7899434" cy="3465488"/>
          </a:xfrm>
          <a:prstGeom prst="rect">
            <a:avLst/>
          </a:prstGeom>
        </p:spPr>
      </p:pic>
    </p:spTree>
    <p:extLst>
      <p:ext uri="{BB962C8B-B14F-4D97-AF65-F5344CB8AC3E}">
        <p14:creationId xmlns:p14="http://schemas.microsoft.com/office/powerpoint/2010/main" val="3941439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7D004-6FB2-ADD8-5766-EAE7C42D1FC5}"/>
              </a:ext>
            </a:extLst>
          </p:cNvPr>
          <p:cNvSpPr>
            <a:spLocks noGrp="1"/>
          </p:cNvSpPr>
          <p:nvPr>
            <p:ph type="title"/>
          </p:nvPr>
        </p:nvSpPr>
        <p:spPr/>
        <p:txBody>
          <a:bodyPr/>
          <a:lstStyle/>
          <a:p>
            <a:r>
              <a:rPr lang="en-US" dirty="0"/>
              <a:t>Azure ai services</a:t>
            </a:r>
          </a:p>
        </p:txBody>
      </p:sp>
      <p:sp>
        <p:nvSpPr>
          <p:cNvPr id="3" name="Content Placeholder 2">
            <a:extLst>
              <a:ext uri="{FF2B5EF4-FFF2-40B4-BE49-F238E27FC236}">
                <a16:creationId xmlns:a16="http://schemas.microsoft.com/office/drawing/2014/main" id="{E5EB44AF-0915-3B23-3EEC-75B53FC9AE3D}"/>
              </a:ext>
            </a:extLst>
          </p:cNvPr>
          <p:cNvSpPr>
            <a:spLocks noGrp="1"/>
          </p:cNvSpPr>
          <p:nvPr>
            <p:ph idx="1"/>
          </p:nvPr>
        </p:nvSpPr>
        <p:spPr>
          <a:xfrm>
            <a:off x="1461217" y="2675752"/>
            <a:ext cx="9269565" cy="3101983"/>
          </a:xfrm>
        </p:spPr>
        <p:txBody>
          <a:bodyPr/>
          <a:lstStyle/>
          <a:p>
            <a:pPr marL="0" indent="0">
              <a:buNone/>
            </a:pPr>
            <a:r>
              <a:rPr lang="en-US" b="1" i="1" u="sng" dirty="0">
                <a:solidFill>
                  <a:srgbClr val="0070C0"/>
                </a:solidFill>
              </a:rPr>
              <a:t>Basics of AI and Machine Learning </a:t>
            </a:r>
          </a:p>
          <a:p>
            <a:pPr marL="0" indent="0">
              <a:buNone/>
            </a:pPr>
            <a:r>
              <a:rPr lang="en-US" dirty="0"/>
              <a:t>● The replication of human intellect and skills by computer software is known as Artificial intelligence.</a:t>
            </a:r>
          </a:p>
          <a:p>
            <a:pPr marL="0" indent="0">
              <a:buNone/>
            </a:pPr>
            <a:r>
              <a:rPr lang="en-US" dirty="0"/>
              <a:t>● Machine Learning is a subset of Artificial Intelligence in which a computer program is "trained" to draw inferences and make predictions from data.</a:t>
            </a:r>
          </a:p>
          <a:p>
            <a:pPr marL="0" indent="0">
              <a:buNone/>
            </a:pPr>
            <a:r>
              <a:rPr lang="en-US" dirty="0"/>
              <a:t>● Building a machine learning model involves first training the model using our data, then packaging and verifying the model. </a:t>
            </a:r>
          </a:p>
          <a:p>
            <a:pPr marL="0" indent="0">
              <a:buNone/>
            </a:pPr>
            <a:r>
              <a:rPr lang="en-US" dirty="0"/>
              <a:t>● If we are satisfied with the findings, we can deploy the model; if not, we can retrain the model until it achieves the efficiency and accuracy that we need.</a:t>
            </a:r>
          </a:p>
          <a:p>
            <a:endParaRPr lang="en-US" dirty="0"/>
          </a:p>
        </p:txBody>
      </p:sp>
    </p:spTree>
    <p:extLst>
      <p:ext uri="{BB962C8B-B14F-4D97-AF65-F5344CB8AC3E}">
        <p14:creationId xmlns:p14="http://schemas.microsoft.com/office/powerpoint/2010/main" val="1857038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F6B49-2EC5-5A94-EB13-45D7600D9605}"/>
              </a:ext>
            </a:extLst>
          </p:cNvPr>
          <p:cNvSpPr>
            <a:spLocks noGrp="1"/>
          </p:cNvSpPr>
          <p:nvPr>
            <p:ph type="title"/>
          </p:nvPr>
        </p:nvSpPr>
        <p:spPr/>
        <p:txBody>
          <a:bodyPr/>
          <a:lstStyle/>
          <a:p>
            <a:r>
              <a:rPr lang="en-US" dirty="0"/>
              <a:t>Azure machine learning (</a:t>
            </a:r>
            <a:r>
              <a:rPr lang="en-US" dirty="0" err="1"/>
              <a:t>paas</a:t>
            </a:r>
            <a:r>
              <a:rPr lang="en-US" dirty="0"/>
              <a:t>)</a:t>
            </a:r>
          </a:p>
        </p:txBody>
      </p:sp>
      <p:sp>
        <p:nvSpPr>
          <p:cNvPr id="3" name="Content Placeholder 2">
            <a:extLst>
              <a:ext uri="{FF2B5EF4-FFF2-40B4-BE49-F238E27FC236}">
                <a16:creationId xmlns:a16="http://schemas.microsoft.com/office/drawing/2014/main" id="{2D43CEED-ADF4-ECB9-D88C-35A35728C997}"/>
              </a:ext>
            </a:extLst>
          </p:cNvPr>
          <p:cNvSpPr>
            <a:spLocks noGrp="1"/>
          </p:cNvSpPr>
          <p:nvPr>
            <p:ph idx="1"/>
          </p:nvPr>
        </p:nvSpPr>
        <p:spPr>
          <a:xfrm>
            <a:off x="1277394" y="2704031"/>
            <a:ext cx="9637211" cy="3101983"/>
          </a:xfrm>
        </p:spPr>
        <p:txBody>
          <a:bodyPr>
            <a:normAutofit fontScale="92500" lnSpcReduction="20000"/>
          </a:bodyPr>
          <a:lstStyle/>
          <a:p>
            <a:pPr marL="0" indent="0">
              <a:buNone/>
            </a:pPr>
            <a:r>
              <a:rPr lang="en-US" dirty="0"/>
              <a:t>Azure Machine Learning assists us by offering a collection of tools such as notebooks based on well-known languages such as Python or R and some visual tools that allow us to construct machine learning models using easy drag and drop right in the portal without installing any software. It includes a large number of pre-built datasets that we may use to test our machine learning models. </a:t>
            </a:r>
          </a:p>
          <a:p>
            <a:pPr marL="0" indent="0">
              <a:buNone/>
            </a:pPr>
            <a:r>
              <a:rPr lang="en-US" b="1" u="sng" dirty="0">
                <a:solidFill>
                  <a:srgbClr val="0070C0"/>
                </a:solidFill>
              </a:rPr>
              <a:t>Features: </a:t>
            </a:r>
          </a:p>
          <a:p>
            <a:pPr marL="0" indent="0">
              <a:buNone/>
            </a:pPr>
            <a:r>
              <a:rPr lang="en-US" dirty="0"/>
              <a:t>● Azure Machine learning Pipelines are used to coordinate model training, deployment, and administration activities.</a:t>
            </a:r>
          </a:p>
          <a:p>
            <a:pPr marL="0" indent="0">
              <a:buNone/>
            </a:pPr>
            <a:r>
              <a:rPr lang="en-US" dirty="0"/>
              <a:t>● Azure Bot Service is a service that assists us with engaging chat experiences with humans through a Virtual Agent.</a:t>
            </a:r>
          </a:p>
          <a:p>
            <a:pPr marL="0" indent="0">
              <a:buNone/>
            </a:pPr>
            <a:r>
              <a:rPr lang="en-US" dirty="0"/>
              <a:t>● There is also a service called Azure Cognitive Services that is being used to address a variety of issues, such as evaluating text for emotional sentiment or analyzing pictures for object or face recognition.</a:t>
            </a:r>
          </a:p>
        </p:txBody>
      </p:sp>
    </p:spTree>
    <p:extLst>
      <p:ext uri="{BB962C8B-B14F-4D97-AF65-F5344CB8AC3E}">
        <p14:creationId xmlns:p14="http://schemas.microsoft.com/office/powerpoint/2010/main" val="3958418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D73C-090E-B1DB-084A-061513F64A7D}"/>
              </a:ext>
            </a:extLst>
          </p:cNvPr>
          <p:cNvSpPr>
            <a:spLocks noGrp="1"/>
          </p:cNvSpPr>
          <p:nvPr>
            <p:ph type="title"/>
          </p:nvPr>
        </p:nvSpPr>
        <p:spPr/>
        <p:txBody>
          <a:bodyPr/>
          <a:lstStyle/>
          <a:p>
            <a:r>
              <a:rPr lang="en-US" dirty="0"/>
              <a:t>Azure functions (serverless)</a:t>
            </a:r>
          </a:p>
        </p:txBody>
      </p:sp>
      <p:sp>
        <p:nvSpPr>
          <p:cNvPr id="3" name="Content Placeholder 2">
            <a:extLst>
              <a:ext uri="{FF2B5EF4-FFF2-40B4-BE49-F238E27FC236}">
                <a16:creationId xmlns:a16="http://schemas.microsoft.com/office/drawing/2014/main" id="{BDCC5A01-863A-7B95-9985-EA07D6CC43ED}"/>
              </a:ext>
            </a:extLst>
          </p:cNvPr>
          <p:cNvSpPr>
            <a:spLocks noGrp="1"/>
          </p:cNvSpPr>
          <p:nvPr>
            <p:ph idx="1"/>
          </p:nvPr>
        </p:nvSpPr>
        <p:spPr>
          <a:xfrm>
            <a:off x="1164273" y="2675751"/>
            <a:ext cx="9863453" cy="3101983"/>
          </a:xfrm>
        </p:spPr>
        <p:txBody>
          <a:bodyPr>
            <a:normAutofit/>
          </a:bodyPr>
          <a:lstStyle/>
          <a:p>
            <a:pPr marL="0" indent="0">
              <a:buNone/>
            </a:pPr>
            <a:r>
              <a:rPr lang="en-US" dirty="0"/>
              <a:t>Azure Functions is a serverless computing service that is available in azure. It supports a variety of development languages, such as C#, F#, Node.js, Java, or PHP. </a:t>
            </a:r>
          </a:p>
          <a:p>
            <a:pPr marL="0" indent="0">
              <a:buNone/>
            </a:pPr>
            <a:r>
              <a:rPr lang="en-US" b="1" u="sng" dirty="0">
                <a:solidFill>
                  <a:srgbClr val="0070C0"/>
                </a:solidFill>
              </a:rPr>
              <a:t>Features: </a:t>
            </a:r>
          </a:p>
          <a:p>
            <a:pPr marL="0" indent="0">
              <a:buNone/>
            </a:pPr>
            <a:r>
              <a:rPr lang="en-US" dirty="0"/>
              <a:t>● Like many of the Cloud Services, it uses a pay-as-you-go model. It is possible to connect it with a variety of Azure services. Charges are only incurred when a function is triggered, and also, Azure Functions scales automatically. </a:t>
            </a:r>
          </a:p>
          <a:p>
            <a:pPr marL="0" indent="0">
              <a:buNone/>
            </a:pPr>
            <a:r>
              <a:rPr lang="en-US" dirty="0"/>
              <a:t>● We can execute the small pieces of code using Azure Functions without having to worry about the underlying infrastructure.</a:t>
            </a:r>
          </a:p>
        </p:txBody>
      </p:sp>
    </p:spTree>
    <p:extLst>
      <p:ext uri="{BB962C8B-B14F-4D97-AF65-F5344CB8AC3E}">
        <p14:creationId xmlns:p14="http://schemas.microsoft.com/office/powerpoint/2010/main" val="1921979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598D55-FA30-1915-64FC-A729A879E6BD}"/>
              </a:ext>
            </a:extLst>
          </p:cNvPr>
          <p:cNvPicPr>
            <a:picLocks noChangeAspect="1"/>
          </p:cNvPicPr>
          <p:nvPr/>
        </p:nvPicPr>
        <p:blipFill>
          <a:blip r:embed="rId2"/>
          <a:stretch>
            <a:fillRect/>
          </a:stretch>
        </p:blipFill>
        <p:spPr>
          <a:xfrm>
            <a:off x="1131604" y="1366886"/>
            <a:ext cx="9928791" cy="4308721"/>
          </a:xfrm>
          <a:prstGeom prst="rect">
            <a:avLst/>
          </a:prstGeom>
        </p:spPr>
      </p:pic>
    </p:spTree>
    <p:extLst>
      <p:ext uri="{BB962C8B-B14F-4D97-AF65-F5344CB8AC3E}">
        <p14:creationId xmlns:p14="http://schemas.microsoft.com/office/powerpoint/2010/main" val="3658467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F87FCF-3F10-D410-F965-6DAA6476B057}"/>
              </a:ext>
            </a:extLst>
          </p:cNvPr>
          <p:cNvSpPr txBox="1"/>
          <p:nvPr/>
        </p:nvSpPr>
        <p:spPr>
          <a:xfrm>
            <a:off x="367645" y="384616"/>
            <a:ext cx="11293311" cy="5909310"/>
          </a:xfrm>
          <a:prstGeom prst="rect">
            <a:avLst/>
          </a:prstGeom>
          <a:noFill/>
        </p:spPr>
        <p:txBody>
          <a:bodyPr wrap="square">
            <a:spAutoFit/>
          </a:bodyPr>
          <a:lstStyle/>
          <a:p>
            <a:r>
              <a:rPr lang="en-US" b="1" u="sng" dirty="0">
                <a:solidFill>
                  <a:srgbClr val="0070C0"/>
                </a:solidFill>
              </a:rPr>
              <a:t>Azure IoT:</a:t>
            </a:r>
          </a:p>
          <a:p>
            <a:r>
              <a:rPr lang="en-US" dirty="0"/>
              <a:t>Using the HTTP trigger, create an endpoint for your web apps. Utilizing durable functions, chain a sequence of functions together. When a document is generated or modified in Cosmos DB, run custom logic. Use </a:t>
            </a:r>
            <a:r>
              <a:rPr lang="en-US" dirty="0" err="1"/>
              <a:t>SignalR</a:t>
            </a:r>
            <a:r>
              <a:rPr lang="en-US" dirty="0"/>
              <a:t> and Functions to react to data in real-time. The term Internet of Things refers to any gadget with a sensor. A sensor receives analog data and converts it to a digital signal before transmitting it to a central server through an onboard network connection, such as a </a:t>
            </a:r>
            <a:r>
              <a:rPr lang="en-US" dirty="0" err="1"/>
              <a:t>wifi</a:t>
            </a:r>
            <a:r>
              <a:rPr lang="en-US" dirty="0"/>
              <a:t> radio. </a:t>
            </a:r>
          </a:p>
          <a:p>
            <a:r>
              <a:rPr lang="en-US" b="1" dirty="0" err="1">
                <a:solidFill>
                  <a:srgbClr val="0070C0"/>
                </a:solidFill>
              </a:rPr>
              <a:t>IoTHub</a:t>
            </a:r>
            <a:r>
              <a:rPr lang="en-US" b="1" dirty="0">
                <a:solidFill>
                  <a:srgbClr val="0070C0"/>
                </a:solidFill>
              </a:rPr>
              <a:t> (PaaS) </a:t>
            </a:r>
          </a:p>
          <a:p>
            <a:r>
              <a:rPr lang="en-US" dirty="0"/>
              <a:t>It is a managed service accessible via the cloud that allows for two-way communication with your IoT devices. Telemetry data could well be routed via it.  </a:t>
            </a:r>
            <a:r>
              <a:rPr lang="en-US" dirty="0" err="1"/>
              <a:t>IoTHub</a:t>
            </a:r>
            <a:r>
              <a:rPr lang="en-US" dirty="0"/>
              <a:t> allows you to manage IoT devices by provisioning them and updating them. </a:t>
            </a:r>
          </a:p>
          <a:p>
            <a:endParaRPr lang="en-US" dirty="0"/>
          </a:p>
          <a:p>
            <a:r>
              <a:rPr lang="en-US" b="1" u="sng" dirty="0">
                <a:solidFill>
                  <a:srgbClr val="0070C0"/>
                </a:solidFill>
              </a:rPr>
              <a:t>IoT Central (SaaS):</a:t>
            </a:r>
          </a:p>
          <a:p>
            <a:r>
              <a:rPr lang="en-US" b="1" u="sng" dirty="0">
                <a:solidFill>
                  <a:srgbClr val="0070C0"/>
                </a:solidFill>
              </a:rPr>
              <a:t> </a:t>
            </a:r>
            <a:r>
              <a:rPr lang="en-US" dirty="0"/>
              <a:t>It's a cloud-hosted management IoT application platform for companies that want to govern the devices, data coming out of their IoT devices, and building an entire application for that rather than simply getting raw telemetry data. To help developers build an application, IoT central has built-in templates grouped by a specific industry. It can also be used to create an application from scratch using Solution Accelerators. </a:t>
            </a:r>
          </a:p>
          <a:p>
            <a:r>
              <a:rPr lang="en-US" b="1" u="sng" dirty="0">
                <a:solidFill>
                  <a:srgbClr val="0070C0"/>
                </a:solidFill>
              </a:rPr>
              <a:t>Azure Sphere:</a:t>
            </a:r>
          </a:p>
          <a:p>
            <a:r>
              <a:rPr lang="en-US" b="1" u="sng" dirty="0">
                <a:solidFill>
                  <a:srgbClr val="0070C0"/>
                </a:solidFill>
              </a:rPr>
              <a:t> </a:t>
            </a:r>
            <a:r>
              <a:rPr lang="en-US" dirty="0"/>
              <a:t>It is used for developing very secure end-to-end IoT Solutions. It’s a big step forward in the standardization of IoT devices. The things that Azure Sphere deliver are: </a:t>
            </a:r>
          </a:p>
          <a:p>
            <a:r>
              <a:rPr lang="en-US" dirty="0"/>
              <a:t>● Azure Sphere OS based on Linux </a:t>
            </a:r>
          </a:p>
          <a:p>
            <a:r>
              <a:rPr lang="en-US" dirty="0"/>
              <a:t>● Azure Sphere certified chips </a:t>
            </a:r>
          </a:p>
          <a:p>
            <a:r>
              <a:rPr lang="en-US" dirty="0"/>
              <a:t>● Azure Security Service trusted device-to-cloud communication</a:t>
            </a:r>
          </a:p>
        </p:txBody>
      </p:sp>
    </p:spTree>
    <p:extLst>
      <p:ext uri="{BB962C8B-B14F-4D97-AF65-F5344CB8AC3E}">
        <p14:creationId xmlns:p14="http://schemas.microsoft.com/office/powerpoint/2010/main" val="340359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8C6D0F-0703-E276-EA38-3057AFB8A9E5}"/>
              </a:ext>
            </a:extLst>
          </p:cNvPr>
          <p:cNvPicPr>
            <a:picLocks noChangeAspect="1"/>
          </p:cNvPicPr>
          <p:nvPr/>
        </p:nvPicPr>
        <p:blipFill>
          <a:blip r:embed="rId2"/>
          <a:stretch>
            <a:fillRect/>
          </a:stretch>
        </p:blipFill>
        <p:spPr>
          <a:xfrm>
            <a:off x="946484" y="487468"/>
            <a:ext cx="10010274" cy="5768953"/>
          </a:xfrm>
          <a:prstGeom prst="rect">
            <a:avLst/>
          </a:prstGeom>
        </p:spPr>
      </p:pic>
    </p:spTree>
    <p:extLst>
      <p:ext uri="{BB962C8B-B14F-4D97-AF65-F5344CB8AC3E}">
        <p14:creationId xmlns:p14="http://schemas.microsoft.com/office/powerpoint/2010/main" val="2039966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990F0C-4DA7-60DC-A317-CF459454C5BC}"/>
              </a:ext>
            </a:extLst>
          </p:cNvPr>
          <p:cNvSpPr txBox="1"/>
          <p:nvPr/>
        </p:nvSpPr>
        <p:spPr>
          <a:xfrm>
            <a:off x="421064" y="716437"/>
            <a:ext cx="11349872" cy="5109091"/>
          </a:xfrm>
          <a:prstGeom prst="rect">
            <a:avLst/>
          </a:prstGeom>
          <a:noFill/>
        </p:spPr>
        <p:txBody>
          <a:bodyPr wrap="square">
            <a:spAutoFit/>
          </a:bodyPr>
          <a:lstStyle/>
          <a:p>
            <a:r>
              <a:rPr lang="en-US" sz="2000" b="1" dirty="0">
                <a:solidFill>
                  <a:srgbClr val="0070C0"/>
                </a:solidFill>
              </a:rPr>
              <a:t>Azure DevOps: </a:t>
            </a:r>
            <a:r>
              <a:rPr lang="en-US" dirty="0"/>
              <a:t>Azure DevOps is just an umbrella service for a plethora of different development services.</a:t>
            </a:r>
          </a:p>
          <a:p>
            <a:endParaRPr lang="en-US" dirty="0"/>
          </a:p>
          <a:p>
            <a:r>
              <a:rPr lang="en-US" b="1" dirty="0"/>
              <a:t>The various kinds of Azure DevOps Services are mentioned below.</a:t>
            </a:r>
          </a:p>
          <a:p>
            <a:endParaRPr lang="en-US" b="1" dirty="0"/>
          </a:p>
          <a:p>
            <a:r>
              <a:rPr lang="en-US" b="1" dirty="0"/>
              <a:t>Azure Boards: </a:t>
            </a:r>
            <a:r>
              <a:rPr lang="en-US" dirty="0"/>
              <a:t>It used to Deliver value to your users more quickly by using tried-and-true agile technologies to plan, monitor, and discuss work across your teams. </a:t>
            </a:r>
          </a:p>
          <a:p>
            <a:endParaRPr lang="en-US" dirty="0"/>
          </a:p>
          <a:p>
            <a:r>
              <a:rPr lang="en-US" b="1" dirty="0"/>
              <a:t>Azure Repos: </a:t>
            </a:r>
            <a:r>
              <a:rPr lang="en-US" dirty="0"/>
              <a:t>It is a version control management tool available in azure. It supports both TVS and Git.</a:t>
            </a:r>
          </a:p>
          <a:p>
            <a:endParaRPr lang="en-US" dirty="0"/>
          </a:p>
          <a:p>
            <a:r>
              <a:rPr lang="en-US" b="1" dirty="0"/>
              <a:t>Azure Pipelines: </a:t>
            </a:r>
            <a:r>
              <a:rPr lang="en-US" dirty="0"/>
              <a:t>Azure Pipelines is a continuous integration (CI) and continuous delivery (CD) solution with a lot of features. It integrates with your chosen Git provider and can be deployed to several big cloud providers, including Azure.</a:t>
            </a:r>
          </a:p>
          <a:p>
            <a:r>
              <a:rPr lang="en-US" dirty="0"/>
              <a:t> </a:t>
            </a:r>
          </a:p>
          <a:p>
            <a:r>
              <a:rPr lang="en-US" b="1" dirty="0"/>
              <a:t>Azure Test Plans: </a:t>
            </a:r>
            <a:r>
              <a:rPr lang="en-US" dirty="0"/>
              <a:t>This is a great tool for testers who are having difficulty communicating to developers on what sort of issues they have with their product. </a:t>
            </a:r>
          </a:p>
          <a:p>
            <a:endParaRPr lang="en-US" dirty="0"/>
          </a:p>
          <a:p>
            <a:r>
              <a:rPr lang="en-US" b="1" dirty="0"/>
              <a:t>Azure Artifact: </a:t>
            </a:r>
            <a:r>
              <a:rPr lang="en-US" dirty="0"/>
              <a:t>This is a private package manager tool available in azure. </a:t>
            </a:r>
          </a:p>
          <a:p>
            <a:endParaRPr lang="en-US" dirty="0"/>
          </a:p>
          <a:p>
            <a:r>
              <a:rPr lang="en-US" b="1" dirty="0"/>
              <a:t>Azure DevTest Labs: </a:t>
            </a:r>
            <a:r>
              <a:rPr lang="en-US" dirty="0"/>
              <a:t>This tool is used to create a dev-test environment for your developers.</a:t>
            </a:r>
          </a:p>
        </p:txBody>
      </p:sp>
    </p:spTree>
    <p:extLst>
      <p:ext uri="{BB962C8B-B14F-4D97-AF65-F5344CB8AC3E}">
        <p14:creationId xmlns:p14="http://schemas.microsoft.com/office/powerpoint/2010/main" val="1735641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9E2FB0-7595-FA5D-0057-EA64FDF588B2}"/>
              </a:ext>
            </a:extLst>
          </p:cNvPr>
          <p:cNvPicPr>
            <a:picLocks noChangeAspect="1"/>
          </p:cNvPicPr>
          <p:nvPr/>
        </p:nvPicPr>
        <p:blipFill>
          <a:blip r:embed="rId2"/>
          <a:stretch>
            <a:fillRect/>
          </a:stretch>
        </p:blipFill>
        <p:spPr>
          <a:xfrm>
            <a:off x="339341" y="593888"/>
            <a:ext cx="11538431" cy="5682591"/>
          </a:xfrm>
          <a:prstGeom prst="rect">
            <a:avLst/>
          </a:prstGeom>
        </p:spPr>
      </p:pic>
    </p:spTree>
    <p:extLst>
      <p:ext uri="{BB962C8B-B14F-4D97-AF65-F5344CB8AC3E}">
        <p14:creationId xmlns:p14="http://schemas.microsoft.com/office/powerpoint/2010/main" val="25541534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36</TotalTime>
  <Words>1012</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Parcel</vt:lpstr>
      <vt:lpstr>Core Solutions in Azure</vt:lpstr>
      <vt:lpstr>Azure ai services</vt:lpstr>
      <vt:lpstr>Azure machine learning (paas)</vt:lpstr>
      <vt:lpstr>Azure functions (serverless)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Prachi gautam</dc:creator>
  <cp:lastModifiedBy>Prachi gautam</cp:lastModifiedBy>
  <cp:revision>1</cp:revision>
  <dcterms:created xsi:type="dcterms:W3CDTF">2025-04-07T16:03:06Z</dcterms:created>
  <dcterms:modified xsi:type="dcterms:W3CDTF">2025-04-07T16:40:00Z</dcterms:modified>
</cp:coreProperties>
</file>