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86" d="100"/>
          <a:sy n="86" d="100"/>
        </p:scale>
        <p:origin x="7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9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CB3B8-4EDE-48CA-A622-7E6656728D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1E78FA-EBFC-4DA2-9627-C8B1BC8C9E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A33446-CF0A-4FBD-9EB8-F63780CC7E59}"/>
              </a:ext>
            </a:extLst>
          </p:cNvPr>
          <p:cNvSpPr>
            <a:spLocks noGrp="1"/>
          </p:cNvSpPr>
          <p:nvPr>
            <p:ph type="dt" sz="half" idx="10"/>
          </p:nvPr>
        </p:nvSpPr>
        <p:spPr/>
        <p:txBody>
          <a:bodyPr/>
          <a:lstStyle/>
          <a:p>
            <a:fld id="{60C8C712-6442-4CC6-A49B-D14ED5F7ADD5}" type="datetimeFigureOut">
              <a:rPr lang="en-IN" smtClean="0"/>
              <a:t>30-12-2021</a:t>
            </a:fld>
            <a:endParaRPr lang="en-IN"/>
          </a:p>
        </p:txBody>
      </p:sp>
      <p:sp>
        <p:nvSpPr>
          <p:cNvPr id="5" name="Footer Placeholder 4">
            <a:extLst>
              <a:ext uri="{FF2B5EF4-FFF2-40B4-BE49-F238E27FC236}">
                <a16:creationId xmlns:a16="http://schemas.microsoft.com/office/drawing/2014/main" id="{5CE0CBF1-4786-46D8-A815-8AAB4AF303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AE1B45-C79F-4B1E-B6C2-F02973E16137}"/>
              </a:ext>
            </a:extLst>
          </p:cNvPr>
          <p:cNvSpPr>
            <a:spLocks noGrp="1"/>
          </p:cNvSpPr>
          <p:nvPr>
            <p:ph type="sldNum" sz="quarter" idx="12"/>
          </p:nvPr>
        </p:nvSpPr>
        <p:spPr/>
        <p:txBody>
          <a:bodyPr/>
          <a:lstStyle/>
          <a:p>
            <a:fld id="{D57DEACD-0144-412E-9C65-4C7DBE622D4E}" type="slidenum">
              <a:rPr lang="en-IN" smtClean="0"/>
              <a:t>‹#›</a:t>
            </a:fld>
            <a:endParaRPr lang="en-IN"/>
          </a:p>
        </p:txBody>
      </p:sp>
    </p:spTree>
    <p:extLst>
      <p:ext uri="{BB962C8B-B14F-4D97-AF65-F5344CB8AC3E}">
        <p14:creationId xmlns:p14="http://schemas.microsoft.com/office/powerpoint/2010/main" val="25975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EC87-F103-4D89-ACB1-FF8F0636A3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52A1B9-E283-4826-AF31-FC91CC345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EEC880-370A-477C-B641-3F2C24D3C02E}"/>
              </a:ext>
            </a:extLst>
          </p:cNvPr>
          <p:cNvSpPr>
            <a:spLocks noGrp="1"/>
          </p:cNvSpPr>
          <p:nvPr>
            <p:ph type="dt" sz="half" idx="10"/>
          </p:nvPr>
        </p:nvSpPr>
        <p:spPr/>
        <p:txBody>
          <a:bodyPr/>
          <a:lstStyle/>
          <a:p>
            <a:fld id="{60C8C712-6442-4CC6-A49B-D14ED5F7ADD5}" type="datetimeFigureOut">
              <a:rPr lang="en-IN" smtClean="0"/>
              <a:t>30-12-2021</a:t>
            </a:fld>
            <a:endParaRPr lang="en-IN"/>
          </a:p>
        </p:txBody>
      </p:sp>
      <p:sp>
        <p:nvSpPr>
          <p:cNvPr id="5" name="Footer Placeholder 4">
            <a:extLst>
              <a:ext uri="{FF2B5EF4-FFF2-40B4-BE49-F238E27FC236}">
                <a16:creationId xmlns:a16="http://schemas.microsoft.com/office/drawing/2014/main" id="{B82C2B26-8C70-4D41-ABF2-54DEFE811D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F66888-6D92-4273-8736-3B917DF05E3F}"/>
              </a:ext>
            </a:extLst>
          </p:cNvPr>
          <p:cNvSpPr>
            <a:spLocks noGrp="1"/>
          </p:cNvSpPr>
          <p:nvPr>
            <p:ph type="sldNum" sz="quarter" idx="12"/>
          </p:nvPr>
        </p:nvSpPr>
        <p:spPr/>
        <p:txBody>
          <a:bodyPr/>
          <a:lstStyle/>
          <a:p>
            <a:fld id="{D57DEACD-0144-412E-9C65-4C7DBE622D4E}" type="slidenum">
              <a:rPr lang="en-IN" smtClean="0"/>
              <a:t>‹#›</a:t>
            </a:fld>
            <a:endParaRPr lang="en-IN"/>
          </a:p>
        </p:txBody>
      </p:sp>
    </p:spTree>
    <p:extLst>
      <p:ext uri="{BB962C8B-B14F-4D97-AF65-F5344CB8AC3E}">
        <p14:creationId xmlns:p14="http://schemas.microsoft.com/office/powerpoint/2010/main" val="1151246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D9DCC0-D82B-4AE8-81C3-82BB17BB8B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015569-5422-49B5-9391-F38847F164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06A9AB-D562-4D85-B411-0821FECC0F7E}"/>
              </a:ext>
            </a:extLst>
          </p:cNvPr>
          <p:cNvSpPr>
            <a:spLocks noGrp="1"/>
          </p:cNvSpPr>
          <p:nvPr>
            <p:ph type="dt" sz="half" idx="10"/>
          </p:nvPr>
        </p:nvSpPr>
        <p:spPr/>
        <p:txBody>
          <a:bodyPr/>
          <a:lstStyle/>
          <a:p>
            <a:fld id="{60C8C712-6442-4CC6-A49B-D14ED5F7ADD5}" type="datetimeFigureOut">
              <a:rPr lang="en-IN" smtClean="0"/>
              <a:t>30-12-2021</a:t>
            </a:fld>
            <a:endParaRPr lang="en-IN"/>
          </a:p>
        </p:txBody>
      </p:sp>
      <p:sp>
        <p:nvSpPr>
          <p:cNvPr id="5" name="Footer Placeholder 4">
            <a:extLst>
              <a:ext uri="{FF2B5EF4-FFF2-40B4-BE49-F238E27FC236}">
                <a16:creationId xmlns:a16="http://schemas.microsoft.com/office/drawing/2014/main" id="{6C26CC1D-19E2-4A1F-AFBA-FCC54B0875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7B5E1C-786D-41C3-AFC1-B1A947E4CD47}"/>
              </a:ext>
            </a:extLst>
          </p:cNvPr>
          <p:cNvSpPr>
            <a:spLocks noGrp="1"/>
          </p:cNvSpPr>
          <p:nvPr>
            <p:ph type="sldNum" sz="quarter" idx="12"/>
          </p:nvPr>
        </p:nvSpPr>
        <p:spPr/>
        <p:txBody>
          <a:bodyPr/>
          <a:lstStyle/>
          <a:p>
            <a:fld id="{D57DEACD-0144-412E-9C65-4C7DBE622D4E}" type="slidenum">
              <a:rPr lang="en-IN" smtClean="0"/>
              <a:t>‹#›</a:t>
            </a:fld>
            <a:endParaRPr lang="en-IN"/>
          </a:p>
        </p:txBody>
      </p:sp>
    </p:spTree>
    <p:extLst>
      <p:ext uri="{BB962C8B-B14F-4D97-AF65-F5344CB8AC3E}">
        <p14:creationId xmlns:p14="http://schemas.microsoft.com/office/powerpoint/2010/main" val="1797253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10F1-206D-4C77-8821-9E48898EE1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A2E454-B2F1-45BA-9DB8-22F14ECCAE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D50B38-EAFD-400B-9886-B739850C10AE}"/>
              </a:ext>
            </a:extLst>
          </p:cNvPr>
          <p:cNvSpPr>
            <a:spLocks noGrp="1"/>
          </p:cNvSpPr>
          <p:nvPr>
            <p:ph type="dt" sz="half" idx="10"/>
          </p:nvPr>
        </p:nvSpPr>
        <p:spPr/>
        <p:txBody>
          <a:bodyPr/>
          <a:lstStyle/>
          <a:p>
            <a:fld id="{60C8C712-6442-4CC6-A49B-D14ED5F7ADD5}" type="datetimeFigureOut">
              <a:rPr lang="en-IN" smtClean="0"/>
              <a:t>30-12-2021</a:t>
            </a:fld>
            <a:endParaRPr lang="en-IN"/>
          </a:p>
        </p:txBody>
      </p:sp>
      <p:sp>
        <p:nvSpPr>
          <p:cNvPr id="5" name="Footer Placeholder 4">
            <a:extLst>
              <a:ext uri="{FF2B5EF4-FFF2-40B4-BE49-F238E27FC236}">
                <a16:creationId xmlns:a16="http://schemas.microsoft.com/office/drawing/2014/main" id="{917AF109-CBDE-426F-8775-1CF22EEE1B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0EBC17-E7BD-43C2-8989-51A69CD2C377}"/>
              </a:ext>
            </a:extLst>
          </p:cNvPr>
          <p:cNvSpPr>
            <a:spLocks noGrp="1"/>
          </p:cNvSpPr>
          <p:nvPr>
            <p:ph type="sldNum" sz="quarter" idx="12"/>
          </p:nvPr>
        </p:nvSpPr>
        <p:spPr/>
        <p:txBody>
          <a:bodyPr/>
          <a:lstStyle/>
          <a:p>
            <a:fld id="{D57DEACD-0144-412E-9C65-4C7DBE622D4E}" type="slidenum">
              <a:rPr lang="en-IN" smtClean="0"/>
              <a:t>‹#›</a:t>
            </a:fld>
            <a:endParaRPr lang="en-IN"/>
          </a:p>
        </p:txBody>
      </p:sp>
    </p:spTree>
    <p:extLst>
      <p:ext uri="{BB962C8B-B14F-4D97-AF65-F5344CB8AC3E}">
        <p14:creationId xmlns:p14="http://schemas.microsoft.com/office/powerpoint/2010/main" val="251947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CDB79-CDFA-4442-ADFE-FFEF32B50D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A08D10-93AB-4263-A770-0126702579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61208C-5F9C-4F22-90FB-DF0E53918CD0}"/>
              </a:ext>
            </a:extLst>
          </p:cNvPr>
          <p:cNvSpPr>
            <a:spLocks noGrp="1"/>
          </p:cNvSpPr>
          <p:nvPr>
            <p:ph type="dt" sz="half" idx="10"/>
          </p:nvPr>
        </p:nvSpPr>
        <p:spPr/>
        <p:txBody>
          <a:bodyPr/>
          <a:lstStyle/>
          <a:p>
            <a:fld id="{60C8C712-6442-4CC6-A49B-D14ED5F7ADD5}" type="datetimeFigureOut">
              <a:rPr lang="en-IN" smtClean="0"/>
              <a:t>30-12-2021</a:t>
            </a:fld>
            <a:endParaRPr lang="en-IN"/>
          </a:p>
        </p:txBody>
      </p:sp>
      <p:sp>
        <p:nvSpPr>
          <p:cNvPr id="5" name="Footer Placeholder 4">
            <a:extLst>
              <a:ext uri="{FF2B5EF4-FFF2-40B4-BE49-F238E27FC236}">
                <a16:creationId xmlns:a16="http://schemas.microsoft.com/office/drawing/2014/main" id="{62A93F87-7D57-4A0A-B9C2-0ED504B224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02F534-4E56-4D9F-A3E6-FDBD7E85173B}"/>
              </a:ext>
            </a:extLst>
          </p:cNvPr>
          <p:cNvSpPr>
            <a:spLocks noGrp="1"/>
          </p:cNvSpPr>
          <p:nvPr>
            <p:ph type="sldNum" sz="quarter" idx="12"/>
          </p:nvPr>
        </p:nvSpPr>
        <p:spPr/>
        <p:txBody>
          <a:bodyPr/>
          <a:lstStyle/>
          <a:p>
            <a:fld id="{D57DEACD-0144-412E-9C65-4C7DBE622D4E}" type="slidenum">
              <a:rPr lang="en-IN" smtClean="0"/>
              <a:t>‹#›</a:t>
            </a:fld>
            <a:endParaRPr lang="en-IN"/>
          </a:p>
        </p:txBody>
      </p:sp>
    </p:spTree>
    <p:extLst>
      <p:ext uri="{BB962C8B-B14F-4D97-AF65-F5344CB8AC3E}">
        <p14:creationId xmlns:p14="http://schemas.microsoft.com/office/powerpoint/2010/main" val="228131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A10E-A48A-44C4-9C74-0FCAE5389F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A302EA-F198-4123-97F8-F45E8578A0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4033BA-87DF-4004-9780-701DD1789F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046D23-41BF-42FD-A017-29CABFCF5E55}"/>
              </a:ext>
            </a:extLst>
          </p:cNvPr>
          <p:cNvSpPr>
            <a:spLocks noGrp="1"/>
          </p:cNvSpPr>
          <p:nvPr>
            <p:ph type="dt" sz="half" idx="10"/>
          </p:nvPr>
        </p:nvSpPr>
        <p:spPr/>
        <p:txBody>
          <a:bodyPr/>
          <a:lstStyle/>
          <a:p>
            <a:fld id="{60C8C712-6442-4CC6-A49B-D14ED5F7ADD5}" type="datetimeFigureOut">
              <a:rPr lang="en-IN" smtClean="0"/>
              <a:t>30-12-2021</a:t>
            </a:fld>
            <a:endParaRPr lang="en-IN"/>
          </a:p>
        </p:txBody>
      </p:sp>
      <p:sp>
        <p:nvSpPr>
          <p:cNvPr id="6" name="Footer Placeholder 5">
            <a:extLst>
              <a:ext uri="{FF2B5EF4-FFF2-40B4-BE49-F238E27FC236}">
                <a16:creationId xmlns:a16="http://schemas.microsoft.com/office/drawing/2014/main" id="{F8718A8D-DCE4-4582-9E44-87DE3056DC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791A71-6B9A-49F0-925F-FF574AAFE009}"/>
              </a:ext>
            </a:extLst>
          </p:cNvPr>
          <p:cNvSpPr>
            <a:spLocks noGrp="1"/>
          </p:cNvSpPr>
          <p:nvPr>
            <p:ph type="sldNum" sz="quarter" idx="12"/>
          </p:nvPr>
        </p:nvSpPr>
        <p:spPr/>
        <p:txBody>
          <a:bodyPr/>
          <a:lstStyle/>
          <a:p>
            <a:fld id="{D57DEACD-0144-412E-9C65-4C7DBE622D4E}" type="slidenum">
              <a:rPr lang="en-IN" smtClean="0"/>
              <a:t>‹#›</a:t>
            </a:fld>
            <a:endParaRPr lang="en-IN"/>
          </a:p>
        </p:txBody>
      </p:sp>
    </p:spTree>
    <p:extLst>
      <p:ext uri="{BB962C8B-B14F-4D97-AF65-F5344CB8AC3E}">
        <p14:creationId xmlns:p14="http://schemas.microsoft.com/office/powerpoint/2010/main" val="491311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5F48-0BD4-4CFF-AB5D-29826A9CBF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E67BBE-556F-4C2E-93E2-1AD56EB567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351F4B-6D2B-4DF8-87F4-F4FD701C26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AA5110-562B-4791-B638-7BCB951B49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BD422F-26CA-40A4-BA6D-F779E9BA7E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2B32A1-AE5C-4E05-BD2E-2E5C02428B0F}"/>
              </a:ext>
            </a:extLst>
          </p:cNvPr>
          <p:cNvSpPr>
            <a:spLocks noGrp="1"/>
          </p:cNvSpPr>
          <p:nvPr>
            <p:ph type="dt" sz="half" idx="10"/>
          </p:nvPr>
        </p:nvSpPr>
        <p:spPr/>
        <p:txBody>
          <a:bodyPr/>
          <a:lstStyle/>
          <a:p>
            <a:fld id="{60C8C712-6442-4CC6-A49B-D14ED5F7ADD5}" type="datetimeFigureOut">
              <a:rPr lang="en-IN" smtClean="0"/>
              <a:t>30-12-2021</a:t>
            </a:fld>
            <a:endParaRPr lang="en-IN"/>
          </a:p>
        </p:txBody>
      </p:sp>
      <p:sp>
        <p:nvSpPr>
          <p:cNvPr id="8" name="Footer Placeholder 7">
            <a:extLst>
              <a:ext uri="{FF2B5EF4-FFF2-40B4-BE49-F238E27FC236}">
                <a16:creationId xmlns:a16="http://schemas.microsoft.com/office/drawing/2014/main" id="{D22B1438-4392-4536-A97B-A3B1568967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4112FB-E98C-417A-9CAD-C28AB5CF1E7B}"/>
              </a:ext>
            </a:extLst>
          </p:cNvPr>
          <p:cNvSpPr>
            <a:spLocks noGrp="1"/>
          </p:cNvSpPr>
          <p:nvPr>
            <p:ph type="sldNum" sz="quarter" idx="12"/>
          </p:nvPr>
        </p:nvSpPr>
        <p:spPr/>
        <p:txBody>
          <a:bodyPr/>
          <a:lstStyle/>
          <a:p>
            <a:fld id="{D57DEACD-0144-412E-9C65-4C7DBE622D4E}" type="slidenum">
              <a:rPr lang="en-IN" smtClean="0"/>
              <a:t>‹#›</a:t>
            </a:fld>
            <a:endParaRPr lang="en-IN"/>
          </a:p>
        </p:txBody>
      </p:sp>
    </p:spTree>
    <p:extLst>
      <p:ext uri="{BB962C8B-B14F-4D97-AF65-F5344CB8AC3E}">
        <p14:creationId xmlns:p14="http://schemas.microsoft.com/office/powerpoint/2010/main" val="397555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EE661-450B-444B-ACF4-5F6967482F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68E611-78E7-41CD-B2A8-5E86472B2EB1}"/>
              </a:ext>
            </a:extLst>
          </p:cNvPr>
          <p:cNvSpPr>
            <a:spLocks noGrp="1"/>
          </p:cNvSpPr>
          <p:nvPr>
            <p:ph type="dt" sz="half" idx="10"/>
          </p:nvPr>
        </p:nvSpPr>
        <p:spPr/>
        <p:txBody>
          <a:bodyPr/>
          <a:lstStyle/>
          <a:p>
            <a:fld id="{60C8C712-6442-4CC6-A49B-D14ED5F7ADD5}" type="datetimeFigureOut">
              <a:rPr lang="en-IN" smtClean="0"/>
              <a:t>30-12-2021</a:t>
            </a:fld>
            <a:endParaRPr lang="en-IN"/>
          </a:p>
        </p:txBody>
      </p:sp>
      <p:sp>
        <p:nvSpPr>
          <p:cNvPr id="4" name="Footer Placeholder 3">
            <a:extLst>
              <a:ext uri="{FF2B5EF4-FFF2-40B4-BE49-F238E27FC236}">
                <a16:creationId xmlns:a16="http://schemas.microsoft.com/office/drawing/2014/main" id="{369B7A7C-2E6D-485C-A675-B8892F4976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7A3B08-849E-4CF3-952D-E179698CFAF0}"/>
              </a:ext>
            </a:extLst>
          </p:cNvPr>
          <p:cNvSpPr>
            <a:spLocks noGrp="1"/>
          </p:cNvSpPr>
          <p:nvPr>
            <p:ph type="sldNum" sz="quarter" idx="12"/>
          </p:nvPr>
        </p:nvSpPr>
        <p:spPr/>
        <p:txBody>
          <a:bodyPr/>
          <a:lstStyle/>
          <a:p>
            <a:fld id="{D57DEACD-0144-412E-9C65-4C7DBE622D4E}" type="slidenum">
              <a:rPr lang="en-IN" smtClean="0"/>
              <a:t>‹#›</a:t>
            </a:fld>
            <a:endParaRPr lang="en-IN"/>
          </a:p>
        </p:txBody>
      </p:sp>
    </p:spTree>
    <p:extLst>
      <p:ext uri="{BB962C8B-B14F-4D97-AF65-F5344CB8AC3E}">
        <p14:creationId xmlns:p14="http://schemas.microsoft.com/office/powerpoint/2010/main" val="2966312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6554D0-ADDC-44D1-9235-51665D341C11}"/>
              </a:ext>
            </a:extLst>
          </p:cNvPr>
          <p:cNvSpPr>
            <a:spLocks noGrp="1"/>
          </p:cNvSpPr>
          <p:nvPr>
            <p:ph type="dt" sz="half" idx="10"/>
          </p:nvPr>
        </p:nvSpPr>
        <p:spPr/>
        <p:txBody>
          <a:bodyPr/>
          <a:lstStyle/>
          <a:p>
            <a:fld id="{60C8C712-6442-4CC6-A49B-D14ED5F7ADD5}" type="datetimeFigureOut">
              <a:rPr lang="en-IN" smtClean="0"/>
              <a:t>30-12-2021</a:t>
            </a:fld>
            <a:endParaRPr lang="en-IN"/>
          </a:p>
        </p:txBody>
      </p:sp>
      <p:sp>
        <p:nvSpPr>
          <p:cNvPr id="3" name="Footer Placeholder 2">
            <a:extLst>
              <a:ext uri="{FF2B5EF4-FFF2-40B4-BE49-F238E27FC236}">
                <a16:creationId xmlns:a16="http://schemas.microsoft.com/office/drawing/2014/main" id="{3A8BC045-161D-419D-890F-52ED1156ED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31C9B4-9CA0-46A4-A967-134ECB5BC7CF}"/>
              </a:ext>
            </a:extLst>
          </p:cNvPr>
          <p:cNvSpPr>
            <a:spLocks noGrp="1"/>
          </p:cNvSpPr>
          <p:nvPr>
            <p:ph type="sldNum" sz="quarter" idx="12"/>
          </p:nvPr>
        </p:nvSpPr>
        <p:spPr/>
        <p:txBody>
          <a:bodyPr/>
          <a:lstStyle/>
          <a:p>
            <a:fld id="{D57DEACD-0144-412E-9C65-4C7DBE622D4E}" type="slidenum">
              <a:rPr lang="en-IN" smtClean="0"/>
              <a:t>‹#›</a:t>
            </a:fld>
            <a:endParaRPr lang="en-IN"/>
          </a:p>
        </p:txBody>
      </p:sp>
    </p:spTree>
    <p:extLst>
      <p:ext uri="{BB962C8B-B14F-4D97-AF65-F5344CB8AC3E}">
        <p14:creationId xmlns:p14="http://schemas.microsoft.com/office/powerpoint/2010/main" val="1806585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7969D-BF36-4323-845B-9F727678F0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CC6C1D-A7FE-4B7F-AE7E-7234F02DA9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F520DF-A8D7-4385-A843-06B5F2B80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9691B-2D2A-4A47-81C0-EF9C4E959186}"/>
              </a:ext>
            </a:extLst>
          </p:cNvPr>
          <p:cNvSpPr>
            <a:spLocks noGrp="1"/>
          </p:cNvSpPr>
          <p:nvPr>
            <p:ph type="dt" sz="half" idx="10"/>
          </p:nvPr>
        </p:nvSpPr>
        <p:spPr/>
        <p:txBody>
          <a:bodyPr/>
          <a:lstStyle/>
          <a:p>
            <a:fld id="{60C8C712-6442-4CC6-A49B-D14ED5F7ADD5}" type="datetimeFigureOut">
              <a:rPr lang="en-IN" smtClean="0"/>
              <a:t>30-12-2021</a:t>
            </a:fld>
            <a:endParaRPr lang="en-IN"/>
          </a:p>
        </p:txBody>
      </p:sp>
      <p:sp>
        <p:nvSpPr>
          <p:cNvPr id="6" name="Footer Placeholder 5">
            <a:extLst>
              <a:ext uri="{FF2B5EF4-FFF2-40B4-BE49-F238E27FC236}">
                <a16:creationId xmlns:a16="http://schemas.microsoft.com/office/drawing/2014/main" id="{58A6546C-B68F-4D0E-9134-432267A814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BDCE48-9EDF-4A86-A7F1-A332707C9168}"/>
              </a:ext>
            </a:extLst>
          </p:cNvPr>
          <p:cNvSpPr>
            <a:spLocks noGrp="1"/>
          </p:cNvSpPr>
          <p:nvPr>
            <p:ph type="sldNum" sz="quarter" idx="12"/>
          </p:nvPr>
        </p:nvSpPr>
        <p:spPr/>
        <p:txBody>
          <a:bodyPr/>
          <a:lstStyle/>
          <a:p>
            <a:fld id="{D57DEACD-0144-412E-9C65-4C7DBE622D4E}" type="slidenum">
              <a:rPr lang="en-IN" smtClean="0"/>
              <a:t>‹#›</a:t>
            </a:fld>
            <a:endParaRPr lang="en-IN"/>
          </a:p>
        </p:txBody>
      </p:sp>
    </p:spTree>
    <p:extLst>
      <p:ext uri="{BB962C8B-B14F-4D97-AF65-F5344CB8AC3E}">
        <p14:creationId xmlns:p14="http://schemas.microsoft.com/office/powerpoint/2010/main" val="1600424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2253-62A4-4B15-B76A-DDA505C4C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A2848A-471B-4C28-9C23-214950DF24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1D97F3-97B4-424A-9F2B-9C50C0BA6E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C9E3B0-7C22-42DF-90AB-70118DBC5986}"/>
              </a:ext>
            </a:extLst>
          </p:cNvPr>
          <p:cNvSpPr>
            <a:spLocks noGrp="1"/>
          </p:cNvSpPr>
          <p:nvPr>
            <p:ph type="dt" sz="half" idx="10"/>
          </p:nvPr>
        </p:nvSpPr>
        <p:spPr/>
        <p:txBody>
          <a:bodyPr/>
          <a:lstStyle/>
          <a:p>
            <a:fld id="{60C8C712-6442-4CC6-A49B-D14ED5F7ADD5}" type="datetimeFigureOut">
              <a:rPr lang="en-IN" smtClean="0"/>
              <a:t>30-12-2021</a:t>
            </a:fld>
            <a:endParaRPr lang="en-IN"/>
          </a:p>
        </p:txBody>
      </p:sp>
      <p:sp>
        <p:nvSpPr>
          <p:cNvPr id="6" name="Footer Placeholder 5">
            <a:extLst>
              <a:ext uri="{FF2B5EF4-FFF2-40B4-BE49-F238E27FC236}">
                <a16:creationId xmlns:a16="http://schemas.microsoft.com/office/drawing/2014/main" id="{15280A95-34E7-4298-A580-B9E61C9DC1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E1D001-8BD0-46FB-B1AC-EFA4966DD964}"/>
              </a:ext>
            </a:extLst>
          </p:cNvPr>
          <p:cNvSpPr>
            <a:spLocks noGrp="1"/>
          </p:cNvSpPr>
          <p:nvPr>
            <p:ph type="sldNum" sz="quarter" idx="12"/>
          </p:nvPr>
        </p:nvSpPr>
        <p:spPr/>
        <p:txBody>
          <a:bodyPr/>
          <a:lstStyle/>
          <a:p>
            <a:fld id="{D57DEACD-0144-412E-9C65-4C7DBE622D4E}" type="slidenum">
              <a:rPr lang="en-IN" smtClean="0"/>
              <a:t>‹#›</a:t>
            </a:fld>
            <a:endParaRPr lang="en-IN"/>
          </a:p>
        </p:txBody>
      </p:sp>
    </p:spTree>
    <p:extLst>
      <p:ext uri="{BB962C8B-B14F-4D97-AF65-F5344CB8AC3E}">
        <p14:creationId xmlns:p14="http://schemas.microsoft.com/office/powerpoint/2010/main" val="222164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2CCDC6-98E7-4DF6-B150-7F01A45D93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8683B8-A0CA-4925-BB48-E2B4280FA3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C21B11-3417-4001-8D6E-C7D59C2149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8C712-6442-4CC6-A49B-D14ED5F7ADD5}" type="datetimeFigureOut">
              <a:rPr lang="en-IN" smtClean="0"/>
              <a:t>30-12-2021</a:t>
            </a:fld>
            <a:endParaRPr lang="en-IN"/>
          </a:p>
        </p:txBody>
      </p:sp>
      <p:sp>
        <p:nvSpPr>
          <p:cNvPr id="5" name="Footer Placeholder 4">
            <a:extLst>
              <a:ext uri="{FF2B5EF4-FFF2-40B4-BE49-F238E27FC236}">
                <a16:creationId xmlns:a16="http://schemas.microsoft.com/office/drawing/2014/main" id="{86E0ED5E-95C1-4C66-A28A-4322C2B20B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6E3D40-467D-41EE-B79D-50F84D95DE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DEACD-0144-412E-9C65-4C7DBE622D4E}" type="slidenum">
              <a:rPr lang="en-IN" smtClean="0"/>
              <a:t>‹#›</a:t>
            </a:fld>
            <a:endParaRPr lang="en-IN"/>
          </a:p>
        </p:txBody>
      </p:sp>
    </p:spTree>
    <p:extLst>
      <p:ext uri="{BB962C8B-B14F-4D97-AF65-F5344CB8AC3E}">
        <p14:creationId xmlns:p14="http://schemas.microsoft.com/office/powerpoint/2010/main" val="2952768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pragimtech.com/blog/cloud/what-is-a-public-cloud/" TargetMode="External"/><Relationship Id="rId2" Type="http://schemas.openxmlformats.org/officeDocument/2006/relationships/hyperlink" Target="https://www.pragimtech.com/blog/cloud/what-is-a-private-cloud/" TargetMode="External"/><Relationship Id="rId1" Type="http://schemas.openxmlformats.org/officeDocument/2006/relationships/slideLayout" Target="../slideLayouts/slideLayout2.xml"/><Relationship Id="rId4" Type="http://schemas.openxmlformats.org/officeDocument/2006/relationships/hyperlink" Target="https://www.pragimtech.com/blog/cloud/what-is-a-hybrid-cloud/"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www.pragimtech.com/blog/cloud/what-is-platform-as-a-service/" TargetMode="External"/><Relationship Id="rId2" Type="http://schemas.openxmlformats.org/officeDocument/2006/relationships/hyperlink" Target="https://www.pragimtech.com/blog/cloud/what-is-infrastructure-as-a-service/"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E0CD828-78B5-4F4F-A3F9-C2FACE58C925}"/>
              </a:ext>
            </a:extLst>
          </p:cNvPr>
          <p:cNvSpPr>
            <a:spLocks noGrp="1"/>
          </p:cNvSpPr>
          <p:nvPr>
            <p:ph type="subTitle" idx="1"/>
          </p:nvPr>
        </p:nvSpPr>
        <p:spPr>
          <a:xfrm>
            <a:off x="1517715" y="1338606"/>
            <a:ext cx="9150285" cy="3919194"/>
          </a:xfrm>
        </p:spPr>
        <p:txBody>
          <a:bodyPr/>
          <a:lstStyle/>
          <a:p>
            <a:pPr algn="just"/>
            <a:r>
              <a:rPr lang="en-US" b="1" i="0" dirty="0">
                <a:solidFill>
                  <a:srgbClr val="4A4A4A"/>
                </a:solidFill>
                <a:effectLst/>
                <a:latin typeface="Open Sans" panose="020B0606030504020204" pitchFamily="34" charset="0"/>
              </a:rPr>
              <a:t>What is Cloud Computing?</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What is Cloud Computing? Cloud Computing often referred to as “the cloud”, in simple terms means storing or accessing your data and programs over the internet rather than your own hard drive.</a:t>
            </a:r>
          </a:p>
          <a:p>
            <a:pPr algn="just"/>
            <a:r>
              <a:rPr lang="en-US" b="0" i="0" dirty="0">
                <a:solidFill>
                  <a:srgbClr val="4A4A4A"/>
                </a:solidFill>
                <a:effectLst/>
                <a:latin typeface="Open Sans" panose="020B0606030504020204" pitchFamily="34" charset="0"/>
              </a:rPr>
              <a:t>Everything nowadays is moved to the cloud, running in the cloud, accessed from the cloud or may be stored in the cloud.</a:t>
            </a:r>
          </a:p>
          <a:p>
            <a:endParaRPr lang="en-IN" dirty="0"/>
          </a:p>
        </p:txBody>
      </p:sp>
    </p:spTree>
    <p:extLst>
      <p:ext uri="{BB962C8B-B14F-4D97-AF65-F5344CB8AC3E}">
        <p14:creationId xmlns:p14="http://schemas.microsoft.com/office/powerpoint/2010/main" val="1969449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16B1-302E-40A1-9FA6-415B6A5ABFF1}"/>
              </a:ext>
            </a:extLst>
          </p:cNvPr>
          <p:cNvSpPr>
            <a:spLocks noGrp="1"/>
          </p:cNvSpPr>
          <p:nvPr>
            <p:ph type="title"/>
          </p:nvPr>
        </p:nvSpPr>
        <p:spPr/>
        <p:txBody>
          <a:bodyPr/>
          <a:lstStyle/>
          <a:p>
            <a:endParaRPr lang="en-IN"/>
          </a:p>
        </p:txBody>
      </p:sp>
      <p:pic>
        <p:nvPicPr>
          <p:cNvPr id="1026" name="Picture 2" descr="rc3-04">
            <a:extLst>
              <a:ext uri="{FF2B5EF4-FFF2-40B4-BE49-F238E27FC236}">
                <a16:creationId xmlns:a16="http://schemas.microsoft.com/office/drawing/2014/main" id="{B79B5FAB-F06A-4FFE-B910-F3D32C2C40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7935" y="1825625"/>
            <a:ext cx="677612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483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2A23-7384-47D5-81F8-0AEECB687B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FC5571-70FB-4B40-B5BF-DDEB6925E197}"/>
              </a:ext>
            </a:extLst>
          </p:cNvPr>
          <p:cNvSpPr>
            <a:spLocks noGrp="1"/>
          </p:cNvSpPr>
          <p:nvPr>
            <p:ph idx="1"/>
          </p:nvPr>
        </p:nvSpPr>
        <p:spPr/>
        <p:txBody>
          <a:bodyPr/>
          <a:lstStyle/>
          <a:p>
            <a:pPr algn="just"/>
            <a:r>
              <a:rPr lang="en-US" b="0" i="0" dirty="0">
                <a:solidFill>
                  <a:srgbClr val="4A4A4A"/>
                </a:solidFill>
                <a:effectLst/>
                <a:latin typeface="Open Sans" panose="020B0606030504020204" pitchFamily="34" charset="0"/>
              </a:rPr>
              <a:t>We now know about the service models, once you offer a service next comes deployment, let us now discuss the deployment models:</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Public Cloud</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Private Cloud</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Hybrid Cloud</a:t>
            </a:r>
          </a:p>
          <a:p>
            <a:endParaRPr lang="en-IN" dirty="0"/>
          </a:p>
        </p:txBody>
      </p:sp>
    </p:spTree>
    <p:extLst>
      <p:ext uri="{BB962C8B-B14F-4D97-AF65-F5344CB8AC3E}">
        <p14:creationId xmlns:p14="http://schemas.microsoft.com/office/powerpoint/2010/main" val="2959568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5EBB0-97D4-46CA-8AF4-E308B505F6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86E0E3-4C93-48CA-B716-A0B9DBA9335D}"/>
              </a:ext>
            </a:extLst>
          </p:cNvPr>
          <p:cNvSpPr>
            <a:spLocks noGrp="1"/>
          </p:cNvSpPr>
          <p:nvPr>
            <p:ph idx="1"/>
          </p:nvPr>
        </p:nvSpPr>
        <p:spPr/>
        <p:txBody>
          <a:bodyPr/>
          <a:lstStyle/>
          <a:p>
            <a:pPr algn="just"/>
            <a:r>
              <a:rPr lang="en-US" b="1" i="0" dirty="0">
                <a:solidFill>
                  <a:srgbClr val="4A4A4A"/>
                </a:solidFill>
                <a:effectLst/>
                <a:latin typeface="Open Sans" panose="020B0606030504020204" pitchFamily="34" charset="0"/>
              </a:rPr>
              <a:t>Public Cloud</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In a public cloud deployment mode, the services which are deployed are open for public use and generally public cloud services are free. Technically there maybe no difference between a public cloud and a private cloud, but the security parameters are very different, since the public cloud is accessible by anyone there is a more risk factor involved with the same.</a:t>
            </a:r>
          </a:p>
          <a:p>
            <a:endParaRPr lang="en-IN" dirty="0"/>
          </a:p>
        </p:txBody>
      </p:sp>
    </p:spTree>
    <p:extLst>
      <p:ext uri="{BB962C8B-B14F-4D97-AF65-F5344CB8AC3E}">
        <p14:creationId xmlns:p14="http://schemas.microsoft.com/office/powerpoint/2010/main" val="235556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2267E-BBF9-4C2E-B382-170264C127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E26F92-B061-4E31-9D76-950EBCADD5A8}"/>
              </a:ext>
            </a:extLst>
          </p:cNvPr>
          <p:cNvSpPr>
            <a:spLocks noGrp="1"/>
          </p:cNvSpPr>
          <p:nvPr>
            <p:ph idx="1"/>
          </p:nvPr>
        </p:nvSpPr>
        <p:spPr/>
        <p:txBody>
          <a:bodyPr/>
          <a:lstStyle/>
          <a:p>
            <a:pPr algn="just"/>
            <a:r>
              <a:rPr lang="en-US" b="1" i="0" dirty="0">
                <a:solidFill>
                  <a:srgbClr val="4A4A4A"/>
                </a:solidFill>
                <a:effectLst/>
                <a:latin typeface="Open Sans" panose="020B0606030504020204" pitchFamily="34" charset="0"/>
              </a:rPr>
              <a:t>Private Cloud</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A private cloud is operated solely for a single organization, it can be done by the same organization or a third-party organization. But usually the costs are high when you are using your own cloud since the hardware would be updated periodically, security also has to be kept in check since new threats come up every day.</a:t>
            </a:r>
          </a:p>
          <a:p>
            <a:endParaRPr lang="en-IN" dirty="0"/>
          </a:p>
        </p:txBody>
      </p:sp>
    </p:spTree>
    <p:extLst>
      <p:ext uri="{BB962C8B-B14F-4D97-AF65-F5344CB8AC3E}">
        <p14:creationId xmlns:p14="http://schemas.microsoft.com/office/powerpoint/2010/main" val="2648801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BB1D-4591-463E-A006-36253B701C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B17F68-12CA-4158-88FB-7B3AA191B2A2}"/>
              </a:ext>
            </a:extLst>
          </p:cNvPr>
          <p:cNvSpPr>
            <a:spLocks noGrp="1"/>
          </p:cNvSpPr>
          <p:nvPr>
            <p:ph idx="1"/>
          </p:nvPr>
        </p:nvSpPr>
        <p:spPr/>
        <p:txBody>
          <a:bodyPr>
            <a:normAutofit fontScale="70000" lnSpcReduction="20000"/>
          </a:bodyPr>
          <a:lstStyle/>
          <a:p>
            <a:pPr algn="just"/>
            <a:r>
              <a:rPr lang="en-US" b="1" i="0" dirty="0">
                <a:solidFill>
                  <a:srgbClr val="4A4A4A"/>
                </a:solidFill>
                <a:effectLst/>
                <a:latin typeface="Open Sans" panose="020B0606030504020204" pitchFamily="34" charset="0"/>
              </a:rPr>
              <a:t>Hybrid Cloud</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A hybrid cloud consists the functionalities of both private and public cloud. How?</a:t>
            </a:r>
          </a:p>
          <a:p>
            <a:pPr algn="just"/>
            <a:r>
              <a:rPr lang="en-US" b="1" i="0" dirty="0">
                <a:solidFill>
                  <a:srgbClr val="4A4A4A"/>
                </a:solidFill>
                <a:effectLst/>
                <a:latin typeface="Open Sans" panose="020B0606030504020204" pitchFamily="34" charset="0"/>
              </a:rPr>
              <a:t>Let’s understand it through an example:</a:t>
            </a:r>
            <a:r>
              <a:rPr lang="en-US" b="0" i="0" dirty="0">
                <a:solidFill>
                  <a:srgbClr val="4A4A4A"/>
                </a:solidFill>
                <a:effectLst/>
                <a:latin typeface="Open Sans" panose="020B0606030504020204" pitchFamily="34" charset="0"/>
              </a:rPr>
              <a:t> Suppose there is a research company, so they would have some published data and also, data which would still be in research phase. Now any thing which is still in research should be kept confidential right? Though your cloud provider may have state of the art security features but then it is still open to public, therefore prone to cyber attacks.</a:t>
            </a:r>
          </a:p>
          <a:p>
            <a:pPr algn="just"/>
            <a:r>
              <a:rPr lang="en-US" b="0" i="0" dirty="0">
                <a:solidFill>
                  <a:srgbClr val="4A4A4A"/>
                </a:solidFill>
                <a:effectLst/>
                <a:latin typeface="Open Sans" panose="020B0606030504020204" pitchFamily="34" charset="0"/>
              </a:rPr>
              <a:t>So to address this risk, you can keep the data still being worked on, in your company’s servers whose access is controlled by the company, and your published data on the public platform, this type of arrangement would be a hybrid cloud.</a:t>
            </a:r>
          </a:p>
          <a:p>
            <a:pPr algn="just"/>
            <a:r>
              <a:rPr lang="en-US" b="0" i="0" dirty="0">
                <a:solidFill>
                  <a:srgbClr val="4A4A4A"/>
                </a:solidFill>
                <a:effectLst/>
                <a:latin typeface="Open Sans" panose="020B0606030504020204" pitchFamily="34" charset="0"/>
              </a:rPr>
              <a:t>I think by now you must have a fair idea about what is cloud computing. Let’s go ahead and know the target audience of the cloud, that is YOU,  now you can either be looking at the cloud as an individual or a business, let’s take an insight into both the perspectives.</a:t>
            </a:r>
          </a:p>
          <a:p>
            <a:endParaRPr lang="en-IN" dirty="0"/>
          </a:p>
        </p:txBody>
      </p:sp>
    </p:spTree>
    <p:extLst>
      <p:ext uri="{BB962C8B-B14F-4D97-AF65-F5344CB8AC3E}">
        <p14:creationId xmlns:p14="http://schemas.microsoft.com/office/powerpoint/2010/main" val="2230471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92F3A-52DC-4C89-AAE0-5E747EABE4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7A034D-EA8B-4BDA-B78F-D98AF76718B7}"/>
              </a:ext>
            </a:extLst>
          </p:cNvPr>
          <p:cNvSpPr>
            <a:spLocks noGrp="1"/>
          </p:cNvSpPr>
          <p:nvPr>
            <p:ph idx="1"/>
          </p:nvPr>
        </p:nvSpPr>
        <p:spPr/>
        <p:txBody>
          <a:bodyPr>
            <a:normAutofit fontScale="70000" lnSpcReduction="20000"/>
          </a:bodyPr>
          <a:lstStyle/>
          <a:p>
            <a:pPr algn="just"/>
            <a:r>
              <a:rPr lang="en-US" b="1" i="0" dirty="0">
                <a:solidFill>
                  <a:srgbClr val="4A4A4A"/>
                </a:solidFill>
                <a:effectLst/>
                <a:latin typeface="Open Sans" panose="020B0606030504020204" pitchFamily="34" charset="0"/>
              </a:rPr>
              <a:t>Consumers v/s Business</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Let’s talk about consumers here, those of us who work in small to medium offices, use internet on a regular basis, for us cloud would be say Google Drive or maybe </a:t>
            </a:r>
            <a:r>
              <a:rPr lang="en-US" b="0" i="0" dirty="0" err="1">
                <a:solidFill>
                  <a:srgbClr val="4A4A4A"/>
                </a:solidFill>
                <a:effectLst/>
                <a:latin typeface="Open Sans" panose="020B0606030504020204" pitchFamily="34" charset="0"/>
              </a:rPr>
              <a:t>DropBox</a:t>
            </a:r>
            <a:r>
              <a:rPr lang="en-US" b="0" i="0" dirty="0">
                <a:solidFill>
                  <a:srgbClr val="4A4A4A"/>
                </a:solidFill>
                <a:effectLst/>
                <a:latin typeface="Open Sans" panose="020B0606030504020204" pitchFamily="34" charset="0"/>
              </a:rPr>
              <a:t>.</a:t>
            </a:r>
          </a:p>
          <a:p>
            <a:pPr algn="just"/>
            <a:r>
              <a:rPr lang="en-US" b="0" i="0" dirty="0">
                <a:solidFill>
                  <a:srgbClr val="4A4A4A"/>
                </a:solidFill>
                <a:effectLst/>
                <a:latin typeface="Open Sans" panose="020B0606030504020204" pitchFamily="34" charset="0"/>
              </a:rPr>
              <a:t>But, for </a:t>
            </a:r>
            <a:r>
              <a:rPr lang="en-US" b="0" i="0" dirty="0" err="1">
                <a:solidFill>
                  <a:srgbClr val="4A4A4A"/>
                </a:solidFill>
                <a:effectLst/>
                <a:latin typeface="Open Sans" panose="020B0606030504020204" pitchFamily="34" charset="0"/>
              </a:rPr>
              <a:t>organisations</a:t>
            </a:r>
            <a:r>
              <a:rPr lang="en-US" b="0" i="0" dirty="0">
                <a:solidFill>
                  <a:srgbClr val="4A4A4A"/>
                </a:solidFill>
                <a:effectLst/>
                <a:latin typeface="Open Sans" panose="020B0606030504020204" pitchFamily="34" charset="0"/>
              </a:rPr>
              <a:t> and businesses, it is an entirely different scene, for them cloud is SaaS where they might want to use a software on the cloud, or maybe PaaS where they might want to build an app on an environment which is provided by the cloud environment or maybe they want to avail the cloud service as an Infrastructure where in they will rent out entire VMs and configure it their own way, which will be IaaS.</a:t>
            </a:r>
          </a:p>
          <a:p>
            <a:pPr algn="just"/>
            <a:r>
              <a:rPr lang="en-US" b="0" i="0" dirty="0">
                <a:solidFill>
                  <a:srgbClr val="4A4A4A"/>
                </a:solidFill>
                <a:effectLst/>
                <a:latin typeface="Open Sans" panose="020B0606030504020204" pitchFamily="34" charset="0"/>
              </a:rPr>
              <a:t>Now you maybe wondering, do companies really use Cloud Computing? Of Course they do, according to a popular blogging site </a:t>
            </a:r>
            <a:r>
              <a:rPr lang="en-US" b="0" i="0" dirty="0" err="1">
                <a:solidFill>
                  <a:srgbClr val="4A4A4A"/>
                </a:solidFill>
                <a:effectLst/>
                <a:latin typeface="Open Sans" panose="020B0606030504020204" pitchFamily="34" charset="0"/>
              </a:rPr>
              <a:t>PCMag</a:t>
            </a:r>
            <a:r>
              <a:rPr lang="en-US" b="0" i="0" dirty="0">
                <a:solidFill>
                  <a:srgbClr val="4A4A4A"/>
                </a:solidFill>
                <a:effectLst/>
                <a:latin typeface="Open Sans" panose="020B0606030504020204" pitchFamily="34" charset="0"/>
              </a:rPr>
              <a:t> cloud computing generated 127 billion dollars in 2016, and by 2020 it could be 500 billion dollars.</a:t>
            </a:r>
          </a:p>
          <a:p>
            <a:pPr algn="just"/>
            <a:r>
              <a:rPr lang="en-US" b="0" i="0" dirty="0">
                <a:solidFill>
                  <a:srgbClr val="4A4A4A"/>
                </a:solidFill>
                <a:effectLst/>
                <a:latin typeface="Open Sans" panose="020B0606030504020204" pitchFamily="34" charset="0"/>
              </a:rPr>
              <a:t>Pretty impressive </a:t>
            </a:r>
            <a:r>
              <a:rPr lang="en-US" b="0" i="0" dirty="0" err="1">
                <a:solidFill>
                  <a:srgbClr val="4A4A4A"/>
                </a:solidFill>
                <a:effectLst/>
                <a:latin typeface="Open Sans" panose="020B0606030504020204" pitchFamily="34" charset="0"/>
              </a:rPr>
              <a:t>ain’t</a:t>
            </a:r>
            <a:r>
              <a:rPr lang="en-US" b="0" i="0" dirty="0">
                <a:solidFill>
                  <a:srgbClr val="4A4A4A"/>
                </a:solidFill>
                <a:effectLst/>
                <a:latin typeface="Open Sans" panose="020B0606030504020204" pitchFamily="34" charset="0"/>
              </a:rPr>
              <a:t> it? Now why are people or businesses moving to cloud? There should be some advantages right?</a:t>
            </a:r>
          </a:p>
          <a:p>
            <a:endParaRPr lang="en-IN" dirty="0"/>
          </a:p>
        </p:txBody>
      </p:sp>
    </p:spTree>
    <p:extLst>
      <p:ext uri="{BB962C8B-B14F-4D97-AF65-F5344CB8AC3E}">
        <p14:creationId xmlns:p14="http://schemas.microsoft.com/office/powerpoint/2010/main" val="2801730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CB98B-7EF2-4AC2-BCA4-3D78F56A65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0973EC-CA9A-48EC-BEFD-5096899FCCAA}"/>
              </a:ext>
            </a:extLst>
          </p:cNvPr>
          <p:cNvSpPr>
            <a:spLocks noGrp="1"/>
          </p:cNvSpPr>
          <p:nvPr>
            <p:ph idx="1"/>
          </p:nvPr>
        </p:nvSpPr>
        <p:spPr/>
        <p:txBody>
          <a:bodyPr>
            <a:normAutofit fontScale="47500" lnSpcReduction="20000"/>
          </a:bodyPr>
          <a:lstStyle/>
          <a:p>
            <a:pPr algn="just"/>
            <a:r>
              <a:rPr lang="en-US" b="0" i="0" dirty="0">
                <a:solidFill>
                  <a:srgbClr val="4A4A4A"/>
                </a:solidFill>
                <a:effectLst/>
                <a:latin typeface="Open Sans" panose="020B0606030504020204" pitchFamily="34" charset="0"/>
              </a:rPr>
              <a:t>Let’s go ahead and see what advantages does Cloud Computing serve:</a:t>
            </a:r>
          </a:p>
          <a:p>
            <a:pPr algn="just">
              <a:buFont typeface="Arial" panose="020B0604020202020204" pitchFamily="34" charset="0"/>
              <a:buChar char="•"/>
            </a:pPr>
            <a:r>
              <a:rPr lang="en-US" b="1" i="0" dirty="0">
                <a:solidFill>
                  <a:srgbClr val="4A4A4A"/>
                </a:solidFill>
                <a:effectLst/>
                <a:latin typeface="Open Sans" panose="020B0606030504020204" pitchFamily="34" charset="0"/>
              </a:rPr>
              <a:t>Fast Implementation</a:t>
            </a:r>
            <a:br>
              <a:rPr lang="en-US" b="0" i="0" dirty="0">
                <a:solidFill>
                  <a:srgbClr val="4A4A4A"/>
                </a:solidFill>
                <a:effectLst/>
                <a:latin typeface="Open Sans" panose="020B0606030504020204" pitchFamily="34" charset="0"/>
              </a:rPr>
            </a:br>
            <a:r>
              <a:rPr lang="en-US" b="0" i="0" dirty="0">
                <a:solidFill>
                  <a:srgbClr val="4A4A4A"/>
                </a:solidFill>
                <a:effectLst/>
                <a:latin typeface="Open Sans" panose="020B0606030504020204" pitchFamily="34" charset="0"/>
              </a:rPr>
              <a:t>If you’ve been there for a development or implementation of an application, it takes sometimes months or even years to make the application up and running, with cloud you can cut through the time and make things faster.</a:t>
            </a:r>
          </a:p>
          <a:p>
            <a:pPr algn="just">
              <a:buFont typeface="Arial" panose="020B0604020202020204" pitchFamily="34" charset="0"/>
              <a:buChar char="•"/>
            </a:pPr>
            <a:r>
              <a:rPr lang="en-US" b="1" i="0" dirty="0">
                <a:solidFill>
                  <a:srgbClr val="4A4A4A"/>
                </a:solidFill>
                <a:effectLst/>
                <a:latin typeface="Open Sans" panose="020B0606030504020204" pitchFamily="34" charset="0"/>
              </a:rPr>
              <a:t>Instant Scalability</a:t>
            </a:r>
            <a:br>
              <a:rPr lang="en-US" b="0" i="0" dirty="0">
                <a:solidFill>
                  <a:srgbClr val="4A4A4A"/>
                </a:solidFill>
                <a:effectLst/>
                <a:latin typeface="Open Sans" panose="020B0606030504020204" pitchFamily="34" charset="0"/>
              </a:rPr>
            </a:br>
            <a:r>
              <a:rPr lang="en-US" b="0" i="0" dirty="0">
                <a:solidFill>
                  <a:srgbClr val="4A4A4A"/>
                </a:solidFill>
                <a:effectLst/>
                <a:latin typeface="Open Sans" panose="020B0606030504020204" pitchFamily="34" charset="0"/>
              </a:rPr>
              <a:t>With cloud resources you can always scale up or scale down the no. of resources and users according to your need, the cloud capacity never runs out!</a:t>
            </a:r>
            <a:br>
              <a:rPr lang="en-US" b="0" i="0" dirty="0">
                <a:solidFill>
                  <a:srgbClr val="4A4A4A"/>
                </a:solidFill>
                <a:effectLst/>
                <a:latin typeface="Open Sans" panose="020B0606030504020204" pitchFamily="34" charset="0"/>
              </a:rPr>
            </a:br>
            <a:endParaRPr lang="en-US" b="0" i="0" dirty="0">
              <a:solidFill>
                <a:srgbClr val="4A4A4A"/>
              </a:solidFill>
              <a:effectLst/>
              <a:latin typeface="Open Sans" panose="020B0606030504020204" pitchFamily="34" charset="0"/>
            </a:endParaRPr>
          </a:p>
          <a:p>
            <a:pPr algn="just">
              <a:buFont typeface="Arial" panose="020B0604020202020204" pitchFamily="34" charset="0"/>
              <a:buChar char="•"/>
            </a:pPr>
            <a:r>
              <a:rPr lang="en-US" b="1" i="0" dirty="0">
                <a:solidFill>
                  <a:srgbClr val="4A4A4A"/>
                </a:solidFill>
                <a:effectLst/>
                <a:latin typeface="Open Sans" panose="020B0606030504020204" pitchFamily="34" charset="0"/>
              </a:rPr>
              <a:t>Access Anywhere</a:t>
            </a:r>
            <a:br>
              <a:rPr lang="en-US" b="0" i="0" dirty="0">
                <a:solidFill>
                  <a:srgbClr val="4A4A4A"/>
                </a:solidFill>
                <a:effectLst/>
                <a:latin typeface="Open Sans" panose="020B0606030504020204" pitchFamily="34" charset="0"/>
              </a:rPr>
            </a:br>
            <a:r>
              <a:rPr lang="en-US" b="0" i="0" dirty="0">
                <a:solidFill>
                  <a:srgbClr val="4A4A4A"/>
                </a:solidFill>
                <a:effectLst/>
                <a:latin typeface="Open Sans" panose="020B0606030504020204" pitchFamily="34" charset="0"/>
              </a:rPr>
              <a:t>Applications built on cloud are designed to be accessed from anywhere, you just need an internet connection on a mobile device.</a:t>
            </a:r>
          </a:p>
          <a:p>
            <a:pPr algn="just">
              <a:buFont typeface="Arial" panose="020B0604020202020204" pitchFamily="34" charset="0"/>
              <a:buChar char="•"/>
            </a:pPr>
            <a:r>
              <a:rPr lang="en-US" b="1" i="0" dirty="0">
                <a:solidFill>
                  <a:srgbClr val="4A4A4A"/>
                </a:solidFill>
                <a:effectLst/>
                <a:latin typeface="Open Sans" panose="020B0606030504020204" pitchFamily="34" charset="0"/>
              </a:rPr>
              <a:t>No Upfront Costs</a:t>
            </a:r>
            <a:br>
              <a:rPr lang="en-US" b="1" i="0" dirty="0">
                <a:solidFill>
                  <a:srgbClr val="4A4A4A"/>
                </a:solidFill>
                <a:effectLst/>
                <a:latin typeface="Open Sans" panose="020B0606030504020204" pitchFamily="34" charset="0"/>
              </a:rPr>
            </a:br>
            <a:r>
              <a:rPr lang="en-US" b="1" i="0" dirty="0">
                <a:solidFill>
                  <a:srgbClr val="4A4A4A"/>
                </a:solidFill>
                <a:effectLst/>
                <a:latin typeface="Open Sans" panose="020B0606030504020204" pitchFamily="34" charset="0"/>
              </a:rPr>
              <a:t>Earlier to deploy an application you had to purchase the necessary hardware, build the architecture, purchase software licenses </a:t>
            </a:r>
            <a:r>
              <a:rPr lang="en-US" b="1" i="0" dirty="0" err="1">
                <a:solidFill>
                  <a:srgbClr val="4A4A4A"/>
                </a:solidFill>
                <a:effectLst/>
                <a:latin typeface="Open Sans" panose="020B0606030504020204" pitchFamily="34" charset="0"/>
              </a:rPr>
              <a:t>etc</a:t>
            </a:r>
            <a:r>
              <a:rPr lang="en-US" b="1" i="0" dirty="0">
                <a:solidFill>
                  <a:srgbClr val="4A4A4A"/>
                </a:solidFill>
                <a:effectLst/>
                <a:latin typeface="Open Sans" panose="020B0606030504020204" pitchFamily="34" charset="0"/>
              </a:rPr>
              <a:t>, but with cloud all those costs are dramatically reduced and in some cases eliminated.</a:t>
            </a:r>
            <a:endParaRPr lang="en-US" b="0" i="0" dirty="0">
              <a:solidFill>
                <a:srgbClr val="4A4A4A"/>
              </a:solidFill>
              <a:effectLst/>
              <a:latin typeface="Open Sans" panose="020B0606030504020204" pitchFamily="34" charset="0"/>
            </a:endParaRPr>
          </a:p>
          <a:p>
            <a:pPr algn="just">
              <a:buFont typeface="Arial" panose="020B0604020202020204" pitchFamily="34" charset="0"/>
              <a:buChar char="•"/>
            </a:pPr>
            <a:r>
              <a:rPr lang="en-US" b="1" i="0" dirty="0">
                <a:solidFill>
                  <a:srgbClr val="4A4A4A"/>
                </a:solidFill>
                <a:effectLst/>
                <a:latin typeface="Open Sans" panose="020B0606030504020204" pitchFamily="34" charset="0"/>
              </a:rPr>
              <a:t>Maintenance Free</a:t>
            </a:r>
            <a:br>
              <a:rPr lang="en-US" b="0" i="0" dirty="0">
                <a:solidFill>
                  <a:srgbClr val="4A4A4A"/>
                </a:solidFill>
                <a:effectLst/>
                <a:latin typeface="Open Sans" panose="020B0606030504020204" pitchFamily="34" charset="0"/>
              </a:rPr>
            </a:br>
            <a:r>
              <a:rPr lang="en-US" b="0" i="0" dirty="0">
                <a:solidFill>
                  <a:srgbClr val="4A4A4A"/>
                </a:solidFill>
                <a:effectLst/>
                <a:latin typeface="Open Sans" panose="020B0606030504020204" pitchFamily="34" charset="0"/>
              </a:rPr>
              <a:t>Traditionally you would have to patch your software with the latest releases, upgrade your hardware and also troubleshoot faults in your system at the hardware level, but with cloud you don’t have to worry about the maintenance of your hardware, it will all be managed by your cloud provider.</a:t>
            </a:r>
          </a:p>
          <a:p>
            <a:pPr algn="just">
              <a:buFont typeface="Arial" panose="020B0604020202020204" pitchFamily="34" charset="0"/>
              <a:buChar char="•"/>
            </a:pPr>
            <a:r>
              <a:rPr lang="en-US" b="1" i="0" dirty="0">
                <a:solidFill>
                  <a:srgbClr val="4A4A4A"/>
                </a:solidFill>
                <a:effectLst/>
                <a:latin typeface="Open Sans" panose="020B0606030504020204" pitchFamily="34" charset="0"/>
              </a:rPr>
              <a:t>Better Security</a:t>
            </a:r>
            <a:br>
              <a:rPr lang="en-US" b="1" i="0" dirty="0">
                <a:solidFill>
                  <a:srgbClr val="4A4A4A"/>
                </a:solidFill>
                <a:effectLst/>
                <a:latin typeface="Open Sans" panose="020B0606030504020204" pitchFamily="34" charset="0"/>
              </a:rPr>
            </a:br>
            <a:r>
              <a:rPr lang="en-US" b="0" i="0" dirty="0">
                <a:solidFill>
                  <a:srgbClr val="4A4A4A"/>
                </a:solidFill>
                <a:effectLst/>
                <a:latin typeface="Open Sans" panose="020B0606030504020204" pitchFamily="34" charset="0"/>
              </a:rPr>
              <a:t>An Independent study found that yearly a medium scale company loses around 260 laptops, this is a loss to the company not in monetary terms, but the data that was there on the laptop is valuable, with Cloud you don’t have to worry about that, all your data is stored in a centralized secure location.</a:t>
            </a:r>
          </a:p>
          <a:p>
            <a:endParaRPr lang="en-IN" dirty="0"/>
          </a:p>
        </p:txBody>
      </p:sp>
    </p:spTree>
    <p:extLst>
      <p:ext uri="{BB962C8B-B14F-4D97-AF65-F5344CB8AC3E}">
        <p14:creationId xmlns:p14="http://schemas.microsoft.com/office/powerpoint/2010/main" val="253298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3B999-2A96-4B8B-807B-430174B508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7F4870-A504-410A-A222-69E56B91E77E}"/>
              </a:ext>
            </a:extLst>
          </p:cNvPr>
          <p:cNvSpPr>
            <a:spLocks noGrp="1"/>
          </p:cNvSpPr>
          <p:nvPr>
            <p:ph idx="1"/>
          </p:nvPr>
        </p:nvSpPr>
        <p:spPr/>
        <p:txBody>
          <a:bodyPr/>
          <a:lstStyle/>
          <a:p>
            <a:pPr algn="just"/>
            <a:r>
              <a:rPr lang="en-US" b="1" i="0" dirty="0">
                <a:solidFill>
                  <a:srgbClr val="4A4A4A"/>
                </a:solidFill>
                <a:effectLst/>
                <a:latin typeface="Open Sans" panose="020B0606030504020204" pitchFamily="34" charset="0"/>
              </a:rPr>
              <a:t>Now, how do you get started?</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There are tons of cloud providers out there to choose from. Let us take the most prominent ones.  </a:t>
            </a:r>
            <a:br>
              <a:rPr lang="en-US" b="0" i="0" dirty="0">
                <a:solidFill>
                  <a:srgbClr val="4A4A4A"/>
                </a:solidFill>
                <a:effectLst/>
                <a:latin typeface="Open Sans" panose="020B0606030504020204" pitchFamily="34" charset="0"/>
              </a:rPr>
            </a:br>
            <a:endParaRPr lang="en-US" b="0" i="0" dirty="0">
              <a:solidFill>
                <a:srgbClr val="4A4A4A"/>
              </a:solidFill>
              <a:effectLst/>
              <a:latin typeface="Open Sans" panose="020B0606030504020204" pitchFamily="34" charset="0"/>
            </a:endParaRPr>
          </a:p>
          <a:p>
            <a:pPr algn="just">
              <a:buFont typeface="Arial" panose="020B0604020202020204" pitchFamily="34" charset="0"/>
              <a:buChar char="•"/>
            </a:pPr>
            <a:r>
              <a:rPr lang="en-US" b="1" i="0" dirty="0">
                <a:solidFill>
                  <a:srgbClr val="4A4A4A"/>
                </a:solidFill>
                <a:effectLst/>
                <a:latin typeface="Open Sans" panose="020B0606030504020204" pitchFamily="34" charset="0"/>
              </a:rPr>
              <a:t>Azure:</a:t>
            </a:r>
            <a:r>
              <a:rPr lang="en-US" b="0" i="0" dirty="0">
                <a:solidFill>
                  <a:srgbClr val="4A4A4A"/>
                </a:solidFill>
                <a:effectLst/>
                <a:latin typeface="Open Sans" panose="020B0606030504020204" pitchFamily="34" charset="0"/>
              </a:rPr>
              <a:t> It’s a cloud computing platform by Microsoft founded in 2010.</a:t>
            </a:r>
          </a:p>
          <a:p>
            <a:pPr algn="just">
              <a:buFont typeface="Arial" panose="020B0604020202020204" pitchFamily="34" charset="0"/>
              <a:buChar char="•"/>
            </a:pPr>
            <a:r>
              <a:rPr lang="en-US" b="1" i="0" dirty="0">
                <a:solidFill>
                  <a:srgbClr val="4A4A4A"/>
                </a:solidFill>
                <a:effectLst/>
                <a:latin typeface="Open Sans" panose="020B0606030504020204" pitchFamily="34" charset="0"/>
              </a:rPr>
              <a:t>AWS:</a:t>
            </a:r>
            <a:r>
              <a:rPr lang="en-US" b="0" i="0" dirty="0">
                <a:solidFill>
                  <a:srgbClr val="4A4A4A"/>
                </a:solidFill>
                <a:effectLst/>
                <a:latin typeface="Open Sans" panose="020B0606030504020204" pitchFamily="34" charset="0"/>
              </a:rPr>
              <a:t> Amazon Web Services is a cloud computing platform by Amazon in 2006.</a:t>
            </a:r>
          </a:p>
          <a:p>
            <a:endParaRPr lang="en-IN" dirty="0"/>
          </a:p>
        </p:txBody>
      </p:sp>
    </p:spTree>
    <p:extLst>
      <p:ext uri="{BB962C8B-B14F-4D97-AF65-F5344CB8AC3E}">
        <p14:creationId xmlns:p14="http://schemas.microsoft.com/office/powerpoint/2010/main" val="2052487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BCB3-8C16-45E5-9676-A1B638AA1BE4}"/>
              </a:ext>
            </a:extLst>
          </p:cNvPr>
          <p:cNvSpPr>
            <a:spLocks noGrp="1"/>
          </p:cNvSpPr>
          <p:nvPr>
            <p:ph type="title"/>
          </p:nvPr>
        </p:nvSpPr>
        <p:spPr/>
        <p:txBody>
          <a:bodyPr/>
          <a:lstStyle/>
          <a:p>
            <a:r>
              <a:rPr lang="en-IN" b="0" i="0" dirty="0">
                <a:solidFill>
                  <a:srgbClr val="323131"/>
                </a:solidFill>
                <a:effectLst/>
                <a:latin typeface="PT Serif" panose="020A0603040505020204" pitchFamily="18" charset="0"/>
              </a:rPr>
              <a:t>What are Virtual Machines</a:t>
            </a:r>
            <a:br>
              <a:rPr lang="en-IN" b="0" i="0" dirty="0">
                <a:solidFill>
                  <a:srgbClr val="323131"/>
                </a:solidFill>
                <a:effectLst/>
                <a:latin typeface="PT Serif" panose="020A0603040505020204" pitchFamily="18" charset="0"/>
              </a:rPr>
            </a:br>
            <a:endParaRPr lang="en-IN" dirty="0"/>
          </a:p>
        </p:txBody>
      </p:sp>
      <p:sp>
        <p:nvSpPr>
          <p:cNvPr id="3" name="Content Placeholder 2">
            <a:extLst>
              <a:ext uri="{FF2B5EF4-FFF2-40B4-BE49-F238E27FC236}">
                <a16:creationId xmlns:a16="http://schemas.microsoft.com/office/drawing/2014/main" id="{C06AA87B-2D07-4DC1-B1B9-5EBEEB6BE60B}"/>
              </a:ext>
            </a:extLst>
          </p:cNvPr>
          <p:cNvSpPr>
            <a:spLocks noGrp="1"/>
          </p:cNvSpPr>
          <p:nvPr>
            <p:ph idx="1"/>
          </p:nvPr>
        </p:nvSpPr>
        <p:spPr/>
        <p:txBody>
          <a:bodyPr/>
          <a:lstStyle/>
          <a:p>
            <a:r>
              <a:rPr lang="en-US" b="0" i="0" dirty="0">
                <a:solidFill>
                  <a:srgbClr val="333333"/>
                </a:solidFill>
                <a:effectLst/>
                <a:latin typeface="PT Serif" panose="020A0603040505020204" pitchFamily="18" charset="0"/>
              </a:rPr>
              <a:t>Until Virtual Machines came into existence, we had a one-to-one mapping between a business application and the physical server upon which it is installed. For example, if there are 3 production apps, 3 physical servers are required. </a:t>
            </a:r>
            <a:r>
              <a:rPr lang="en-US" b="0" i="0" dirty="0" err="1">
                <a:solidFill>
                  <a:srgbClr val="333333"/>
                </a:solidFill>
                <a:effectLst/>
                <a:latin typeface="PT Serif" panose="020A0603040505020204" pitchFamily="18" charset="0"/>
              </a:rPr>
              <a:t>Everytime</a:t>
            </a:r>
            <a:r>
              <a:rPr lang="en-US" b="0" i="0" dirty="0">
                <a:solidFill>
                  <a:srgbClr val="333333"/>
                </a:solidFill>
                <a:effectLst/>
                <a:latin typeface="PT Serif" panose="020A0603040505020204" pitchFamily="18" charset="0"/>
              </a:rPr>
              <a:t> a new application is required, businesses had to procure a new physical server. There is only one production app running on the server and in most cases, I mean 9 out of 10, the app only use a fraction of the server capacity, may be 5 to 10 percent. What a waste of company money and you can see, how quickly this can become unwieldy and very expensive for the </a:t>
            </a:r>
            <a:r>
              <a:rPr lang="en-US" b="0" i="0" dirty="0" err="1">
                <a:solidFill>
                  <a:srgbClr val="333333"/>
                </a:solidFill>
                <a:effectLst/>
                <a:latin typeface="PT Serif" panose="020A0603040505020204" pitchFamily="18" charset="0"/>
              </a:rPr>
              <a:t>organisations</a:t>
            </a:r>
            <a:r>
              <a:rPr lang="en-US" b="0" i="0" dirty="0">
                <a:solidFill>
                  <a:srgbClr val="333333"/>
                </a:solidFill>
                <a:effectLst/>
                <a:latin typeface="PT Serif" panose="020A0603040505020204" pitchFamily="18" charset="0"/>
              </a:rPr>
              <a:t>.</a:t>
            </a:r>
            <a:endParaRPr lang="en-IN" dirty="0"/>
          </a:p>
        </p:txBody>
      </p:sp>
    </p:spTree>
    <p:extLst>
      <p:ext uri="{BB962C8B-B14F-4D97-AF65-F5344CB8AC3E}">
        <p14:creationId xmlns:p14="http://schemas.microsoft.com/office/powerpoint/2010/main" val="3711834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258F-A9E8-418A-918D-40AD05E60ED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D738F7F-CCF8-45E3-897C-ED19BBBDC2AB}"/>
              </a:ext>
            </a:extLst>
          </p:cNvPr>
          <p:cNvSpPr>
            <a:spLocks noGrp="1"/>
          </p:cNvSpPr>
          <p:nvPr>
            <p:ph idx="1"/>
          </p:nvPr>
        </p:nvSpPr>
        <p:spPr/>
        <p:txBody>
          <a:bodyPr/>
          <a:lstStyle/>
          <a:p>
            <a:pPr algn="l"/>
            <a:r>
              <a:rPr lang="en-US" b="0" i="0" dirty="0">
                <a:solidFill>
                  <a:srgbClr val="323131"/>
                </a:solidFill>
                <a:effectLst/>
                <a:latin typeface="PT Serif" panose="020A0603040505020204" pitchFamily="18" charset="0"/>
              </a:rPr>
              <a:t>What are Virtual Machines</a:t>
            </a:r>
          </a:p>
          <a:p>
            <a:pPr algn="l"/>
            <a:r>
              <a:rPr lang="en-US" b="0" i="0" dirty="0">
                <a:solidFill>
                  <a:srgbClr val="333333"/>
                </a:solidFill>
                <a:effectLst/>
                <a:latin typeface="PT Serif" panose="020A0603040505020204" pitchFamily="18" charset="0"/>
              </a:rPr>
              <a:t>With virtualization, we are able to squeeze much more from physical servers. This is a bit over-simplified, but the model worked something like the following. </a:t>
            </a:r>
          </a:p>
          <a:p>
            <a:endParaRPr lang="en-IN" dirty="0"/>
          </a:p>
        </p:txBody>
      </p:sp>
    </p:spTree>
    <p:extLst>
      <p:ext uri="{BB962C8B-B14F-4D97-AF65-F5344CB8AC3E}">
        <p14:creationId xmlns:p14="http://schemas.microsoft.com/office/powerpoint/2010/main" val="2495230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D64A5-AE2C-471E-B8C6-4E7B88EE6D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CF591C-BACF-4A7D-B7FA-91C072297D9B}"/>
              </a:ext>
            </a:extLst>
          </p:cNvPr>
          <p:cNvSpPr>
            <a:spLocks noGrp="1"/>
          </p:cNvSpPr>
          <p:nvPr>
            <p:ph idx="1"/>
          </p:nvPr>
        </p:nvSpPr>
        <p:spPr/>
        <p:txBody>
          <a:bodyPr>
            <a:normAutofit fontScale="92500" lnSpcReduction="10000"/>
          </a:bodyPr>
          <a:lstStyle/>
          <a:p>
            <a:pPr algn="just"/>
            <a:r>
              <a:rPr lang="en-US" b="0" i="1" dirty="0">
                <a:solidFill>
                  <a:srgbClr val="4A4A4A"/>
                </a:solidFill>
                <a:effectLst/>
                <a:latin typeface="Open Sans" panose="020B0606030504020204" pitchFamily="34" charset="0"/>
              </a:rPr>
              <a:t>Where exactly is this cloud?</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So to answer this question in this what is cloud computing blog, it is somewhere at the other end of your internet connection where you store your files and can be accessed from anywhere in the world. This could be a big deal for you, primarily because of three reasons:</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You do not have to maintain or administer any infrastructure for the same.</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It will never run out of capacity, since it is virtually infinite.</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You can access your cloud based applications from anywhere, you just need a device which can connect to the internet.</a:t>
            </a:r>
          </a:p>
          <a:p>
            <a:endParaRPr lang="en-IN" dirty="0"/>
          </a:p>
        </p:txBody>
      </p:sp>
    </p:spTree>
    <p:extLst>
      <p:ext uri="{BB962C8B-B14F-4D97-AF65-F5344CB8AC3E}">
        <p14:creationId xmlns:p14="http://schemas.microsoft.com/office/powerpoint/2010/main" val="2665361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89DE7-9F3A-4654-8967-03924AF855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574336-971D-48FB-800A-302A4ED22EBC}"/>
              </a:ext>
            </a:extLst>
          </p:cNvPr>
          <p:cNvSpPr>
            <a:spLocks noGrp="1"/>
          </p:cNvSpPr>
          <p:nvPr>
            <p:ph idx="1"/>
          </p:nvPr>
        </p:nvSpPr>
        <p:spPr/>
        <p:txBody>
          <a:bodyPr>
            <a:normAutofit fontScale="77500" lnSpcReduction="20000"/>
          </a:bodyPr>
          <a:lstStyle/>
          <a:p>
            <a:r>
              <a:rPr lang="en-US" dirty="0"/>
              <a:t>On top of the physical server, we have the operating system installed. This is the host operating system </a:t>
            </a:r>
            <a:r>
              <a:rPr lang="en-US" dirty="0" err="1"/>
              <a:t>i.e</a:t>
            </a:r>
            <a:r>
              <a:rPr lang="en-US" dirty="0"/>
              <a:t> operating system at the physical server level. On top of that we install a piece of software called Hypervisor. Hypervisor is a technology from VMware that </a:t>
            </a:r>
            <a:r>
              <a:rPr lang="en-US" dirty="0" err="1"/>
              <a:t>virtualises</a:t>
            </a:r>
            <a:r>
              <a:rPr lang="en-US" dirty="0"/>
              <a:t> the hardware of the physical server. On top of this we create a virtual machine. In fact, we can create and run multiple virtual machines on a single physical server. My first application runs on VM1 and the second application runs on VM2. If I have a </a:t>
            </a:r>
            <a:r>
              <a:rPr lang="en-US" dirty="0" err="1"/>
              <a:t>thrid</a:t>
            </a:r>
            <a:r>
              <a:rPr lang="en-US" dirty="0"/>
              <a:t> application, I simply spin up a new VM and then safely and securely run it from the third VM. This is brilliant, because we are now able to make proper use of the server hardware.</a:t>
            </a:r>
          </a:p>
          <a:p>
            <a:endParaRPr lang="en-US" dirty="0"/>
          </a:p>
          <a:p>
            <a:r>
              <a:rPr lang="en-US" dirty="0"/>
              <a:t>There is no longer a one to one mapping between a business application and a physical server. Thanks to virtualization, we can now safely isolate and run more than one application from a given physical server. So </a:t>
            </a:r>
            <a:r>
              <a:rPr lang="en-US" dirty="0" err="1"/>
              <a:t>everytime</a:t>
            </a:r>
            <a:r>
              <a:rPr lang="en-US" dirty="0"/>
              <a:t>, we need a new application for the business, it is no longer the case where we have to procure a new physical server. With virtualization, we are able to safely and securely run multiple apps on a single physical server.</a:t>
            </a:r>
          </a:p>
          <a:p>
            <a:endParaRPr lang="en-US" dirty="0"/>
          </a:p>
          <a:p>
            <a:endParaRPr lang="en-IN" dirty="0"/>
          </a:p>
        </p:txBody>
      </p:sp>
    </p:spTree>
    <p:extLst>
      <p:ext uri="{BB962C8B-B14F-4D97-AF65-F5344CB8AC3E}">
        <p14:creationId xmlns:p14="http://schemas.microsoft.com/office/powerpoint/2010/main" val="2056016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128D-89C7-4590-A81B-CABC84A3DB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EE6A4D-4F1E-4864-A7A8-92C7B0609C99}"/>
              </a:ext>
            </a:extLst>
          </p:cNvPr>
          <p:cNvSpPr>
            <a:spLocks noGrp="1"/>
          </p:cNvSpPr>
          <p:nvPr>
            <p:ph idx="1"/>
          </p:nvPr>
        </p:nvSpPr>
        <p:spPr/>
        <p:txBody>
          <a:bodyPr>
            <a:normAutofit fontScale="92500" lnSpcReduction="20000"/>
          </a:bodyPr>
          <a:lstStyle/>
          <a:p>
            <a:pPr algn="l"/>
            <a:r>
              <a:rPr lang="en-US" b="0" i="0" dirty="0">
                <a:solidFill>
                  <a:srgbClr val="333333"/>
                </a:solidFill>
                <a:effectLst/>
                <a:latin typeface="PT Serif" panose="020A0603040505020204" pitchFamily="18" charset="0"/>
              </a:rPr>
              <a:t>Because of this virtualization, each application thinks that it is running on a dedicated physical server with it's own dedicated processer, memory, drive space </a:t>
            </a:r>
            <a:r>
              <a:rPr lang="en-US" b="0" i="0" dirty="0" err="1">
                <a:solidFill>
                  <a:srgbClr val="333333"/>
                </a:solidFill>
                <a:effectLst/>
                <a:latin typeface="PT Serif" panose="020A0603040505020204" pitchFamily="18" charset="0"/>
              </a:rPr>
              <a:t>etc</a:t>
            </a:r>
            <a:r>
              <a:rPr lang="en-US" b="0" i="0" dirty="0">
                <a:solidFill>
                  <a:srgbClr val="333333"/>
                </a:solidFill>
                <a:effectLst/>
                <a:latin typeface="PT Serif" panose="020A0603040505020204" pitchFamily="18" charset="0"/>
              </a:rPr>
              <a:t>, while in reality they are running on the same physical server but on a dedicated virtual machine. You can think of a virtual machine as a computer within a computer. Multiple virtual machines can run simultaneously on the same physical server. In each virtual machine, we can install an operating system of our choice (windows, </a:t>
            </a:r>
            <a:r>
              <a:rPr lang="en-US" b="0" i="0" dirty="0" err="1">
                <a:solidFill>
                  <a:srgbClr val="333333"/>
                </a:solidFill>
                <a:effectLst/>
                <a:latin typeface="PT Serif" panose="020A0603040505020204" pitchFamily="18" charset="0"/>
              </a:rPr>
              <a:t>linux</a:t>
            </a:r>
            <a:r>
              <a:rPr lang="en-US" b="0" i="0" dirty="0">
                <a:solidFill>
                  <a:srgbClr val="333333"/>
                </a:solidFill>
                <a:effectLst/>
                <a:latin typeface="PT Serif" panose="020A0603040505020204" pitchFamily="18" charset="0"/>
              </a:rPr>
              <a:t> </a:t>
            </a:r>
            <a:r>
              <a:rPr lang="en-US" b="0" i="0" dirty="0" err="1">
                <a:solidFill>
                  <a:srgbClr val="333333"/>
                </a:solidFill>
                <a:effectLst/>
                <a:latin typeface="PT Serif" panose="020A0603040505020204" pitchFamily="18" charset="0"/>
              </a:rPr>
              <a:t>etc</a:t>
            </a:r>
            <a:r>
              <a:rPr lang="en-US" b="0" i="0" dirty="0">
                <a:solidFill>
                  <a:srgbClr val="333333"/>
                </a:solidFill>
                <a:effectLst/>
                <a:latin typeface="PT Serif" panose="020A0603040505020204" pitchFamily="18" charset="0"/>
              </a:rPr>
              <a:t>), typically we install the operating system and dependencies our production app requires.</a:t>
            </a:r>
          </a:p>
          <a:p>
            <a:pPr algn="l"/>
            <a:r>
              <a:rPr lang="en-US" b="0" i="0" dirty="0">
                <a:solidFill>
                  <a:srgbClr val="333333"/>
                </a:solidFill>
                <a:effectLst/>
                <a:latin typeface="PT Serif" panose="020A0603040505020204" pitchFamily="18" charset="0"/>
              </a:rPr>
              <a:t>Virtual machines are great. They allow us to run more than one app on a given physical server, which obviously promotes better use of server hardware. However, with each virtual machine that is created there is a lot of overhead. We will discuss what this overhead is and how containers are set out to solve this problem in our next video.</a:t>
            </a:r>
          </a:p>
          <a:p>
            <a:endParaRPr lang="en-IN" dirty="0"/>
          </a:p>
        </p:txBody>
      </p:sp>
    </p:spTree>
    <p:extLst>
      <p:ext uri="{BB962C8B-B14F-4D97-AF65-F5344CB8AC3E}">
        <p14:creationId xmlns:p14="http://schemas.microsoft.com/office/powerpoint/2010/main" val="184065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FB45-6FB3-449C-8F82-81CE1508A34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8DA7733-B863-4F9D-BA0C-9C0AC854C3AA}"/>
              </a:ext>
            </a:extLst>
          </p:cNvPr>
          <p:cNvSpPr>
            <a:spLocks noGrp="1"/>
          </p:cNvSpPr>
          <p:nvPr>
            <p:ph idx="1"/>
          </p:nvPr>
        </p:nvSpPr>
        <p:spPr/>
        <p:txBody>
          <a:bodyPr>
            <a:normAutofit fontScale="92500" lnSpcReduction="10000"/>
          </a:bodyPr>
          <a:lstStyle/>
          <a:p>
            <a:r>
              <a:rPr lang="en-US" dirty="0"/>
              <a:t>Virtual Machines and Multiple applications</a:t>
            </a:r>
          </a:p>
          <a:p>
            <a:r>
              <a:rPr lang="en-US" dirty="0"/>
              <a:t>Let's say we have 4 applications - App 1, App 2, App 3, and App 4. We want to be able to run all these 4 apps on one physical server - Server 1. Obviously, we cannot run applications directly on the server hardware. We need an operating system like windows or </a:t>
            </a:r>
            <a:r>
              <a:rPr lang="en-US" dirty="0" err="1"/>
              <a:t>linux</a:t>
            </a:r>
            <a:r>
              <a:rPr lang="en-US" dirty="0"/>
              <a:t>. This is the Host OS </a:t>
            </a:r>
            <a:r>
              <a:rPr lang="en-US" dirty="0" err="1"/>
              <a:t>i.e</a:t>
            </a:r>
            <a:r>
              <a:rPr lang="en-US" dirty="0"/>
              <a:t> the operating system at the server level. On top this we install a piece of software called Hypervisor. It is the Hypervisor, that creates and manages virtual machines. We have 4 apps that we want to run in isolation on this physical server, so we create 4 virtual machines.</a:t>
            </a:r>
          </a:p>
          <a:p>
            <a:endParaRPr lang="en-US" dirty="0"/>
          </a:p>
          <a:p>
            <a:r>
              <a:rPr lang="en-US" dirty="0"/>
              <a:t>how can we run multiple applications on virtual machines simultaneously</a:t>
            </a:r>
            <a:endParaRPr lang="en-IN" dirty="0"/>
          </a:p>
        </p:txBody>
      </p:sp>
    </p:spTree>
    <p:extLst>
      <p:ext uri="{BB962C8B-B14F-4D97-AF65-F5344CB8AC3E}">
        <p14:creationId xmlns:p14="http://schemas.microsoft.com/office/powerpoint/2010/main" val="2068032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07AE-F22C-40B5-BB80-D14F1CC19F95}"/>
              </a:ext>
            </a:extLst>
          </p:cNvPr>
          <p:cNvSpPr>
            <a:spLocks noGrp="1"/>
          </p:cNvSpPr>
          <p:nvPr>
            <p:ph type="title"/>
          </p:nvPr>
        </p:nvSpPr>
        <p:spPr/>
        <p:txBody>
          <a:bodyPr/>
          <a:lstStyle/>
          <a:p>
            <a:endParaRPr lang="en-IN"/>
          </a:p>
        </p:txBody>
      </p:sp>
      <p:pic>
        <p:nvPicPr>
          <p:cNvPr id="4098" name="Picture 2" descr="how can we run multiple applications on virtual machines simultaneously">
            <a:extLst>
              <a:ext uri="{FF2B5EF4-FFF2-40B4-BE49-F238E27FC236}">
                <a16:creationId xmlns:a16="http://schemas.microsoft.com/office/drawing/2014/main" id="{B34B229A-AF11-407E-B65C-69311D729D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62261" y="3058187"/>
            <a:ext cx="3067478" cy="1886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755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28F4-A30B-4455-9DBD-191EED2DF6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4D3695-411B-443C-904C-4D0DA0A857F1}"/>
              </a:ext>
            </a:extLst>
          </p:cNvPr>
          <p:cNvSpPr>
            <a:spLocks noGrp="1"/>
          </p:cNvSpPr>
          <p:nvPr>
            <p:ph idx="1"/>
          </p:nvPr>
        </p:nvSpPr>
        <p:spPr/>
        <p:txBody>
          <a:bodyPr/>
          <a:lstStyle/>
          <a:p>
            <a:r>
              <a:rPr lang="en-US" b="0" i="0" dirty="0">
                <a:solidFill>
                  <a:srgbClr val="333333"/>
                </a:solidFill>
                <a:effectLst/>
                <a:latin typeface="PT Serif" panose="020A0603040505020204" pitchFamily="18" charset="0"/>
              </a:rPr>
              <a:t>a virtual machine </a:t>
            </a:r>
            <a:r>
              <a:rPr lang="en-US" b="0" i="0" dirty="0" err="1">
                <a:solidFill>
                  <a:srgbClr val="333333"/>
                </a:solidFill>
                <a:effectLst/>
                <a:latin typeface="PT Serif" panose="020A0603040505020204" pitchFamily="18" charset="0"/>
              </a:rPr>
              <a:t>virtualises</a:t>
            </a:r>
            <a:r>
              <a:rPr lang="en-US" b="0" i="0" dirty="0">
                <a:solidFill>
                  <a:srgbClr val="333333"/>
                </a:solidFill>
                <a:effectLst/>
                <a:latin typeface="PT Serif" panose="020A0603040505020204" pitchFamily="18" charset="0"/>
              </a:rPr>
              <a:t> the hardware of the physical server. This means each virtual machine that is created, gets a slice of the </a:t>
            </a:r>
            <a:r>
              <a:rPr lang="en-US" b="0" i="0" dirty="0" err="1">
                <a:solidFill>
                  <a:srgbClr val="333333"/>
                </a:solidFill>
                <a:effectLst/>
                <a:latin typeface="PT Serif" panose="020A0603040505020204" pitchFamily="18" charset="0"/>
              </a:rPr>
              <a:t>the</a:t>
            </a:r>
            <a:r>
              <a:rPr lang="en-US" b="0" i="0" dirty="0">
                <a:solidFill>
                  <a:srgbClr val="333333"/>
                </a:solidFill>
                <a:effectLst/>
                <a:latin typeface="PT Serif" panose="020A0603040505020204" pitchFamily="18" charset="0"/>
              </a:rPr>
              <a:t> server hardware. In our case we created 4 virtual machines, so each VM gets 25% of memory, disk space, processor and other server hardware resources.</a:t>
            </a:r>
            <a:endParaRPr lang="en-IN" dirty="0"/>
          </a:p>
        </p:txBody>
      </p:sp>
    </p:spTree>
    <p:extLst>
      <p:ext uri="{BB962C8B-B14F-4D97-AF65-F5344CB8AC3E}">
        <p14:creationId xmlns:p14="http://schemas.microsoft.com/office/powerpoint/2010/main" val="4101879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4495-3E5F-419A-8244-86ACFD3A22EF}"/>
              </a:ext>
            </a:extLst>
          </p:cNvPr>
          <p:cNvSpPr>
            <a:spLocks noGrp="1"/>
          </p:cNvSpPr>
          <p:nvPr>
            <p:ph type="title"/>
          </p:nvPr>
        </p:nvSpPr>
        <p:spPr/>
        <p:txBody>
          <a:bodyPr>
            <a:normAutofit fontScale="90000"/>
          </a:bodyPr>
          <a:lstStyle/>
          <a:p>
            <a:r>
              <a:rPr lang="en-US" b="0" i="0" dirty="0">
                <a:solidFill>
                  <a:srgbClr val="000000"/>
                </a:solidFill>
                <a:effectLst/>
                <a:latin typeface="Segoe UI" panose="020B0502040204020203" pitchFamily="34" charset="0"/>
              </a:rPr>
              <a:t>What are containers and how are they different from virtual machines</a:t>
            </a:r>
            <a:br>
              <a:rPr lang="en-US"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9841099-51C6-4933-8475-67AA8A02F010}"/>
              </a:ext>
            </a:extLst>
          </p:cNvPr>
          <p:cNvSpPr>
            <a:spLocks noGrp="1"/>
          </p:cNvSpPr>
          <p:nvPr>
            <p:ph idx="1"/>
          </p:nvPr>
        </p:nvSpPr>
        <p:spPr/>
        <p:txBody>
          <a:bodyPr/>
          <a:lstStyle/>
          <a:p>
            <a:r>
              <a:rPr lang="en-US" b="0" i="0" dirty="0">
                <a:solidFill>
                  <a:srgbClr val="333333"/>
                </a:solidFill>
                <a:effectLst/>
                <a:latin typeface="PT Serif" panose="020A0603040505020204" pitchFamily="18" charset="0"/>
              </a:rPr>
              <a:t> we discussed what are virtual machines and how they allow us to run multiple applications on a single physical server. However, with each virtual machine that we create, there is a lot of overhead, both in terms of cost and maintainability. Let's understand this with an example.</a:t>
            </a:r>
            <a:endParaRPr lang="en-IN" dirty="0"/>
          </a:p>
        </p:txBody>
      </p:sp>
    </p:spTree>
    <p:extLst>
      <p:ext uri="{BB962C8B-B14F-4D97-AF65-F5344CB8AC3E}">
        <p14:creationId xmlns:p14="http://schemas.microsoft.com/office/powerpoint/2010/main" val="3728608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F1686-75ED-4BE9-B638-1FE7C92C119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7FBF4AF-FF18-4305-A744-8B0C23D1EE59}"/>
              </a:ext>
            </a:extLst>
          </p:cNvPr>
          <p:cNvSpPr>
            <a:spLocks noGrp="1"/>
          </p:cNvSpPr>
          <p:nvPr>
            <p:ph idx="1"/>
          </p:nvPr>
        </p:nvSpPr>
        <p:spPr/>
        <p:txBody>
          <a:bodyPr>
            <a:normAutofit fontScale="77500" lnSpcReduction="20000"/>
          </a:bodyPr>
          <a:lstStyle/>
          <a:p>
            <a:r>
              <a:rPr lang="en-US" dirty="0"/>
              <a:t>Virtual Machines and Multiple applications</a:t>
            </a:r>
          </a:p>
          <a:p>
            <a:r>
              <a:rPr lang="en-US" dirty="0"/>
              <a:t>Let's say we have 4 applications - App 1, App 2, App 3, and App 4. We want to be able to run all these 4 apps on one physical server - Server 1. Obviously, we cannot run applications directly on the server hardware. We need an operating system like windows or </a:t>
            </a:r>
            <a:r>
              <a:rPr lang="en-US" dirty="0" err="1"/>
              <a:t>linux</a:t>
            </a:r>
            <a:r>
              <a:rPr lang="en-US" dirty="0"/>
              <a:t>. This is the Host OS </a:t>
            </a:r>
            <a:r>
              <a:rPr lang="en-US" dirty="0" err="1"/>
              <a:t>i.e</a:t>
            </a:r>
            <a:r>
              <a:rPr lang="en-US" dirty="0"/>
              <a:t> the operating system at the server level. On top this we install a piece of software called Hypervisor. It is the Hypervisor, that creates and manages virtual machines. We have 4 apps that we want to run in isolation on this physical server, so we create 4 virtual machines.</a:t>
            </a:r>
          </a:p>
          <a:p>
            <a:endParaRPr lang="en-US" dirty="0"/>
          </a:p>
          <a:p>
            <a:r>
              <a:rPr lang="en-US" dirty="0"/>
              <a:t>how can we run multiple applications on virtual machines simultaneously</a:t>
            </a:r>
          </a:p>
          <a:p>
            <a:endParaRPr lang="en-US" dirty="0"/>
          </a:p>
          <a:p>
            <a:r>
              <a:rPr lang="en-US" dirty="0"/>
              <a:t>As we discussed in our previous video, a virtual machine </a:t>
            </a:r>
            <a:r>
              <a:rPr lang="en-US" dirty="0" err="1"/>
              <a:t>virtualises</a:t>
            </a:r>
            <a:r>
              <a:rPr lang="en-US" dirty="0"/>
              <a:t> the hardware of the physical server. This means each virtual machine that is created, gets a slice of the </a:t>
            </a:r>
            <a:r>
              <a:rPr lang="en-US" dirty="0" err="1"/>
              <a:t>the</a:t>
            </a:r>
            <a:r>
              <a:rPr lang="en-US" dirty="0"/>
              <a:t> server hardware. In our case we created 4 virtual machines, so each VM gets 25% of memory, disk space, processor and other server hardware resources.</a:t>
            </a:r>
            <a:endParaRPr lang="en-IN" dirty="0"/>
          </a:p>
        </p:txBody>
      </p:sp>
    </p:spTree>
    <p:extLst>
      <p:ext uri="{BB962C8B-B14F-4D97-AF65-F5344CB8AC3E}">
        <p14:creationId xmlns:p14="http://schemas.microsoft.com/office/powerpoint/2010/main" val="3463413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77C6-7E6F-486C-9081-F3BB441508B6}"/>
              </a:ext>
            </a:extLst>
          </p:cNvPr>
          <p:cNvSpPr>
            <a:spLocks noGrp="1"/>
          </p:cNvSpPr>
          <p:nvPr>
            <p:ph type="title"/>
          </p:nvPr>
        </p:nvSpPr>
        <p:spPr/>
        <p:txBody>
          <a:bodyPr/>
          <a:lstStyle/>
          <a:p>
            <a:r>
              <a:rPr lang="en-IN" b="0" i="0" dirty="0">
                <a:solidFill>
                  <a:srgbClr val="323131"/>
                </a:solidFill>
                <a:effectLst/>
                <a:latin typeface="PT Serif" panose="020A0603040505020204" pitchFamily="18" charset="0"/>
              </a:rPr>
              <a:t>What are containers</a:t>
            </a:r>
            <a:br>
              <a:rPr lang="en-IN" b="0" i="0" dirty="0">
                <a:solidFill>
                  <a:srgbClr val="323131"/>
                </a:solidFill>
                <a:effectLst/>
                <a:latin typeface="PT Serif" panose="020A0603040505020204" pitchFamily="18" charset="0"/>
              </a:rPr>
            </a:br>
            <a:endParaRPr lang="en-IN" dirty="0"/>
          </a:p>
        </p:txBody>
      </p:sp>
      <p:sp>
        <p:nvSpPr>
          <p:cNvPr id="3" name="Content Placeholder 2">
            <a:extLst>
              <a:ext uri="{FF2B5EF4-FFF2-40B4-BE49-F238E27FC236}">
                <a16:creationId xmlns:a16="http://schemas.microsoft.com/office/drawing/2014/main" id="{B61D375C-113A-4C42-AE74-361BB8CDD1D6}"/>
              </a:ext>
            </a:extLst>
          </p:cNvPr>
          <p:cNvSpPr>
            <a:spLocks noGrp="1"/>
          </p:cNvSpPr>
          <p:nvPr>
            <p:ph idx="1"/>
          </p:nvPr>
        </p:nvSpPr>
        <p:spPr/>
        <p:txBody>
          <a:bodyPr>
            <a:normAutofit fontScale="62500" lnSpcReduction="20000"/>
          </a:bodyPr>
          <a:lstStyle/>
          <a:p>
            <a:r>
              <a:rPr lang="en-US" dirty="0"/>
              <a:t>A virtual machine </a:t>
            </a:r>
            <a:r>
              <a:rPr lang="en-US" dirty="0" err="1"/>
              <a:t>virtualises</a:t>
            </a:r>
            <a:r>
              <a:rPr lang="en-US" dirty="0"/>
              <a:t> the server hardware where as containers </a:t>
            </a:r>
            <a:r>
              <a:rPr lang="en-US" dirty="0" err="1"/>
              <a:t>virtualises</a:t>
            </a:r>
            <a:r>
              <a:rPr lang="en-US" dirty="0"/>
              <a:t> the operating system, </a:t>
            </a:r>
            <a:r>
              <a:rPr lang="en-US" dirty="0" err="1"/>
              <a:t>i.e</a:t>
            </a:r>
            <a:r>
              <a:rPr lang="en-US" dirty="0"/>
              <a:t> it's an abstraction at the operating system level. Multiple containers can run on the same machine and share the host operating system kernel. Unlike a VM, a container does not required it's own operating system. Straight away you can see the amount of disk space, ram and processor time that is saved.</a:t>
            </a:r>
          </a:p>
          <a:p>
            <a:endParaRPr lang="en-US" dirty="0"/>
          </a:p>
          <a:p>
            <a:r>
              <a:rPr lang="en-US" dirty="0"/>
              <a:t>containers vs virtual machines</a:t>
            </a:r>
          </a:p>
          <a:p>
            <a:endParaRPr lang="en-US" dirty="0"/>
          </a:p>
          <a:p>
            <a:r>
              <a:rPr lang="en-US" dirty="0"/>
              <a:t>Each </a:t>
            </a:r>
            <a:r>
              <a:rPr lang="en-US" dirty="0" err="1"/>
              <a:t>conatiner</a:t>
            </a:r>
            <a:r>
              <a:rPr lang="en-US" dirty="0"/>
              <a:t> packages your application code and it's dependencies together. If you have 3 apps to run on a single physical server, you create 3 containers. Each application thinks, it is running on a dedicated OS and a dedicated server hardware. In reality all the container apps are sharing the same host operating system and hardware.</a:t>
            </a:r>
          </a:p>
          <a:p>
            <a:endParaRPr lang="en-US" dirty="0"/>
          </a:p>
          <a:p>
            <a:r>
              <a:rPr lang="en-US" dirty="0"/>
              <a:t>In case of VMs, admin time is required to install security patches and keep up to date host operating system and the guest operating systems on all the VMs. No matter how many containers we have on our server, there is just one host operating system that demands admin time.</a:t>
            </a:r>
            <a:endParaRPr lang="en-IN" dirty="0"/>
          </a:p>
        </p:txBody>
      </p:sp>
    </p:spTree>
    <p:extLst>
      <p:ext uri="{BB962C8B-B14F-4D97-AF65-F5344CB8AC3E}">
        <p14:creationId xmlns:p14="http://schemas.microsoft.com/office/powerpoint/2010/main" val="3846275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BC0C-1D26-49C9-AEB8-4CA0BA9B1F98}"/>
              </a:ext>
            </a:extLst>
          </p:cNvPr>
          <p:cNvSpPr>
            <a:spLocks noGrp="1"/>
          </p:cNvSpPr>
          <p:nvPr>
            <p:ph type="title"/>
          </p:nvPr>
        </p:nvSpPr>
        <p:spPr/>
        <p:txBody>
          <a:bodyPr/>
          <a:lstStyle/>
          <a:p>
            <a:endParaRPr lang="en-IN"/>
          </a:p>
        </p:txBody>
      </p:sp>
      <p:pic>
        <p:nvPicPr>
          <p:cNvPr id="7170" name="Picture 2" descr="containers vs virtual machines">
            <a:extLst>
              <a:ext uri="{FF2B5EF4-FFF2-40B4-BE49-F238E27FC236}">
                <a16:creationId xmlns:a16="http://schemas.microsoft.com/office/drawing/2014/main" id="{D6735196-E875-42AE-8C9A-228FB40C10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6627" y="2129370"/>
            <a:ext cx="6058746" cy="3743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341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915B-89A7-4BF9-A838-0DDD9FC9D6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573B16-DDAE-46CE-9D3B-E9F144F79225}"/>
              </a:ext>
            </a:extLst>
          </p:cNvPr>
          <p:cNvSpPr>
            <a:spLocks noGrp="1"/>
          </p:cNvSpPr>
          <p:nvPr>
            <p:ph idx="1"/>
          </p:nvPr>
        </p:nvSpPr>
        <p:spPr/>
        <p:txBody>
          <a:bodyPr/>
          <a:lstStyle/>
          <a:p>
            <a:pPr algn="l"/>
            <a:r>
              <a:rPr lang="en-US" b="0" i="0" dirty="0">
                <a:solidFill>
                  <a:srgbClr val="333333"/>
                </a:solidFill>
                <a:effectLst/>
                <a:latin typeface="PT Serif" panose="020A0603040505020204" pitchFamily="18" charset="0"/>
              </a:rPr>
              <a:t>From the cost standpoint, in case of VMs, we have to pay for host and the guest operating systems of all the VMS, where as in case of containers, we have to pay just for the 1 host operating system.</a:t>
            </a:r>
          </a:p>
          <a:p>
            <a:pPr algn="l"/>
            <a:r>
              <a:rPr lang="en-US" b="0" i="0" dirty="0">
                <a:solidFill>
                  <a:srgbClr val="333333"/>
                </a:solidFill>
                <a:effectLst/>
                <a:latin typeface="PT Serif" panose="020A0603040505020204" pitchFamily="18" charset="0"/>
              </a:rPr>
              <a:t>A container is very small compared to a VM. Since a container does not have it's own operating system to bootup, it can usually be brought online in a very less time compared to booting up and entire VM and it's operating system.</a:t>
            </a:r>
          </a:p>
          <a:p>
            <a:endParaRPr lang="en-IN" dirty="0"/>
          </a:p>
        </p:txBody>
      </p:sp>
    </p:spTree>
    <p:extLst>
      <p:ext uri="{BB962C8B-B14F-4D97-AF65-F5344CB8AC3E}">
        <p14:creationId xmlns:p14="http://schemas.microsoft.com/office/powerpoint/2010/main" val="130348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E2FA2-E859-4B20-85D2-911D151321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1BF11E-3278-4795-AF5C-F093D1818048}"/>
              </a:ext>
            </a:extLst>
          </p:cNvPr>
          <p:cNvSpPr>
            <a:spLocks noGrp="1"/>
          </p:cNvSpPr>
          <p:nvPr>
            <p:ph idx="1"/>
          </p:nvPr>
        </p:nvSpPr>
        <p:spPr/>
        <p:txBody>
          <a:bodyPr>
            <a:normAutofit fontScale="85000" lnSpcReduction="20000"/>
          </a:bodyPr>
          <a:lstStyle/>
          <a:p>
            <a:pPr algn="just"/>
            <a:r>
              <a:rPr lang="en-US" b="1" i="0" dirty="0">
                <a:solidFill>
                  <a:srgbClr val="4A4A4A"/>
                </a:solidFill>
                <a:effectLst/>
                <a:latin typeface="Open Sans" panose="020B0606030504020204" pitchFamily="34" charset="0"/>
              </a:rPr>
              <a:t>How it all began?</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Though internet was born in 1960s, it was only in 1990s when the potential of internet to serve business was discovered, which then led to more innovation in this field. As the transfer speeds of the internet and connectivity got better it gave way to new type of companies called Application Service Providers (ASPs).</a:t>
            </a:r>
          </a:p>
          <a:p>
            <a:pPr algn="just"/>
            <a:r>
              <a:rPr lang="en-US" b="0" i="0" dirty="0">
                <a:solidFill>
                  <a:srgbClr val="4A4A4A"/>
                </a:solidFill>
                <a:effectLst/>
                <a:latin typeface="Open Sans" panose="020B0606030504020204" pitchFamily="34" charset="0"/>
              </a:rPr>
              <a:t>ASPs took the existing business applications and ran them for the business using their own machines. The customers would pay a monthly fee to run their business over the internet from ASP’s systems.</a:t>
            </a:r>
          </a:p>
          <a:p>
            <a:pPr algn="just"/>
            <a:r>
              <a:rPr lang="en-US" b="0" i="0" dirty="0">
                <a:solidFill>
                  <a:srgbClr val="4A4A4A"/>
                </a:solidFill>
                <a:effectLst/>
                <a:latin typeface="Open Sans" panose="020B0606030504020204" pitchFamily="34" charset="0"/>
              </a:rPr>
              <a:t>But it was only in the late 1990s that the cloud computing as we know it today emerged and led to this blog on what is cloud computing.</a:t>
            </a:r>
          </a:p>
          <a:p>
            <a:pPr algn="just"/>
            <a:r>
              <a:rPr lang="en-US" b="0" i="0" dirty="0">
                <a:solidFill>
                  <a:srgbClr val="4A4A4A"/>
                </a:solidFill>
                <a:effectLst/>
                <a:latin typeface="Open Sans" panose="020B0606030504020204" pitchFamily="34" charset="0"/>
              </a:rPr>
              <a:t>And since it has only grown, recently </a:t>
            </a:r>
            <a:r>
              <a:rPr lang="en-US" b="0" i="1" dirty="0" err="1">
                <a:solidFill>
                  <a:srgbClr val="4A4A4A"/>
                </a:solidFill>
                <a:effectLst/>
                <a:latin typeface="Open Sans" panose="020B0606030504020204" pitchFamily="34" charset="0"/>
              </a:rPr>
              <a:t>businessinsider</a:t>
            </a:r>
            <a:r>
              <a:rPr lang="en-US" b="0" i="0" dirty="0">
                <a:solidFill>
                  <a:srgbClr val="4A4A4A"/>
                </a:solidFill>
                <a:effectLst/>
                <a:latin typeface="Open Sans" panose="020B0606030504020204" pitchFamily="34" charset="0"/>
              </a:rPr>
              <a:t> reported,</a:t>
            </a:r>
          </a:p>
          <a:p>
            <a:endParaRPr lang="en-IN" dirty="0"/>
          </a:p>
        </p:txBody>
      </p:sp>
    </p:spTree>
    <p:extLst>
      <p:ext uri="{BB962C8B-B14F-4D97-AF65-F5344CB8AC3E}">
        <p14:creationId xmlns:p14="http://schemas.microsoft.com/office/powerpoint/2010/main" val="861907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CBB2-15C7-4667-82A3-063549E284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F825C9-CA39-4D6F-BF09-AA3995226731}"/>
              </a:ext>
            </a:extLst>
          </p:cNvPr>
          <p:cNvSpPr>
            <a:spLocks noGrp="1"/>
          </p:cNvSpPr>
          <p:nvPr>
            <p:ph idx="1"/>
          </p:nvPr>
        </p:nvSpPr>
        <p:spPr>
          <a:xfrm>
            <a:off x="960748" y="365125"/>
            <a:ext cx="10515600" cy="4351338"/>
          </a:xfrm>
        </p:spPr>
        <p:txBody>
          <a:bodyPr/>
          <a:lstStyle/>
          <a:p>
            <a:r>
              <a:rPr lang="en-US" dirty="0"/>
              <a:t>Benefits of cloud computing</a:t>
            </a:r>
          </a:p>
          <a:p>
            <a:endParaRPr lang="en-US" dirty="0"/>
          </a:p>
          <a:p>
            <a:r>
              <a:rPr lang="en-US" dirty="0"/>
              <a:t>These days cloud is everywhere. So in this video, we will understand why cloud? What are the benefits or advantages it offers.</a:t>
            </a:r>
          </a:p>
          <a:p>
            <a:endParaRPr lang="en-US" dirty="0"/>
          </a:p>
          <a:p>
            <a:r>
              <a:rPr lang="en-US" dirty="0"/>
              <a:t>benefits of cloud computing</a:t>
            </a:r>
            <a:endParaRPr lang="en-IN" dirty="0"/>
          </a:p>
        </p:txBody>
      </p:sp>
      <p:pic>
        <p:nvPicPr>
          <p:cNvPr id="8198" name="Picture 6" descr="benefits of cloud computing">
            <a:extLst>
              <a:ext uri="{FF2B5EF4-FFF2-40B4-BE49-F238E27FC236}">
                <a16:creationId xmlns:a16="http://schemas.microsoft.com/office/drawing/2014/main" id="{C5DE8A4D-2C40-4D5F-894E-D41199D064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3485" y="3978275"/>
            <a:ext cx="481012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095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E5081-5044-433B-BD67-C1FBB2075A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1D666F-9A5B-40E0-8002-7CA87B4678DF}"/>
              </a:ext>
            </a:extLst>
          </p:cNvPr>
          <p:cNvSpPr>
            <a:spLocks noGrp="1"/>
          </p:cNvSpPr>
          <p:nvPr>
            <p:ph idx="1"/>
          </p:nvPr>
        </p:nvSpPr>
        <p:spPr/>
        <p:txBody>
          <a:bodyPr>
            <a:normAutofit fontScale="70000" lnSpcReduction="20000"/>
          </a:bodyPr>
          <a:lstStyle/>
          <a:p>
            <a:pPr algn="l"/>
            <a:r>
              <a:rPr lang="en-US" b="0" i="0" dirty="0">
                <a:solidFill>
                  <a:srgbClr val="323131"/>
                </a:solidFill>
                <a:effectLst/>
                <a:latin typeface="PT Serif" panose="020A0603040505020204" pitchFamily="18" charset="0"/>
              </a:rPr>
              <a:t>Pay as you go</a:t>
            </a:r>
          </a:p>
          <a:p>
            <a:pPr algn="l"/>
            <a:r>
              <a:rPr lang="en-US" b="0" i="0" dirty="0">
                <a:solidFill>
                  <a:srgbClr val="333333"/>
                </a:solidFill>
                <a:effectLst/>
                <a:latin typeface="PT Serif" panose="020A0603040505020204" pitchFamily="18" charset="0"/>
              </a:rPr>
              <a:t>With cloud, it's pay-as-you-go, meaning, you only pay for what you use. It's like your utility bills, electricity or water bill. If there is lot of demand for your application and you use lot of cloud resources like storage, computing power </a:t>
            </a:r>
            <a:r>
              <a:rPr lang="en-US" b="0" i="0" dirty="0" err="1">
                <a:solidFill>
                  <a:srgbClr val="333333"/>
                </a:solidFill>
                <a:effectLst/>
                <a:latin typeface="PT Serif" panose="020A0603040505020204" pitchFamily="18" charset="0"/>
              </a:rPr>
              <a:t>etc</a:t>
            </a:r>
            <a:r>
              <a:rPr lang="en-US" b="0" i="0" dirty="0">
                <a:solidFill>
                  <a:srgbClr val="333333"/>
                </a:solidFill>
                <a:effectLst/>
                <a:latin typeface="PT Serif" panose="020A0603040505020204" pitchFamily="18" charset="0"/>
              </a:rPr>
              <a:t>, you pay more. You use them less, you pay less. So, the bottom line is, cloud resources are metered and you only pay for what you use.</a:t>
            </a:r>
          </a:p>
          <a:p>
            <a:pPr algn="l"/>
            <a:r>
              <a:rPr lang="en-US" b="0" i="0" dirty="0">
                <a:solidFill>
                  <a:srgbClr val="323131"/>
                </a:solidFill>
                <a:effectLst/>
                <a:latin typeface="PT Serif" panose="020A0603040505020204" pitchFamily="18" charset="0"/>
              </a:rPr>
              <a:t>Scalability</a:t>
            </a:r>
          </a:p>
          <a:p>
            <a:pPr algn="l"/>
            <a:r>
              <a:rPr lang="en-US" b="0" i="0" dirty="0">
                <a:solidFill>
                  <a:srgbClr val="333333"/>
                </a:solidFill>
                <a:effectLst/>
                <a:latin typeface="PT Serif" panose="020A0603040505020204" pitchFamily="18" charset="0"/>
              </a:rPr>
              <a:t>Cloud provides lot of scalability and flexibility options. May be you are launching a new business or product line and you need more cloud resources. You can scale up cloud resources like memory, processing power, storage </a:t>
            </a:r>
            <a:r>
              <a:rPr lang="en-US" b="0" i="0" dirty="0" err="1">
                <a:solidFill>
                  <a:srgbClr val="333333"/>
                </a:solidFill>
                <a:effectLst/>
                <a:latin typeface="PT Serif" panose="020A0603040505020204" pitchFamily="18" charset="0"/>
              </a:rPr>
              <a:t>etc</a:t>
            </a:r>
            <a:r>
              <a:rPr lang="en-US" b="0" i="0" dirty="0">
                <a:solidFill>
                  <a:srgbClr val="333333"/>
                </a:solidFill>
                <a:effectLst/>
                <a:latin typeface="PT Serif" panose="020A0603040505020204" pitchFamily="18" charset="0"/>
              </a:rPr>
              <a:t>, with just a click of a button. You can even automate this by setting threshold limits. For example, if 90% of the existing storage capacity is reached, add another 100 GB to the storage. You can do the opposite as well. If you are not using the resources, you can scale them down. Again, even for scaling down, you can set threshold limits and automate. With cloud, we will never run out of resources. When you need more power, scale up and when you don't, scale down. You no longer, have the burden of purchasing and installing that expensive upgrades yourself. Your cloud service provider like Azure or Amazon web services, handles this for you.</a:t>
            </a:r>
          </a:p>
          <a:p>
            <a:endParaRPr lang="en-IN" dirty="0"/>
          </a:p>
        </p:txBody>
      </p:sp>
    </p:spTree>
    <p:extLst>
      <p:ext uri="{BB962C8B-B14F-4D97-AF65-F5344CB8AC3E}">
        <p14:creationId xmlns:p14="http://schemas.microsoft.com/office/powerpoint/2010/main" val="1843558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FA4A8-B238-4203-A73B-50C036DA9F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96993A-CDE3-43B9-A24A-ACEF5E6FF778}"/>
              </a:ext>
            </a:extLst>
          </p:cNvPr>
          <p:cNvSpPr>
            <a:spLocks noGrp="1"/>
          </p:cNvSpPr>
          <p:nvPr>
            <p:ph idx="1"/>
          </p:nvPr>
        </p:nvSpPr>
        <p:spPr/>
        <p:txBody>
          <a:bodyPr>
            <a:normAutofit fontScale="55000" lnSpcReduction="20000"/>
          </a:bodyPr>
          <a:lstStyle/>
          <a:p>
            <a:r>
              <a:rPr lang="en-IN" b="0" i="0" dirty="0">
                <a:solidFill>
                  <a:srgbClr val="323131"/>
                </a:solidFill>
                <a:effectLst/>
                <a:latin typeface="PT Serif" panose="020A0603040505020204" pitchFamily="18" charset="0"/>
              </a:rPr>
              <a:t>Accessibility</a:t>
            </a:r>
          </a:p>
          <a:p>
            <a:pPr algn="l"/>
            <a:r>
              <a:rPr lang="en-US" b="0" i="0" dirty="0">
                <a:solidFill>
                  <a:srgbClr val="333333"/>
                </a:solidFill>
                <a:effectLst/>
                <a:latin typeface="PT Serif" panose="020A0603040505020204" pitchFamily="18" charset="0"/>
              </a:rPr>
              <a:t>Cloud-based applications, services and data can be accessed from virtually anywhere and anytime. Home, office, while on holiday or in commute. All you really need is an internet-connected device.</a:t>
            </a:r>
          </a:p>
          <a:p>
            <a:pPr algn="l"/>
            <a:r>
              <a:rPr lang="en-US" b="0" i="0" dirty="0">
                <a:solidFill>
                  <a:srgbClr val="323131"/>
                </a:solidFill>
                <a:effectLst/>
                <a:latin typeface="PT Serif" panose="020A0603040505020204" pitchFamily="18" charset="0"/>
              </a:rPr>
              <a:t>Business Continuity</a:t>
            </a:r>
          </a:p>
          <a:p>
            <a:pPr algn="l"/>
            <a:r>
              <a:rPr lang="en-US" b="0" i="0" dirty="0">
                <a:solidFill>
                  <a:srgbClr val="333333"/>
                </a:solidFill>
                <a:effectLst/>
                <a:latin typeface="PT Serif" panose="020A0603040505020204" pitchFamily="18" charset="0"/>
              </a:rPr>
              <a:t>If you have your data stored on your own on-premise server, and, if there's a hardware failure, power failure or other crisis, your data is gone. Without data it is extremely difficult to run the business. The fact is, no data no business. On the other hand if you have data stored in the cloud, hardware failure, power failure, natural disaster or other crisis do not result in data loss because of networked backups.</a:t>
            </a:r>
          </a:p>
          <a:p>
            <a:pPr algn="l"/>
            <a:r>
              <a:rPr lang="en-US" b="0" i="0" dirty="0">
                <a:solidFill>
                  <a:srgbClr val="323131"/>
                </a:solidFill>
                <a:effectLst/>
                <a:latin typeface="PT Serif" panose="020A0603040505020204" pitchFamily="18" charset="0"/>
              </a:rPr>
              <a:t>Automatic Updates</a:t>
            </a:r>
          </a:p>
          <a:p>
            <a:pPr algn="l"/>
            <a:r>
              <a:rPr lang="en-US" b="0" i="0" dirty="0">
                <a:solidFill>
                  <a:srgbClr val="333333"/>
                </a:solidFill>
                <a:effectLst/>
                <a:latin typeface="PT Serif" panose="020A0603040505020204" pitchFamily="18" charset="0"/>
              </a:rPr>
              <a:t>If you have your services and applications on-premise, you are responsible for downloading, and installing software updates and security patches which is not only tedious but also time consuming. On the other hand, if you are using cloud, security patches and updates are installed automatically, off-sight by the service provider. You just to have to pay a small monthly fee. You don't have to worry about rolling out those updates and patches. Instead you can use that time to focus on what matters to the business.</a:t>
            </a:r>
          </a:p>
          <a:p>
            <a:pPr algn="l"/>
            <a:r>
              <a:rPr lang="en-US" b="0" i="0" dirty="0">
                <a:solidFill>
                  <a:srgbClr val="323131"/>
                </a:solidFill>
                <a:effectLst/>
                <a:latin typeface="PT Serif" panose="020A0603040505020204" pitchFamily="18" charset="0"/>
              </a:rPr>
              <a:t>Increased collaboration</a:t>
            </a:r>
          </a:p>
          <a:p>
            <a:pPr algn="l"/>
            <a:r>
              <a:rPr lang="en-US" b="0" i="0" dirty="0">
                <a:solidFill>
                  <a:srgbClr val="333333"/>
                </a:solidFill>
                <a:effectLst/>
                <a:latin typeface="PT Serif" panose="020A0603040505020204" pitchFamily="18" charset="0"/>
              </a:rPr>
              <a:t>With cloud it's very easy for teams and team members to access, edit and share files anytime and from anywhere. There is no longer the need to send documents and spreadsheets in email. It's all in the cloud and everyone who want to have access has access. So teams are able to better collaborate and work together.</a:t>
            </a:r>
          </a:p>
          <a:p>
            <a:endParaRPr lang="en-IN" dirty="0"/>
          </a:p>
        </p:txBody>
      </p:sp>
    </p:spTree>
    <p:extLst>
      <p:ext uri="{BB962C8B-B14F-4D97-AF65-F5344CB8AC3E}">
        <p14:creationId xmlns:p14="http://schemas.microsoft.com/office/powerpoint/2010/main" val="4150354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B518-FE60-4EC0-ABC5-7373A8A81F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639F4E-498B-4DD4-AC51-DE198E4B1345}"/>
              </a:ext>
            </a:extLst>
          </p:cNvPr>
          <p:cNvSpPr>
            <a:spLocks noGrp="1"/>
          </p:cNvSpPr>
          <p:nvPr>
            <p:ph idx="1"/>
          </p:nvPr>
        </p:nvSpPr>
        <p:spPr/>
        <p:txBody>
          <a:bodyPr/>
          <a:lstStyle/>
          <a:p>
            <a:r>
              <a:rPr lang="en-US" b="0" i="0" dirty="0">
                <a:solidFill>
                  <a:srgbClr val="333333"/>
                </a:solidFill>
                <a:effectLst/>
                <a:latin typeface="PT Serif" panose="020A0603040505020204" pitchFamily="18" charset="0"/>
              </a:rPr>
              <a:t>Most of the resources and services cloud provide can be self serviced, meaning with a little bit of learning curve most people can easily procure, configure and use cloud resources and services. For example, if you need a server to host your business application, there is no need to consult IT experts to determine how big and fast the server has to be. With just a few clicks you can very easily procure a virtual machine from the cloud and host your application. If you need more processing power, you scale up and you don't need as much, you scale down, again with a few simple clicks. You will see how easy it is to create VMs,</a:t>
            </a:r>
            <a:endParaRPr lang="en-IN" dirty="0"/>
          </a:p>
        </p:txBody>
      </p:sp>
    </p:spTree>
    <p:extLst>
      <p:ext uri="{BB962C8B-B14F-4D97-AF65-F5344CB8AC3E}">
        <p14:creationId xmlns:p14="http://schemas.microsoft.com/office/powerpoint/2010/main" val="3657972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5682-9CBF-4591-9058-78DBBDD174B6}"/>
              </a:ext>
            </a:extLst>
          </p:cNvPr>
          <p:cNvSpPr>
            <a:spLocks noGrp="1"/>
          </p:cNvSpPr>
          <p:nvPr>
            <p:ph type="title"/>
          </p:nvPr>
        </p:nvSpPr>
        <p:spPr/>
        <p:txBody>
          <a:bodyPr/>
          <a:lstStyle/>
          <a:p>
            <a:r>
              <a:rPr lang="en-IN" dirty="0"/>
              <a:t>	</a:t>
            </a:r>
          </a:p>
        </p:txBody>
      </p:sp>
      <p:pic>
        <p:nvPicPr>
          <p:cNvPr id="9218" name="Picture 2" descr="disadvantages of cloud computing">
            <a:extLst>
              <a:ext uri="{FF2B5EF4-FFF2-40B4-BE49-F238E27FC236}">
                <a16:creationId xmlns:a16="http://schemas.microsoft.com/office/drawing/2014/main" id="{A9B4707D-F3FF-4D9A-A65A-95377FD0DB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47143" y="3046806"/>
            <a:ext cx="2697714" cy="190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210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7832-6052-473D-BAC5-14C4198A6E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0BFE95-3C19-4EA7-8C23-92D9E4A46735}"/>
              </a:ext>
            </a:extLst>
          </p:cNvPr>
          <p:cNvSpPr>
            <a:spLocks noGrp="1"/>
          </p:cNvSpPr>
          <p:nvPr>
            <p:ph idx="1"/>
          </p:nvPr>
        </p:nvSpPr>
        <p:spPr/>
        <p:txBody>
          <a:bodyPr>
            <a:normAutofit fontScale="55000" lnSpcReduction="20000"/>
          </a:bodyPr>
          <a:lstStyle/>
          <a:p>
            <a:r>
              <a:rPr lang="en-US" dirty="0"/>
              <a:t>What is a public cloud. Benefits, limitations and use cases</a:t>
            </a:r>
          </a:p>
          <a:p>
            <a:endParaRPr lang="en-US" dirty="0"/>
          </a:p>
          <a:p>
            <a:r>
              <a:rPr lang="en-US" dirty="0"/>
              <a:t>There are different types of clouds. </a:t>
            </a:r>
          </a:p>
          <a:p>
            <a:endParaRPr lang="en-US" dirty="0"/>
          </a:p>
          <a:p>
            <a:r>
              <a:rPr lang="en-US" dirty="0"/>
              <a:t>Public cloud</a:t>
            </a:r>
          </a:p>
          <a:p>
            <a:r>
              <a:rPr lang="en-US" dirty="0"/>
              <a:t>Private cloud</a:t>
            </a:r>
          </a:p>
          <a:p>
            <a:r>
              <a:rPr lang="en-US" dirty="0"/>
              <a:t>Hybrid cloud</a:t>
            </a:r>
          </a:p>
          <a:p>
            <a:r>
              <a:rPr lang="en-US" dirty="0"/>
              <a:t>In this article we will understand, what is a public cloud, benefits, limitations and use cases. In our next articles we will learn about Private and Hybrid cloud.</a:t>
            </a:r>
          </a:p>
          <a:p>
            <a:endParaRPr lang="en-US" dirty="0"/>
          </a:p>
          <a:p>
            <a:r>
              <a:rPr lang="en-US" dirty="0"/>
              <a:t>What is a public cloud</a:t>
            </a:r>
          </a:p>
          <a:p>
            <a:r>
              <a:rPr lang="en-US" dirty="0"/>
              <a:t>As the name implies, a public cloud is public and is the most common type of cloud. It is easy for anyone </a:t>
            </a:r>
            <a:r>
              <a:rPr lang="en-US" dirty="0" err="1"/>
              <a:t>i.e</a:t>
            </a:r>
            <a:r>
              <a:rPr lang="en-US" dirty="0"/>
              <a:t> an individual or an </a:t>
            </a:r>
            <a:r>
              <a:rPr lang="en-US" dirty="0" err="1"/>
              <a:t>organisation</a:t>
            </a:r>
            <a:r>
              <a:rPr lang="en-US" dirty="0"/>
              <a:t> to start using public cloud resources and services. There is no upfront huge capital expenditure. You don't have to buy the expensive hardware or worry about set up and maintaining the cloud. This is because, with the public cloud, all the infrastructure (</a:t>
            </a:r>
            <a:r>
              <a:rPr lang="en-US" dirty="0" err="1"/>
              <a:t>i.e</a:t>
            </a:r>
            <a:r>
              <a:rPr lang="en-US" dirty="0"/>
              <a:t> the physical servers, storage, networking </a:t>
            </a:r>
            <a:r>
              <a:rPr lang="en-US" dirty="0" err="1"/>
              <a:t>etc</a:t>
            </a:r>
            <a:r>
              <a:rPr lang="en-US" dirty="0"/>
              <a:t>) are procured and owned by the cloud service provider. It is this cloud service provider, that sets up the cloud and maintains it there on. Microsoft Azure and Amazon Web Services are examples of a public cloud. </a:t>
            </a:r>
            <a:endParaRPr lang="en-IN" dirty="0"/>
          </a:p>
        </p:txBody>
      </p:sp>
    </p:spTree>
    <p:extLst>
      <p:ext uri="{BB962C8B-B14F-4D97-AF65-F5344CB8AC3E}">
        <p14:creationId xmlns:p14="http://schemas.microsoft.com/office/powerpoint/2010/main" val="1388425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036D1-411A-426F-980D-9256472C26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BD7AA9-26E9-47A0-8F59-B60DF0C100F6}"/>
              </a:ext>
            </a:extLst>
          </p:cNvPr>
          <p:cNvSpPr>
            <a:spLocks noGrp="1"/>
          </p:cNvSpPr>
          <p:nvPr>
            <p:ph idx="1"/>
          </p:nvPr>
        </p:nvSpPr>
        <p:spPr/>
        <p:txBody>
          <a:bodyPr>
            <a:normAutofit fontScale="92500" lnSpcReduction="10000"/>
          </a:bodyPr>
          <a:lstStyle/>
          <a:p>
            <a:pPr algn="l"/>
            <a:r>
              <a:rPr lang="en-US" b="0" i="0" dirty="0">
                <a:solidFill>
                  <a:srgbClr val="333333"/>
                </a:solidFill>
                <a:effectLst/>
                <a:latin typeface="PT Serif" panose="020A0603040505020204" pitchFamily="18" charset="0"/>
              </a:rPr>
              <a:t>We access public cloud resources and services over the internet. So to use a public cloud, we need an internet connection and manage the cloud services and resources through a web portal provided by the cloud service provider. For the cloud services and resources we use, we pay a monthly fee to the public cloud service provider. This monthly fee is like your utility bills, water or electricity for example. It's pay as you go model, meaning you pay for what you use.</a:t>
            </a:r>
          </a:p>
          <a:p>
            <a:pPr algn="l"/>
            <a:r>
              <a:rPr lang="en-US" b="0" i="0" dirty="0">
                <a:solidFill>
                  <a:srgbClr val="333333"/>
                </a:solidFill>
                <a:effectLst/>
                <a:latin typeface="PT Serif" panose="020A0603040505020204" pitchFamily="18" charset="0"/>
              </a:rPr>
              <a:t>Anyone can use the public cloud. In a public cloud, your </a:t>
            </a:r>
            <a:r>
              <a:rPr lang="en-US" b="0" i="0" dirty="0" err="1">
                <a:solidFill>
                  <a:srgbClr val="333333"/>
                </a:solidFill>
                <a:effectLst/>
                <a:latin typeface="PT Serif" panose="020A0603040505020204" pitchFamily="18" charset="0"/>
              </a:rPr>
              <a:t>organisation</a:t>
            </a:r>
            <a:r>
              <a:rPr lang="en-US" b="0" i="0" dirty="0">
                <a:solidFill>
                  <a:srgbClr val="333333"/>
                </a:solidFill>
                <a:effectLst/>
                <a:latin typeface="PT Serif" panose="020A0603040505020204" pitchFamily="18" charset="0"/>
              </a:rPr>
              <a:t> share the same hardware, storage and network devices with other </a:t>
            </a:r>
            <a:r>
              <a:rPr lang="en-US" b="0" i="0" dirty="0" err="1">
                <a:solidFill>
                  <a:srgbClr val="333333"/>
                </a:solidFill>
                <a:effectLst/>
                <a:latin typeface="PT Serif" panose="020A0603040505020204" pitchFamily="18" charset="0"/>
              </a:rPr>
              <a:t>organisations</a:t>
            </a:r>
            <a:r>
              <a:rPr lang="en-US" b="0" i="0" dirty="0">
                <a:solidFill>
                  <a:srgbClr val="333333"/>
                </a:solidFill>
                <a:effectLst/>
                <a:latin typeface="PT Serif" panose="020A0603040505020204" pitchFamily="18" charset="0"/>
              </a:rPr>
              <a:t>. In cloud computing terms, this is called multi-tenancy. Your </a:t>
            </a:r>
            <a:r>
              <a:rPr lang="en-US" b="0" i="0" dirty="0" err="1">
                <a:solidFill>
                  <a:srgbClr val="333333"/>
                </a:solidFill>
                <a:effectLst/>
                <a:latin typeface="PT Serif" panose="020A0603040505020204" pitchFamily="18" charset="0"/>
              </a:rPr>
              <a:t>organisation</a:t>
            </a:r>
            <a:r>
              <a:rPr lang="en-US" b="0" i="0" dirty="0">
                <a:solidFill>
                  <a:srgbClr val="333333"/>
                </a:solidFill>
                <a:effectLst/>
                <a:latin typeface="PT Serif" panose="020A0603040505020204" pitchFamily="18" charset="0"/>
              </a:rPr>
              <a:t> data may be stored along with other </a:t>
            </a:r>
            <a:r>
              <a:rPr lang="en-US" b="0" i="0" dirty="0" err="1">
                <a:solidFill>
                  <a:srgbClr val="333333"/>
                </a:solidFill>
                <a:effectLst/>
                <a:latin typeface="PT Serif" panose="020A0603040505020204" pitchFamily="18" charset="0"/>
              </a:rPr>
              <a:t>organisations</a:t>
            </a:r>
            <a:r>
              <a:rPr lang="en-US" b="0" i="0" dirty="0">
                <a:solidFill>
                  <a:srgbClr val="333333"/>
                </a:solidFill>
                <a:effectLst/>
                <a:latin typeface="PT Serif" panose="020A0603040505020204" pitchFamily="18" charset="0"/>
              </a:rPr>
              <a:t> data on the same storage device.</a:t>
            </a:r>
          </a:p>
          <a:p>
            <a:endParaRPr lang="en-IN" dirty="0"/>
          </a:p>
        </p:txBody>
      </p:sp>
    </p:spTree>
    <p:extLst>
      <p:ext uri="{BB962C8B-B14F-4D97-AF65-F5344CB8AC3E}">
        <p14:creationId xmlns:p14="http://schemas.microsoft.com/office/powerpoint/2010/main" val="3019613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1BA7-A0C0-4626-864E-0C26078C8365}"/>
              </a:ext>
            </a:extLst>
          </p:cNvPr>
          <p:cNvSpPr>
            <a:spLocks noGrp="1"/>
          </p:cNvSpPr>
          <p:nvPr>
            <p:ph type="title"/>
          </p:nvPr>
        </p:nvSpPr>
        <p:spPr/>
        <p:txBody>
          <a:bodyPr/>
          <a:lstStyle/>
          <a:p>
            <a:endParaRPr lang="en-IN"/>
          </a:p>
        </p:txBody>
      </p:sp>
      <p:pic>
        <p:nvPicPr>
          <p:cNvPr id="10242" name="Picture 2" descr="what is a public cloud">
            <a:extLst>
              <a:ext uri="{FF2B5EF4-FFF2-40B4-BE49-F238E27FC236}">
                <a16:creationId xmlns:a16="http://schemas.microsoft.com/office/drawing/2014/main" id="{22148783-B6BF-4DDA-AF5E-492357E003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4911" y="1112363"/>
            <a:ext cx="6177558" cy="3639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5651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F33C-8504-43CD-8F6C-68E0D59D52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F138B8-B0CB-4E8E-9F0C-750009C55BB9}"/>
              </a:ext>
            </a:extLst>
          </p:cNvPr>
          <p:cNvSpPr>
            <a:spLocks noGrp="1"/>
          </p:cNvSpPr>
          <p:nvPr>
            <p:ph idx="1"/>
          </p:nvPr>
        </p:nvSpPr>
        <p:spPr/>
        <p:txBody>
          <a:bodyPr>
            <a:normAutofit fontScale="70000" lnSpcReduction="20000"/>
          </a:bodyPr>
          <a:lstStyle/>
          <a:p>
            <a:pPr algn="l"/>
            <a:r>
              <a:rPr lang="en-US" b="0" i="0" dirty="0">
                <a:solidFill>
                  <a:srgbClr val="323131"/>
                </a:solidFill>
                <a:effectLst/>
                <a:latin typeface="PT Serif" panose="020A0603040505020204" pitchFamily="18" charset="0"/>
              </a:rPr>
              <a:t>Benefits of public cloud</a:t>
            </a:r>
          </a:p>
          <a:p>
            <a:pPr algn="l">
              <a:buFont typeface="+mj-lt"/>
              <a:buAutoNum type="arabicPeriod"/>
            </a:pPr>
            <a:r>
              <a:rPr lang="en-US" b="0" i="0" dirty="0">
                <a:solidFill>
                  <a:srgbClr val="333333"/>
                </a:solidFill>
                <a:effectLst/>
                <a:latin typeface="PT Serif" panose="020A0603040505020204" pitchFamily="18" charset="0"/>
              </a:rPr>
              <a:t>You don't have to buy expensive hardware or set up your own datacenter </a:t>
            </a:r>
            <a:r>
              <a:rPr lang="en-US" b="0" i="0" dirty="0" err="1">
                <a:solidFill>
                  <a:srgbClr val="333333"/>
                </a:solidFill>
                <a:effectLst/>
                <a:latin typeface="PT Serif" panose="020A0603040505020204" pitchFamily="18" charset="0"/>
              </a:rPr>
              <a:t>i.e</a:t>
            </a:r>
            <a:r>
              <a:rPr lang="en-US" b="0" i="0" dirty="0">
                <a:solidFill>
                  <a:srgbClr val="333333"/>
                </a:solidFill>
                <a:effectLst/>
                <a:latin typeface="PT Serif" panose="020A0603040505020204" pitchFamily="18" charset="0"/>
              </a:rPr>
              <a:t> no upfront capital expenditure.</a:t>
            </a:r>
          </a:p>
          <a:p>
            <a:pPr algn="l">
              <a:buFont typeface="+mj-lt"/>
              <a:buAutoNum type="arabicPeriod"/>
            </a:pPr>
            <a:r>
              <a:rPr lang="en-US" b="0" i="0" dirty="0">
                <a:solidFill>
                  <a:srgbClr val="333333"/>
                </a:solidFill>
                <a:effectLst/>
                <a:latin typeface="PT Serif" panose="020A0603040505020204" pitchFamily="18" charset="0"/>
              </a:rPr>
              <a:t>It supports pay as you go model. You only pay for what you use, just like your water, or electricity monthly bills.</a:t>
            </a:r>
          </a:p>
          <a:p>
            <a:pPr algn="l">
              <a:buFont typeface="+mj-lt"/>
              <a:buAutoNum type="arabicPeriod"/>
            </a:pPr>
            <a:r>
              <a:rPr lang="en-US" b="0" i="0" dirty="0">
                <a:solidFill>
                  <a:srgbClr val="333333"/>
                </a:solidFill>
                <a:effectLst/>
                <a:latin typeface="PT Serif" panose="020A0603040505020204" pitchFamily="18" charset="0"/>
              </a:rPr>
              <a:t>No maintenance headaches. You as a consumer, don't have to worry about maintaining the public cloud </a:t>
            </a:r>
            <a:r>
              <a:rPr lang="en-US" b="0" i="0" dirty="0" err="1">
                <a:solidFill>
                  <a:srgbClr val="333333"/>
                </a:solidFill>
                <a:effectLst/>
                <a:latin typeface="PT Serif" panose="020A0603040505020204" pitchFamily="18" charset="0"/>
              </a:rPr>
              <a:t>i.e</a:t>
            </a:r>
            <a:r>
              <a:rPr lang="en-US" b="0" i="0" dirty="0">
                <a:solidFill>
                  <a:srgbClr val="333333"/>
                </a:solidFill>
                <a:effectLst/>
                <a:latin typeface="PT Serif" panose="020A0603040505020204" pitchFamily="18" charset="0"/>
              </a:rPr>
              <a:t> replacing the failed hardware, installing the security patches, updates etc. Your service provider is responsible for maintaining the public cloud. You only pay a small monthly fee, based on the cloud services you use.</a:t>
            </a:r>
          </a:p>
          <a:p>
            <a:pPr algn="l">
              <a:buFont typeface="+mj-lt"/>
              <a:buAutoNum type="arabicPeriod"/>
            </a:pPr>
            <a:r>
              <a:rPr lang="en-US" b="0" i="0" dirty="0">
                <a:solidFill>
                  <a:srgbClr val="333333"/>
                </a:solidFill>
                <a:effectLst/>
                <a:latin typeface="PT Serif" panose="020A0603040505020204" pitchFamily="18" charset="0"/>
              </a:rPr>
              <a:t>Highly scalable. You will almost never run out of resources in a public cloud. Based on your business needs you can scale resources up and down. You can even automate this by setting threshold limits.</a:t>
            </a:r>
          </a:p>
          <a:p>
            <a:pPr algn="l">
              <a:buFont typeface="+mj-lt"/>
              <a:buAutoNum type="arabicPeriod"/>
            </a:pPr>
            <a:r>
              <a:rPr lang="en-US" b="0" i="0" dirty="0">
                <a:solidFill>
                  <a:srgbClr val="333333"/>
                </a:solidFill>
                <a:effectLst/>
                <a:latin typeface="PT Serif" panose="020A0603040505020204" pitchFamily="18" charset="0"/>
              </a:rPr>
              <a:t>Highly reliable. A public clous is a vast network of servers. So data, is always backed up. This means hardware failure, power failure, natural disaster or other crisis do not result in data loss. So, bottom line, public cloud is highly reliable.</a:t>
            </a:r>
          </a:p>
          <a:p>
            <a:endParaRPr lang="en-IN" dirty="0"/>
          </a:p>
        </p:txBody>
      </p:sp>
    </p:spTree>
    <p:extLst>
      <p:ext uri="{BB962C8B-B14F-4D97-AF65-F5344CB8AC3E}">
        <p14:creationId xmlns:p14="http://schemas.microsoft.com/office/powerpoint/2010/main" val="4089372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4DA0-CCEB-410D-BD37-E29B841F8E7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B280B3-3D12-41E2-8080-4EB282DC6D62}"/>
              </a:ext>
            </a:extLst>
          </p:cNvPr>
          <p:cNvSpPr>
            <a:spLocks noGrp="1"/>
          </p:cNvSpPr>
          <p:nvPr>
            <p:ph idx="1"/>
          </p:nvPr>
        </p:nvSpPr>
        <p:spPr/>
        <p:txBody>
          <a:bodyPr>
            <a:normAutofit fontScale="77500" lnSpcReduction="20000"/>
          </a:bodyPr>
          <a:lstStyle/>
          <a:p>
            <a:pPr algn="l"/>
            <a:r>
              <a:rPr lang="en-US" b="0" i="0" dirty="0">
                <a:solidFill>
                  <a:srgbClr val="323131"/>
                </a:solidFill>
                <a:effectLst/>
                <a:latin typeface="PT Serif" panose="020A0603040505020204" pitchFamily="18" charset="0"/>
              </a:rPr>
              <a:t>Limitations of public cloud</a:t>
            </a:r>
          </a:p>
          <a:p>
            <a:pPr algn="l">
              <a:buFont typeface="+mj-lt"/>
              <a:buAutoNum type="arabicPeriod"/>
            </a:pPr>
            <a:r>
              <a:rPr lang="en-US" b="0" i="0" dirty="0">
                <a:solidFill>
                  <a:srgbClr val="333333"/>
                </a:solidFill>
                <a:effectLst/>
                <a:latin typeface="PT Serif" panose="020A0603040505020204" pitchFamily="18" charset="0"/>
              </a:rPr>
              <a:t>Low visibility and control - Public cloud infrastructure is owned by the cloud service provider. You don't have much visibility and control over it.</a:t>
            </a:r>
          </a:p>
          <a:p>
            <a:pPr algn="l">
              <a:buFont typeface="+mj-lt"/>
              <a:buAutoNum type="arabicPeriod"/>
            </a:pPr>
            <a:r>
              <a:rPr lang="en-US" b="0" i="0" dirty="0">
                <a:solidFill>
                  <a:srgbClr val="333333"/>
                </a:solidFill>
                <a:effectLst/>
                <a:latin typeface="PT Serif" panose="020A0603040505020204" pitchFamily="18" charset="0"/>
              </a:rPr>
              <a:t>Compliance and legal risks - Since you don't have much visibility and control over public cloud infrastructure, you are relying on the cloud service provider to protect data and adhere to local and international regulations. Your company may still be liable, if the cloud service provider, fails to live up to the task and if there is a data breach. So a public cloud, may not be the most viable solution for security sensitive or mission-critical applications.</a:t>
            </a:r>
          </a:p>
          <a:p>
            <a:pPr algn="l">
              <a:buFont typeface="+mj-lt"/>
              <a:buAutoNum type="arabicPeriod"/>
            </a:pPr>
            <a:r>
              <a:rPr lang="en-US" b="0" i="0" dirty="0">
                <a:solidFill>
                  <a:srgbClr val="333333"/>
                </a:solidFill>
                <a:effectLst/>
                <a:latin typeface="PT Serif" panose="020A0603040505020204" pitchFamily="18" charset="0"/>
              </a:rPr>
              <a:t>Cost concerns - Cloud in general, reduces upfront infrastructure costs and it's pay-as-you-go model provides more flexibility. Depending on the traffic, the amount of cloud resources you consume, the plan you have chosen, the way you scale resources up and down, determines the overall price you pay. Sometimes this overall price tag may be higher than what you anticipated.</a:t>
            </a:r>
          </a:p>
          <a:p>
            <a:endParaRPr lang="en-IN" dirty="0"/>
          </a:p>
        </p:txBody>
      </p:sp>
    </p:spTree>
    <p:extLst>
      <p:ext uri="{BB962C8B-B14F-4D97-AF65-F5344CB8AC3E}">
        <p14:creationId xmlns:p14="http://schemas.microsoft.com/office/powerpoint/2010/main" val="1703591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BC098-D5E0-4C58-954D-723843BF79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CBE491-DE55-408E-939F-B6294CC0FB7E}"/>
              </a:ext>
            </a:extLst>
          </p:cNvPr>
          <p:cNvSpPr>
            <a:spLocks noGrp="1"/>
          </p:cNvSpPr>
          <p:nvPr>
            <p:ph idx="1"/>
          </p:nvPr>
        </p:nvSpPr>
        <p:spPr/>
        <p:txBody>
          <a:bodyPr/>
          <a:lstStyle/>
          <a:p>
            <a:endParaRPr lang="en-IN" dirty="0"/>
          </a:p>
        </p:txBody>
      </p:sp>
      <p:sp>
        <p:nvSpPr>
          <p:cNvPr id="5" name="TextBox 4">
            <a:extLst>
              <a:ext uri="{FF2B5EF4-FFF2-40B4-BE49-F238E27FC236}">
                <a16:creationId xmlns:a16="http://schemas.microsoft.com/office/drawing/2014/main" id="{925649A4-4C0A-4474-AE58-2AAA26D43F6C}"/>
              </a:ext>
            </a:extLst>
          </p:cNvPr>
          <p:cNvSpPr txBox="1"/>
          <p:nvPr/>
        </p:nvSpPr>
        <p:spPr>
          <a:xfrm>
            <a:off x="1508289" y="1825626"/>
            <a:ext cx="7633354" cy="2031325"/>
          </a:xfrm>
          <a:prstGeom prst="rect">
            <a:avLst/>
          </a:prstGeom>
          <a:noFill/>
        </p:spPr>
        <p:txBody>
          <a:bodyPr wrap="square">
            <a:spAutoFit/>
          </a:bodyPr>
          <a:lstStyle/>
          <a:p>
            <a:endParaRPr lang="en-US" b="0" i="0" dirty="0">
              <a:solidFill>
                <a:srgbClr val="4A4A4A"/>
              </a:solidFill>
              <a:effectLst/>
              <a:latin typeface="Open Sans" panose="020B0606030504020204" pitchFamily="34" charset="0"/>
            </a:endParaRPr>
          </a:p>
          <a:p>
            <a:endParaRPr lang="en-US" dirty="0">
              <a:solidFill>
                <a:srgbClr val="4A4A4A"/>
              </a:solidFill>
              <a:latin typeface="Open Sans" panose="020B0606030504020204" pitchFamily="34" charset="0"/>
            </a:endParaRPr>
          </a:p>
          <a:p>
            <a:r>
              <a:rPr lang="en-US" b="0" i="0" dirty="0">
                <a:solidFill>
                  <a:srgbClr val="4A4A4A"/>
                </a:solidFill>
                <a:effectLst/>
                <a:latin typeface="Open Sans" panose="020B0606030504020204" pitchFamily="34" charset="0"/>
              </a:rPr>
              <a:t>Now that you have a fair idea, what cloud is, just think about all your daily activities online, and you will realize that a lot of your work that you do online is based on cloud. Like your social media interactions are all on the cloud, anything that you store online, is again cloud, you paying your electricity bills online, online shopping, everything! </a:t>
            </a:r>
            <a:endParaRPr lang="en-IN" dirty="0"/>
          </a:p>
        </p:txBody>
      </p:sp>
    </p:spTree>
    <p:extLst>
      <p:ext uri="{BB962C8B-B14F-4D97-AF65-F5344CB8AC3E}">
        <p14:creationId xmlns:p14="http://schemas.microsoft.com/office/powerpoint/2010/main" val="55776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3058-500B-4AAA-BB41-98D41C32D5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1B1B1F-847F-431D-82C4-995E9D192345}"/>
              </a:ext>
            </a:extLst>
          </p:cNvPr>
          <p:cNvSpPr>
            <a:spLocks noGrp="1"/>
          </p:cNvSpPr>
          <p:nvPr>
            <p:ph idx="1"/>
          </p:nvPr>
        </p:nvSpPr>
        <p:spPr/>
        <p:txBody>
          <a:bodyPr>
            <a:normAutofit fontScale="92500" lnSpcReduction="20000"/>
          </a:bodyPr>
          <a:lstStyle/>
          <a:p>
            <a:pPr algn="l"/>
            <a:r>
              <a:rPr lang="en-US" b="0" i="0" dirty="0">
                <a:solidFill>
                  <a:srgbClr val="323131"/>
                </a:solidFill>
                <a:effectLst/>
                <a:latin typeface="PT Serif" panose="020A0603040505020204" pitchFamily="18" charset="0"/>
              </a:rPr>
              <a:t>When to use public cloud</a:t>
            </a:r>
          </a:p>
          <a:p>
            <a:pPr algn="l">
              <a:buFont typeface="+mj-lt"/>
              <a:buAutoNum type="arabicPeriod"/>
            </a:pPr>
            <a:r>
              <a:rPr lang="en-US" b="0" i="0" dirty="0">
                <a:solidFill>
                  <a:srgbClr val="333333"/>
                </a:solidFill>
                <a:effectLst/>
                <a:latin typeface="PT Serif" panose="020A0603040505020204" pitchFamily="18" charset="0"/>
              </a:rPr>
              <a:t>We never run out of resources in a public cloud. It provides near-unlimited scalability. So, if you want to dynamically scale up and down at will, then public cloud is your solution.</a:t>
            </a:r>
          </a:p>
          <a:p>
            <a:pPr algn="l">
              <a:buFont typeface="+mj-lt"/>
              <a:buAutoNum type="arabicPeriod"/>
            </a:pPr>
            <a:r>
              <a:rPr lang="en-US" b="0" i="0" dirty="0">
                <a:solidFill>
                  <a:srgbClr val="333333"/>
                </a:solidFill>
                <a:effectLst/>
                <a:latin typeface="PT Serif" panose="020A0603040505020204" pitchFamily="18" charset="0"/>
              </a:rPr>
              <a:t>Businesses with varying peak demands greatly benefit from the public cloud. When there is high demand you scale up and when the demand subsides, you scale down and pay only for what you use.</a:t>
            </a:r>
          </a:p>
          <a:p>
            <a:pPr algn="l">
              <a:buFont typeface="+mj-lt"/>
              <a:buAutoNum type="arabicPeriod"/>
            </a:pPr>
            <a:r>
              <a:rPr lang="en-US" b="0" i="0" dirty="0">
                <a:solidFill>
                  <a:srgbClr val="333333"/>
                </a:solidFill>
                <a:effectLst/>
                <a:latin typeface="PT Serif" panose="020A0603040505020204" pitchFamily="18" charset="0"/>
              </a:rPr>
              <a:t>Fast growing businesses also greatly benefit from the public cloud. They can use the public cloud and quickly scale up operations rather than having to build your own private cloud which not only has huge upfront capital expenditure but also time consuming.</a:t>
            </a:r>
          </a:p>
          <a:p>
            <a:pPr algn="l">
              <a:buFont typeface="+mj-lt"/>
              <a:buAutoNum type="arabicPeriod"/>
            </a:pPr>
            <a:r>
              <a:rPr lang="en-US" b="0" i="0" dirty="0">
                <a:solidFill>
                  <a:srgbClr val="333333"/>
                </a:solidFill>
                <a:effectLst/>
                <a:latin typeface="PT Serif" panose="020A0603040505020204" pitchFamily="18" charset="0"/>
              </a:rPr>
              <a:t>Businesses can also benefit from the public cloud by using it for backup and disaster recovery solutions.</a:t>
            </a:r>
          </a:p>
          <a:p>
            <a:endParaRPr lang="en-IN" dirty="0"/>
          </a:p>
        </p:txBody>
      </p:sp>
    </p:spTree>
    <p:extLst>
      <p:ext uri="{BB962C8B-B14F-4D97-AF65-F5344CB8AC3E}">
        <p14:creationId xmlns:p14="http://schemas.microsoft.com/office/powerpoint/2010/main" val="38467771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B873-B6C4-498C-A70D-AA677DFC3D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EDDD85-CC35-41DE-945A-E687A9350CA2}"/>
              </a:ext>
            </a:extLst>
          </p:cNvPr>
          <p:cNvSpPr>
            <a:spLocks noGrp="1"/>
          </p:cNvSpPr>
          <p:nvPr>
            <p:ph idx="1"/>
          </p:nvPr>
        </p:nvSpPr>
        <p:spPr/>
        <p:txBody>
          <a:bodyPr>
            <a:normAutofit fontScale="85000" lnSpcReduction="20000"/>
          </a:bodyPr>
          <a:lstStyle/>
          <a:p>
            <a:r>
              <a:rPr lang="en-US" b="0" dirty="0">
                <a:solidFill>
                  <a:srgbClr val="000000"/>
                </a:solidFill>
                <a:effectLst/>
                <a:latin typeface="Segoe UI" panose="020B0502040204020203" pitchFamily="34" charset="0"/>
              </a:rPr>
              <a:t>What is a private cloud. Benefits, limitations and use cases</a:t>
            </a:r>
          </a:p>
          <a:p>
            <a:pPr algn="l"/>
            <a:br>
              <a:rPr lang="en-US" dirty="0"/>
            </a:br>
            <a:r>
              <a:rPr lang="en-US" b="0" i="0" dirty="0">
                <a:solidFill>
                  <a:srgbClr val="333333"/>
                </a:solidFill>
                <a:effectLst/>
                <a:latin typeface="PT Serif" panose="020A0603040505020204" pitchFamily="18" charset="0"/>
              </a:rPr>
              <a:t>In this article we will understand, what is a private cloud, benefits, limitations and use cases. In our next articles we will learn about Hybrid cloud.</a:t>
            </a:r>
          </a:p>
          <a:p>
            <a:pPr algn="l"/>
            <a:r>
              <a:rPr lang="en-US" b="0" i="0" dirty="0">
                <a:solidFill>
                  <a:srgbClr val="323131"/>
                </a:solidFill>
                <a:effectLst/>
                <a:latin typeface="PT Serif" panose="020A0603040505020204" pitchFamily="18" charset="0"/>
              </a:rPr>
              <a:t>What is a private cloud</a:t>
            </a:r>
          </a:p>
          <a:p>
            <a:pPr algn="l"/>
            <a:r>
              <a:rPr lang="en-US" b="0" i="0" dirty="0">
                <a:solidFill>
                  <a:srgbClr val="333333"/>
                </a:solidFill>
                <a:effectLst/>
                <a:latin typeface="PT Serif" panose="020A0603040505020204" pitchFamily="18" charset="0"/>
              </a:rPr>
              <a:t>As the name implies, a private cloud is private to one </a:t>
            </a:r>
            <a:r>
              <a:rPr lang="en-US" b="0" i="0" dirty="0" err="1">
                <a:solidFill>
                  <a:srgbClr val="333333"/>
                </a:solidFill>
                <a:effectLst/>
                <a:latin typeface="PT Serif" panose="020A0603040505020204" pitchFamily="18" charset="0"/>
              </a:rPr>
              <a:t>organisation</a:t>
            </a:r>
            <a:r>
              <a:rPr lang="en-US" b="0" i="0" dirty="0">
                <a:solidFill>
                  <a:srgbClr val="333333"/>
                </a:solidFill>
                <a:effectLst/>
                <a:latin typeface="PT Serif" panose="020A0603040505020204" pitchFamily="18" charset="0"/>
              </a:rPr>
              <a:t>. In other words, a private cloud resources and services are used exclusively by one business or </a:t>
            </a:r>
            <a:r>
              <a:rPr lang="en-US" b="0" i="0" dirty="0" err="1">
                <a:solidFill>
                  <a:srgbClr val="333333"/>
                </a:solidFill>
                <a:effectLst/>
                <a:latin typeface="PT Serif" panose="020A0603040505020204" pitchFamily="18" charset="0"/>
              </a:rPr>
              <a:t>organisation</a:t>
            </a:r>
            <a:r>
              <a:rPr lang="en-US" b="0" i="0" dirty="0">
                <a:solidFill>
                  <a:srgbClr val="333333"/>
                </a:solidFill>
                <a:effectLst/>
                <a:latin typeface="PT Serif" panose="020A0603040505020204" pitchFamily="18" charset="0"/>
              </a:rPr>
              <a:t>. Unlike public cloud, a private cloud resources are not shared by multiple </a:t>
            </a:r>
            <a:r>
              <a:rPr lang="en-US" b="0" i="0" dirty="0" err="1">
                <a:solidFill>
                  <a:srgbClr val="333333"/>
                </a:solidFill>
                <a:effectLst/>
                <a:latin typeface="PT Serif" panose="020A0603040505020204" pitchFamily="18" charset="0"/>
              </a:rPr>
              <a:t>organisations</a:t>
            </a:r>
            <a:r>
              <a:rPr lang="en-US" b="0" i="0" dirty="0">
                <a:solidFill>
                  <a:srgbClr val="333333"/>
                </a:solidFill>
                <a:effectLst/>
                <a:latin typeface="PT Serif" panose="020A0603040505020204" pitchFamily="18" charset="0"/>
              </a:rPr>
              <a:t>. All the hardware infrastructure and software are solely dedicated to one </a:t>
            </a:r>
            <a:r>
              <a:rPr lang="en-US" b="0" i="0" dirty="0" err="1">
                <a:solidFill>
                  <a:srgbClr val="333333"/>
                </a:solidFill>
                <a:effectLst/>
                <a:latin typeface="PT Serif" panose="020A0603040505020204" pitchFamily="18" charset="0"/>
              </a:rPr>
              <a:t>organisation</a:t>
            </a:r>
            <a:r>
              <a:rPr lang="en-US" b="0" i="0" dirty="0">
                <a:solidFill>
                  <a:srgbClr val="333333"/>
                </a:solidFill>
                <a:effectLst/>
                <a:latin typeface="PT Serif" panose="020A0603040505020204" pitchFamily="18" charset="0"/>
              </a:rPr>
              <a:t>.</a:t>
            </a:r>
          </a:p>
          <a:p>
            <a:br>
              <a:rPr lang="en-US" dirty="0">
                <a:effectLst/>
              </a:rPr>
            </a:br>
            <a:endParaRPr lang="en-IN" dirty="0"/>
          </a:p>
        </p:txBody>
      </p:sp>
    </p:spTree>
    <p:extLst>
      <p:ext uri="{BB962C8B-B14F-4D97-AF65-F5344CB8AC3E}">
        <p14:creationId xmlns:p14="http://schemas.microsoft.com/office/powerpoint/2010/main" val="3028008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F809A-566F-49D9-AFA0-C3740FF41878}"/>
              </a:ext>
            </a:extLst>
          </p:cNvPr>
          <p:cNvSpPr>
            <a:spLocks noGrp="1"/>
          </p:cNvSpPr>
          <p:nvPr>
            <p:ph type="title"/>
          </p:nvPr>
        </p:nvSpPr>
        <p:spPr/>
        <p:txBody>
          <a:bodyPr/>
          <a:lstStyle/>
          <a:p>
            <a:endParaRPr lang="en-IN"/>
          </a:p>
        </p:txBody>
      </p:sp>
      <p:pic>
        <p:nvPicPr>
          <p:cNvPr id="11266" name="Picture 2" descr="Private cloud benefits limitations and use cases">
            <a:extLst>
              <a:ext uri="{FF2B5EF4-FFF2-40B4-BE49-F238E27FC236}">
                <a16:creationId xmlns:a16="http://schemas.microsoft.com/office/drawing/2014/main" id="{4B74B133-8B76-4B89-A1B9-86DA982C45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66195" y="3189693"/>
            <a:ext cx="2659610" cy="162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74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F7BB-A438-46DF-A896-ED9A692DE0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5C7169-E645-4C15-A671-9AF38A5D09E2}"/>
              </a:ext>
            </a:extLst>
          </p:cNvPr>
          <p:cNvSpPr>
            <a:spLocks noGrp="1"/>
          </p:cNvSpPr>
          <p:nvPr>
            <p:ph idx="1"/>
          </p:nvPr>
        </p:nvSpPr>
        <p:spPr/>
        <p:txBody>
          <a:bodyPr>
            <a:normAutofit fontScale="55000" lnSpcReduction="20000"/>
          </a:bodyPr>
          <a:lstStyle/>
          <a:p>
            <a:pPr algn="l"/>
            <a:r>
              <a:rPr lang="en-US" b="0" i="0" dirty="0">
                <a:solidFill>
                  <a:srgbClr val="333333"/>
                </a:solidFill>
                <a:effectLst/>
                <a:latin typeface="PT Serif" panose="020A0603040505020204" pitchFamily="18" charset="0"/>
              </a:rPr>
              <a:t>The private cloud is physically located on-premise </a:t>
            </a:r>
            <a:r>
              <a:rPr lang="en-US" b="0" i="0" dirty="0" err="1">
                <a:solidFill>
                  <a:srgbClr val="333333"/>
                </a:solidFill>
                <a:effectLst/>
                <a:latin typeface="PT Serif" panose="020A0603040505020204" pitchFamily="18" charset="0"/>
              </a:rPr>
              <a:t>i.e</a:t>
            </a:r>
            <a:r>
              <a:rPr lang="en-US" b="0" i="0" dirty="0">
                <a:solidFill>
                  <a:srgbClr val="333333"/>
                </a:solidFill>
                <a:effectLst/>
                <a:latin typeface="PT Serif" panose="020A0603040505020204" pitchFamily="18" charset="0"/>
              </a:rPr>
              <a:t> at your </a:t>
            </a:r>
            <a:r>
              <a:rPr lang="en-US" b="0" i="0" dirty="0" err="1">
                <a:solidFill>
                  <a:srgbClr val="333333"/>
                </a:solidFill>
                <a:effectLst/>
                <a:latin typeface="PT Serif" panose="020A0603040505020204" pitchFamily="18" charset="0"/>
              </a:rPr>
              <a:t>organisation’s</a:t>
            </a:r>
            <a:r>
              <a:rPr lang="en-US" b="0" i="0" dirty="0">
                <a:solidFill>
                  <a:srgbClr val="333333"/>
                </a:solidFill>
                <a:effectLst/>
                <a:latin typeface="PT Serif" panose="020A0603040505020204" pitchFamily="18" charset="0"/>
              </a:rPr>
              <a:t> on-site data </a:t>
            </a:r>
            <a:r>
              <a:rPr lang="en-US" b="0" i="0" dirty="0" err="1">
                <a:solidFill>
                  <a:srgbClr val="333333"/>
                </a:solidFill>
                <a:effectLst/>
                <a:latin typeface="PT Serif" panose="020A0603040505020204" pitchFamily="18" charset="0"/>
              </a:rPr>
              <a:t>centre</a:t>
            </a:r>
            <a:r>
              <a:rPr lang="en-US" b="0" i="0" dirty="0">
                <a:solidFill>
                  <a:srgbClr val="333333"/>
                </a:solidFill>
                <a:effectLst/>
                <a:latin typeface="PT Serif" panose="020A0603040505020204" pitchFamily="18" charset="0"/>
              </a:rPr>
              <a:t>, or it can also be hosted by a third-party service provider. The important point to keep in mind is, a private cloud is private, </a:t>
            </a:r>
            <a:r>
              <a:rPr lang="en-US" b="0" i="0" dirty="0" err="1">
                <a:solidFill>
                  <a:srgbClr val="333333"/>
                </a:solidFill>
                <a:effectLst/>
                <a:latin typeface="PT Serif" panose="020A0603040505020204" pitchFamily="18" charset="0"/>
              </a:rPr>
              <a:t>i.e</a:t>
            </a:r>
            <a:r>
              <a:rPr lang="en-US" b="0" i="0" dirty="0">
                <a:solidFill>
                  <a:srgbClr val="333333"/>
                </a:solidFill>
                <a:effectLst/>
                <a:latin typeface="PT Serif" panose="020A0603040505020204" pitchFamily="18" charset="0"/>
              </a:rPr>
              <a:t> all the hardware infrastructure and software are solely dedicated to one and only one </a:t>
            </a:r>
            <a:r>
              <a:rPr lang="en-US" b="0" i="0" dirty="0" err="1">
                <a:solidFill>
                  <a:srgbClr val="333333"/>
                </a:solidFill>
                <a:effectLst/>
                <a:latin typeface="PT Serif" panose="020A0603040505020204" pitchFamily="18" charset="0"/>
              </a:rPr>
              <a:t>organisation</a:t>
            </a:r>
            <a:r>
              <a:rPr lang="en-US" b="0" i="0" dirty="0">
                <a:solidFill>
                  <a:srgbClr val="333333"/>
                </a:solidFill>
                <a:effectLst/>
                <a:latin typeface="PT Serif" panose="020A0603040505020204" pitchFamily="18" charset="0"/>
              </a:rPr>
              <a:t>.</a:t>
            </a:r>
          </a:p>
          <a:p>
            <a:pPr algn="l"/>
            <a:r>
              <a:rPr lang="en-US" b="0" i="0" dirty="0">
                <a:solidFill>
                  <a:srgbClr val="333333"/>
                </a:solidFill>
                <a:effectLst/>
                <a:latin typeface="PT Serif" panose="020A0603040505020204" pitchFamily="18" charset="0"/>
              </a:rPr>
              <a:t>In a private cloud, it's very easy to </a:t>
            </a:r>
            <a:r>
              <a:rPr lang="en-US" b="0" i="0" dirty="0" err="1">
                <a:solidFill>
                  <a:srgbClr val="333333"/>
                </a:solidFill>
                <a:effectLst/>
                <a:latin typeface="PT Serif" panose="020A0603040505020204" pitchFamily="18" charset="0"/>
              </a:rPr>
              <a:t>customise</a:t>
            </a:r>
            <a:r>
              <a:rPr lang="en-US" b="0" i="0" dirty="0">
                <a:solidFill>
                  <a:srgbClr val="333333"/>
                </a:solidFill>
                <a:effectLst/>
                <a:latin typeface="PT Serif" panose="020A0603040505020204" pitchFamily="18" charset="0"/>
              </a:rPr>
              <a:t> the hardware and software to meet your </a:t>
            </a:r>
            <a:r>
              <a:rPr lang="en-US" b="0" i="0" dirty="0" err="1">
                <a:solidFill>
                  <a:srgbClr val="333333"/>
                </a:solidFill>
                <a:effectLst/>
                <a:latin typeface="PT Serif" panose="020A0603040505020204" pitchFamily="18" charset="0"/>
              </a:rPr>
              <a:t>oragnisation's</a:t>
            </a:r>
            <a:r>
              <a:rPr lang="en-US" b="0" i="0" dirty="0">
                <a:solidFill>
                  <a:srgbClr val="333333"/>
                </a:solidFill>
                <a:effectLst/>
                <a:latin typeface="PT Serif" panose="020A0603040505020204" pitchFamily="18" charset="0"/>
              </a:rPr>
              <a:t> specific IT requirements. This is because your </a:t>
            </a:r>
            <a:r>
              <a:rPr lang="en-US" b="0" i="0" dirty="0" err="1">
                <a:solidFill>
                  <a:srgbClr val="333333"/>
                </a:solidFill>
                <a:effectLst/>
                <a:latin typeface="PT Serif" panose="020A0603040505020204" pitchFamily="18" charset="0"/>
              </a:rPr>
              <a:t>organisation</a:t>
            </a:r>
            <a:r>
              <a:rPr lang="en-US" b="0" i="0" dirty="0">
                <a:solidFill>
                  <a:srgbClr val="333333"/>
                </a:solidFill>
                <a:effectLst/>
                <a:latin typeface="PT Serif" panose="020A0603040505020204" pitchFamily="18" charset="0"/>
              </a:rPr>
              <a:t>, owns everything </a:t>
            </a:r>
            <a:r>
              <a:rPr lang="en-US" b="0" i="0" dirty="0" err="1">
                <a:solidFill>
                  <a:srgbClr val="333333"/>
                </a:solidFill>
                <a:effectLst/>
                <a:latin typeface="PT Serif" panose="020A0603040505020204" pitchFamily="18" charset="0"/>
              </a:rPr>
              <a:t>i.e</a:t>
            </a:r>
            <a:r>
              <a:rPr lang="en-US" b="0" i="0" dirty="0">
                <a:solidFill>
                  <a:srgbClr val="333333"/>
                </a:solidFill>
                <a:effectLst/>
                <a:latin typeface="PT Serif" panose="020A0603040505020204" pitchFamily="18" charset="0"/>
              </a:rPr>
              <a:t> the hardware, software and network. So you have complete control and can change anything in any way you want to meet your </a:t>
            </a:r>
            <a:r>
              <a:rPr lang="en-US" b="0" i="0" dirty="0" err="1">
                <a:solidFill>
                  <a:srgbClr val="333333"/>
                </a:solidFill>
                <a:effectLst/>
                <a:latin typeface="PT Serif" panose="020A0603040505020204" pitchFamily="18" charset="0"/>
              </a:rPr>
              <a:t>organisation</a:t>
            </a:r>
            <a:r>
              <a:rPr lang="en-US" b="0" i="0" dirty="0">
                <a:solidFill>
                  <a:srgbClr val="333333"/>
                </a:solidFill>
                <a:effectLst/>
                <a:latin typeface="PT Serif" panose="020A0603040505020204" pitchFamily="18" charset="0"/>
              </a:rPr>
              <a:t> requirements.</a:t>
            </a:r>
          </a:p>
          <a:p>
            <a:pPr algn="l"/>
            <a:r>
              <a:rPr lang="en-US" b="0" i="0" dirty="0">
                <a:solidFill>
                  <a:srgbClr val="333333"/>
                </a:solidFill>
                <a:effectLst/>
                <a:latin typeface="PT Serif" panose="020A0603040505020204" pitchFamily="18" charset="0"/>
              </a:rPr>
              <a:t>In general, private clouds are often used by government agencies, financial institutions and any other medium to large-sized </a:t>
            </a:r>
            <a:r>
              <a:rPr lang="en-US" b="0" i="0" dirty="0" err="1">
                <a:solidFill>
                  <a:srgbClr val="333333"/>
                </a:solidFill>
                <a:effectLst/>
                <a:latin typeface="PT Serif" panose="020A0603040505020204" pitchFamily="18" charset="0"/>
              </a:rPr>
              <a:t>organisations</a:t>
            </a:r>
            <a:r>
              <a:rPr lang="en-US" b="0" i="0" dirty="0">
                <a:solidFill>
                  <a:srgbClr val="333333"/>
                </a:solidFill>
                <a:effectLst/>
                <a:latin typeface="PT Serif" panose="020A0603040505020204" pitchFamily="18" charset="0"/>
              </a:rPr>
              <a:t> with business-critical operations seeking enhanced control over their environment.</a:t>
            </a:r>
          </a:p>
          <a:p>
            <a:pPr algn="l"/>
            <a:r>
              <a:rPr lang="en-US" b="0" i="0" dirty="0">
                <a:solidFill>
                  <a:srgbClr val="323131"/>
                </a:solidFill>
                <a:effectLst/>
                <a:latin typeface="PT Serif" panose="020A0603040505020204" pitchFamily="18" charset="0"/>
              </a:rPr>
              <a:t>Benefits of private cloud</a:t>
            </a:r>
          </a:p>
          <a:p>
            <a:pPr algn="l">
              <a:buFont typeface="Arial" panose="020B0604020202020204" pitchFamily="34" charset="0"/>
              <a:buChar char="•"/>
            </a:pPr>
            <a:r>
              <a:rPr lang="en-US" b="0" i="0" dirty="0">
                <a:solidFill>
                  <a:srgbClr val="333333"/>
                </a:solidFill>
                <a:effectLst/>
                <a:latin typeface="PT Serif" panose="020A0603040505020204" pitchFamily="18" charset="0"/>
              </a:rPr>
              <a:t>Better security - Resources are not shared with other </a:t>
            </a:r>
            <a:r>
              <a:rPr lang="en-US" b="0" i="0" dirty="0" err="1">
                <a:solidFill>
                  <a:srgbClr val="333333"/>
                </a:solidFill>
                <a:effectLst/>
                <a:latin typeface="PT Serif" panose="020A0603040505020204" pitchFamily="18" charset="0"/>
              </a:rPr>
              <a:t>organisations</a:t>
            </a:r>
            <a:r>
              <a:rPr lang="en-US" b="0" i="0" dirty="0">
                <a:solidFill>
                  <a:srgbClr val="333333"/>
                </a:solidFill>
                <a:effectLst/>
                <a:latin typeface="PT Serif" panose="020A0603040505020204" pitchFamily="18" charset="0"/>
              </a:rPr>
              <a:t>, so there is better security with private cloud.</a:t>
            </a:r>
          </a:p>
          <a:p>
            <a:pPr algn="l">
              <a:buFont typeface="Arial" panose="020B0604020202020204" pitchFamily="34" charset="0"/>
              <a:buChar char="•"/>
            </a:pPr>
            <a:r>
              <a:rPr lang="en-US" b="0" i="0" dirty="0">
                <a:solidFill>
                  <a:srgbClr val="333333"/>
                </a:solidFill>
                <a:effectLst/>
                <a:latin typeface="PT Serif" panose="020A0603040505020204" pitchFamily="18" charset="0"/>
              </a:rPr>
              <a:t>Better control - A private cloud belongs to a specific </a:t>
            </a:r>
            <a:r>
              <a:rPr lang="en-US" b="0" i="0" dirty="0" err="1">
                <a:solidFill>
                  <a:srgbClr val="333333"/>
                </a:solidFill>
                <a:effectLst/>
                <a:latin typeface="PT Serif" panose="020A0603040505020204" pitchFamily="18" charset="0"/>
              </a:rPr>
              <a:t>organisation</a:t>
            </a:r>
            <a:r>
              <a:rPr lang="en-US" b="0" i="0" dirty="0">
                <a:solidFill>
                  <a:srgbClr val="333333"/>
                </a:solidFill>
                <a:effectLst/>
                <a:latin typeface="PT Serif" panose="020A0603040505020204" pitchFamily="18" charset="0"/>
              </a:rPr>
              <a:t>, so you can </a:t>
            </a:r>
            <a:r>
              <a:rPr lang="en-US" b="0" i="0" dirty="0" err="1">
                <a:solidFill>
                  <a:srgbClr val="333333"/>
                </a:solidFill>
                <a:effectLst/>
                <a:latin typeface="PT Serif" panose="020A0603040505020204" pitchFamily="18" charset="0"/>
              </a:rPr>
              <a:t>customise</a:t>
            </a:r>
            <a:r>
              <a:rPr lang="en-US" b="0" i="0" dirty="0">
                <a:solidFill>
                  <a:srgbClr val="333333"/>
                </a:solidFill>
                <a:effectLst/>
                <a:latin typeface="PT Serif" panose="020A0603040505020204" pitchFamily="18" charset="0"/>
              </a:rPr>
              <a:t> it to meet your specific business needs.</a:t>
            </a:r>
          </a:p>
          <a:p>
            <a:pPr algn="l">
              <a:buFont typeface="Arial" panose="020B0604020202020204" pitchFamily="34" charset="0"/>
              <a:buChar char="•"/>
            </a:pPr>
            <a:r>
              <a:rPr lang="en-US" b="0" i="0" dirty="0">
                <a:solidFill>
                  <a:srgbClr val="333333"/>
                </a:solidFill>
                <a:effectLst/>
                <a:latin typeface="PT Serif" panose="020A0603040505020204" pitchFamily="18" charset="0"/>
              </a:rPr>
              <a:t>Predictable costs - With private cloud you own all the cloud infrastructure and you are not paying any third party cloud service provider. So your monthly cooling, energy and maintenance costs  are usually predictable.</a:t>
            </a:r>
          </a:p>
          <a:p>
            <a:pPr algn="l">
              <a:buFont typeface="Arial" panose="020B0604020202020204" pitchFamily="34" charset="0"/>
              <a:buChar char="•"/>
            </a:pPr>
            <a:r>
              <a:rPr lang="en-US" b="0" i="0" dirty="0">
                <a:solidFill>
                  <a:srgbClr val="333333"/>
                </a:solidFill>
                <a:effectLst/>
                <a:latin typeface="PT Serif" panose="020A0603040505020204" pitchFamily="18" charset="0"/>
              </a:rPr>
              <a:t>Legal compliance - When you deal with regulated data, for example, financial, health care or credit card data, there are strict rules around where the data is stored, who can handle and process it and how it is protected. With the private cloud you know where you data center is located. So you know where the data is stored and how it is protected.</a:t>
            </a:r>
          </a:p>
          <a:p>
            <a:endParaRPr lang="en-IN" dirty="0"/>
          </a:p>
        </p:txBody>
      </p:sp>
    </p:spTree>
    <p:extLst>
      <p:ext uri="{BB962C8B-B14F-4D97-AF65-F5344CB8AC3E}">
        <p14:creationId xmlns:p14="http://schemas.microsoft.com/office/powerpoint/2010/main" val="3947130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4E72-907D-4E04-ADB8-FFFA42981F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89FC0A3-07A8-46F6-BB16-C168D1E95128}"/>
              </a:ext>
            </a:extLst>
          </p:cNvPr>
          <p:cNvSpPr>
            <a:spLocks noGrp="1"/>
          </p:cNvSpPr>
          <p:nvPr>
            <p:ph idx="1"/>
          </p:nvPr>
        </p:nvSpPr>
        <p:spPr/>
        <p:txBody>
          <a:bodyPr>
            <a:normAutofit fontScale="85000" lnSpcReduction="20000"/>
          </a:bodyPr>
          <a:lstStyle/>
          <a:p>
            <a:pPr algn="l"/>
            <a:r>
              <a:rPr lang="en-US" b="0" i="0" dirty="0">
                <a:solidFill>
                  <a:srgbClr val="323131"/>
                </a:solidFill>
                <a:effectLst/>
                <a:latin typeface="PT Serif" panose="020A0603040505020204" pitchFamily="18" charset="0"/>
              </a:rPr>
              <a:t>Limitations of private cloud</a:t>
            </a:r>
          </a:p>
          <a:p>
            <a:pPr algn="l">
              <a:buFont typeface="Arial" panose="020B0604020202020204" pitchFamily="34" charset="0"/>
              <a:buChar char="•"/>
            </a:pPr>
            <a:r>
              <a:rPr lang="en-US" b="0" i="0" dirty="0">
                <a:solidFill>
                  <a:srgbClr val="333333"/>
                </a:solidFill>
                <a:effectLst/>
                <a:latin typeface="PT Serif" panose="020A0603040505020204" pitchFamily="18" charset="0"/>
              </a:rPr>
              <a:t>Limited scalability - The extent to which you can scale up in a private cloud is limited by the amount of infrastructure you have. Beyond certain point, you cannot scale up. So, the infrastructure is a limiting factor and you may not be able to scale up at will like in the public cloud, to meet unpredictable demands.</a:t>
            </a:r>
          </a:p>
          <a:p>
            <a:pPr algn="l">
              <a:buFont typeface="Arial" panose="020B0604020202020204" pitchFamily="34" charset="0"/>
              <a:buChar char="•"/>
            </a:pPr>
            <a:r>
              <a:rPr lang="en-US" b="0" i="0" dirty="0">
                <a:solidFill>
                  <a:srgbClr val="333333"/>
                </a:solidFill>
                <a:effectLst/>
                <a:latin typeface="PT Serif" panose="020A0603040505020204" pitchFamily="18" charset="0"/>
              </a:rPr>
              <a:t>Huge initial capital expenditure - With the private cloud you have to procure all the cloud infrastructure. Hire the workforce to set up and maintain the cloud. So a private cloud, is an expensive solution compared to public cloud alternatives especially for short-term projects.</a:t>
            </a:r>
          </a:p>
          <a:p>
            <a:pPr algn="l">
              <a:buFont typeface="Arial" panose="020B0604020202020204" pitchFamily="34" charset="0"/>
              <a:buChar char="•"/>
            </a:pPr>
            <a:r>
              <a:rPr lang="en-US" b="0" i="0" dirty="0">
                <a:solidFill>
                  <a:srgbClr val="333333"/>
                </a:solidFill>
                <a:effectLst/>
                <a:latin typeface="PT Serif" panose="020A0603040505020204" pitchFamily="18" charset="0"/>
              </a:rPr>
              <a:t>Limited access - A private cloud is usually more secure. We use it for security sensitive applications. Because of these high security measures in place, mobile users may have limited access to the private cloud outside of the corporate network.</a:t>
            </a:r>
          </a:p>
          <a:p>
            <a:endParaRPr lang="en-IN" dirty="0"/>
          </a:p>
        </p:txBody>
      </p:sp>
    </p:spTree>
    <p:extLst>
      <p:ext uri="{BB962C8B-B14F-4D97-AF65-F5344CB8AC3E}">
        <p14:creationId xmlns:p14="http://schemas.microsoft.com/office/powerpoint/2010/main" val="23327981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34205-D579-4004-B63B-6AE892ECA5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4F7296-DFB9-4038-BCDF-883BED5CD537}"/>
              </a:ext>
            </a:extLst>
          </p:cNvPr>
          <p:cNvSpPr>
            <a:spLocks noGrp="1"/>
          </p:cNvSpPr>
          <p:nvPr>
            <p:ph idx="1"/>
          </p:nvPr>
        </p:nvSpPr>
        <p:spPr/>
        <p:txBody>
          <a:bodyPr>
            <a:normAutofit fontScale="92500" lnSpcReduction="20000"/>
          </a:bodyPr>
          <a:lstStyle/>
          <a:p>
            <a:r>
              <a:rPr lang="en-US" b="0" dirty="0">
                <a:solidFill>
                  <a:srgbClr val="000000"/>
                </a:solidFill>
                <a:effectLst/>
                <a:latin typeface="Segoe UI" panose="020B0502040204020203" pitchFamily="34" charset="0"/>
              </a:rPr>
              <a:t>What is a hybrid cloud. Benefits, limitations and use cases</a:t>
            </a:r>
          </a:p>
          <a:p>
            <a:pPr algn="l"/>
            <a:br>
              <a:rPr lang="en-US" dirty="0"/>
            </a:br>
            <a:r>
              <a:rPr lang="en-US" b="0" i="0" dirty="0">
                <a:solidFill>
                  <a:srgbClr val="333333"/>
                </a:solidFill>
                <a:effectLst/>
                <a:latin typeface="PT Serif" panose="020A0603040505020204" pitchFamily="18" charset="0"/>
              </a:rPr>
              <a:t>As the name implies, a hybrid cloud is hybrid </a:t>
            </a:r>
            <a:r>
              <a:rPr lang="en-US" b="0" i="0" dirty="0" err="1">
                <a:solidFill>
                  <a:srgbClr val="333333"/>
                </a:solidFill>
                <a:effectLst/>
                <a:latin typeface="PT Serif" panose="020A0603040505020204" pitchFamily="18" charset="0"/>
              </a:rPr>
              <a:t>i.e</a:t>
            </a:r>
            <a:r>
              <a:rPr lang="en-US" b="0" i="0" dirty="0">
                <a:solidFill>
                  <a:srgbClr val="333333"/>
                </a:solidFill>
                <a:effectLst/>
                <a:latin typeface="PT Serif" panose="020A0603040505020204" pitchFamily="18" charset="0"/>
              </a:rPr>
              <a:t>, it's a combination of both the private cloud and the public cloud. It is not a different cloud altogether. It's just that, both, the private and public clouds work together to meet our organization requirements. I mean, it offers the best of both the worlds.</a:t>
            </a:r>
          </a:p>
          <a:p>
            <a:pPr algn="l"/>
            <a:r>
              <a:rPr lang="en-US" b="0" i="0" dirty="0">
                <a:solidFill>
                  <a:srgbClr val="333333"/>
                </a:solidFill>
                <a:effectLst/>
                <a:latin typeface="PT Serif" panose="020A0603040505020204" pitchFamily="18" charset="0"/>
              </a:rPr>
              <a:t>For example, we can use the private cloud for security sensitive, business-critical operations like financial reporting, and, the public cloud for high-volume, lower-security needs such as web-based email.</a:t>
            </a:r>
          </a:p>
          <a:p>
            <a:br>
              <a:rPr lang="en-US" dirty="0">
                <a:effectLst/>
              </a:rPr>
            </a:br>
            <a:endParaRPr lang="en-IN" dirty="0"/>
          </a:p>
        </p:txBody>
      </p:sp>
    </p:spTree>
    <p:extLst>
      <p:ext uri="{BB962C8B-B14F-4D97-AF65-F5344CB8AC3E}">
        <p14:creationId xmlns:p14="http://schemas.microsoft.com/office/powerpoint/2010/main" val="32836439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A237-2376-4110-8951-03F10365202C}"/>
              </a:ext>
            </a:extLst>
          </p:cNvPr>
          <p:cNvSpPr>
            <a:spLocks noGrp="1"/>
          </p:cNvSpPr>
          <p:nvPr>
            <p:ph type="title"/>
          </p:nvPr>
        </p:nvSpPr>
        <p:spPr/>
        <p:txBody>
          <a:bodyPr/>
          <a:lstStyle/>
          <a:p>
            <a:endParaRPr lang="en-IN"/>
          </a:p>
        </p:txBody>
      </p:sp>
      <p:pic>
        <p:nvPicPr>
          <p:cNvPr id="12290" name="Picture 2" descr="What is a hybrid cloud. Benefits, limitations and use cases">
            <a:extLst>
              <a:ext uri="{FF2B5EF4-FFF2-40B4-BE49-F238E27FC236}">
                <a16:creationId xmlns:a16="http://schemas.microsoft.com/office/drawing/2014/main" id="{D2A080ED-69DB-4937-917A-2E3352CAE1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0005" y="3263995"/>
            <a:ext cx="2651990" cy="1474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2936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083C2-C389-4CDA-839B-6550F62B1E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D18D87-4FF4-494E-AF8A-D7D6FA42DCDA}"/>
              </a:ext>
            </a:extLst>
          </p:cNvPr>
          <p:cNvSpPr>
            <a:spLocks noGrp="1"/>
          </p:cNvSpPr>
          <p:nvPr>
            <p:ph idx="1"/>
          </p:nvPr>
        </p:nvSpPr>
        <p:spPr/>
        <p:txBody>
          <a:bodyPr>
            <a:normAutofit fontScale="77500" lnSpcReduction="20000"/>
          </a:bodyPr>
          <a:lstStyle/>
          <a:p>
            <a:pPr algn="l"/>
            <a:r>
              <a:rPr lang="en-US" b="0" i="0" dirty="0">
                <a:solidFill>
                  <a:srgbClr val="333333"/>
                </a:solidFill>
                <a:effectLst/>
                <a:latin typeface="PT Serif" panose="020A0603040505020204" pitchFamily="18" charset="0"/>
              </a:rPr>
              <a:t>In a hybrid cloud, we have a concept called cloud bursting. This sounds like a fancy technical term, but all it means is the following. You have an application or a service. To start with, it's hosted and running in your private cloud. The application continues to run in your private cloud until there is a spike in the demand. When there is a spike in demand, "burst through" to the public cloud to tap into the additional computing resources provided by the public cloud. When the spike in demand subsides, you scale down just to your private cloud and no longer use the public cloud resources.</a:t>
            </a:r>
          </a:p>
          <a:p>
            <a:pPr algn="l"/>
            <a:r>
              <a:rPr lang="en-US" b="0" i="0" dirty="0">
                <a:solidFill>
                  <a:srgbClr val="333333"/>
                </a:solidFill>
                <a:effectLst/>
                <a:latin typeface="PT Serif" panose="020A0603040505020204" pitchFamily="18" charset="0"/>
              </a:rPr>
              <a:t>If you are wondering, why will there be a sudden spike in demand. Well, there are number of reasons. May be you are launching a new business or product line. Seasonal events like online </a:t>
            </a:r>
            <a:r>
              <a:rPr lang="en-US" b="0" i="0" dirty="0" err="1">
                <a:solidFill>
                  <a:srgbClr val="333333"/>
                </a:solidFill>
                <a:effectLst/>
                <a:latin typeface="PT Serif" panose="020A0603040505020204" pitchFamily="18" charset="0"/>
              </a:rPr>
              <a:t>christmas</a:t>
            </a:r>
            <a:r>
              <a:rPr lang="en-US" b="0" i="0" dirty="0">
                <a:solidFill>
                  <a:srgbClr val="333333"/>
                </a:solidFill>
                <a:effectLst/>
                <a:latin typeface="PT Serif" panose="020A0603040505020204" pitchFamily="18" charset="0"/>
              </a:rPr>
              <a:t> shopping or tax filing for example, may </a:t>
            </a:r>
            <a:r>
              <a:rPr lang="en-US" b="0" i="0" dirty="0" err="1">
                <a:solidFill>
                  <a:srgbClr val="333333"/>
                </a:solidFill>
                <a:effectLst/>
                <a:latin typeface="PT Serif" panose="020A0603040505020204" pitchFamily="18" charset="0"/>
              </a:rPr>
              <a:t>aslo</a:t>
            </a:r>
            <a:r>
              <a:rPr lang="en-US" b="0" i="0" dirty="0">
                <a:solidFill>
                  <a:srgbClr val="333333"/>
                </a:solidFill>
                <a:effectLst/>
                <a:latin typeface="PT Serif" panose="020A0603040505020204" pitchFamily="18" charset="0"/>
              </a:rPr>
              <a:t> increase the traffic to your application or service.</a:t>
            </a:r>
          </a:p>
          <a:p>
            <a:pPr algn="l"/>
            <a:r>
              <a:rPr lang="en-US" b="0" i="0" dirty="0">
                <a:solidFill>
                  <a:srgbClr val="333333"/>
                </a:solidFill>
                <a:effectLst/>
                <a:latin typeface="PT Serif" panose="020A0603040505020204" pitchFamily="18" charset="0"/>
              </a:rPr>
              <a:t>With private cloud you only have so much physical infrastructure. How much you can scale up, depends on that physical infrastructure. Beyond certain point, if you want to scale up, you have to buy additional hardware, which is not only expensive but also time consuming to procure and setup. When the spike in demand subsides, we are no longer using this additional infrastructure. </a:t>
            </a:r>
          </a:p>
          <a:p>
            <a:endParaRPr lang="en-IN" dirty="0"/>
          </a:p>
        </p:txBody>
      </p:sp>
    </p:spTree>
    <p:extLst>
      <p:ext uri="{BB962C8B-B14F-4D97-AF65-F5344CB8AC3E}">
        <p14:creationId xmlns:p14="http://schemas.microsoft.com/office/powerpoint/2010/main" val="22816405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B6BCD-E6D0-4C7E-AB0E-90A80BB65CEB}"/>
              </a:ext>
            </a:extLst>
          </p:cNvPr>
          <p:cNvSpPr>
            <a:spLocks noGrp="1"/>
          </p:cNvSpPr>
          <p:nvPr>
            <p:ph type="title"/>
          </p:nvPr>
        </p:nvSpPr>
        <p:spPr/>
        <p:txBody>
          <a:bodyPr/>
          <a:lstStyle/>
          <a:p>
            <a:r>
              <a:rPr lang="en-IN" b="0" i="0" dirty="0">
                <a:solidFill>
                  <a:srgbClr val="323131"/>
                </a:solidFill>
                <a:effectLst/>
                <a:latin typeface="PT Serif" panose="020A0603040505020204" pitchFamily="18" charset="0"/>
              </a:rPr>
              <a:t>Benefits of hybrid cloud</a:t>
            </a:r>
            <a:br>
              <a:rPr lang="en-IN" b="0" i="0" dirty="0">
                <a:solidFill>
                  <a:srgbClr val="323131"/>
                </a:solidFill>
                <a:effectLst/>
                <a:latin typeface="PT Serif" panose="020A0603040505020204" pitchFamily="18" charset="0"/>
              </a:rPr>
            </a:br>
            <a:endParaRPr lang="en-IN" dirty="0"/>
          </a:p>
        </p:txBody>
      </p:sp>
      <p:sp>
        <p:nvSpPr>
          <p:cNvPr id="3" name="Content Placeholder 2">
            <a:extLst>
              <a:ext uri="{FF2B5EF4-FFF2-40B4-BE49-F238E27FC236}">
                <a16:creationId xmlns:a16="http://schemas.microsoft.com/office/drawing/2014/main" id="{C0F576C6-252F-4703-87D3-27814C4DFD25}"/>
              </a:ext>
            </a:extLst>
          </p:cNvPr>
          <p:cNvSpPr>
            <a:spLocks noGrp="1"/>
          </p:cNvSpPr>
          <p:nvPr>
            <p:ph idx="1"/>
          </p:nvPr>
        </p:nvSpPr>
        <p:spPr/>
        <p:txBody>
          <a:bodyPr>
            <a:normAutofit fontScale="55000" lnSpcReduction="20000"/>
          </a:bodyPr>
          <a:lstStyle/>
          <a:p>
            <a:pPr algn="l">
              <a:buFont typeface="Arial" panose="020B0604020202020204" pitchFamily="34" charset="0"/>
              <a:buChar char="•"/>
            </a:pPr>
            <a:r>
              <a:rPr lang="en-US" b="0" i="0" dirty="0">
                <a:solidFill>
                  <a:srgbClr val="333333"/>
                </a:solidFill>
                <a:effectLst/>
                <a:latin typeface="PT Serif" panose="020A0603040505020204" pitchFamily="18" charset="0"/>
              </a:rPr>
              <a:t>Best of both the worlds - The obvious benefit is, a hybrid cloud provides, best of both the worlds </a:t>
            </a:r>
            <a:r>
              <a:rPr lang="en-US" b="0" i="0" dirty="0" err="1">
                <a:solidFill>
                  <a:srgbClr val="333333"/>
                </a:solidFill>
                <a:effectLst/>
                <a:latin typeface="PT Serif" panose="020A0603040505020204" pitchFamily="18" charset="0"/>
              </a:rPr>
              <a:t>ie</a:t>
            </a:r>
            <a:r>
              <a:rPr lang="en-US" b="0" i="0" dirty="0">
                <a:solidFill>
                  <a:srgbClr val="333333"/>
                </a:solidFill>
                <a:effectLst/>
                <a:latin typeface="PT Serif" panose="020A0603040505020204" pitchFamily="18" charset="0"/>
              </a:rPr>
              <a:t>. private and public clouds. </a:t>
            </a:r>
          </a:p>
          <a:p>
            <a:pPr algn="l">
              <a:buFont typeface="Arial" panose="020B0604020202020204" pitchFamily="34" charset="0"/>
              <a:buChar char="•"/>
            </a:pPr>
            <a:r>
              <a:rPr lang="en-US" b="0" i="0" dirty="0">
                <a:solidFill>
                  <a:srgbClr val="333333"/>
                </a:solidFill>
                <a:effectLst/>
                <a:latin typeface="PT Serif" panose="020A0603040505020204" pitchFamily="18" charset="0"/>
              </a:rPr>
              <a:t>Better Control  - With the hybrid cloud, you have better control on what runs where. For example, you can use the private cloud for security sensitive apps and the public cloud for </a:t>
            </a:r>
            <a:r>
              <a:rPr lang="en-US" b="0" i="0" dirty="0" err="1">
                <a:solidFill>
                  <a:srgbClr val="333333"/>
                </a:solidFill>
                <a:effectLst/>
                <a:latin typeface="PT Serif" panose="020A0603040505020204" pitchFamily="18" charset="0"/>
              </a:rPr>
              <a:t>thos</a:t>
            </a:r>
            <a:r>
              <a:rPr lang="en-US" b="0" i="0" dirty="0">
                <a:solidFill>
                  <a:srgbClr val="333333"/>
                </a:solidFill>
                <a:effectLst/>
                <a:latin typeface="PT Serif" panose="020A0603040505020204" pitchFamily="18" charset="0"/>
              </a:rPr>
              <a:t> apps that have high-volumes of traffic, but not that security sensitive.</a:t>
            </a:r>
          </a:p>
          <a:p>
            <a:pPr algn="l">
              <a:buFont typeface="Arial" panose="020B0604020202020204" pitchFamily="34" charset="0"/>
              <a:buChar char="•"/>
            </a:pPr>
            <a:r>
              <a:rPr lang="en-US" b="0" i="0" dirty="0">
                <a:solidFill>
                  <a:srgbClr val="333333"/>
                </a:solidFill>
                <a:effectLst/>
                <a:latin typeface="PT Serif" panose="020A0603040505020204" pitchFamily="18" charset="0"/>
              </a:rPr>
              <a:t>Cost-effective – With the hybrid cloud, you only use public cloud resources when you need them </a:t>
            </a:r>
            <a:r>
              <a:rPr lang="en-US" b="0" i="0" dirty="0" err="1">
                <a:solidFill>
                  <a:srgbClr val="333333"/>
                </a:solidFill>
                <a:effectLst/>
                <a:latin typeface="PT Serif" panose="020A0603040505020204" pitchFamily="18" charset="0"/>
              </a:rPr>
              <a:t>i.e</a:t>
            </a:r>
            <a:r>
              <a:rPr lang="en-US" b="0" i="0" dirty="0">
                <a:solidFill>
                  <a:srgbClr val="333333"/>
                </a:solidFill>
                <a:effectLst/>
                <a:latin typeface="PT Serif" panose="020A0603040505020204" pitchFamily="18" charset="0"/>
              </a:rPr>
              <a:t> when there is a spike in demand, you burst through to the public cloud to use that additional computing power provided by the public cloud. When the demand subsides you scale down just to your private cloud.</a:t>
            </a:r>
          </a:p>
          <a:p>
            <a:pPr algn="l"/>
            <a:r>
              <a:rPr lang="en-US" b="0" i="0" dirty="0">
                <a:solidFill>
                  <a:srgbClr val="323131"/>
                </a:solidFill>
                <a:effectLst/>
                <a:latin typeface="PT Serif" panose="020A0603040505020204" pitchFamily="18" charset="0"/>
              </a:rPr>
              <a:t>Limitations of hybrid cloud</a:t>
            </a:r>
          </a:p>
          <a:p>
            <a:pPr algn="l">
              <a:buFont typeface="Arial" panose="020B0604020202020204" pitchFamily="34" charset="0"/>
              <a:buChar char="•"/>
            </a:pPr>
            <a:r>
              <a:rPr lang="en-US" b="0" i="0" dirty="0">
                <a:solidFill>
                  <a:srgbClr val="333333"/>
                </a:solidFill>
                <a:effectLst/>
                <a:latin typeface="PT Serif" panose="020A0603040505020204" pitchFamily="18" charset="0"/>
              </a:rPr>
              <a:t>Low visibility and control - Just like a public cloud, even in a hybrid cloud, you don't have much visibility and control over infrastructure that is owned by the public cloud service provider.</a:t>
            </a:r>
          </a:p>
          <a:p>
            <a:pPr algn="l">
              <a:buFont typeface="Arial" panose="020B0604020202020204" pitchFamily="34" charset="0"/>
              <a:buChar char="•"/>
            </a:pPr>
            <a:r>
              <a:rPr lang="en-US" b="0" i="0" dirty="0">
                <a:solidFill>
                  <a:srgbClr val="333333"/>
                </a:solidFill>
                <a:effectLst/>
                <a:latin typeface="PT Serif" panose="020A0603040505020204" pitchFamily="18" charset="0"/>
              </a:rPr>
              <a:t>Additional complexity - Integrating private cloud with public cloud introduces additional infrastructure complexity. Also, it </a:t>
            </a:r>
            <a:r>
              <a:rPr lang="en-US" b="0" i="0" dirty="0" err="1">
                <a:solidFill>
                  <a:srgbClr val="333333"/>
                </a:solidFill>
                <a:effectLst/>
                <a:latin typeface="PT Serif" panose="020A0603040505020204" pitchFamily="18" charset="0"/>
              </a:rPr>
              <a:t>invloves</a:t>
            </a:r>
            <a:r>
              <a:rPr lang="en-US" b="0" i="0" dirty="0">
                <a:solidFill>
                  <a:srgbClr val="333333"/>
                </a:solidFill>
                <a:effectLst/>
                <a:latin typeface="PT Serif" panose="020A0603040505020204" pitchFamily="18" charset="0"/>
              </a:rPr>
              <a:t>, considerable effort, time and complexity to maintain and evolve these 2 different types of clouds as the organization needs change.</a:t>
            </a:r>
          </a:p>
          <a:p>
            <a:pPr algn="l">
              <a:buFont typeface="Arial" panose="020B0604020202020204" pitchFamily="34" charset="0"/>
              <a:buChar char="•"/>
            </a:pPr>
            <a:r>
              <a:rPr lang="en-US" b="0" i="0" dirty="0">
                <a:solidFill>
                  <a:srgbClr val="333333"/>
                </a:solidFill>
                <a:effectLst/>
                <a:latin typeface="PT Serif" panose="020A0603040505020204" pitchFamily="18" charset="0"/>
              </a:rPr>
              <a:t>Compliance and legal risks - Since you don't have much visibility and control over public cloud infrastructure, you are relying on the cloud service provider to protect data and adhere to local and international regulations. Your company may still be liable, if the cloud service provider, fails to live up to the task and if there is a data breach.</a:t>
            </a:r>
          </a:p>
          <a:p>
            <a:pPr algn="l">
              <a:buFont typeface="Arial" panose="020B0604020202020204" pitchFamily="34" charset="0"/>
              <a:buChar char="•"/>
            </a:pPr>
            <a:r>
              <a:rPr lang="en-US" b="0" i="0" dirty="0">
                <a:solidFill>
                  <a:srgbClr val="333333"/>
                </a:solidFill>
                <a:effectLst/>
                <a:latin typeface="PT Serif" panose="020A0603040505020204" pitchFamily="18" charset="0"/>
              </a:rPr>
              <a:t>Cost concerns - If you use the public cloud resources for a along time, the overall price tag may be higher than what you anticipated.</a:t>
            </a:r>
          </a:p>
          <a:p>
            <a:pPr algn="l"/>
            <a:r>
              <a:rPr lang="en-US" b="0" i="0" dirty="0">
                <a:solidFill>
                  <a:srgbClr val="323131"/>
                </a:solidFill>
                <a:effectLst/>
                <a:latin typeface="PT Serif" panose="020A0603040505020204" pitchFamily="18" charset="0"/>
              </a:rPr>
              <a:t>When to use hybrid cloud</a:t>
            </a:r>
          </a:p>
          <a:p>
            <a:endParaRPr lang="en-IN" dirty="0"/>
          </a:p>
        </p:txBody>
      </p:sp>
    </p:spTree>
    <p:extLst>
      <p:ext uri="{BB962C8B-B14F-4D97-AF65-F5344CB8AC3E}">
        <p14:creationId xmlns:p14="http://schemas.microsoft.com/office/powerpoint/2010/main" val="18795202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3EA2-FE78-4E91-A39C-8EF9F6365F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92292C-EB92-4C7E-8EAE-CD85DF0A9CED}"/>
              </a:ext>
            </a:extLst>
          </p:cNvPr>
          <p:cNvSpPr>
            <a:spLocks noGrp="1"/>
          </p:cNvSpPr>
          <p:nvPr>
            <p:ph idx="1"/>
          </p:nvPr>
        </p:nvSpPr>
        <p:spPr/>
        <p:txBody>
          <a:bodyPr>
            <a:normAutofit lnSpcReduction="10000"/>
          </a:bodyPr>
          <a:lstStyle/>
          <a:p>
            <a:r>
              <a:rPr lang="en-US" b="0" i="0" dirty="0">
                <a:solidFill>
                  <a:srgbClr val="333333"/>
                </a:solidFill>
                <a:effectLst/>
                <a:latin typeface="PT Serif" panose="020A0603040505020204" pitchFamily="18" charset="0"/>
              </a:rPr>
              <a:t>Hybrid cloud provides, best of both the worlds - </a:t>
            </a:r>
            <a:r>
              <a:rPr lang="en-US" b="0" i="0" dirty="0" err="1">
                <a:solidFill>
                  <a:srgbClr val="333333"/>
                </a:solidFill>
                <a:effectLst/>
                <a:latin typeface="PT Serif" panose="020A0603040505020204" pitchFamily="18" charset="0"/>
              </a:rPr>
              <a:t>i.e</a:t>
            </a:r>
            <a:r>
              <a:rPr lang="en-US" b="0" i="0" dirty="0">
                <a:solidFill>
                  <a:srgbClr val="333333"/>
                </a:solidFill>
                <a:effectLst/>
                <a:latin typeface="PT Serif" panose="020A0603040505020204" pitchFamily="18" charset="0"/>
              </a:rPr>
              <a:t> private and public clouds. For example, you are an IT company and provide services to 2 different sets of clients. For, one set of clients, security is not a massive concern. They just want to scale up and down at will. For these clients you can use the public cloud resources. For the other set of clients, security is the most important thing and they want to have complete and rigorous control over the cloud infrastructure. For these clients, you can use the private cloud resources. So the point that I am trying to make is, a hybrid cloud allows you to switch between different delivery models depending on your clients security and scalability requirements.</a:t>
            </a:r>
            <a:endParaRPr lang="en-IN" dirty="0"/>
          </a:p>
        </p:txBody>
      </p:sp>
    </p:spTree>
    <p:extLst>
      <p:ext uri="{BB962C8B-B14F-4D97-AF65-F5344CB8AC3E}">
        <p14:creationId xmlns:p14="http://schemas.microsoft.com/office/powerpoint/2010/main" val="207501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DB37-2A64-411E-A8A8-421E0BA1DF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DF5E5E-2CAF-4658-9D92-A73758A58ECF}"/>
              </a:ext>
            </a:extLst>
          </p:cNvPr>
          <p:cNvSpPr>
            <a:spLocks noGrp="1"/>
          </p:cNvSpPr>
          <p:nvPr>
            <p:ph idx="1"/>
          </p:nvPr>
        </p:nvSpPr>
        <p:spPr/>
        <p:txBody>
          <a:bodyPr>
            <a:normAutofit fontScale="92500" lnSpcReduction="10000"/>
          </a:bodyPr>
          <a:lstStyle/>
          <a:p>
            <a:pPr algn="just"/>
            <a:r>
              <a:rPr lang="en-US" b="0" i="0" dirty="0">
                <a:solidFill>
                  <a:srgbClr val="4A4A4A"/>
                </a:solidFill>
                <a:effectLst/>
                <a:latin typeface="Open Sans" panose="020B0606030504020204" pitchFamily="34" charset="0"/>
              </a:rPr>
              <a:t>The way it is used is like this; a field sales representative would need an access to a mobile device which is connected to the internet and then he can retrieve the customer information irrespective of his location. Also, he can update the information on the go therefore no need of going back to the office to update the deal information.</a:t>
            </a:r>
          </a:p>
          <a:p>
            <a:pPr algn="just"/>
            <a:r>
              <a:rPr lang="en-US" b="0" i="0" dirty="0">
                <a:solidFill>
                  <a:srgbClr val="4A4A4A"/>
                </a:solidFill>
                <a:effectLst/>
                <a:latin typeface="Open Sans" panose="020B0606030504020204" pitchFamily="34" charset="0"/>
              </a:rPr>
              <a:t>The sales managers can also monitor everything on their internet enabled devices, and will know which deals to close or not. It all happens on the go!</a:t>
            </a:r>
          </a:p>
          <a:p>
            <a:pPr algn="just"/>
            <a:r>
              <a:rPr lang="en-US" b="0" i="0" dirty="0">
                <a:solidFill>
                  <a:srgbClr val="4A4A4A"/>
                </a:solidFill>
                <a:effectLst/>
                <a:latin typeface="Open Sans" panose="020B0606030504020204" pitchFamily="34" charset="0"/>
              </a:rPr>
              <a:t>The best part? You don’t have to buy any machines or administer any kind of software, it all will be handled by the cloud company which is running this application. Cool right?</a:t>
            </a:r>
          </a:p>
          <a:p>
            <a:endParaRPr lang="en-IN" dirty="0"/>
          </a:p>
        </p:txBody>
      </p:sp>
    </p:spTree>
    <p:extLst>
      <p:ext uri="{BB962C8B-B14F-4D97-AF65-F5344CB8AC3E}">
        <p14:creationId xmlns:p14="http://schemas.microsoft.com/office/powerpoint/2010/main" val="518243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E2A5-4F87-4C8C-BBA3-A1931D2CD2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3228E5-7F5B-4100-9D5C-88D5D0B75734}"/>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D2EA5D06-EFC6-4D7C-BC20-9D66D8E430FE}"/>
              </a:ext>
            </a:extLst>
          </p:cNvPr>
          <p:cNvSpPr txBox="1"/>
          <p:nvPr/>
        </p:nvSpPr>
        <p:spPr>
          <a:xfrm>
            <a:off x="3047215" y="2138695"/>
            <a:ext cx="6094428" cy="2585323"/>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Private vs Public vs Hybrid cloud</a:t>
            </a:r>
          </a:p>
          <a:p>
            <a:pPr algn="l"/>
            <a:br>
              <a:rPr lang="en-US" dirty="0"/>
            </a:br>
            <a:r>
              <a:rPr lang="en-US" b="0" i="0" dirty="0">
                <a:solidFill>
                  <a:srgbClr val="333333"/>
                </a:solidFill>
                <a:effectLst/>
                <a:latin typeface="PT Serif" panose="020A0603040505020204" pitchFamily="18" charset="0"/>
              </a:rPr>
              <a:t>There are different types of clouds. </a:t>
            </a:r>
          </a:p>
          <a:p>
            <a:pPr algn="l">
              <a:buFont typeface="+mj-lt"/>
              <a:buAutoNum type="arabicPeriod"/>
            </a:pPr>
            <a:r>
              <a:rPr lang="en-US" b="0" i="0" u="none" strike="noStrike" dirty="0">
                <a:solidFill>
                  <a:srgbClr val="3287B2"/>
                </a:solidFill>
                <a:effectLst/>
                <a:latin typeface="PT Serif" panose="020A0603040505020204" pitchFamily="18" charset="0"/>
                <a:hlinkClick r:id="rId2" tooltip="private cloud - Benefits, limitations and use cases"/>
              </a:rPr>
              <a:t>Private cloud</a:t>
            </a:r>
            <a:endParaRPr lang="en-US" b="0" i="0" dirty="0">
              <a:solidFill>
                <a:srgbClr val="333333"/>
              </a:solidFill>
              <a:effectLst/>
              <a:latin typeface="PT Serif" panose="020A0603040505020204" pitchFamily="18" charset="0"/>
            </a:endParaRPr>
          </a:p>
          <a:p>
            <a:pPr algn="l">
              <a:buFont typeface="+mj-lt"/>
              <a:buAutoNum type="arabicPeriod"/>
            </a:pPr>
            <a:r>
              <a:rPr lang="en-US" b="0" i="0" u="none" strike="noStrike" dirty="0">
                <a:solidFill>
                  <a:srgbClr val="3287B2"/>
                </a:solidFill>
                <a:effectLst/>
                <a:latin typeface="PT Serif" panose="020A0603040505020204" pitchFamily="18" charset="0"/>
                <a:hlinkClick r:id="rId3" tooltip="Public cloud - Benefits, limitations and use cases"/>
              </a:rPr>
              <a:t>Public cloud</a:t>
            </a:r>
            <a:endParaRPr lang="en-US" b="0" i="0" dirty="0">
              <a:solidFill>
                <a:srgbClr val="333333"/>
              </a:solidFill>
              <a:effectLst/>
              <a:latin typeface="PT Serif" panose="020A0603040505020204" pitchFamily="18" charset="0"/>
            </a:endParaRPr>
          </a:p>
          <a:p>
            <a:pPr algn="l">
              <a:buFont typeface="+mj-lt"/>
              <a:buAutoNum type="arabicPeriod"/>
            </a:pPr>
            <a:r>
              <a:rPr lang="en-US" b="0" i="0" u="none" strike="noStrike" dirty="0">
                <a:solidFill>
                  <a:srgbClr val="3287B2"/>
                </a:solidFill>
                <a:effectLst/>
                <a:latin typeface="PT Serif" panose="020A0603040505020204" pitchFamily="18" charset="0"/>
                <a:hlinkClick r:id="rId4" tooltip="Hybrid cloud - Benefits, limitations and use cases"/>
              </a:rPr>
              <a:t>Hybrid cloud</a:t>
            </a:r>
            <a:endParaRPr lang="en-US" b="0" i="0" dirty="0">
              <a:solidFill>
                <a:srgbClr val="333333"/>
              </a:solidFill>
              <a:effectLst/>
              <a:latin typeface="PT Serif" panose="020A0603040505020204" pitchFamily="18" charset="0"/>
            </a:endParaRPr>
          </a:p>
          <a:p>
            <a:pPr algn="l"/>
            <a:r>
              <a:rPr lang="en-US" b="0" i="0" dirty="0">
                <a:solidFill>
                  <a:srgbClr val="333333"/>
                </a:solidFill>
                <a:effectLst/>
                <a:latin typeface="PT Serif" panose="020A0603040505020204" pitchFamily="18" charset="0"/>
              </a:rPr>
              <a:t>We discussed what these 3 clouds are, benefits, limitations and use cases in our previous 3 articles. In this article, we will compare and contrast them side by side.</a:t>
            </a:r>
          </a:p>
        </p:txBody>
      </p:sp>
    </p:spTree>
    <p:extLst>
      <p:ext uri="{BB962C8B-B14F-4D97-AF65-F5344CB8AC3E}">
        <p14:creationId xmlns:p14="http://schemas.microsoft.com/office/powerpoint/2010/main" val="13478919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19AD-9AF2-4E0B-AD6A-445409210828}"/>
              </a:ext>
            </a:extLst>
          </p:cNvPr>
          <p:cNvSpPr>
            <a:spLocks noGrp="1"/>
          </p:cNvSpPr>
          <p:nvPr>
            <p:ph type="title"/>
          </p:nvPr>
        </p:nvSpPr>
        <p:spPr/>
        <p:txBody>
          <a:bodyPr/>
          <a:lstStyle/>
          <a:p>
            <a:endParaRPr lang="en-IN" dirty="0"/>
          </a:p>
        </p:txBody>
      </p:sp>
      <p:graphicFrame>
        <p:nvGraphicFramePr>
          <p:cNvPr id="6" name="Content Placeholder 5">
            <a:extLst>
              <a:ext uri="{FF2B5EF4-FFF2-40B4-BE49-F238E27FC236}">
                <a16:creationId xmlns:a16="http://schemas.microsoft.com/office/drawing/2014/main" id="{7C88B26F-F6B8-442D-A0C9-8E9906F963D8}"/>
              </a:ext>
            </a:extLst>
          </p:cNvPr>
          <p:cNvGraphicFramePr>
            <a:graphicFrameLocks noGrp="1"/>
          </p:cNvGraphicFramePr>
          <p:nvPr>
            <p:ph idx="1"/>
            <p:extLst>
              <p:ext uri="{D42A27DB-BD31-4B8C-83A1-F6EECF244321}">
                <p14:modId xmlns:p14="http://schemas.microsoft.com/office/powerpoint/2010/main" val="3248160724"/>
              </p:ext>
            </p:extLst>
          </p:nvPr>
        </p:nvGraphicFramePr>
        <p:xfrm>
          <a:off x="2215299" y="1825625"/>
          <a:ext cx="8201320" cy="4351337"/>
        </p:xfrm>
        <a:graphic>
          <a:graphicData uri="http://schemas.openxmlformats.org/drawingml/2006/table">
            <a:tbl>
              <a:tblPr/>
              <a:tblGrid>
                <a:gridCol w="2050211">
                  <a:extLst>
                    <a:ext uri="{9D8B030D-6E8A-4147-A177-3AD203B41FA5}">
                      <a16:colId xmlns:a16="http://schemas.microsoft.com/office/drawing/2014/main" val="3142448573"/>
                    </a:ext>
                  </a:extLst>
                </a:gridCol>
                <a:gridCol w="2050211">
                  <a:extLst>
                    <a:ext uri="{9D8B030D-6E8A-4147-A177-3AD203B41FA5}">
                      <a16:colId xmlns:a16="http://schemas.microsoft.com/office/drawing/2014/main" val="2232900523"/>
                    </a:ext>
                  </a:extLst>
                </a:gridCol>
                <a:gridCol w="2050449">
                  <a:extLst>
                    <a:ext uri="{9D8B030D-6E8A-4147-A177-3AD203B41FA5}">
                      <a16:colId xmlns:a16="http://schemas.microsoft.com/office/drawing/2014/main" val="2744918192"/>
                    </a:ext>
                  </a:extLst>
                </a:gridCol>
                <a:gridCol w="2050449">
                  <a:extLst>
                    <a:ext uri="{9D8B030D-6E8A-4147-A177-3AD203B41FA5}">
                      <a16:colId xmlns:a16="http://schemas.microsoft.com/office/drawing/2014/main" val="2968935903"/>
                    </a:ext>
                  </a:extLst>
                </a:gridCol>
              </a:tblGrid>
              <a:tr h="121605">
                <a:tc>
                  <a:txBody>
                    <a:bodyPr/>
                    <a:lstStyle/>
                    <a:p>
                      <a:br>
                        <a:rPr lang="en-IN" sz="300">
                          <a:effectLst/>
                        </a:rPr>
                      </a:br>
                      <a:r>
                        <a:rPr lang="en-IN" sz="300">
                          <a:effectLst/>
                        </a:rPr>
                        <a:t>Private Cloud</a:t>
                      </a:r>
                    </a:p>
                  </a:txBody>
                  <a:tcPr marL="13218" marR="13218" marT="13218" marB="13218" anchor="ctr">
                    <a:lnL>
                      <a:noFill/>
                    </a:lnL>
                    <a:lnR>
                      <a:noFill/>
                    </a:lnR>
                    <a:lnT>
                      <a:noFill/>
                    </a:lnT>
                    <a:lnB>
                      <a:noFill/>
                    </a:lnB>
                    <a:solidFill>
                      <a:srgbClr val="FFFFFF"/>
                    </a:solidFill>
                  </a:tcPr>
                </a:tc>
                <a:tc>
                  <a:txBody>
                    <a:bodyPr/>
                    <a:lstStyle/>
                    <a:p>
                      <a:r>
                        <a:rPr lang="en-IN" sz="300">
                          <a:effectLst/>
                        </a:rPr>
                        <a:t>Public Cloud</a:t>
                      </a:r>
                    </a:p>
                  </a:txBody>
                  <a:tcPr marL="13218" marR="13218" marT="13218" marB="13218" anchor="ctr">
                    <a:lnL>
                      <a:noFill/>
                    </a:lnL>
                    <a:lnR>
                      <a:noFill/>
                    </a:lnR>
                    <a:lnT>
                      <a:noFill/>
                    </a:lnT>
                    <a:lnB>
                      <a:noFill/>
                    </a:lnB>
                    <a:solidFill>
                      <a:srgbClr val="FFFFFF"/>
                    </a:solidFill>
                  </a:tcPr>
                </a:tc>
                <a:tc>
                  <a:txBody>
                    <a:bodyPr/>
                    <a:lstStyle/>
                    <a:p>
                      <a:r>
                        <a:rPr lang="en-IN" sz="300">
                          <a:effectLst/>
                        </a:rPr>
                        <a:t>Hybrid Cloud</a:t>
                      </a:r>
                    </a:p>
                  </a:txBody>
                  <a:tcPr marL="13218" marR="13218" marT="13218" marB="13218" anchor="ctr">
                    <a:lnL>
                      <a:noFill/>
                    </a:lnL>
                    <a:lnR>
                      <a:noFill/>
                    </a:lnR>
                    <a:lnT>
                      <a:noFill/>
                    </a:lnT>
                    <a:lnB>
                      <a:noFill/>
                    </a:lnB>
                    <a:solidFill>
                      <a:srgbClr val="FFFFFF"/>
                    </a:solidFill>
                  </a:tcPr>
                </a:tc>
                <a:tc>
                  <a:txBody>
                    <a:bodyPr/>
                    <a:lstStyle/>
                    <a:p>
                      <a:endParaRPr lang="en-IN" sz="300"/>
                    </a:p>
                  </a:txBody>
                  <a:tcPr marL="15861" marR="15861" marT="7931" marB="7931">
                    <a:lnL>
                      <a:noFill/>
                    </a:lnL>
                  </a:tcPr>
                </a:tc>
                <a:extLst>
                  <a:ext uri="{0D108BD9-81ED-4DB2-BD59-A6C34878D82A}">
                    <a16:rowId xmlns:a16="http://schemas.microsoft.com/office/drawing/2014/main" val="154386308"/>
                  </a:ext>
                </a:extLst>
              </a:tr>
              <a:tr h="549865">
                <a:tc>
                  <a:txBody>
                    <a:bodyPr/>
                    <a:lstStyle/>
                    <a:p>
                      <a:r>
                        <a:rPr lang="en-IN" sz="300">
                          <a:effectLst/>
                        </a:rPr>
                        <a:t>Cloud Hardware</a:t>
                      </a:r>
                    </a:p>
                  </a:txBody>
                  <a:tcPr marL="13218" marR="13218" marT="13218" marB="13218" anchor="ctr">
                    <a:lnL>
                      <a:noFill/>
                    </a:lnL>
                    <a:lnR>
                      <a:noFill/>
                    </a:lnR>
                    <a:lnT>
                      <a:noFill/>
                    </a:lnT>
                    <a:lnB>
                      <a:noFill/>
                    </a:lnB>
                    <a:solidFill>
                      <a:srgbClr val="FFFFFF"/>
                    </a:solidFill>
                  </a:tcPr>
                </a:tc>
                <a:tc>
                  <a:txBody>
                    <a:bodyPr/>
                    <a:lstStyle/>
                    <a:p>
                      <a:r>
                        <a:rPr lang="en-US" sz="300">
                          <a:effectLst/>
                        </a:rPr>
                        <a:t>The entire cloud infrastructure (i.e the physical servers, storage, networking etc) must be procured by the organisation that owns the private cloud</a:t>
                      </a:r>
                    </a:p>
                  </a:txBody>
                  <a:tcPr marL="13218" marR="13218" marT="13218" marB="13218" anchor="ctr">
                    <a:lnL>
                      <a:noFill/>
                    </a:lnL>
                    <a:lnR>
                      <a:noFill/>
                    </a:lnR>
                    <a:lnT>
                      <a:noFill/>
                    </a:lnT>
                    <a:lnB>
                      <a:noFill/>
                    </a:lnB>
                    <a:solidFill>
                      <a:srgbClr val="FFFFFF"/>
                    </a:solidFill>
                  </a:tcPr>
                </a:tc>
                <a:tc>
                  <a:txBody>
                    <a:bodyPr/>
                    <a:lstStyle/>
                    <a:p>
                      <a:r>
                        <a:rPr lang="en-US" sz="300">
                          <a:effectLst/>
                        </a:rPr>
                        <a:t>The public cloud service provider like Amazon or Microsoft provides the infrastructure</a:t>
                      </a:r>
                    </a:p>
                  </a:txBody>
                  <a:tcPr marL="13218" marR="13218" marT="13218" marB="13218" anchor="ctr">
                    <a:lnL>
                      <a:noFill/>
                    </a:lnL>
                    <a:lnR>
                      <a:noFill/>
                    </a:lnR>
                    <a:lnT>
                      <a:noFill/>
                    </a:lnT>
                    <a:lnB>
                      <a:noFill/>
                    </a:lnB>
                    <a:solidFill>
                      <a:srgbClr val="FFFFFF"/>
                    </a:solidFill>
                  </a:tcPr>
                </a:tc>
                <a:tc>
                  <a:txBody>
                    <a:bodyPr/>
                    <a:lstStyle/>
                    <a:p>
                      <a:r>
                        <a:rPr lang="en-US" sz="300">
                          <a:effectLst/>
                        </a:rPr>
                        <a:t>For the private cloud, your organisation must provide the infrastructure where as the public cloud service provider provides the infrastructure for the public cloud</a:t>
                      </a:r>
                    </a:p>
                  </a:txBody>
                  <a:tcPr marL="13218" marR="13218" marT="13218" marB="13218" anchor="ctr">
                    <a:lnL>
                      <a:noFill/>
                    </a:lnL>
                    <a:lnR>
                      <a:noFill/>
                    </a:lnR>
                    <a:lnB>
                      <a:noFill/>
                    </a:lnB>
                    <a:solidFill>
                      <a:srgbClr val="FFFFFF"/>
                    </a:solidFill>
                  </a:tcPr>
                </a:tc>
                <a:extLst>
                  <a:ext uri="{0D108BD9-81ED-4DB2-BD59-A6C34878D82A}">
                    <a16:rowId xmlns:a16="http://schemas.microsoft.com/office/drawing/2014/main" val="4161595373"/>
                  </a:ext>
                </a:extLst>
              </a:tr>
              <a:tr h="454696">
                <a:tc>
                  <a:txBody>
                    <a:bodyPr/>
                    <a:lstStyle/>
                    <a:p>
                      <a:r>
                        <a:rPr lang="en-IN" sz="300">
                          <a:effectLst/>
                        </a:rPr>
                        <a:t>Tenancy</a:t>
                      </a:r>
                    </a:p>
                  </a:txBody>
                  <a:tcPr marL="13218" marR="13218" marT="13218" marB="13218" anchor="ctr">
                    <a:lnL>
                      <a:noFill/>
                    </a:lnL>
                    <a:lnR>
                      <a:noFill/>
                    </a:lnR>
                    <a:lnT>
                      <a:noFill/>
                    </a:lnT>
                    <a:lnB>
                      <a:noFill/>
                    </a:lnB>
                    <a:solidFill>
                      <a:srgbClr val="FFFFFF"/>
                    </a:solidFill>
                  </a:tcPr>
                </a:tc>
                <a:tc>
                  <a:txBody>
                    <a:bodyPr/>
                    <a:lstStyle/>
                    <a:p>
                      <a:r>
                        <a:rPr lang="en-US" sz="300">
                          <a:effectLst/>
                        </a:rPr>
                        <a:t>Single-tenancy. A private cloud is usually used by a single organisation.</a:t>
                      </a:r>
                    </a:p>
                  </a:txBody>
                  <a:tcPr marL="13218" marR="13218" marT="13218" marB="13218" anchor="ctr">
                    <a:lnL>
                      <a:noFill/>
                    </a:lnL>
                    <a:lnR>
                      <a:noFill/>
                    </a:lnR>
                    <a:lnT>
                      <a:noFill/>
                    </a:lnT>
                    <a:lnB>
                      <a:noFill/>
                    </a:lnB>
                    <a:solidFill>
                      <a:srgbClr val="FFFFFF"/>
                    </a:solidFill>
                  </a:tcPr>
                </a:tc>
                <a:tc>
                  <a:txBody>
                    <a:bodyPr/>
                    <a:lstStyle/>
                    <a:p>
                      <a:r>
                        <a:rPr lang="en-US" sz="300">
                          <a:effectLst/>
                        </a:rPr>
                        <a:t>Multi-tenancy: A public cloud is used by multiple organizations.</a:t>
                      </a:r>
                    </a:p>
                  </a:txBody>
                  <a:tcPr marL="13218" marR="13218" marT="13218" marB="13218" anchor="ctr">
                    <a:lnL>
                      <a:noFill/>
                    </a:lnL>
                    <a:lnR>
                      <a:noFill/>
                    </a:lnR>
                    <a:lnT>
                      <a:noFill/>
                    </a:lnT>
                    <a:lnB>
                      <a:noFill/>
                    </a:lnB>
                    <a:solidFill>
                      <a:srgbClr val="FFFFFF"/>
                    </a:solidFill>
                  </a:tcPr>
                </a:tc>
                <a:tc>
                  <a:txBody>
                    <a:bodyPr/>
                    <a:lstStyle/>
                    <a:p>
                      <a:r>
                        <a:rPr lang="en-US" sz="300">
                          <a:effectLst/>
                        </a:rPr>
                        <a:t>The private part of the hybrid cloud is used by a single organisation. The public part of the hybrid cloud is used by multiple organisations.</a:t>
                      </a:r>
                    </a:p>
                  </a:txBody>
                  <a:tcPr marL="13218" marR="13218" marT="13218" marB="13218" anchor="ctr">
                    <a:lnL>
                      <a:noFill/>
                    </a:lnL>
                    <a:lnR>
                      <a:noFill/>
                    </a:lnR>
                    <a:lnT>
                      <a:noFill/>
                    </a:lnT>
                    <a:lnB>
                      <a:noFill/>
                    </a:lnB>
                    <a:solidFill>
                      <a:srgbClr val="FFFFFF"/>
                    </a:solidFill>
                  </a:tcPr>
                </a:tc>
                <a:extLst>
                  <a:ext uri="{0D108BD9-81ED-4DB2-BD59-A6C34878D82A}">
                    <a16:rowId xmlns:a16="http://schemas.microsoft.com/office/drawing/2014/main" val="3685614888"/>
                  </a:ext>
                </a:extLst>
              </a:tr>
              <a:tr h="502281">
                <a:tc>
                  <a:txBody>
                    <a:bodyPr/>
                    <a:lstStyle/>
                    <a:p>
                      <a:r>
                        <a:rPr lang="en-IN" sz="300">
                          <a:effectLst/>
                        </a:rPr>
                        <a:t>Data Center Location</a:t>
                      </a:r>
                    </a:p>
                  </a:txBody>
                  <a:tcPr marL="13218" marR="13218" marT="13218" marB="13218" anchor="ctr">
                    <a:lnL>
                      <a:noFill/>
                    </a:lnL>
                    <a:lnR>
                      <a:noFill/>
                    </a:lnR>
                    <a:lnT>
                      <a:noFill/>
                    </a:lnT>
                    <a:lnB>
                      <a:noFill/>
                    </a:lnB>
                    <a:solidFill>
                      <a:srgbClr val="FFFFFF"/>
                    </a:solidFill>
                  </a:tcPr>
                </a:tc>
                <a:tc>
                  <a:txBody>
                    <a:bodyPr/>
                    <a:lstStyle/>
                    <a:p>
                      <a:r>
                        <a:rPr lang="en-US" sz="300">
                          <a:effectLst/>
                        </a:rPr>
                        <a:t>Inside the organization’s corporate network.</a:t>
                      </a:r>
                    </a:p>
                  </a:txBody>
                  <a:tcPr marL="13218" marR="13218" marT="13218" marB="13218" anchor="ctr">
                    <a:lnL>
                      <a:noFill/>
                    </a:lnL>
                    <a:lnR>
                      <a:noFill/>
                    </a:lnR>
                    <a:lnT>
                      <a:noFill/>
                    </a:lnT>
                    <a:lnB>
                      <a:noFill/>
                    </a:lnB>
                    <a:solidFill>
                      <a:srgbClr val="FFFFFF"/>
                    </a:solidFill>
                  </a:tcPr>
                </a:tc>
                <a:tc>
                  <a:txBody>
                    <a:bodyPr/>
                    <a:lstStyle/>
                    <a:p>
                      <a:r>
                        <a:rPr lang="en-US" sz="300">
                          <a:effectLst/>
                        </a:rPr>
                        <a:t>Anywhere on the Internet. Public cloud (like AWS and Azure) data centers for example, are typically located in many countries across the entire world.</a:t>
                      </a:r>
                    </a:p>
                  </a:txBody>
                  <a:tcPr marL="13218" marR="13218" marT="13218" marB="13218" anchor="ctr">
                    <a:lnL>
                      <a:noFill/>
                    </a:lnL>
                    <a:lnR>
                      <a:noFill/>
                    </a:lnR>
                    <a:lnT>
                      <a:noFill/>
                    </a:lnT>
                    <a:lnB>
                      <a:noFill/>
                    </a:lnB>
                    <a:solidFill>
                      <a:srgbClr val="FFFFFF"/>
                    </a:solidFill>
                  </a:tcPr>
                </a:tc>
                <a:tc>
                  <a:txBody>
                    <a:bodyPr/>
                    <a:lstStyle/>
                    <a:p>
                      <a:r>
                        <a:rPr lang="en-US" sz="300">
                          <a:effectLst/>
                        </a:rPr>
                        <a:t>The private cloud data center is typically inside the organisation's corporate network and the public cloud data center could be anywhere on the internet.</a:t>
                      </a:r>
                    </a:p>
                  </a:txBody>
                  <a:tcPr marL="13218" marR="13218" marT="13218" marB="13218" anchor="ctr">
                    <a:lnL>
                      <a:noFill/>
                    </a:lnL>
                    <a:lnR>
                      <a:noFill/>
                    </a:lnR>
                    <a:lnT>
                      <a:noFill/>
                    </a:lnT>
                    <a:lnB>
                      <a:noFill/>
                    </a:lnB>
                    <a:solidFill>
                      <a:srgbClr val="FFFFFF"/>
                    </a:solidFill>
                  </a:tcPr>
                </a:tc>
                <a:extLst>
                  <a:ext uri="{0D108BD9-81ED-4DB2-BD59-A6C34878D82A}">
                    <a16:rowId xmlns:a16="http://schemas.microsoft.com/office/drawing/2014/main" val="3350531570"/>
                  </a:ext>
                </a:extLst>
              </a:tr>
              <a:tr h="692619">
                <a:tc>
                  <a:txBody>
                    <a:bodyPr/>
                    <a:lstStyle/>
                    <a:p>
                      <a:r>
                        <a:rPr lang="en-IN" sz="300">
                          <a:effectLst/>
                        </a:rPr>
                        <a:t>Scalability</a:t>
                      </a:r>
                    </a:p>
                  </a:txBody>
                  <a:tcPr marL="13218" marR="13218" marT="13218" marB="13218" anchor="ctr">
                    <a:lnL>
                      <a:noFill/>
                    </a:lnL>
                    <a:lnR>
                      <a:noFill/>
                    </a:lnR>
                    <a:lnT>
                      <a:noFill/>
                    </a:lnT>
                    <a:lnB>
                      <a:noFill/>
                    </a:lnB>
                    <a:solidFill>
                      <a:srgbClr val="FFFFFF"/>
                    </a:solidFill>
                  </a:tcPr>
                </a:tc>
                <a:tc>
                  <a:txBody>
                    <a:bodyPr/>
                    <a:lstStyle/>
                    <a:p>
                      <a:r>
                        <a:rPr lang="en-US" sz="300">
                          <a:effectLst/>
                        </a:rPr>
                        <a:t>Private cloud scalability is limited by the amount of infrastructure. Beyond certain point it is impossible to scale up, unless the organisation procures additional hardware and set it up.</a:t>
                      </a:r>
                    </a:p>
                  </a:txBody>
                  <a:tcPr marL="13218" marR="13218" marT="13218" marB="13218" anchor="ctr">
                    <a:lnL>
                      <a:noFill/>
                    </a:lnL>
                    <a:lnR>
                      <a:noFill/>
                    </a:lnR>
                    <a:lnT>
                      <a:noFill/>
                    </a:lnT>
                    <a:lnB>
                      <a:noFill/>
                    </a:lnB>
                    <a:solidFill>
                      <a:srgbClr val="FFFFFF"/>
                    </a:solidFill>
                  </a:tcPr>
                </a:tc>
                <a:tc>
                  <a:txBody>
                    <a:bodyPr/>
                    <a:lstStyle/>
                    <a:p>
                      <a:r>
                        <a:rPr lang="en-US" sz="300" dirty="0">
                          <a:effectLst/>
                        </a:rPr>
                        <a:t>We never run out of resources in a public cloud. It provides near-unlimited scalability.</a:t>
                      </a:r>
                    </a:p>
                  </a:txBody>
                  <a:tcPr marL="13218" marR="13218" marT="13218" marB="13218" anchor="ctr">
                    <a:lnL>
                      <a:noFill/>
                    </a:lnL>
                    <a:lnR>
                      <a:noFill/>
                    </a:lnR>
                    <a:lnT>
                      <a:noFill/>
                    </a:lnT>
                    <a:lnB>
                      <a:noFill/>
                    </a:lnB>
                    <a:solidFill>
                      <a:srgbClr val="FFFFFF"/>
                    </a:solidFill>
                  </a:tcPr>
                </a:tc>
                <a:tc>
                  <a:txBody>
                    <a:bodyPr/>
                    <a:lstStyle/>
                    <a:p>
                      <a:r>
                        <a:rPr lang="en-US" sz="300">
                          <a:effectLst/>
                        </a:rPr>
                        <a:t>The scalability of the private cloud services and resources is limited by the underlying available infrastructure, where as with the public cloud services we do not have such a limitation.</a:t>
                      </a:r>
                    </a:p>
                  </a:txBody>
                  <a:tcPr marL="13218" marR="13218" marT="13218" marB="13218" anchor="ctr">
                    <a:lnL>
                      <a:noFill/>
                    </a:lnL>
                    <a:lnR>
                      <a:noFill/>
                    </a:lnR>
                    <a:lnT>
                      <a:noFill/>
                    </a:lnT>
                    <a:lnB>
                      <a:noFill/>
                    </a:lnB>
                    <a:solidFill>
                      <a:srgbClr val="FFFFFF"/>
                    </a:solidFill>
                  </a:tcPr>
                </a:tc>
                <a:extLst>
                  <a:ext uri="{0D108BD9-81ED-4DB2-BD59-A6C34878D82A}">
                    <a16:rowId xmlns:a16="http://schemas.microsoft.com/office/drawing/2014/main" val="2399310235"/>
                  </a:ext>
                </a:extLst>
              </a:tr>
              <a:tr h="645034">
                <a:tc>
                  <a:txBody>
                    <a:bodyPr/>
                    <a:lstStyle/>
                    <a:p>
                      <a:r>
                        <a:rPr lang="en-IN" sz="300">
                          <a:effectLst/>
                        </a:rPr>
                        <a:t>Cloud Maintenance</a:t>
                      </a:r>
                    </a:p>
                  </a:txBody>
                  <a:tcPr marL="13218" marR="13218" marT="13218" marB="13218" anchor="ctr">
                    <a:lnL>
                      <a:noFill/>
                    </a:lnL>
                    <a:lnR>
                      <a:noFill/>
                    </a:lnR>
                    <a:lnT>
                      <a:noFill/>
                    </a:lnT>
                    <a:lnB>
                      <a:noFill/>
                    </a:lnB>
                    <a:solidFill>
                      <a:srgbClr val="FFFFFF"/>
                    </a:solidFill>
                  </a:tcPr>
                </a:tc>
                <a:tc>
                  <a:txBody>
                    <a:bodyPr/>
                    <a:lstStyle/>
                    <a:p>
                      <a:r>
                        <a:rPr lang="en-US" sz="300">
                          <a:effectLst/>
                        </a:rPr>
                        <a:t>The organization itself is responsible for setting up and maintaining the private cloud.</a:t>
                      </a:r>
                    </a:p>
                  </a:txBody>
                  <a:tcPr marL="13218" marR="13218" marT="13218" marB="13218" anchor="ctr">
                    <a:lnL>
                      <a:noFill/>
                    </a:lnL>
                    <a:lnR>
                      <a:noFill/>
                    </a:lnR>
                    <a:lnT>
                      <a:noFill/>
                    </a:lnT>
                    <a:lnB>
                      <a:noFill/>
                    </a:lnB>
                    <a:solidFill>
                      <a:srgbClr val="FFFFFF"/>
                    </a:solidFill>
                  </a:tcPr>
                </a:tc>
                <a:tc>
                  <a:txBody>
                    <a:bodyPr/>
                    <a:lstStyle/>
                    <a:p>
                      <a:r>
                        <a:rPr lang="en-US" sz="300" dirty="0">
                          <a:effectLst/>
                        </a:rPr>
                        <a:t>The cloud service provider is responsible for setting up and maintaining the public cloud. Organizations and even general public can use the public cloud services by paying a monthly fee.</a:t>
                      </a:r>
                    </a:p>
                  </a:txBody>
                  <a:tcPr marL="13218" marR="13218" marT="13218" marB="13218" anchor="ctr">
                    <a:lnL>
                      <a:noFill/>
                    </a:lnL>
                    <a:lnR>
                      <a:noFill/>
                    </a:lnR>
                    <a:lnT>
                      <a:noFill/>
                    </a:lnT>
                    <a:lnB>
                      <a:noFill/>
                    </a:lnB>
                    <a:solidFill>
                      <a:srgbClr val="FFFFFF"/>
                    </a:solidFill>
                  </a:tcPr>
                </a:tc>
                <a:tc>
                  <a:txBody>
                    <a:bodyPr/>
                    <a:lstStyle/>
                    <a:p>
                      <a:r>
                        <a:rPr lang="en-US" sz="300">
                          <a:effectLst/>
                        </a:rPr>
                        <a:t>The private cloud is managed by the organization that owns it where as the public cloud is managed by the cloud service provider.</a:t>
                      </a:r>
                    </a:p>
                  </a:txBody>
                  <a:tcPr marL="13218" marR="13218" marT="13218" marB="13218" anchor="ctr">
                    <a:lnL>
                      <a:noFill/>
                    </a:lnL>
                    <a:lnR>
                      <a:noFill/>
                    </a:lnR>
                    <a:lnT>
                      <a:noFill/>
                    </a:lnT>
                    <a:lnB>
                      <a:noFill/>
                    </a:lnB>
                    <a:solidFill>
                      <a:srgbClr val="FFFFFF"/>
                    </a:solidFill>
                  </a:tcPr>
                </a:tc>
                <a:extLst>
                  <a:ext uri="{0D108BD9-81ED-4DB2-BD59-A6C34878D82A}">
                    <a16:rowId xmlns:a16="http://schemas.microsoft.com/office/drawing/2014/main" val="3965244666"/>
                  </a:ext>
                </a:extLst>
              </a:tr>
              <a:tr h="930541">
                <a:tc>
                  <a:txBody>
                    <a:bodyPr/>
                    <a:lstStyle/>
                    <a:p>
                      <a:r>
                        <a:rPr lang="en-IN" sz="300">
                          <a:effectLst/>
                        </a:rPr>
                        <a:t>Costs</a:t>
                      </a:r>
                    </a:p>
                  </a:txBody>
                  <a:tcPr marL="13218" marR="13218" marT="13218" marB="13218" anchor="ctr">
                    <a:lnL>
                      <a:noFill/>
                    </a:lnL>
                    <a:lnR>
                      <a:noFill/>
                    </a:lnR>
                    <a:lnT>
                      <a:noFill/>
                    </a:lnT>
                    <a:lnB>
                      <a:noFill/>
                    </a:lnB>
                    <a:solidFill>
                      <a:srgbClr val="FFFFFF"/>
                    </a:solidFill>
                  </a:tcPr>
                </a:tc>
                <a:tc>
                  <a:txBody>
                    <a:bodyPr/>
                    <a:lstStyle/>
                    <a:p>
                      <a:r>
                        <a:rPr lang="en-US" sz="300">
                          <a:effectLst/>
                        </a:rPr>
                        <a:t>Invloves huge initial capital expenditure as the organization must purchase all the cloud hardware, set it up and maintain there on. To maintain the private cloud, the organization needs to hire work force. So there is monthly operating expenditure as well.</a:t>
                      </a:r>
                    </a:p>
                  </a:txBody>
                  <a:tcPr marL="13218" marR="13218" marT="13218" marB="13218" anchor="ctr">
                    <a:lnL>
                      <a:noFill/>
                    </a:lnL>
                    <a:lnR>
                      <a:noFill/>
                    </a:lnR>
                    <a:lnT>
                      <a:noFill/>
                    </a:lnT>
                    <a:lnB>
                      <a:noFill/>
                    </a:lnB>
                    <a:solidFill>
                      <a:srgbClr val="FFFFFF"/>
                    </a:solidFill>
                  </a:tcPr>
                </a:tc>
                <a:tc>
                  <a:txBody>
                    <a:bodyPr/>
                    <a:lstStyle/>
                    <a:p>
                      <a:r>
                        <a:rPr lang="en-US" sz="300">
                          <a:effectLst/>
                        </a:rPr>
                        <a:t>With the public cloud there is no initial capital expenditure, but you pay a monthly fee for the public cloud services you use. The more you use the services, the more you have to pay. The overall price tag may be higher than what you anticipated, especially if you use lot of public cloud services for a long time.</a:t>
                      </a:r>
                    </a:p>
                  </a:txBody>
                  <a:tcPr marL="13218" marR="13218" marT="13218" marB="13218" anchor="ctr">
                    <a:lnL>
                      <a:noFill/>
                    </a:lnL>
                    <a:lnR>
                      <a:noFill/>
                    </a:lnR>
                    <a:lnT>
                      <a:noFill/>
                    </a:lnT>
                    <a:lnB>
                      <a:noFill/>
                    </a:lnB>
                    <a:solidFill>
                      <a:srgbClr val="FFFFFF"/>
                    </a:solidFill>
                  </a:tcPr>
                </a:tc>
                <a:tc>
                  <a:txBody>
                    <a:bodyPr/>
                    <a:lstStyle/>
                    <a:p>
                      <a:r>
                        <a:rPr lang="en-US" sz="300">
                          <a:effectLst/>
                        </a:rPr>
                        <a:t>With the private cloud, the organization is faced with both, the intital capital expenditure as well as monthly operating expenses to maintain it. With the public cloud you pay a monthly fee for the services and resources you use.</a:t>
                      </a:r>
                    </a:p>
                  </a:txBody>
                  <a:tcPr marL="13218" marR="13218" marT="13218" marB="13218" anchor="ctr">
                    <a:lnL>
                      <a:noFill/>
                    </a:lnL>
                    <a:lnR>
                      <a:noFill/>
                    </a:lnR>
                    <a:lnT>
                      <a:noFill/>
                    </a:lnT>
                    <a:lnB>
                      <a:noFill/>
                    </a:lnB>
                    <a:solidFill>
                      <a:srgbClr val="FFFFFF"/>
                    </a:solidFill>
                  </a:tcPr>
                </a:tc>
                <a:extLst>
                  <a:ext uri="{0D108BD9-81ED-4DB2-BD59-A6C34878D82A}">
                    <a16:rowId xmlns:a16="http://schemas.microsoft.com/office/drawing/2014/main" val="1148175952"/>
                  </a:ext>
                </a:extLst>
              </a:tr>
              <a:tr h="454696">
                <a:tc>
                  <a:txBody>
                    <a:bodyPr/>
                    <a:lstStyle/>
                    <a:p>
                      <a:r>
                        <a:rPr lang="en-IN" sz="300">
                          <a:effectLst/>
                        </a:rPr>
                        <a:t>Accessibility</a:t>
                      </a:r>
                    </a:p>
                  </a:txBody>
                  <a:tcPr marL="13218" marR="13218" marT="13218" marB="13218" anchor="ctr">
                    <a:lnL>
                      <a:noFill/>
                    </a:lnL>
                    <a:lnR>
                      <a:noFill/>
                    </a:lnR>
                    <a:lnT>
                      <a:noFill/>
                    </a:lnT>
                    <a:lnB>
                      <a:noFill/>
                    </a:lnB>
                    <a:solidFill>
                      <a:srgbClr val="FFFFFF"/>
                    </a:solidFill>
                  </a:tcPr>
                </a:tc>
                <a:tc>
                  <a:txBody>
                    <a:bodyPr/>
                    <a:lstStyle/>
                    <a:p>
                      <a:r>
                        <a:rPr lang="en-US" sz="300">
                          <a:effectLst/>
                        </a:rPr>
                        <a:t>Only the organization that owns the private cloud can access private cloud resources and services.</a:t>
                      </a:r>
                    </a:p>
                  </a:txBody>
                  <a:tcPr marL="13218" marR="13218" marT="13218" marB="13218" anchor="ctr">
                    <a:lnL>
                      <a:noFill/>
                    </a:lnL>
                    <a:lnR>
                      <a:noFill/>
                    </a:lnR>
                    <a:lnT>
                      <a:noFill/>
                    </a:lnT>
                    <a:lnB>
                      <a:noFill/>
                    </a:lnB>
                    <a:solidFill>
                      <a:srgbClr val="FFFFFF"/>
                    </a:solidFill>
                  </a:tcPr>
                </a:tc>
                <a:tc>
                  <a:txBody>
                    <a:bodyPr/>
                    <a:lstStyle/>
                    <a:p>
                      <a:r>
                        <a:rPr lang="en-US" sz="300">
                          <a:effectLst/>
                        </a:rPr>
                        <a:t>A public cloud is exposed to the public. So, anyone can access it's resources and services.</a:t>
                      </a:r>
                    </a:p>
                  </a:txBody>
                  <a:tcPr marL="13218" marR="13218" marT="13218" marB="13218" anchor="ctr">
                    <a:lnL>
                      <a:noFill/>
                    </a:lnL>
                    <a:lnR>
                      <a:noFill/>
                    </a:lnR>
                    <a:lnT>
                      <a:noFill/>
                    </a:lnT>
                    <a:lnB>
                      <a:noFill/>
                    </a:lnB>
                    <a:solidFill>
                      <a:srgbClr val="FFFFFF"/>
                    </a:solidFill>
                  </a:tcPr>
                </a:tc>
                <a:tc>
                  <a:txBody>
                    <a:bodyPr/>
                    <a:lstStyle/>
                    <a:p>
                      <a:r>
                        <a:rPr lang="en-US" sz="300" dirty="0">
                          <a:effectLst/>
                        </a:rPr>
                        <a:t>Private cloud services can be accessed only by the organization that owns it where as public cloud services can be accessed by anyone.</a:t>
                      </a:r>
                    </a:p>
                  </a:txBody>
                  <a:tcPr marL="13218" marR="13218" marT="13218" marB="13218" anchor="ctr">
                    <a:lnL>
                      <a:noFill/>
                    </a:lnL>
                    <a:lnR>
                      <a:noFill/>
                    </a:lnR>
                    <a:lnT>
                      <a:noFill/>
                    </a:lnT>
                    <a:lnB>
                      <a:noFill/>
                    </a:lnB>
                    <a:solidFill>
                      <a:srgbClr val="FFFFFF"/>
                    </a:solidFill>
                  </a:tcPr>
                </a:tc>
                <a:extLst>
                  <a:ext uri="{0D108BD9-81ED-4DB2-BD59-A6C34878D82A}">
                    <a16:rowId xmlns:a16="http://schemas.microsoft.com/office/drawing/2014/main" val="3889366594"/>
                  </a:ext>
                </a:extLst>
              </a:tr>
            </a:tbl>
          </a:graphicData>
        </a:graphic>
      </p:graphicFrame>
    </p:spTree>
    <p:extLst>
      <p:ext uri="{BB962C8B-B14F-4D97-AF65-F5344CB8AC3E}">
        <p14:creationId xmlns:p14="http://schemas.microsoft.com/office/powerpoint/2010/main" val="21125629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0296-DC9D-475C-A4F6-9FFBFDF479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3F8595-44A9-4035-8148-0CEF770BDCA2}"/>
              </a:ext>
            </a:extLst>
          </p:cNvPr>
          <p:cNvSpPr>
            <a:spLocks noGrp="1"/>
          </p:cNvSpPr>
          <p:nvPr>
            <p:ph idx="1"/>
          </p:nvPr>
        </p:nvSpPr>
        <p:spPr/>
        <p:txBody>
          <a:bodyPr/>
          <a:lstStyle/>
          <a:p>
            <a:r>
              <a:rPr lang="en-US" dirty="0"/>
              <a:t>What is IaaS in Cloud Computing</a:t>
            </a:r>
          </a:p>
          <a:p>
            <a:endParaRPr lang="en-US" dirty="0"/>
          </a:p>
          <a:p>
            <a:r>
              <a:rPr lang="en-US" dirty="0"/>
              <a:t>In this article we will understand what is Infrastructure as a Service also called IaaS. In addition to Infrastructure as a Service, we also have Platform as a Service (also called PaaS) and Software as a Service (also called SaaS). Up until recently, these are the 3 main cloud services offered by most cloud service providers. </a:t>
            </a:r>
          </a:p>
          <a:p>
            <a:endParaRPr lang="en-US" dirty="0"/>
          </a:p>
          <a:p>
            <a:r>
              <a:rPr lang="en-US" dirty="0"/>
              <a:t>what is infrastructure as a service</a:t>
            </a:r>
            <a:endParaRPr lang="en-IN" dirty="0"/>
          </a:p>
        </p:txBody>
      </p:sp>
    </p:spTree>
    <p:extLst>
      <p:ext uri="{BB962C8B-B14F-4D97-AF65-F5344CB8AC3E}">
        <p14:creationId xmlns:p14="http://schemas.microsoft.com/office/powerpoint/2010/main" val="10215591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BAB8-2521-4692-949F-9F01673D6400}"/>
              </a:ext>
            </a:extLst>
          </p:cNvPr>
          <p:cNvSpPr>
            <a:spLocks noGrp="1"/>
          </p:cNvSpPr>
          <p:nvPr>
            <p:ph type="title"/>
          </p:nvPr>
        </p:nvSpPr>
        <p:spPr/>
        <p:txBody>
          <a:bodyPr/>
          <a:lstStyle/>
          <a:p>
            <a:endParaRPr lang="en-IN"/>
          </a:p>
        </p:txBody>
      </p:sp>
      <p:pic>
        <p:nvPicPr>
          <p:cNvPr id="15362" name="Picture 2" descr="what is infrastructure as a service">
            <a:extLst>
              <a:ext uri="{FF2B5EF4-FFF2-40B4-BE49-F238E27FC236}">
                <a16:creationId xmlns:a16="http://schemas.microsoft.com/office/drawing/2014/main" id="{F3BCE499-5976-4D05-B2CD-17B141CE8D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05356" y="3267805"/>
            <a:ext cx="1581287" cy="1466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1294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9EE32-05AB-4249-83EB-B48141F545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0E8015-03B2-4385-ADB1-9380621F1081}"/>
              </a:ext>
            </a:extLst>
          </p:cNvPr>
          <p:cNvSpPr>
            <a:spLocks noGrp="1"/>
          </p:cNvSpPr>
          <p:nvPr>
            <p:ph idx="1"/>
          </p:nvPr>
        </p:nvSpPr>
        <p:spPr/>
        <p:txBody>
          <a:bodyPr/>
          <a:lstStyle/>
          <a:p>
            <a:pPr algn="l"/>
            <a:r>
              <a:rPr lang="en-US" b="0" i="0" dirty="0">
                <a:solidFill>
                  <a:srgbClr val="333333"/>
                </a:solidFill>
                <a:effectLst/>
                <a:latin typeface="PT Serif" panose="020A0603040505020204" pitchFamily="18" charset="0"/>
              </a:rPr>
              <a:t>With cloud technologies advancing and maturing so fast, in addition to these 3 cloud offerings, we also have </a:t>
            </a:r>
          </a:p>
          <a:p>
            <a:pPr algn="l">
              <a:buFont typeface="Arial" panose="020B0604020202020204" pitchFamily="34" charset="0"/>
              <a:buChar char="•"/>
            </a:pPr>
            <a:r>
              <a:rPr lang="en-US" b="0" i="0" dirty="0">
                <a:solidFill>
                  <a:srgbClr val="333333"/>
                </a:solidFill>
                <a:effectLst/>
                <a:latin typeface="PT Serif" panose="020A0603040505020204" pitchFamily="18" charset="0"/>
              </a:rPr>
              <a:t>Containers as a Service (CaaS)</a:t>
            </a:r>
          </a:p>
          <a:p>
            <a:pPr algn="l">
              <a:buFont typeface="Arial" panose="020B0604020202020204" pitchFamily="34" charset="0"/>
              <a:buChar char="•"/>
            </a:pPr>
            <a:r>
              <a:rPr lang="en-US" b="0" i="0" dirty="0">
                <a:solidFill>
                  <a:srgbClr val="333333"/>
                </a:solidFill>
                <a:effectLst/>
                <a:latin typeface="PT Serif" panose="020A0603040505020204" pitchFamily="18" charset="0"/>
              </a:rPr>
              <a:t>Functions as a Services (</a:t>
            </a:r>
            <a:r>
              <a:rPr lang="en-US" b="0" i="0" dirty="0" err="1">
                <a:solidFill>
                  <a:srgbClr val="333333"/>
                </a:solidFill>
                <a:effectLst/>
                <a:latin typeface="PT Serif" panose="020A0603040505020204" pitchFamily="18" charset="0"/>
              </a:rPr>
              <a:t>FaaS</a:t>
            </a:r>
            <a:r>
              <a:rPr lang="en-US" b="0" i="0" dirty="0">
                <a:solidFill>
                  <a:srgbClr val="333333"/>
                </a:solidFill>
                <a:effectLst/>
                <a:latin typeface="PT Serif" panose="020A0603040505020204" pitchFamily="18" charset="0"/>
              </a:rPr>
              <a:t> or Serverless Computing)</a:t>
            </a:r>
          </a:p>
          <a:p>
            <a:endParaRPr lang="en-IN" dirty="0"/>
          </a:p>
        </p:txBody>
      </p:sp>
    </p:spTree>
    <p:extLst>
      <p:ext uri="{BB962C8B-B14F-4D97-AF65-F5344CB8AC3E}">
        <p14:creationId xmlns:p14="http://schemas.microsoft.com/office/powerpoint/2010/main" val="39395871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47AC-9ABE-4044-9C01-1A6EDD8638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A02F93-4C9A-493B-B14B-CF8B24BF0449}"/>
              </a:ext>
            </a:extLst>
          </p:cNvPr>
          <p:cNvSpPr>
            <a:spLocks noGrp="1"/>
          </p:cNvSpPr>
          <p:nvPr>
            <p:ph idx="1"/>
          </p:nvPr>
        </p:nvSpPr>
        <p:spPr/>
        <p:txBody>
          <a:bodyPr>
            <a:normAutofit fontScale="77500" lnSpcReduction="20000"/>
          </a:bodyPr>
          <a:lstStyle/>
          <a:p>
            <a:pPr algn="l"/>
            <a:r>
              <a:rPr lang="en-US" b="0" i="0" dirty="0">
                <a:solidFill>
                  <a:srgbClr val="323131"/>
                </a:solidFill>
                <a:effectLst/>
                <a:latin typeface="PT Serif" panose="020A0603040505020204" pitchFamily="18" charset="0"/>
              </a:rPr>
              <a:t>On premise data center</a:t>
            </a:r>
          </a:p>
          <a:p>
            <a:pPr algn="l"/>
            <a:r>
              <a:rPr lang="en-US" b="0" i="0" dirty="0">
                <a:solidFill>
                  <a:srgbClr val="333333"/>
                </a:solidFill>
                <a:effectLst/>
                <a:latin typeface="PT Serif" panose="020A0603040505020204" pitchFamily="18" charset="0"/>
              </a:rPr>
              <a:t>If we are not using cloud, we manage everything on-premise. Basically our </a:t>
            </a:r>
            <a:r>
              <a:rPr lang="en-US" b="0" i="0" dirty="0" err="1">
                <a:solidFill>
                  <a:srgbClr val="333333"/>
                </a:solidFill>
                <a:effectLst/>
                <a:latin typeface="PT Serif" panose="020A0603040505020204" pitchFamily="18" charset="0"/>
              </a:rPr>
              <a:t>organisation</a:t>
            </a:r>
            <a:r>
              <a:rPr lang="en-US" b="0" i="0" dirty="0">
                <a:solidFill>
                  <a:srgbClr val="333333"/>
                </a:solidFill>
                <a:effectLst/>
                <a:latin typeface="PT Serif" panose="020A0603040505020204" pitchFamily="18" charset="0"/>
              </a:rPr>
              <a:t> is responsible for managing pretty much everything.</a:t>
            </a:r>
          </a:p>
          <a:p>
            <a:pPr algn="l">
              <a:buFont typeface="Arial" panose="020B0604020202020204" pitchFamily="34" charset="0"/>
              <a:buChar char="•"/>
            </a:pPr>
            <a:r>
              <a:rPr lang="en-US" b="0" i="0" dirty="0">
                <a:solidFill>
                  <a:srgbClr val="333333"/>
                </a:solidFill>
                <a:effectLst/>
                <a:latin typeface="PT Serif" panose="020A0603040505020204" pitchFamily="18" charset="0"/>
              </a:rPr>
              <a:t>Procuring physical servers, storage and related hardware</a:t>
            </a:r>
          </a:p>
          <a:p>
            <a:pPr algn="l">
              <a:buFont typeface="Arial" panose="020B0604020202020204" pitchFamily="34" charset="0"/>
              <a:buChar char="•"/>
            </a:pPr>
            <a:r>
              <a:rPr lang="en-US" b="0" i="0" dirty="0">
                <a:solidFill>
                  <a:srgbClr val="333333"/>
                </a:solidFill>
                <a:effectLst/>
                <a:latin typeface="PT Serif" panose="020A0603040505020204" pitchFamily="18" charset="0"/>
              </a:rPr>
              <a:t>Install and set up the network</a:t>
            </a:r>
          </a:p>
          <a:p>
            <a:pPr algn="l">
              <a:buFont typeface="Arial" panose="020B0604020202020204" pitchFamily="34" charset="0"/>
              <a:buChar char="•"/>
            </a:pPr>
            <a:r>
              <a:rPr lang="en-US" b="0" i="0" dirty="0">
                <a:solidFill>
                  <a:srgbClr val="333333"/>
                </a:solidFill>
                <a:effectLst/>
                <a:latin typeface="PT Serif" panose="020A0603040505020204" pitchFamily="18" charset="0"/>
              </a:rPr>
              <a:t>Setting up the server room or data center</a:t>
            </a:r>
          </a:p>
          <a:p>
            <a:pPr algn="l">
              <a:buFont typeface="Arial" panose="020B0604020202020204" pitchFamily="34" charset="0"/>
              <a:buChar char="•"/>
            </a:pPr>
            <a:r>
              <a:rPr lang="en-US" b="0" i="0" dirty="0">
                <a:solidFill>
                  <a:srgbClr val="333333"/>
                </a:solidFill>
                <a:effectLst/>
                <a:latin typeface="PT Serif" panose="020A0603040505020204" pitchFamily="18" charset="0"/>
              </a:rPr>
              <a:t>Make sure there is main power supply, back-up power supply, cooling system </a:t>
            </a:r>
            <a:r>
              <a:rPr lang="en-US" b="0" i="0" dirty="0" err="1">
                <a:solidFill>
                  <a:srgbClr val="333333"/>
                </a:solidFill>
                <a:effectLst/>
                <a:latin typeface="PT Serif" panose="020A0603040505020204" pitchFamily="18" charset="0"/>
              </a:rPr>
              <a:t>etc</a:t>
            </a:r>
            <a:r>
              <a:rPr lang="en-US" b="0" i="0" dirty="0">
                <a:solidFill>
                  <a:srgbClr val="333333"/>
                </a:solidFill>
                <a:effectLst/>
                <a:latin typeface="PT Serif" panose="020A0603040505020204" pitchFamily="18" charset="0"/>
              </a:rPr>
              <a:t> are in place</a:t>
            </a:r>
          </a:p>
          <a:p>
            <a:pPr algn="l">
              <a:buFont typeface="Arial" panose="020B0604020202020204" pitchFamily="34" charset="0"/>
              <a:buChar char="•"/>
            </a:pPr>
            <a:r>
              <a:rPr lang="en-US" b="0" i="0" dirty="0">
                <a:solidFill>
                  <a:srgbClr val="333333"/>
                </a:solidFill>
                <a:effectLst/>
                <a:latin typeface="PT Serif" panose="020A0603040505020204" pitchFamily="18" charset="0"/>
              </a:rPr>
              <a:t>Install and configure virtualization software, operating system, any middleware or runtime components that your software </a:t>
            </a:r>
            <a:r>
              <a:rPr lang="en-US" b="0" i="0" dirty="0" err="1">
                <a:solidFill>
                  <a:srgbClr val="333333"/>
                </a:solidFill>
                <a:effectLst/>
                <a:latin typeface="PT Serif" panose="020A0603040505020204" pitchFamily="18" charset="0"/>
              </a:rPr>
              <a:t>developement</a:t>
            </a:r>
            <a:r>
              <a:rPr lang="en-US" b="0" i="0" dirty="0">
                <a:solidFill>
                  <a:srgbClr val="333333"/>
                </a:solidFill>
                <a:effectLst/>
                <a:latin typeface="PT Serif" panose="020A0603040505020204" pitchFamily="18" charset="0"/>
              </a:rPr>
              <a:t> or other teams need.</a:t>
            </a:r>
          </a:p>
          <a:p>
            <a:pPr algn="l">
              <a:buFont typeface="Arial" panose="020B0604020202020204" pitchFamily="34" charset="0"/>
              <a:buChar char="•"/>
            </a:pPr>
            <a:r>
              <a:rPr lang="en-US" b="0" i="0" dirty="0">
                <a:solidFill>
                  <a:srgbClr val="333333"/>
                </a:solidFill>
                <a:effectLst/>
                <a:latin typeface="PT Serif" panose="020A0603040505020204" pitchFamily="18" charset="0"/>
              </a:rPr>
              <a:t>Install, configure, and manage your custom or packaged apps and data.</a:t>
            </a:r>
          </a:p>
          <a:p>
            <a:pPr algn="l"/>
            <a:r>
              <a:rPr lang="en-US" b="0" i="0" dirty="0">
                <a:solidFill>
                  <a:srgbClr val="333333"/>
                </a:solidFill>
                <a:effectLst/>
                <a:latin typeface="PT Serif" panose="020A0603040505020204" pitchFamily="18" charset="0"/>
              </a:rPr>
              <a:t>So the point is, with on-premise data center, our </a:t>
            </a:r>
            <a:r>
              <a:rPr lang="en-US" b="0" i="0" dirty="0" err="1">
                <a:solidFill>
                  <a:srgbClr val="333333"/>
                </a:solidFill>
                <a:effectLst/>
                <a:latin typeface="PT Serif" panose="020A0603040505020204" pitchFamily="18" charset="0"/>
              </a:rPr>
              <a:t>organisation</a:t>
            </a:r>
            <a:r>
              <a:rPr lang="en-US" b="0" i="0" dirty="0">
                <a:solidFill>
                  <a:srgbClr val="333333"/>
                </a:solidFill>
                <a:effectLst/>
                <a:latin typeface="PT Serif" panose="020A0603040505020204" pitchFamily="18" charset="0"/>
              </a:rPr>
              <a:t> is </a:t>
            </a:r>
            <a:r>
              <a:rPr lang="en-US" b="0" i="0" dirty="0" err="1">
                <a:solidFill>
                  <a:srgbClr val="333333"/>
                </a:solidFill>
                <a:effectLst/>
                <a:latin typeface="PT Serif" panose="020A0603040505020204" pitchFamily="18" charset="0"/>
              </a:rPr>
              <a:t>reponsible</a:t>
            </a:r>
            <a:r>
              <a:rPr lang="en-US" b="0" i="0" dirty="0">
                <a:solidFill>
                  <a:srgbClr val="333333"/>
                </a:solidFill>
                <a:effectLst/>
                <a:latin typeface="PT Serif" panose="020A0603040505020204" pitchFamily="18" charset="0"/>
              </a:rPr>
              <a:t> for managing pretty much everything.</a:t>
            </a:r>
          </a:p>
          <a:p>
            <a:endParaRPr lang="en-IN" dirty="0"/>
          </a:p>
        </p:txBody>
      </p:sp>
    </p:spTree>
    <p:extLst>
      <p:ext uri="{BB962C8B-B14F-4D97-AF65-F5344CB8AC3E}">
        <p14:creationId xmlns:p14="http://schemas.microsoft.com/office/powerpoint/2010/main" val="9666162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923A-D8AB-4671-9989-3AC5A6CF483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C8BD91-D7CC-4866-8520-70275425048C}"/>
              </a:ext>
            </a:extLst>
          </p:cNvPr>
          <p:cNvSpPr>
            <a:spLocks noGrp="1"/>
          </p:cNvSpPr>
          <p:nvPr>
            <p:ph idx="1"/>
          </p:nvPr>
        </p:nvSpPr>
        <p:spPr/>
        <p:txBody>
          <a:bodyPr/>
          <a:lstStyle/>
          <a:p>
            <a:r>
              <a:rPr lang="en-US" dirty="0"/>
              <a:t>What is Infrastructure as a Service (IaaS)</a:t>
            </a:r>
          </a:p>
          <a:p>
            <a:r>
              <a:rPr lang="en-US" dirty="0"/>
              <a:t>As the name implies, with Infrastructure as a Service, you rent or lease IT infrastructure from a cloud service provider like Microsoft Azure, Amazon Web Services or some other cloud provider. To understand this better, take a look at the following diagram.</a:t>
            </a:r>
          </a:p>
          <a:p>
            <a:endParaRPr lang="en-US" dirty="0"/>
          </a:p>
          <a:p>
            <a:r>
              <a:rPr lang="en-US" dirty="0"/>
              <a:t>infrastructure as a service explained</a:t>
            </a:r>
            <a:endParaRPr lang="en-IN" dirty="0"/>
          </a:p>
        </p:txBody>
      </p:sp>
    </p:spTree>
    <p:extLst>
      <p:ext uri="{BB962C8B-B14F-4D97-AF65-F5344CB8AC3E}">
        <p14:creationId xmlns:p14="http://schemas.microsoft.com/office/powerpoint/2010/main" val="3188672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3E99-5394-4C74-AAC1-C83D4D9284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4EB823-C147-4A6F-B04C-DF364A1A4764}"/>
              </a:ext>
            </a:extLst>
          </p:cNvPr>
          <p:cNvSpPr>
            <a:spLocks noGrp="1"/>
          </p:cNvSpPr>
          <p:nvPr>
            <p:ph idx="1"/>
          </p:nvPr>
        </p:nvSpPr>
        <p:spPr/>
        <p:txBody>
          <a:bodyPr/>
          <a:lstStyle/>
          <a:p>
            <a:endParaRPr lang="en-IN"/>
          </a:p>
        </p:txBody>
      </p:sp>
      <p:pic>
        <p:nvPicPr>
          <p:cNvPr id="17410" name="Picture 2" descr="infrastructure as a service explained">
            <a:extLst>
              <a:ext uri="{FF2B5EF4-FFF2-40B4-BE49-F238E27FC236}">
                <a16:creationId xmlns:a16="http://schemas.microsoft.com/office/drawing/2014/main" id="{02C080C0-03BD-41E8-B4B9-F816D938F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933450"/>
            <a:ext cx="4876800" cy="499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7527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1F87C-FF53-4EAE-BDD2-5E506934D3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5C34E0-5D9C-4A13-85D3-67916101E1DC}"/>
              </a:ext>
            </a:extLst>
          </p:cNvPr>
          <p:cNvSpPr>
            <a:spLocks noGrp="1"/>
          </p:cNvSpPr>
          <p:nvPr>
            <p:ph idx="1"/>
          </p:nvPr>
        </p:nvSpPr>
        <p:spPr/>
        <p:txBody>
          <a:bodyPr>
            <a:normAutofit fontScale="47500" lnSpcReduction="20000"/>
          </a:bodyPr>
          <a:lstStyle/>
          <a:p>
            <a:r>
              <a:rPr lang="en-US" dirty="0"/>
              <a:t>As the name implies, with Infrastructure as a Service, the cloud service provider provides the infrastructure over an internet connection or through a virtual private network. We will discuss what a virtual private network is in our upcoming articles. For now, you can think of it as a dedicated and secure private tunnel between you (</a:t>
            </a:r>
            <a:r>
              <a:rPr lang="en-US" dirty="0" err="1"/>
              <a:t>i.e</a:t>
            </a:r>
            <a:r>
              <a:rPr lang="en-US" dirty="0"/>
              <a:t> your organization) and the cloud service provider. </a:t>
            </a:r>
          </a:p>
          <a:p>
            <a:endParaRPr lang="en-US" dirty="0"/>
          </a:p>
          <a:p>
            <a:r>
              <a:rPr lang="en-US" dirty="0"/>
              <a:t>So the important point to keep in mind here is, there is no need for your organization to procure and manage the infrastructure. It is the cloud service provider that is responsible for</a:t>
            </a:r>
          </a:p>
          <a:p>
            <a:endParaRPr lang="en-US" dirty="0"/>
          </a:p>
          <a:p>
            <a:r>
              <a:rPr lang="en-US" dirty="0"/>
              <a:t>Procuring physical servers, storage and related hardware</a:t>
            </a:r>
          </a:p>
          <a:p>
            <a:r>
              <a:rPr lang="en-US" dirty="0"/>
              <a:t>Install and set up the network</a:t>
            </a:r>
          </a:p>
          <a:p>
            <a:r>
              <a:rPr lang="en-US" dirty="0"/>
              <a:t>Make sure there is proper power supply, back-up power supply, cooling system </a:t>
            </a:r>
            <a:r>
              <a:rPr lang="en-US" dirty="0" err="1"/>
              <a:t>etc</a:t>
            </a:r>
            <a:r>
              <a:rPr lang="en-US" dirty="0"/>
              <a:t> are in place</a:t>
            </a:r>
          </a:p>
          <a:p>
            <a:r>
              <a:rPr lang="en-US" dirty="0"/>
              <a:t>Pretty much the cloud service provider is responsible for setting up, securing and managing the cloud data center.</a:t>
            </a:r>
          </a:p>
          <a:p>
            <a:r>
              <a:rPr lang="en-US" dirty="0"/>
              <a:t>So in simple terms, this is how it works. The cloud service provider hosts the infrastructure at their data center. You as a customer, provision this infrastructure on-demand over the internet or through a virtual private connection. For the duration that you use the infrastructure, you pay a fee. You are only charged based on the number of machines and resources that are actually being used.</a:t>
            </a:r>
          </a:p>
          <a:p>
            <a:endParaRPr lang="en-US" dirty="0"/>
          </a:p>
          <a:p>
            <a:r>
              <a:rPr lang="en-US" dirty="0"/>
              <a:t>As you can see from the image, all the yellow boxes, </a:t>
            </a:r>
            <a:r>
              <a:rPr lang="en-US" dirty="0" err="1"/>
              <a:t>i.e</a:t>
            </a:r>
            <a:r>
              <a:rPr lang="en-US" dirty="0"/>
              <a:t> networking, storage, servers and virtualization are managed by the cloud service provider. The rest (</a:t>
            </a:r>
            <a:r>
              <a:rPr lang="en-US" dirty="0" err="1"/>
              <a:t>i.e</a:t>
            </a:r>
            <a:r>
              <a:rPr lang="en-US" dirty="0"/>
              <a:t> OS, Middleware, Runtime, Data and Application) are still managed by you. </a:t>
            </a:r>
            <a:endParaRPr lang="en-IN" dirty="0"/>
          </a:p>
        </p:txBody>
      </p:sp>
    </p:spTree>
    <p:extLst>
      <p:ext uri="{BB962C8B-B14F-4D97-AF65-F5344CB8AC3E}">
        <p14:creationId xmlns:p14="http://schemas.microsoft.com/office/powerpoint/2010/main" val="33453915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1D789-CA69-4411-A98A-D1CA28B009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75A324-1D35-4502-B373-592AC32212C1}"/>
              </a:ext>
            </a:extLst>
          </p:cNvPr>
          <p:cNvSpPr>
            <a:spLocks noGrp="1"/>
          </p:cNvSpPr>
          <p:nvPr>
            <p:ph idx="1"/>
          </p:nvPr>
        </p:nvSpPr>
        <p:spPr/>
        <p:txBody>
          <a:bodyPr>
            <a:normAutofit fontScale="70000" lnSpcReduction="20000"/>
          </a:bodyPr>
          <a:lstStyle/>
          <a:p>
            <a:r>
              <a:rPr lang="en-US" dirty="0"/>
              <a:t>This means you have better control and you can install any operating system of your choice, windows or </a:t>
            </a:r>
            <a:r>
              <a:rPr lang="en-US" dirty="0" err="1"/>
              <a:t>linux</a:t>
            </a:r>
            <a:r>
              <a:rPr lang="en-US" dirty="0"/>
              <a:t> for example. So the point is, you can use this infrastructure for anything you want. Computational or storage needs. May be, you have a web application which, you can host and run for example. You can also use it for your storage needs. For example, install SQL Server, Oracle or some other relational database and store your relational data. I mean, a diverse set of use cases are supported. Infrastructure as a service (IaaS) is also known as hardware as a service (</a:t>
            </a:r>
            <a:r>
              <a:rPr lang="en-US" dirty="0" err="1"/>
              <a:t>HaaS</a:t>
            </a:r>
            <a:r>
              <a:rPr lang="en-US" dirty="0"/>
              <a:t>).</a:t>
            </a:r>
          </a:p>
          <a:p>
            <a:endParaRPr lang="en-US" dirty="0"/>
          </a:p>
          <a:p>
            <a:r>
              <a:rPr lang="en-US" dirty="0"/>
              <a:t>Who uses Infrastructure as a Service (IaaS)</a:t>
            </a:r>
          </a:p>
          <a:p>
            <a:r>
              <a:rPr lang="en-US" dirty="0"/>
              <a:t>In most </a:t>
            </a:r>
            <a:r>
              <a:rPr lang="en-US" dirty="0" err="1"/>
              <a:t>organisations</a:t>
            </a:r>
            <a:r>
              <a:rPr lang="en-US" dirty="0"/>
              <a:t>, it is the Infrastructure team that procures servers, and computers. Install software and provide systems to employees. Set up and manage networks. So in most cases, it is usually your infrastructure team that uses Infrastructure as a Service (IaaS). Sometimes, even software developments teams use this service if they want to have enhanced control over the underlying hardware and network.</a:t>
            </a:r>
          </a:p>
          <a:p>
            <a:endParaRPr lang="en-US" dirty="0"/>
          </a:p>
          <a:p>
            <a:r>
              <a:rPr lang="en-US" dirty="0"/>
              <a:t>Benefits of Infrastructure as a Service (IaaS)</a:t>
            </a:r>
            <a:endParaRPr lang="en-IN" dirty="0"/>
          </a:p>
        </p:txBody>
      </p:sp>
    </p:spTree>
    <p:extLst>
      <p:ext uri="{BB962C8B-B14F-4D97-AF65-F5344CB8AC3E}">
        <p14:creationId xmlns:p14="http://schemas.microsoft.com/office/powerpoint/2010/main" val="3254751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C875-A96C-4C9D-B838-35A831F1D2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824321-3824-4132-99B2-4C0B7D4C69B1}"/>
              </a:ext>
            </a:extLst>
          </p:cNvPr>
          <p:cNvSpPr>
            <a:spLocks noGrp="1"/>
          </p:cNvSpPr>
          <p:nvPr>
            <p:ph idx="1"/>
          </p:nvPr>
        </p:nvSpPr>
        <p:spPr/>
        <p:txBody>
          <a:bodyPr/>
          <a:lstStyle/>
          <a:p>
            <a:pPr algn="just"/>
            <a:r>
              <a:rPr lang="en-US" b="0" i="0" dirty="0">
                <a:solidFill>
                  <a:srgbClr val="4A4A4A"/>
                </a:solidFill>
                <a:effectLst/>
                <a:latin typeface="Open Sans" panose="020B0606030504020204" pitchFamily="34" charset="0"/>
              </a:rPr>
              <a:t>Now when you ask what is Cloud Computing the answer would be in a very broad sense therefore, the services it offers has been divided into three different models, let’s discuss each one of them:</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SaaS</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PaaS</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IaaS</a:t>
            </a:r>
          </a:p>
          <a:p>
            <a:endParaRPr lang="en-IN" dirty="0"/>
          </a:p>
        </p:txBody>
      </p:sp>
    </p:spTree>
    <p:extLst>
      <p:ext uri="{BB962C8B-B14F-4D97-AF65-F5344CB8AC3E}">
        <p14:creationId xmlns:p14="http://schemas.microsoft.com/office/powerpoint/2010/main" val="1939666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707F-846B-4B6D-BC01-964229CA04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AE8356-0011-4E1C-92B9-CD742A1A29ED}"/>
              </a:ext>
            </a:extLst>
          </p:cNvPr>
          <p:cNvSpPr>
            <a:spLocks noGrp="1"/>
          </p:cNvSpPr>
          <p:nvPr>
            <p:ph idx="1"/>
          </p:nvPr>
        </p:nvSpPr>
        <p:spPr/>
        <p:txBody>
          <a:bodyPr>
            <a:normAutofit fontScale="47500" lnSpcReduction="20000"/>
          </a:bodyPr>
          <a:lstStyle/>
          <a:p>
            <a:pPr algn="l"/>
            <a:r>
              <a:rPr lang="en-US" b="0" i="0" dirty="0">
                <a:solidFill>
                  <a:srgbClr val="000000"/>
                </a:solidFill>
                <a:effectLst/>
                <a:latin typeface="PT Serif" panose="020A0603040505020204" pitchFamily="18" charset="0"/>
              </a:rPr>
              <a:t>Reduced financial risk</a:t>
            </a:r>
          </a:p>
          <a:p>
            <a:pPr algn="l"/>
            <a:r>
              <a:rPr lang="en-US" b="0" i="0" dirty="0">
                <a:solidFill>
                  <a:srgbClr val="333333"/>
                </a:solidFill>
                <a:effectLst/>
                <a:latin typeface="PT Serif" panose="020A0603040505020204" pitchFamily="18" charset="0"/>
              </a:rPr>
              <a:t>There is a reduced financial risk for </a:t>
            </a:r>
            <a:r>
              <a:rPr lang="en-US" b="0" i="0" dirty="0" err="1">
                <a:solidFill>
                  <a:srgbClr val="333333"/>
                </a:solidFill>
                <a:effectLst/>
                <a:latin typeface="PT Serif" panose="020A0603040505020204" pitchFamily="18" charset="0"/>
              </a:rPr>
              <a:t>organisations</a:t>
            </a:r>
            <a:r>
              <a:rPr lang="en-US" b="0" i="0" dirty="0">
                <a:solidFill>
                  <a:srgbClr val="333333"/>
                </a:solidFill>
                <a:effectLst/>
                <a:latin typeface="PT Serif" panose="020A0603040505020204" pitchFamily="18" charset="0"/>
              </a:rPr>
              <a:t>. Let's say, for example, you want to try something new (may be you are launching a new business or product line or experimenting something entirely new) and for that you need a software application. To host and run this application you need a server, all the related infrastructure and workforce to setup and maintain. What if your new product launch or experiment fails. You have already spent a fortune to purchase the server and related infrastructure.</a:t>
            </a:r>
          </a:p>
          <a:p>
            <a:pPr algn="l"/>
            <a:r>
              <a:rPr lang="en-US" b="0" i="0" dirty="0">
                <a:solidFill>
                  <a:srgbClr val="333333"/>
                </a:solidFill>
                <a:effectLst/>
                <a:latin typeface="PT Serif" panose="020A0603040505020204" pitchFamily="18" charset="0"/>
              </a:rPr>
              <a:t>With the Infrastructure as a Service, you pay a fee, for as long as you use the cloud infrastructure. Host your app and run it from there. If your new product launch or experiment succeeds, well and good. If it doesn't shut things down and you pay no longer. Straight away, you can see how </a:t>
            </a:r>
            <a:r>
              <a:rPr lang="en-US" b="0" i="0" dirty="0" err="1">
                <a:solidFill>
                  <a:srgbClr val="333333"/>
                </a:solidFill>
                <a:effectLst/>
                <a:latin typeface="PT Serif" panose="020A0603040505020204" pitchFamily="18" charset="0"/>
              </a:rPr>
              <a:t>organisations</a:t>
            </a:r>
            <a:r>
              <a:rPr lang="en-US" b="0" i="0" dirty="0">
                <a:solidFill>
                  <a:srgbClr val="333333"/>
                </a:solidFill>
                <a:effectLst/>
                <a:latin typeface="PT Serif" panose="020A0603040505020204" pitchFamily="18" charset="0"/>
              </a:rPr>
              <a:t> can benefit from the reduced financial risk. This encourages businesses to try new things, experiment and innovate more.</a:t>
            </a:r>
          </a:p>
          <a:p>
            <a:pPr algn="l"/>
            <a:r>
              <a:rPr lang="en-US" b="0" i="0" dirty="0">
                <a:solidFill>
                  <a:srgbClr val="000000"/>
                </a:solidFill>
                <a:effectLst/>
                <a:latin typeface="PT Serif" panose="020A0603040505020204" pitchFamily="18" charset="0"/>
              </a:rPr>
              <a:t>Deployment Speed</a:t>
            </a:r>
          </a:p>
          <a:p>
            <a:pPr algn="l"/>
            <a:r>
              <a:rPr lang="en-US" b="0" i="0" dirty="0">
                <a:solidFill>
                  <a:srgbClr val="333333"/>
                </a:solidFill>
                <a:effectLst/>
                <a:latin typeface="PT Serif" panose="020A0603040505020204" pitchFamily="18" charset="0"/>
              </a:rPr>
              <a:t>Just imagine the time it takes to procure physical servers, storage and the related infrastructure. You need to purchase. Get them shipped over. Create a server room or data center. Secure it. Install power supply and cooling systems. Setup and configure network. The list goes on. You also need to hire skilled people to do all these. It takes a considerable amount of time to have all these in place. Probably days, sometimes even months in worst case scenarios.</a:t>
            </a:r>
          </a:p>
          <a:p>
            <a:pPr algn="l"/>
            <a:r>
              <a:rPr lang="en-US" b="0" i="0" dirty="0">
                <a:solidFill>
                  <a:srgbClr val="333333"/>
                </a:solidFill>
                <a:effectLst/>
                <a:latin typeface="PT Serif" panose="020A0603040505020204" pitchFamily="18" charset="0"/>
              </a:rPr>
              <a:t>On the other hand, if you are using, Infrastructure as a Service, you point your browser to the cloud service provider web portal, and with a few clicks in just a few minutes you have one or many virtual machines procured. So you can see the speed with which we can procure and start using cloud infrastructure. So you really get time to focus on what matters to your business.</a:t>
            </a:r>
          </a:p>
          <a:p>
            <a:pPr algn="l"/>
            <a:r>
              <a:rPr lang="en-US" b="0" i="0" dirty="0">
                <a:solidFill>
                  <a:srgbClr val="000000"/>
                </a:solidFill>
                <a:effectLst/>
                <a:latin typeface="PT Serif" panose="020A0603040505020204" pitchFamily="18" charset="0"/>
              </a:rPr>
              <a:t>Provision resources from geographically closer locations</a:t>
            </a:r>
          </a:p>
          <a:p>
            <a:pPr algn="l"/>
            <a:r>
              <a:rPr lang="en-US" b="0" i="0" dirty="0">
                <a:solidFill>
                  <a:srgbClr val="333333"/>
                </a:solidFill>
                <a:effectLst/>
                <a:latin typeface="PT Serif" panose="020A0603040505020204" pitchFamily="18" charset="0"/>
              </a:rPr>
              <a:t>Cloud service providers, for example, Amazon, Microsoft and Google, have data centers all over the world. This means, with the Infrastructure as a Service, you have the option of provisioning the servers from geographic locations close to your customers.</a:t>
            </a:r>
          </a:p>
          <a:p>
            <a:endParaRPr lang="en-IN" dirty="0"/>
          </a:p>
        </p:txBody>
      </p:sp>
    </p:spTree>
    <p:extLst>
      <p:ext uri="{BB962C8B-B14F-4D97-AF65-F5344CB8AC3E}">
        <p14:creationId xmlns:p14="http://schemas.microsoft.com/office/powerpoint/2010/main" val="22876865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86269-7F92-424A-A80A-8E905E5730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2437068-F35F-43E3-BF08-D98A832EF5E1}"/>
              </a:ext>
            </a:extLst>
          </p:cNvPr>
          <p:cNvSpPr>
            <a:spLocks noGrp="1"/>
          </p:cNvSpPr>
          <p:nvPr>
            <p:ph idx="1"/>
          </p:nvPr>
        </p:nvSpPr>
        <p:spPr/>
        <p:txBody>
          <a:bodyPr>
            <a:normAutofit fontScale="85000" lnSpcReduction="20000"/>
          </a:bodyPr>
          <a:lstStyle/>
          <a:p>
            <a:r>
              <a:rPr lang="en-US" dirty="0"/>
              <a:t>What is PaaS in cloud computing | Platform as a Service</a:t>
            </a:r>
          </a:p>
          <a:p>
            <a:endParaRPr lang="en-US" dirty="0"/>
          </a:p>
          <a:p>
            <a:r>
              <a:rPr lang="en-US" dirty="0"/>
              <a:t>In our previous article we understood what is Infrastructure as a Service. In this article we will understand, what is Platform as a Service (also called PaaS), who uses this service and the benefits it provide.</a:t>
            </a:r>
          </a:p>
          <a:p>
            <a:endParaRPr lang="en-US" dirty="0"/>
          </a:p>
          <a:p>
            <a:r>
              <a:rPr lang="en-US" dirty="0"/>
              <a:t>What is Platform as a Service (PaaS)</a:t>
            </a:r>
          </a:p>
          <a:p>
            <a:r>
              <a:rPr lang="en-US" dirty="0"/>
              <a:t>If you have read our previous article, what is Infrastructure as a Service then, understanding what is Platform as a Service is very easy. It boils down to what we (</a:t>
            </a:r>
            <a:r>
              <a:rPr lang="en-US" dirty="0" err="1"/>
              <a:t>i.e</a:t>
            </a:r>
            <a:r>
              <a:rPr lang="en-US" dirty="0"/>
              <a:t> our </a:t>
            </a:r>
            <a:r>
              <a:rPr lang="en-US" dirty="0" err="1"/>
              <a:t>organisation</a:t>
            </a:r>
            <a:r>
              <a:rPr lang="en-US" dirty="0"/>
              <a:t>) manages </a:t>
            </a:r>
            <a:r>
              <a:rPr lang="en-US" dirty="0" err="1"/>
              <a:t>verus</a:t>
            </a:r>
            <a:r>
              <a:rPr lang="en-US" dirty="0"/>
              <a:t> what the cloud service provider manages. With the, Infrastructure as a Service the cloud service provider manages the infrastructure (</a:t>
            </a:r>
            <a:r>
              <a:rPr lang="en-US" dirty="0" err="1"/>
              <a:t>i.e</a:t>
            </a:r>
            <a:r>
              <a:rPr lang="en-US" dirty="0"/>
              <a:t> Networking, Servers, Storage and Virtualization). We manage everything else (</a:t>
            </a:r>
            <a:r>
              <a:rPr lang="en-US" dirty="0" err="1"/>
              <a:t>i.e</a:t>
            </a:r>
            <a:r>
              <a:rPr lang="en-US" dirty="0"/>
              <a:t> the Operating System, Middleware, Runtime, Data and Application).</a:t>
            </a:r>
            <a:endParaRPr lang="en-IN" dirty="0"/>
          </a:p>
        </p:txBody>
      </p:sp>
    </p:spTree>
    <p:extLst>
      <p:ext uri="{BB962C8B-B14F-4D97-AF65-F5344CB8AC3E}">
        <p14:creationId xmlns:p14="http://schemas.microsoft.com/office/powerpoint/2010/main" val="18330624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6715-A6FE-4681-BE4A-3C0040EDC236}"/>
              </a:ext>
            </a:extLst>
          </p:cNvPr>
          <p:cNvSpPr>
            <a:spLocks noGrp="1"/>
          </p:cNvSpPr>
          <p:nvPr>
            <p:ph type="title"/>
          </p:nvPr>
        </p:nvSpPr>
        <p:spPr/>
        <p:txBody>
          <a:bodyPr/>
          <a:lstStyle/>
          <a:p>
            <a:endParaRPr lang="en-IN"/>
          </a:p>
        </p:txBody>
      </p:sp>
      <p:pic>
        <p:nvPicPr>
          <p:cNvPr id="18434" name="Picture 2" descr="what is platform as a service">
            <a:extLst>
              <a:ext uri="{FF2B5EF4-FFF2-40B4-BE49-F238E27FC236}">
                <a16:creationId xmlns:a16="http://schemas.microsoft.com/office/drawing/2014/main" id="{2231AA3F-B54C-48A2-BBE0-92B220617A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48225" y="3001169"/>
            <a:ext cx="249555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940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1D81E-0ADB-47F5-88AE-3AFDF57535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CAB8E1-1B95-4F5A-95A5-C23321C9CC0D}"/>
              </a:ext>
            </a:extLst>
          </p:cNvPr>
          <p:cNvSpPr>
            <a:spLocks noGrp="1"/>
          </p:cNvSpPr>
          <p:nvPr>
            <p:ph idx="1"/>
          </p:nvPr>
        </p:nvSpPr>
        <p:spPr/>
        <p:txBody>
          <a:bodyPr>
            <a:normAutofit fontScale="92500" lnSpcReduction="10000"/>
          </a:bodyPr>
          <a:lstStyle/>
          <a:p>
            <a:r>
              <a:rPr lang="en-US" b="0" i="0" dirty="0">
                <a:solidFill>
                  <a:srgbClr val="333333"/>
                </a:solidFill>
                <a:effectLst/>
                <a:latin typeface="PT Serif" panose="020A0603040505020204" pitchFamily="18" charset="0"/>
              </a:rPr>
              <a:t>When compared with Infrastructure as a Service, Platform as a Service provides an even higher level of abstraction. You can think of it as a layer on top of Infrastructure as a Service. It shifts more responsibility to the cloud service provider. As you can see from the diagram, you manage just your business applications or services and the underlying data. The rest is managed by the cloud service provider. You don't have to worry about any of the things like, managing the network or underlying infrastructure. Installing the operating system updates, critical patches, runtime or middleware components. All these are taken care by the cloud service provider. This gives you, even more time to concentrate on what matters to your business. </a:t>
            </a:r>
            <a:endParaRPr lang="en-IN" dirty="0"/>
          </a:p>
        </p:txBody>
      </p:sp>
    </p:spTree>
    <p:extLst>
      <p:ext uri="{BB962C8B-B14F-4D97-AF65-F5344CB8AC3E}">
        <p14:creationId xmlns:p14="http://schemas.microsoft.com/office/powerpoint/2010/main" val="12654250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B2A5-F228-4099-A0FA-B9ABCCD5DD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11E851-AC8F-4254-A672-819F3F823B28}"/>
              </a:ext>
            </a:extLst>
          </p:cNvPr>
          <p:cNvSpPr>
            <a:spLocks noGrp="1"/>
          </p:cNvSpPr>
          <p:nvPr>
            <p:ph idx="1"/>
          </p:nvPr>
        </p:nvSpPr>
        <p:spPr/>
        <p:txBody>
          <a:bodyPr>
            <a:normAutofit fontScale="92500" lnSpcReduction="20000"/>
          </a:bodyPr>
          <a:lstStyle/>
          <a:p>
            <a:pPr algn="l"/>
            <a:r>
              <a:rPr lang="en-US" b="0" i="0" dirty="0">
                <a:solidFill>
                  <a:srgbClr val="323131"/>
                </a:solidFill>
                <a:effectLst/>
                <a:latin typeface="PT Serif" panose="020A0603040505020204" pitchFamily="18" charset="0"/>
              </a:rPr>
              <a:t>Who uses Platform as a Service (IaaS)</a:t>
            </a:r>
          </a:p>
          <a:p>
            <a:pPr algn="l"/>
            <a:r>
              <a:rPr lang="en-US" b="0" i="0" dirty="0">
                <a:solidFill>
                  <a:srgbClr val="333333"/>
                </a:solidFill>
                <a:effectLst/>
                <a:latin typeface="PT Serif" panose="020A0603040505020204" pitchFamily="18" charset="0"/>
              </a:rPr>
              <a:t>Well, it is primarily used by software development teams. As the name implies, it provides the platform for developing software applications. It is a complete development and deployment environment in the cloud. It enables you to deliver everything from simple cloud-based apps to sophisticated, enterprise class cloud-enabled apps. </a:t>
            </a:r>
          </a:p>
          <a:p>
            <a:pPr algn="l"/>
            <a:r>
              <a:rPr lang="en-US" b="0" i="0" dirty="0">
                <a:solidFill>
                  <a:srgbClr val="333333"/>
                </a:solidFill>
                <a:effectLst/>
                <a:latin typeface="PT Serif" panose="020A0603040505020204" pitchFamily="18" charset="0"/>
              </a:rPr>
              <a:t>For example, let's say you want to develop data driven web applications. For this, we need a framework like ASP.NET Core or Java. To store data we need a database like SQL Server or Oracle for example. We need a web server to host and run a web application. Purchasing all these </a:t>
            </a:r>
            <a:r>
              <a:rPr lang="en-US" b="0" i="0" dirty="0" err="1">
                <a:solidFill>
                  <a:srgbClr val="333333"/>
                </a:solidFill>
                <a:effectLst/>
                <a:latin typeface="PT Serif" panose="020A0603040505020204" pitchFamily="18" charset="0"/>
              </a:rPr>
              <a:t>softwares</a:t>
            </a:r>
            <a:r>
              <a:rPr lang="en-US" b="0" i="0" dirty="0">
                <a:solidFill>
                  <a:srgbClr val="333333"/>
                </a:solidFill>
                <a:effectLst/>
                <a:latin typeface="PT Serif" panose="020A0603040505020204" pitchFamily="18" charset="0"/>
              </a:rPr>
              <a:t>, installing, setting up the development environment and maintaining it, is not only expensive but also time consuming. </a:t>
            </a:r>
          </a:p>
          <a:p>
            <a:endParaRPr lang="en-IN" dirty="0"/>
          </a:p>
        </p:txBody>
      </p:sp>
    </p:spTree>
    <p:extLst>
      <p:ext uri="{BB962C8B-B14F-4D97-AF65-F5344CB8AC3E}">
        <p14:creationId xmlns:p14="http://schemas.microsoft.com/office/powerpoint/2010/main" val="19826320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8867-7B47-4877-870A-907DBB3DD1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39ACB0-B233-440A-BE00-4A0A392D5B0E}"/>
              </a:ext>
            </a:extLst>
          </p:cNvPr>
          <p:cNvSpPr>
            <a:spLocks noGrp="1"/>
          </p:cNvSpPr>
          <p:nvPr>
            <p:ph idx="1"/>
          </p:nvPr>
        </p:nvSpPr>
        <p:spPr/>
        <p:txBody>
          <a:bodyPr>
            <a:normAutofit fontScale="92500" lnSpcReduction="10000"/>
          </a:bodyPr>
          <a:lstStyle/>
          <a:p>
            <a:pPr algn="l"/>
            <a:r>
              <a:rPr lang="en-US" b="0" i="0" dirty="0" err="1">
                <a:solidFill>
                  <a:srgbClr val="333333"/>
                </a:solidFill>
                <a:effectLst/>
                <a:latin typeface="PT Serif" panose="020A0603040505020204" pitchFamily="18" charset="0"/>
              </a:rPr>
              <a:t>ith</a:t>
            </a:r>
            <a:r>
              <a:rPr lang="en-US" b="0" i="0" dirty="0">
                <a:solidFill>
                  <a:srgbClr val="333333"/>
                </a:solidFill>
                <a:effectLst/>
                <a:latin typeface="PT Serif" panose="020A0603040505020204" pitchFamily="18" charset="0"/>
              </a:rPr>
              <a:t> Platform as a Service, the cloud service provider, provides all these </a:t>
            </a:r>
            <a:r>
              <a:rPr lang="en-US" b="0" i="0" dirty="0" err="1">
                <a:solidFill>
                  <a:srgbClr val="333333"/>
                </a:solidFill>
                <a:effectLst/>
                <a:latin typeface="PT Serif" panose="020A0603040505020204" pitchFamily="18" charset="0"/>
              </a:rPr>
              <a:t>softwares</a:t>
            </a:r>
            <a:r>
              <a:rPr lang="en-US" b="0" i="0" dirty="0">
                <a:solidFill>
                  <a:srgbClr val="333333"/>
                </a:solidFill>
                <a:effectLst/>
                <a:latin typeface="PT Serif" panose="020A0603040505020204" pitchFamily="18" charset="0"/>
              </a:rPr>
              <a:t>, installs and configures them. You have the development platform available with a few clicks in just a few minutes. You pay for the service on a pay-as-you-go basis and access it over a secure Internet connection. When you no longer need the service, you shut things down and stop paying.</a:t>
            </a:r>
          </a:p>
          <a:p>
            <a:pPr algn="l"/>
            <a:r>
              <a:rPr lang="en-US" b="0" i="0" dirty="0">
                <a:solidFill>
                  <a:srgbClr val="333333"/>
                </a:solidFill>
                <a:effectLst/>
                <a:latin typeface="PT Serif" panose="020A0603040505020204" pitchFamily="18" charset="0"/>
              </a:rPr>
              <a:t>Windows Azure, AWS Elastic Beanstalk, and Google App Engine are few examples of Platform as a Service.</a:t>
            </a:r>
          </a:p>
          <a:p>
            <a:pPr algn="l"/>
            <a:r>
              <a:rPr lang="en-US" b="0" i="0" dirty="0">
                <a:solidFill>
                  <a:srgbClr val="323131"/>
                </a:solidFill>
                <a:effectLst/>
                <a:latin typeface="PT Serif" panose="020A0603040505020204" pitchFamily="18" charset="0"/>
              </a:rPr>
              <a:t>Advantages of Platform as a Service</a:t>
            </a:r>
          </a:p>
          <a:p>
            <a:pPr algn="l"/>
            <a:r>
              <a:rPr lang="en-US" b="0" i="0" dirty="0">
                <a:solidFill>
                  <a:srgbClr val="333333"/>
                </a:solidFill>
                <a:effectLst/>
                <a:latin typeface="PT Serif" panose="020A0603040505020204" pitchFamily="18" charset="0"/>
              </a:rPr>
              <a:t>Platform as a service is a layer on top of Infrastructure as a Service. So it has all the benefits of IaaS plus the benefits specific to PaaS. IaaS provides many benefits like</a:t>
            </a:r>
          </a:p>
          <a:p>
            <a:endParaRPr lang="en-IN" dirty="0"/>
          </a:p>
        </p:txBody>
      </p:sp>
    </p:spTree>
    <p:extLst>
      <p:ext uri="{BB962C8B-B14F-4D97-AF65-F5344CB8AC3E}">
        <p14:creationId xmlns:p14="http://schemas.microsoft.com/office/powerpoint/2010/main" val="40000524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FB24E-0C02-40D7-B5AE-44436182FA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4B2746-674A-4FB5-B2F3-DF57C3E33556}"/>
              </a:ext>
            </a:extLst>
          </p:cNvPr>
          <p:cNvSpPr>
            <a:spLocks noGrp="1"/>
          </p:cNvSpPr>
          <p:nvPr>
            <p:ph idx="1"/>
          </p:nvPr>
        </p:nvSpPr>
        <p:spPr/>
        <p:txBody>
          <a:bodyPr>
            <a:normAutofit fontScale="47500" lnSpcReduction="20000"/>
          </a:bodyPr>
          <a:lstStyle/>
          <a:p>
            <a:pPr algn="l">
              <a:buFont typeface="Arial" panose="020B0604020202020204" pitchFamily="34" charset="0"/>
              <a:buChar char="•"/>
            </a:pPr>
            <a:r>
              <a:rPr lang="en-US" b="0" i="0" dirty="0">
                <a:solidFill>
                  <a:srgbClr val="333333"/>
                </a:solidFill>
                <a:effectLst/>
                <a:latin typeface="PT Serif" panose="020A0603040505020204" pitchFamily="18" charset="0"/>
              </a:rPr>
              <a:t>Reduced financial risk</a:t>
            </a:r>
          </a:p>
          <a:p>
            <a:pPr algn="l">
              <a:buFont typeface="Arial" panose="020B0604020202020204" pitchFamily="34" charset="0"/>
              <a:buChar char="•"/>
            </a:pPr>
            <a:r>
              <a:rPr lang="en-US" b="0" i="0" dirty="0">
                <a:solidFill>
                  <a:srgbClr val="333333"/>
                </a:solidFill>
                <a:effectLst/>
                <a:latin typeface="PT Serif" panose="020A0603040505020204" pitchFamily="18" charset="0"/>
              </a:rPr>
              <a:t>Deployment Speed</a:t>
            </a:r>
          </a:p>
          <a:p>
            <a:pPr algn="l">
              <a:buFont typeface="Arial" panose="020B0604020202020204" pitchFamily="34" charset="0"/>
              <a:buChar char="•"/>
            </a:pPr>
            <a:r>
              <a:rPr lang="en-US" b="0" i="0" dirty="0">
                <a:solidFill>
                  <a:srgbClr val="333333"/>
                </a:solidFill>
                <a:effectLst/>
                <a:latin typeface="PT Serif" panose="020A0603040505020204" pitchFamily="18" charset="0"/>
              </a:rPr>
              <a:t>Provision resources from geographically closer locations</a:t>
            </a:r>
          </a:p>
          <a:p>
            <a:pPr algn="l">
              <a:buFont typeface="Arial" panose="020B0604020202020204" pitchFamily="34" charset="0"/>
              <a:buChar char="•"/>
            </a:pPr>
            <a:r>
              <a:rPr lang="en-US" b="0" i="0" dirty="0">
                <a:solidFill>
                  <a:srgbClr val="333333"/>
                </a:solidFill>
                <a:effectLst/>
                <a:latin typeface="PT Serif" panose="020A0603040505020204" pitchFamily="18" charset="0"/>
              </a:rPr>
              <a:t>Auto scaling resources (</a:t>
            </a:r>
            <a:r>
              <a:rPr lang="en-US" b="0" i="0" dirty="0" err="1">
                <a:solidFill>
                  <a:srgbClr val="333333"/>
                </a:solidFill>
                <a:effectLst/>
                <a:latin typeface="PT Serif" panose="020A0603040505020204" pitchFamily="18" charset="0"/>
              </a:rPr>
              <a:t>i.e</a:t>
            </a:r>
            <a:r>
              <a:rPr lang="en-US" b="0" i="0" dirty="0">
                <a:solidFill>
                  <a:srgbClr val="333333"/>
                </a:solidFill>
                <a:effectLst/>
                <a:latin typeface="PT Serif" panose="020A0603040505020204" pitchFamily="18" charset="0"/>
              </a:rPr>
              <a:t> the underlying virtual infrastructure) up and down depending on demand</a:t>
            </a:r>
          </a:p>
          <a:p>
            <a:pPr algn="l"/>
            <a:r>
              <a:rPr lang="en-US" b="0" i="0" dirty="0">
                <a:solidFill>
                  <a:srgbClr val="333333"/>
                </a:solidFill>
                <a:effectLst/>
                <a:latin typeface="PT Serif" panose="020A0603040505020204" pitchFamily="18" charset="0"/>
              </a:rPr>
              <a:t>We discussed IaaS benefits in detail, in our previous article. The following are the benefits specific to platform as a service.</a:t>
            </a:r>
          </a:p>
          <a:p>
            <a:pPr algn="l"/>
            <a:r>
              <a:rPr lang="en-US" b="0" i="0" dirty="0">
                <a:solidFill>
                  <a:srgbClr val="000000"/>
                </a:solidFill>
                <a:effectLst/>
                <a:latin typeface="PT Serif" panose="020A0603040505020204" pitchFamily="18" charset="0"/>
              </a:rPr>
              <a:t>Greatly reduces development time</a:t>
            </a:r>
          </a:p>
          <a:p>
            <a:pPr algn="l"/>
            <a:r>
              <a:rPr lang="en-US" b="0" i="0" dirty="0">
                <a:solidFill>
                  <a:srgbClr val="333333"/>
                </a:solidFill>
                <a:effectLst/>
                <a:latin typeface="PT Serif" panose="020A0603040505020204" pitchFamily="18" charset="0"/>
              </a:rPr>
              <a:t>Platform as a Service greatly reduces development time. Just imagine the amount of time it takes to procure your own infrastructure, purchase all the </a:t>
            </a:r>
            <a:r>
              <a:rPr lang="en-US" b="0" i="0" dirty="0" err="1">
                <a:solidFill>
                  <a:srgbClr val="333333"/>
                </a:solidFill>
                <a:effectLst/>
                <a:latin typeface="PT Serif" panose="020A0603040505020204" pitchFamily="18" charset="0"/>
              </a:rPr>
              <a:t>softwares</a:t>
            </a:r>
            <a:r>
              <a:rPr lang="en-US" b="0" i="0" dirty="0">
                <a:solidFill>
                  <a:srgbClr val="333333"/>
                </a:solidFill>
                <a:effectLst/>
                <a:latin typeface="PT Serif" panose="020A0603040505020204" pitchFamily="18" charset="0"/>
              </a:rPr>
              <a:t>, install, configure and set up your own development environment. With Platform as a Service, in just a few minutes with a few simple clicks you gain instant access to a complete software development environment. It also provides templates and reusable application components and features such as search, directory services, security features and so on.</a:t>
            </a:r>
          </a:p>
          <a:p>
            <a:pPr algn="l"/>
            <a:r>
              <a:rPr lang="en-US" b="0" i="0" dirty="0">
                <a:solidFill>
                  <a:srgbClr val="000000"/>
                </a:solidFill>
                <a:effectLst/>
                <a:latin typeface="PT Serif" panose="020A0603040505020204" pitchFamily="18" charset="0"/>
              </a:rPr>
              <a:t>Great support for global teams</a:t>
            </a:r>
          </a:p>
          <a:p>
            <a:pPr algn="l"/>
            <a:r>
              <a:rPr lang="en-US" b="0" i="0" dirty="0">
                <a:solidFill>
                  <a:srgbClr val="333333"/>
                </a:solidFill>
                <a:effectLst/>
                <a:latin typeface="PT Serif" panose="020A0603040505020204" pitchFamily="18" charset="0"/>
              </a:rPr>
              <a:t>Platform as a Service, supports global teams. To access the development environment, all you need is an internet connection. So your development team members can be located anywhere in the world, I mean, in any remote location. It doesn't really matter. As long as they have an internet connection, they can connect and work together on projects.</a:t>
            </a:r>
          </a:p>
          <a:p>
            <a:pPr algn="l"/>
            <a:r>
              <a:rPr lang="en-US" b="0" i="0" dirty="0">
                <a:solidFill>
                  <a:srgbClr val="000000"/>
                </a:solidFill>
                <a:effectLst/>
                <a:latin typeface="PT Serif" panose="020A0603040505020204" pitchFamily="18" charset="0"/>
              </a:rPr>
              <a:t>Develop for multiple platforms</a:t>
            </a:r>
          </a:p>
          <a:p>
            <a:pPr algn="l"/>
            <a:r>
              <a:rPr lang="en-US" b="0" i="0" dirty="0">
                <a:solidFill>
                  <a:srgbClr val="333333"/>
                </a:solidFill>
                <a:effectLst/>
                <a:latin typeface="PT Serif" panose="020A0603040505020204" pitchFamily="18" charset="0"/>
              </a:rPr>
              <a:t>PaaS provides options for developing multiple platforms, such as computers, mobile devices and browsers. In short, it makes developing cross-platform apps quicker and easier.</a:t>
            </a:r>
          </a:p>
          <a:p>
            <a:endParaRPr lang="en-IN" dirty="0"/>
          </a:p>
        </p:txBody>
      </p:sp>
    </p:spTree>
    <p:extLst>
      <p:ext uri="{BB962C8B-B14F-4D97-AF65-F5344CB8AC3E}">
        <p14:creationId xmlns:p14="http://schemas.microsoft.com/office/powerpoint/2010/main" val="12875362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B858A-FBDB-42F8-B83E-C4939D5987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D3A76A-C794-45C7-AC38-EC66288EF6B4}"/>
              </a:ext>
            </a:extLst>
          </p:cNvPr>
          <p:cNvSpPr>
            <a:spLocks noGrp="1"/>
          </p:cNvSpPr>
          <p:nvPr>
            <p:ph idx="1"/>
          </p:nvPr>
        </p:nvSpPr>
        <p:spPr/>
        <p:txBody>
          <a:bodyPr>
            <a:normAutofit fontScale="55000" lnSpcReduction="20000"/>
          </a:bodyPr>
          <a:lstStyle/>
          <a:p>
            <a:pPr algn="l"/>
            <a:r>
              <a:rPr lang="en-US" b="0" i="0" dirty="0">
                <a:solidFill>
                  <a:srgbClr val="000000"/>
                </a:solidFill>
                <a:effectLst/>
                <a:latin typeface="Segoe UI" panose="020B0502040204020203" pitchFamily="34" charset="0"/>
              </a:rPr>
              <a:t>What is SaaS in cloud computing | Software as a Service</a:t>
            </a:r>
          </a:p>
          <a:p>
            <a:pPr algn="l"/>
            <a:br>
              <a:rPr lang="en-US" dirty="0"/>
            </a:br>
            <a:r>
              <a:rPr lang="en-US" b="0" i="0" dirty="0">
                <a:solidFill>
                  <a:srgbClr val="333333"/>
                </a:solidFill>
                <a:effectLst/>
                <a:latin typeface="PT Serif" panose="020A0603040505020204" pitchFamily="18" charset="0"/>
              </a:rPr>
              <a:t>In this article we will understand, what is Software as a Service (also called SaaS). Who uses this service. Few examples and the benefits it provides.</a:t>
            </a:r>
          </a:p>
          <a:p>
            <a:pPr algn="l"/>
            <a:r>
              <a:rPr lang="en-US" b="0" i="0" dirty="0">
                <a:solidFill>
                  <a:srgbClr val="323131"/>
                </a:solidFill>
                <a:effectLst/>
                <a:latin typeface="inherit"/>
              </a:rPr>
              <a:t>What is Software as a Service (SaaS)</a:t>
            </a:r>
          </a:p>
          <a:p>
            <a:pPr algn="l"/>
            <a:r>
              <a:rPr lang="en-US" b="0" i="0" dirty="0">
                <a:solidFill>
                  <a:srgbClr val="333333"/>
                </a:solidFill>
                <a:effectLst/>
                <a:latin typeface="PT Serif" panose="020A0603040505020204" pitchFamily="18" charset="0"/>
              </a:rPr>
              <a:t>In our previous 2 articles, we discussed </a:t>
            </a:r>
          </a:p>
          <a:p>
            <a:pPr algn="l">
              <a:buFont typeface="+mj-lt"/>
              <a:buAutoNum type="arabicPeriod"/>
            </a:pPr>
            <a:r>
              <a:rPr lang="en-US" b="0" i="0" u="none" strike="noStrike" dirty="0">
                <a:solidFill>
                  <a:srgbClr val="3287B2"/>
                </a:solidFill>
                <a:effectLst/>
                <a:latin typeface="PT Serif" panose="020A0603040505020204" pitchFamily="18" charset="0"/>
                <a:hlinkClick r:id="rId2" tooltip="Infrastructure as a Service explained"/>
              </a:rPr>
              <a:t>What is Infrastructure as a Service</a:t>
            </a:r>
            <a:endParaRPr lang="en-US" b="0" i="0" dirty="0">
              <a:solidFill>
                <a:srgbClr val="333333"/>
              </a:solidFill>
              <a:effectLst/>
              <a:latin typeface="PT Serif" panose="020A0603040505020204" pitchFamily="18" charset="0"/>
            </a:endParaRPr>
          </a:p>
          <a:p>
            <a:pPr algn="l">
              <a:buFont typeface="+mj-lt"/>
              <a:buAutoNum type="arabicPeriod"/>
            </a:pPr>
            <a:r>
              <a:rPr lang="en-US" b="0" i="0" u="none" strike="noStrike" dirty="0">
                <a:solidFill>
                  <a:srgbClr val="3287B2"/>
                </a:solidFill>
                <a:effectLst/>
                <a:latin typeface="PT Serif" panose="020A0603040505020204" pitchFamily="18" charset="0"/>
                <a:hlinkClick r:id="rId3" tooltip="Platform as a Service explained"/>
              </a:rPr>
              <a:t>What is Platform as a Service</a:t>
            </a:r>
            <a:endParaRPr lang="en-US" b="0" i="0" dirty="0">
              <a:solidFill>
                <a:srgbClr val="333333"/>
              </a:solidFill>
              <a:effectLst/>
              <a:latin typeface="PT Serif" panose="020A0603040505020204" pitchFamily="18" charset="0"/>
            </a:endParaRPr>
          </a:p>
          <a:p>
            <a:pPr algn="l"/>
            <a:r>
              <a:rPr lang="en-US" b="0" i="0" dirty="0">
                <a:solidFill>
                  <a:srgbClr val="333333"/>
                </a:solidFill>
                <a:effectLst/>
                <a:latin typeface="PT Serif" panose="020A0603040505020204" pitchFamily="18" charset="0"/>
              </a:rPr>
              <a:t>As you can see from the diagram below, with Software as a Service, the cloud service provider manages </a:t>
            </a:r>
            <a:r>
              <a:rPr lang="en-US" b="0" i="0" dirty="0" err="1">
                <a:solidFill>
                  <a:srgbClr val="333333"/>
                </a:solidFill>
                <a:effectLst/>
                <a:latin typeface="PT Serif" panose="020A0603040505020204" pitchFamily="18" charset="0"/>
              </a:rPr>
              <a:t>everythig</a:t>
            </a:r>
            <a:r>
              <a:rPr lang="en-US" b="0" i="0" dirty="0">
                <a:solidFill>
                  <a:srgbClr val="333333"/>
                </a:solidFill>
                <a:effectLst/>
                <a:latin typeface="PT Serif" panose="020A0603040505020204" pitchFamily="18" charset="0"/>
              </a:rPr>
              <a:t> for us. We do not have to worry about any of the following</a:t>
            </a:r>
          </a:p>
          <a:p>
            <a:pPr algn="l">
              <a:buFont typeface="Arial" panose="020B0604020202020204" pitchFamily="34" charset="0"/>
              <a:buChar char="•"/>
            </a:pPr>
            <a:r>
              <a:rPr lang="en-US" b="0" i="0" dirty="0">
                <a:solidFill>
                  <a:srgbClr val="333333"/>
                </a:solidFill>
                <a:effectLst/>
                <a:latin typeface="PT Serif" panose="020A0603040505020204" pitchFamily="18" charset="0"/>
              </a:rPr>
              <a:t>Purchasing and setting up physical hardware.</a:t>
            </a:r>
          </a:p>
          <a:p>
            <a:pPr algn="l">
              <a:buFont typeface="Arial" panose="020B0604020202020204" pitchFamily="34" charset="0"/>
              <a:buChar char="•"/>
            </a:pPr>
            <a:r>
              <a:rPr lang="en-US" b="0" i="0" dirty="0">
                <a:solidFill>
                  <a:srgbClr val="333333"/>
                </a:solidFill>
                <a:effectLst/>
                <a:latin typeface="PT Serif" panose="020A0603040505020204" pitchFamily="18" charset="0"/>
              </a:rPr>
              <a:t>Installing operating system.</a:t>
            </a:r>
          </a:p>
          <a:p>
            <a:pPr algn="l">
              <a:buFont typeface="Arial" panose="020B0604020202020204" pitchFamily="34" charset="0"/>
              <a:buChar char="•"/>
            </a:pPr>
            <a:r>
              <a:rPr lang="en-US" b="0" i="0" dirty="0">
                <a:solidFill>
                  <a:srgbClr val="333333"/>
                </a:solidFill>
                <a:effectLst/>
                <a:latin typeface="PT Serif" panose="020A0603040505020204" pitchFamily="18" charset="0"/>
              </a:rPr>
              <a:t>Virtualization.</a:t>
            </a:r>
          </a:p>
          <a:p>
            <a:pPr algn="l">
              <a:buFont typeface="Arial" panose="020B0604020202020204" pitchFamily="34" charset="0"/>
              <a:buChar char="•"/>
            </a:pPr>
            <a:r>
              <a:rPr lang="en-US" b="0" i="0" dirty="0">
                <a:solidFill>
                  <a:srgbClr val="333333"/>
                </a:solidFill>
                <a:effectLst/>
                <a:latin typeface="PT Serif" panose="020A0603040505020204" pitchFamily="18" charset="0"/>
              </a:rPr>
              <a:t>Setting up network.</a:t>
            </a:r>
          </a:p>
          <a:p>
            <a:pPr algn="l">
              <a:buFont typeface="Arial" panose="020B0604020202020204" pitchFamily="34" charset="0"/>
              <a:buChar char="•"/>
            </a:pPr>
            <a:r>
              <a:rPr lang="en-US" b="0" i="0" dirty="0">
                <a:solidFill>
                  <a:srgbClr val="333333"/>
                </a:solidFill>
                <a:effectLst/>
                <a:latin typeface="PT Serif" panose="020A0603040505020204" pitchFamily="18" charset="0"/>
              </a:rPr>
              <a:t>Installing and maintaining middleware, runtime and applications.</a:t>
            </a:r>
          </a:p>
          <a:p>
            <a:endParaRPr lang="en-IN" dirty="0"/>
          </a:p>
        </p:txBody>
      </p:sp>
    </p:spTree>
    <p:extLst>
      <p:ext uri="{BB962C8B-B14F-4D97-AF65-F5344CB8AC3E}">
        <p14:creationId xmlns:p14="http://schemas.microsoft.com/office/powerpoint/2010/main" val="26327265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1D77-286F-4C78-9815-007C13863169}"/>
              </a:ext>
            </a:extLst>
          </p:cNvPr>
          <p:cNvSpPr>
            <a:spLocks noGrp="1"/>
          </p:cNvSpPr>
          <p:nvPr>
            <p:ph type="title"/>
          </p:nvPr>
        </p:nvSpPr>
        <p:spPr/>
        <p:txBody>
          <a:bodyPr/>
          <a:lstStyle/>
          <a:p>
            <a:endParaRPr lang="en-IN"/>
          </a:p>
        </p:txBody>
      </p:sp>
      <p:pic>
        <p:nvPicPr>
          <p:cNvPr id="19458" name="Picture 2" descr="What is Software as a Service">
            <a:extLst>
              <a:ext uri="{FF2B5EF4-FFF2-40B4-BE49-F238E27FC236}">
                <a16:creationId xmlns:a16="http://schemas.microsoft.com/office/drawing/2014/main" id="{7A8CFFB7-C9E4-45B0-BD29-05F5D9E0BA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30165" y="3241199"/>
            <a:ext cx="1931670" cy="1520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0182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5D345-8F1B-43FE-A35A-C0FB3F2850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5464E8-5F76-4463-BC32-785F936D17DB}"/>
              </a:ext>
            </a:extLst>
          </p:cNvPr>
          <p:cNvSpPr>
            <a:spLocks noGrp="1"/>
          </p:cNvSpPr>
          <p:nvPr>
            <p:ph idx="1"/>
          </p:nvPr>
        </p:nvSpPr>
        <p:spPr/>
        <p:txBody>
          <a:bodyPr/>
          <a:lstStyle/>
          <a:p>
            <a:r>
              <a:rPr lang="en-US" b="0" i="0" dirty="0">
                <a:solidFill>
                  <a:srgbClr val="333333"/>
                </a:solidFill>
                <a:effectLst/>
                <a:latin typeface="PT Serif" panose="020A0603040505020204" pitchFamily="18" charset="0"/>
              </a:rPr>
              <a:t>All these are taken care by the service provider. So the bottom line is, all the hardware and software is maintained for us by the cloud service provider. We simply access the software </a:t>
            </a:r>
            <a:r>
              <a:rPr lang="en-US" b="0" i="0" dirty="0" err="1">
                <a:solidFill>
                  <a:srgbClr val="333333"/>
                </a:solidFill>
                <a:effectLst/>
                <a:latin typeface="PT Serif" panose="020A0603040505020204" pitchFamily="18" charset="0"/>
              </a:rPr>
              <a:t>i.e</a:t>
            </a:r>
            <a:r>
              <a:rPr lang="en-US" b="0" i="0" dirty="0">
                <a:solidFill>
                  <a:srgbClr val="333333"/>
                </a:solidFill>
                <a:effectLst/>
                <a:latin typeface="PT Serif" panose="020A0603040505020204" pitchFamily="18" charset="0"/>
              </a:rPr>
              <a:t> the application which we want to use for our business over the internet. The software runs at the cloud service provider data center on their physical servers. Event the data the application captures is stored at the cloud service provider data center. So the point, that I am trying to make is, everything is managed for us by the cloud service provider. We simply access the service over the internet and as it supports pay as you go model, we pay a monthly fee based on the usage.</a:t>
            </a:r>
            <a:endParaRPr lang="en-IN" dirty="0"/>
          </a:p>
        </p:txBody>
      </p:sp>
    </p:spTree>
    <p:extLst>
      <p:ext uri="{BB962C8B-B14F-4D97-AF65-F5344CB8AC3E}">
        <p14:creationId xmlns:p14="http://schemas.microsoft.com/office/powerpoint/2010/main" val="306438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C7882-404B-4212-8D55-8EB0237C25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AC9984-22A9-4937-89ED-808F24C7BE89}"/>
              </a:ext>
            </a:extLst>
          </p:cNvPr>
          <p:cNvSpPr>
            <a:spLocks noGrp="1"/>
          </p:cNvSpPr>
          <p:nvPr>
            <p:ph idx="1"/>
          </p:nvPr>
        </p:nvSpPr>
        <p:spPr/>
        <p:txBody>
          <a:bodyPr/>
          <a:lstStyle/>
          <a:p>
            <a:pPr algn="just"/>
            <a:r>
              <a:rPr lang="en-US" b="1" i="0" dirty="0">
                <a:solidFill>
                  <a:srgbClr val="4A4A4A"/>
                </a:solidFill>
                <a:effectLst/>
                <a:latin typeface="Open Sans" panose="020B0606030504020204" pitchFamily="34" charset="0"/>
              </a:rPr>
              <a:t>SaaS(Software As a Service)</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In this service the Cloud Provider leases applications or </a:t>
            </a:r>
            <a:r>
              <a:rPr lang="en-US" b="0" i="0" dirty="0" err="1">
                <a:solidFill>
                  <a:srgbClr val="4A4A4A"/>
                </a:solidFill>
                <a:effectLst/>
                <a:latin typeface="Open Sans" panose="020B0606030504020204" pitchFamily="34" charset="0"/>
              </a:rPr>
              <a:t>softwares</a:t>
            </a:r>
            <a:r>
              <a:rPr lang="en-US" b="0" i="0" dirty="0">
                <a:solidFill>
                  <a:srgbClr val="4A4A4A"/>
                </a:solidFill>
                <a:effectLst/>
                <a:latin typeface="Open Sans" panose="020B0606030504020204" pitchFamily="34" charset="0"/>
              </a:rPr>
              <a:t> which are owned by them to its client. The client can access these </a:t>
            </a:r>
            <a:r>
              <a:rPr lang="en-US" b="0" i="0" dirty="0" err="1">
                <a:solidFill>
                  <a:srgbClr val="4A4A4A"/>
                </a:solidFill>
                <a:effectLst/>
                <a:latin typeface="Open Sans" panose="020B0606030504020204" pitchFamily="34" charset="0"/>
              </a:rPr>
              <a:t>softwares</a:t>
            </a:r>
            <a:r>
              <a:rPr lang="en-US" b="0" i="0" dirty="0">
                <a:solidFill>
                  <a:srgbClr val="4A4A4A"/>
                </a:solidFill>
                <a:effectLst/>
                <a:latin typeface="Open Sans" panose="020B0606030504020204" pitchFamily="34" charset="0"/>
              </a:rPr>
              <a:t> on any device which is connected to the Internet using tools such as a web browser, an app etc.</a:t>
            </a:r>
          </a:p>
          <a:p>
            <a:pPr algn="just"/>
            <a:r>
              <a:rPr lang="en-US" b="1" i="0" dirty="0">
                <a:solidFill>
                  <a:srgbClr val="4A4A4A"/>
                </a:solidFill>
                <a:effectLst/>
                <a:latin typeface="Open Sans" panose="020B0606030504020204" pitchFamily="34" charset="0"/>
              </a:rPr>
              <a:t>For Example:</a:t>
            </a:r>
            <a:r>
              <a:rPr lang="en-US" b="0" i="0" dirty="0">
                <a:solidFill>
                  <a:srgbClr val="4A4A4A"/>
                </a:solidFill>
                <a:effectLst/>
                <a:latin typeface="Open Sans" panose="020B0606030504020204" pitchFamily="34" charset="0"/>
              </a:rPr>
              <a:t> salesforce.com provides the CRM(Customer Relation Manager) on a cloud infrastructure to its client and charges them for it, but the software is owned by the salesforce company only.</a:t>
            </a:r>
          </a:p>
          <a:p>
            <a:endParaRPr lang="en-IN" dirty="0"/>
          </a:p>
        </p:txBody>
      </p:sp>
    </p:spTree>
    <p:extLst>
      <p:ext uri="{BB962C8B-B14F-4D97-AF65-F5344CB8AC3E}">
        <p14:creationId xmlns:p14="http://schemas.microsoft.com/office/powerpoint/2010/main" val="38271838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6371-9BDB-4AEF-8984-97F616D6412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3005CAA-3539-450B-8154-763414D07884}"/>
              </a:ext>
            </a:extLst>
          </p:cNvPr>
          <p:cNvSpPr>
            <a:spLocks noGrp="1"/>
          </p:cNvSpPr>
          <p:nvPr>
            <p:ph idx="1"/>
          </p:nvPr>
        </p:nvSpPr>
        <p:spPr/>
        <p:txBody>
          <a:bodyPr/>
          <a:lstStyle/>
          <a:p>
            <a:r>
              <a:rPr lang="en-US" dirty="0"/>
              <a:t>Who uses Software as a Service</a:t>
            </a:r>
          </a:p>
          <a:p>
            <a:r>
              <a:rPr lang="en-US" dirty="0"/>
              <a:t>Everyone, individuals and </a:t>
            </a:r>
            <a:r>
              <a:rPr lang="en-US" dirty="0" err="1"/>
              <a:t>organisations</a:t>
            </a:r>
            <a:r>
              <a:rPr lang="en-US" dirty="0"/>
              <a:t> of all sizes - small, medium and even large enterprises.</a:t>
            </a:r>
            <a:endParaRPr lang="en-IN" dirty="0"/>
          </a:p>
        </p:txBody>
      </p:sp>
    </p:spTree>
    <p:extLst>
      <p:ext uri="{BB962C8B-B14F-4D97-AF65-F5344CB8AC3E}">
        <p14:creationId xmlns:p14="http://schemas.microsoft.com/office/powerpoint/2010/main" val="35164529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94623-2EFF-42F1-9615-CA0B3D37D9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87D0AA4-AADF-443B-BD55-1D017160A825}"/>
              </a:ext>
            </a:extLst>
          </p:cNvPr>
          <p:cNvSpPr>
            <a:spLocks noGrp="1"/>
          </p:cNvSpPr>
          <p:nvPr>
            <p:ph idx="1"/>
          </p:nvPr>
        </p:nvSpPr>
        <p:spPr/>
        <p:txBody>
          <a:bodyPr>
            <a:normAutofit fontScale="85000" lnSpcReduction="20000"/>
          </a:bodyPr>
          <a:lstStyle/>
          <a:p>
            <a:pPr algn="l"/>
            <a:r>
              <a:rPr lang="en-US" b="0" i="0" dirty="0">
                <a:solidFill>
                  <a:srgbClr val="323131"/>
                </a:solidFill>
                <a:effectLst/>
                <a:latin typeface="PT Serif" panose="020A0603040505020204" pitchFamily="18" charset="0"/>
              </a:rPr>
              <a:t>Examples of Software as a Service</a:t>
            </a:r>
          </a:p>
          <a:p>
            <a:pPr algn="l"/>
            <a:r>
              <a:rPr lang="en-US" b="0" i="0" dirty="0">
                <a:solidFill>
                  <a:srgbClr val="333333"/>
                </a:solidFill>
                <a:effectLst/>
                <a:latin typeface="PT Serif" panose="020A0603040505020204" pitchFamily="18" charset="0"/>
              </a:rPr>
              <a:t>I bet most of us will be using at least 2 to 3 Software as a Service applications. A few examples of Software as a Service are GMAIL, Netflix, Amazon Prime, Dropbox, Google Drive and Office 365. How many of these SaaS applications do you use. If you aske me, I use all </a:t>
            </a:r>
            <a:r>
              <a:rPr lang="en-US" b="0" i="0" dirty="0" err="1">
                <a:solidFill>
                  <a:srgbClr val="333333"/>
                </a:solidFill>
                <a:effectLst/>
                <a:latin typeface="PT Serif" panose="020A0603040505020204" pitchFamily="18" charset="0"/>
              </a:rPr>
              <a:t>ofthem</a:t>
            </a:r>
            <a:r>
              <a:rPr lang="en-US" b="0" i="0" dirty="0">
                <a:solidFill>
                  <a:srgbClr val="333333"/>
                </a:solidFill>
                <a:effectLst/>
                <a:latin typeface="PT Serif" panose="020A0603040505020204" pitchFamily="18" charset="0"/>
              </a:rPr>
              <a:t>. If we take GMAIL for example. It is hosted by Google on their physical servers at their data-centers. We don't host or install anything on our computer or laptop. We simply fire up our </a:t>
            </a:r>
            <a:r>
              <a:rPr lang="en-US" b="0" i="0" dirty="0" err="1">
                <a:solidFill>
                  <a:srgbClr val="333333"/>
                </a:solidFill>
                <a:effectLst/>
                <a:latin typeface="PT Serif" panose="020A0603040505020204" pitchFamily="18" charset="0"/>
              </a:rPr>
              <a:t>favourite</a:t>
            </a:r>
            <a:r>
              <a:rPr lang="en-US" b="0" i="0" dirty="0">
                <a:solidFill>
                  <a:srgbClr val="333333"/>
                </a:solidFill>
                <a:effectLst/>
                <a:latin typeface="PT Serif" panose="020A0603040505020204" pitchFamily="18" charset="0"/>
              </a:rPr>
              <a:t> browser, point it to GMAIL.com and access the GMAIL software as a service over the internet.</a:t>
            </a:r>
          </a:p>
          <a:p>
            <a:pPr algn="l"/>
            <a:r>
              <a:rPr lang="en-US" b="0" i="0" dirty="0">
                <a:solidFill>
                  <a:srgbClr val="333333"/>
                </a:solidFill>
                <a:effectLst/>
                <a:latin typeface="PT Serif" panose="020A0603040505020204" pitchFamily="18" charset="0"/>
              </a:rPr>
              <a:t>There are a wide variety of SaaS applications both for personal and business use cases. We have SaaS applications for customer relationship management (CRM), financial management, sales management, human resource management (HRM), billing, entertainment, storage, collaboration etc.</a:t>
            </a:r>
          </a:p>
          <a:p>
            <a:endParaRPr lang="en-IN" dirty="0"/>
          </a:p>
        </p:txBody>
      </p:sp>
    </p:spTree>
    <p:extLst>
      <p:ext uri="{BB962C8B-B14F-4D97-AF65-F5344CB8AC3E}">
        <p14:creationId xmlns:p14="http://schemas.microsoft.com/office/powerpoint/2010/main" val="24824801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C25F-EF17-42C2-B655-DD2A1A0D2B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8F5C81-5C82-455F-AD9E-750C7765A68B}"/>
              </a:ext>
            </a:extLst>
          </p:cNvPr>
          <p:cNvSpPr>
            <a:spLocks noGrp="1"/>
          </p:cNvSpPr>
          <p:nvPr>
            <p:ph idx="1"/>
          </p:nvPr>
        </p:nvSpPr>
        <p:spPr/>
        <p:txBody>
          <a:bodyPr>
            <a:normAutofit fontScale="47500" lnSpcReduction="20000"/>
          </a:bodyPr>
          <a:lstStyle/>
          <a:p>
            <a:pPr algn="l"/>
            <a:r>
              <a:rPr lang="en-US" b="0" i="0" dirty="0">
                <a:solidFill>
                  <a:srgbClr val="323131"/>
                </a:solidFill>
                <a:effectLst/>
                <a:latin typeface="PT Serif" panose="020A0603040505020204" pitchFamily="18" charset="0"/>
              </a:rPr>
              <a:t>Benefits of Software as a Service</a:t>
            </a:r>
          </a:p>
          <a:p>
            <a:pPr algn="l"/>
            <a:r>
              <a:rPr lang="en-US" b="0" i="0" dirty="0">
                <a:solidFill>
                  <a:srgbClr val="000000"/>
                </a:solidFill>
                <a:effectLst/>
                <a:latin typeface="PT Serif" panose="020A0603040505020204" pitchFamily="18" charset="0"/>
              </a:rPr>
              <a:t>Very easy to get started</a:t>
            </a:r>
          </a:p>
          <a:p>
            <a:pPr algn="l"/>
            <a:r>
              <a:rPr lang="en-US" b="0" i="0" dirty="0">
                <a:solidFill>
                  <a:srgbClr val="333333"/>
                </a:solidFill>
                <a:effectLst/>
                <a:latin typeface="PT Serif" panose="020A0603040505020204" pitchFamily="18" charset="0"/>
              </a:rPr>
              <a:t>It is very easy to get started with a SaaS application. Think about a traditional business application running on-premise. You need to purchase hardware </a:t>
            </a:r>
            <a:r>
              <a:rPr lang="en-US" b="0" i="0" dirty="0" err="1">
                <a:solidFill>
                  <a:srgbClr val="333333"/>
                </a:solidFill>
                <a:effectLst/>
                <a:latin typeface="PT Serif" panose="020A0603040505020204" pitchFamily="18" charset="0"/>
              </a:rPr>
              <a:t>i.e</a:t>
            </a:r>
            <a:r>
              <a:rPr lang="en-US" b="0" i="0" dirty="0">
                <a:solidFill>
                  <a:srgbClr val="333333"/>
                </a:solidFill>
                <a:effectLst/>
                <a:latin typeface="PT Serif" panose="020A0603040505020204" pitchFamily="18" charset="0"/>
              </a:rPr>
              <a:t> a physical server and all the related hardware. Install the operating system, runtime, middleware and any other dependencies. On top of this you install the software application, configure it and then you have it available for business. You also need to recruit work-force to maintain the servers and the application </a:t>
            </a:r>
            <a:r>
              <a:rPr lang="en-US" b="0" i="0" dirty="0" err="1">
                <a:solidFill>
                  <a:srgbClr val="333333"/>
                </a:solidFill>
                <a:effectLst/>
                <a:latin typeface="PT Serif" panose="020A0603040505020204" pitchFamily="18" charset="0"/>
              </a:rPr>
              <a:t>i.e</a:t>
            </a:r>
            <a:r>
              <a:rPr lang="en-US" b="0" i="0" dirty="0">
                <a:solidFill>
                  <a:srgbClr val="333333"/>
                </a:solidFill>
                <a:effectLst/>
                <a:latin typeface="PT Serif" panose="020A0603040505020204" pitchFamily="18" charset="0"/>
              </a:rPr>
              <a:t> install patches and updates. </a:t>
            </a:r>
          </a:p>
          <a:p>
            <a:pPr algn="l"/>
            <a:r>
              <a:rPr lang="en-US" b="0" i="0" dirty="0">
                <a:solidFill>
                  <a:srgbClr val="333333"/>
                </a:solidFill>
                <a:effectLst/>
                <a:latin typeface="PT Serif" panose="020A0603040505020204" pitchFamily="18" charset="0"/>
              </a:rPr>
              <a:t>Compare this to a SaaS application. You simply </a:t>
            </a:r>
            <a:r>
              <a:rPr lang="en-US" b="0" i="0" dirty="0" err="1">
                <a:solidFill>
                  <a:srgbClr val="333333"/>
                </a:solidFill>
                <a:effectLst/>
                <a:latin typeface="PT Serif" panose="020A0603040505020204" pitchFamily="18" charset="0"/>
              </a:rPr>
              <a:t>fireup</a:t>
            </a:r>
            <a:r>
              <a:rPr lang="en-US" b="0" i="0" dirty="0">
                <a:solidFill>
                  <a:srgbClr val="333333"/>
                </a:solidFill>
                <a:effectLst/>
                <a:latin typeface="PT Serif" panose="020A0603040505020204" pitchFamily="18" charset="0"/>
              </a:rPr>
              <a:t> your </a:t>
            </a:r>
            <a:r>
              <a:rPr lang="en-US" b="0" i="0" dirty="0" err="1">
                <a:solidFill>
                  <a:srgbClr val="333333"/>
                </a:solidFill>
                <a:effectLst/>
                <a:latin typeface="PT Serif" panose="020A0603040505020204" pitchFamily="18" charset="0"/>
              </a:rPr>
              <a:t>favourite</a:t>
            </a:r>
            <a:r>
              <a:rPr lang="en-US" b="0" i="0" dirty="0">
                <a:solidFill>
                  <a:srgbClr val="333333"/>
                </a:solidFill>
                <a:effectLst/>
                <a:latin typeface="PT Serif" panose="020A0603040505020204" pitchFamily="18" charset="0"/>
              </a:rPr>
              <a:t> browser and access the SaaS application over the internet. There might be some customization and configuration required, but it is definitely very easy to get started with a SaaS application than running that same application on-premise.</a:t>
            </a:r>
          </a:p>
          <a:p>
            <a:pPr algn="l"/>
            <a:r>
              <a:rPr lang="en-US" b="0" i="0" dirty="0">
                <a:solidFill>
                  <a:srgbClr val="000000"/>
                </a:solidFill>
                <a:effectLst/>
                <a:latin typeface="PT Serif" panose="020A0603040505020204" pitchFamily="18" charset="0"/>
              </a:rPr>
              <a:t>Accessibility </a:t>
            </a:r>
          </a:p>
          <a:p>
            <a:pPr algn="l"/>
            <a:r>
              <a:rPr lang="en-US" b="0" i="0" dirty="0">
                <a:solidFill>
                  <a:srgbClr val="333333"/>
                </a:solidFill>
                <a:effectLst/>
                <a:latin typeface="PT Serif" panose="020A0603040505020204" pitchFamily="18" charset="0"/>
              </a:rPr>
              <a:t>You access SaaS applications over the internet. So this means as long as you have an internet connection, you can access a SaaS application from anywhere and any internet enabled device.</a:t>
            </a:r>
          </a:p>
          <a:p>
            <a:pPr algn="l"/>
            <a:r>
              <a:rPr lang="en-US" b="0" i="0" dirty="0">
                <a:solidFill>
                  <a:srgbClr val="000000"/>
                </a:solidFill>
                <a:effectLst/>
                <a:latin typeface="PT Serif" panose="020A0603040505020204" pitchFamily="18" charset="0"/>
              </a:rPr>
              <a:t>Automatic updates </a:t>
            </a:r>
          </a:p>
          <a:p>
            <a:pPr algn="l"/>
            <a:r>
              <a:rPr lang="en-US" b="0" i="0" dirty="0">
                <a:solidFill>
                  <a:srgbClr val="333333"/>
                </a:solidFill>
                <a:effectLst/>
                <a:latin typeface="PT Serif" panose="020A0603040505020204" pitchFamily="18" charset="0"/>
              </a:rPr>
              <a:t>With a SaaS application you don't have to worry about installing updates or patches. These are automatically provided by the cloud service provider, that too, in most cases, with a ZERO down-time. This obviously reduces the burden on the in-house development and IT staff.</a:t>
            </a:r>
          </a:p>
          <a:p>
            <a:pPr algn="l"/>
            <a:r>
              <a:rPr lang="en-US" b="0" i="0" dirty="0">
                <a:solidFill>
                  <a:srgbClr val="000000"/>
                </a:solidFill>
                <a:effectLst/>
                <a:latin typeface="PT Serif" panose="020A0603040505020204" pitchFamily="18" charset="0"/>
              </a:rPr>
              <a:t>Flexible usage-based pricing</a:t>
            </a:r>
          </a:p>
          <a:p>
            <a:pPr algn="l"/>
            <a:r>
              <a:rPr lang="en-US" b="0" i="0" dirty="0">
                <a:solidFill>
                  <a:srgbClr val="333333"/>
                </a:solidFill>
                <a:effectLst/>
                <a:latin typeface="PT Serif" panose="020A0603040505020204" pitchFamily="18" charset="0"/>
              </a:rPr>
              <a:t>Flexible usage-based pricing. No upfront huge capital expenditure. You only pay for what you use. For example, if you have 10 users using the application you only pay for that 10 users. You also have the flexibility to scale the number of users up and down depending on your business needs.</a:t>
            </a:r>
          </a:p>
          <a:p>
            <a:endParaRPr lang="en-IN" dirty="0"/>
          </a:p>
        </p:txBody>
      </p:sp>
    </p:spTree>
    <p:extLst>
      <p:ext uri="{BB962C8B-B14F-4D97-AF65-F5344CB8AC3E}">
        <p14:creationId xmlns:p14="http://schemas.microsoft.com/office/powerpoint/2010/main" val="37587034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56E63-B5B7-46B6-A050-42BAB1CB2A8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CE9B60-809B-482B-9526-4B40A5264B36}"/>
              </a:ext>
            </a:extLst>
          </p:cNvPr>
          <p:cNvSpPr>
            <a:spLocks noGrp="1"/>
          </p:cNvSpPr>
          <p:nvPr>
            <p:ph idx="1"/>
          </p:nvPr>
        </p:nvSpPr>
        <p:spPr/>
        <p:txBody>
          <a:bodyPr>
            <a:normAutofit fontScale="70000" lnSpcReduction="20000"/>
          </a:bodyPr>
          <a:lstStyle/>
          <a:p>
            <a:pPr algn="l"/>
            <a:r>
              <a:rPr lang="en-US" b="0" i="0" dirty="0">
                <a:solidFill>
                  <a:srgbClr val="000000"/>
                </a:solidFill>
                <a:effectLst/>
                <a:latin typeface="PT Serif" panose="020A0603040505020204" pitchFamily="18" charset="0"/>
              </a:rPr>
              <a:t>Reduced financial risk</a:t>
            </a:r>
          </a:p>
          <a:p>
            <a:pPr algn="l"/>
            <a:r>
              <a:rPr lang="en-US" b="0" i="0" dirty="0">
                <a:solidFill>
                  <a:srgbClr val="333333"/>
                </a:solidFill>
                <a:effectLst/>
                <a:latin typeface="PT Serif" panose="020A0603040505020204" pitchFamily="18" charset="0"/>
              </a:rPr>
              <a:t>With SaaS applications there is less financial risk. For example, if you want to see if a SaaS application adds value to your business, you can start with 1 or 2 users and see if it's really adding value. If it is, then you have the option to scale up the number of users. If it is not adding any value, you simply stop using the app and the payments. These days, most cloud service providers also offer free trials. You can try a SaaS app for free and see if it is adding any value. If it is not, there is no cost to your business anyway. Compare this to buying an expensive hardware and a packaged app </a:t>
            </a:r>
            <a:r>
              <a:rPr lang="en-US" b="0" i="0" dirty="0" err="1">
                <a:solidFill>
                  <a:srgbClr val="333333"/>
                </a:solidFill>
                <a:effectLst/>
                <a:latin typeface="PT Serif" panose="020A0603040505020204" pitchFamily="18" charset="0"/>
              </a:rPr>
              <a:t>upfornt</a:t>
            </a:r>
            <a:r>
              <a:rPr lang="en-US" b="0" i="0" dirty="0">
                <a:solidFill>
                  <a:srgbClr val="333333"/>
                </a:solidFill>
                <a:effectLst/>
                <a:latin typeface="PT Serif" panose="020A0603040505020204" pitchFamily="18" charset="0"/>
              </a:rPr>
              <a:t>. With SaaS applications, businesses definitely have reduced financial risks.</a:t>
            </a:r>
          </a:p>
          <a:p>
            <a:pPr algn="l"/>
            <a:r>
              <a:rPr lang="en-US" b="0" i="0" dirty="0">
                <a:solidFill>
                  <a:srgbClr val="000000"/>
                </a:solidFill>
                <a:effectLst/>
                <a:latin typeface="PT Serif" panose="020A0603040505020204" pitchFamily="18" charset="0"/>
              </a:rPr>
              <a:t>Affordability</a:t>
            </a:r>
          </a:p>
          <a:p>
            <a:pPr algn="l"/>
            <a:r>
              <a:rPr lang="en-US" b="0" i="0" dirty="0">
                <a:solidFill>
                  <a:srgbClr val="333333"/>
                </a:solidFill>
                <a:effectLst/>
                <a:latin typeface="PT Serif" panose="020A0603040505020204" pitchFamily="18" charset="0"/>
              </a:rPr>
              <a:t>Affordability is another great benefit. Applications and solutions that fall in the category of CRM (Customer Relationship Management) and ERP (Enterprise Resource Planning) for example are very expensive to buy out right. Especially for individuals, small and medium </a:t>
            </a:r>
            <a:r>
              <a:rPr lang="en-US" b="0" i="0" dirty="0" err="1">
                <a:solidFill>
                  <a:srgbClr val="333333"/>
                </a:solidFill>
                <a:effectLst/>
                <a:latin typeface="PT Serif" panose="020A0603040505020204" pitchFamily="18" charset="0"/>
              </a:rPr>
              <a:t>organisations</a:t>
            </a:r>
            <a:r>
              <a:rPr lang="en-US" b="0" i="0" dirty="0">
                <a:solidFill>
                  <a:srgbClr val="333333"/>
                </a:solidFill>
                <a:effectLst/>
                <a:latin typeface="PT Serif" panose="020A0603040505020204" pitchFamily="18" charset="0"/>
              </a:rPr>
              <a:t>, it's a huge burden. However, SaaS applications flexible pay-as-you-go model allows even small and medium </a:t>
            </a:r>
            <a:r>
              <a:rPr lang="en-US" b="0" i="0" dirty="0" err="1">
                <a:solidFill>
                  <a:srgbClr val="333333"/>
                </a:solidFill>
                <a:effectLst/>
                <a:latin typeface="PT Serif" panose="020A0603040505020204" pitchFamily="18" charset="0"/>
              </a:rPr>
              <a:t>organisations</a:t>
            </a:r>
            <a:r>
              <a:rPr lang="en-US" b="0" i="0" dirty="0">
                <a:solidFill>
                  <a:srgbClr val="333333"/>
                </a:solidFill>
                <a:effectLst/>
                <a:latin typeface="PT Serif" panose="020A0603040505020204" pitchFamily="18" charset="0"/>
              </a:rPr>
              <a:t> to trial and experiment if these expensive apps add value to their business. Basically it levels the playing field for everyone, including small businesses and individuals.</a:t>
            </a:r>
          </a:p>
          <a:p>
            <a:endParaRPr lang="en-IN" dirty="0"/>
          </a:p>
        </p:txBody>
      </p:sp>
    </p:spTree>
    <p:extLst>
      <p:ext uri="{BB962C8B-B14F-4D97-AF65-F5344CB8AC3E}">
        <p14:creationId xmlns:p14="http://schemas.microsoft.com/office/powerpoint/2010/main" val="4529911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E303-9438-4F53-A706-B029108561A9}"/>
              </a:ext>
            </a:extLst>
          </p:cNvPr>
          <p:cNvSpPr>
            <a:spLocks noGrp="1"/>
          </p:cNvSpPr>
          <p:nvPr>
            <p:ph type="title"/>
          </p:nvPr>
        </p:nvSpPr>
        <p:spPr/>
        <p:txBody>
          <a:bodyPr/>
          <a:lstStyle/>
          <a:p>
            <a:r>
              <a:rPr lang="en-IN" dirty="0"/>
              <a:t>AZURE</a:t>
            </a:r>
          </a:p>
        </p:txBody>
      </p:sp>
      <p:sp>
        <p:nvSpPr>
          <p:cNvPr id="3" name="Content Placeholder 2">
            <a:extLst>
              <a:ext uri="{FF2B5EF4-FFF2-40B4-BE49-F238E27FC236}">
                <a16:creationId xmlns:a16="http://schemas.microsoft.com/office/drawing/2014/main" id="{603585E8-E75D-409D-AEA1-6D43B1DA4A78}"/>
              </a:ext>
            </a:extLst>
          </p:cNvPr>
          <p:cNvSpPr>
            <a:spLocks noGrp="1"/>
          </p:cNvSpPr>
          <p:nvPr>
            <p:ph idx="1"/>
          </p:nvPr>
        </p:nvSpPr>
        <p:spPr/>
        <p:txBody>
          <a:bodyPr>
            <a:normAutofit fontScale="85000" lnSpcReduction="20000"/>
          </a:bodyPr>
          <a:lstStyle/>
          <a:p>
            <a:pPr algn="l"/>
            <a:r>
              <a:rPr lang="en-US" b="0" i="0" dirty="0">
                <a:solidFill>
                  <a:srgbClr val="333333"/>
                </a:solidFill>
                <a:effectLst/>
                <a:latin typeface="PT Serif" panose="020A0603040505020204" pitchFamily="18" charset="0"/>
              </a:rPr>
              <a:t>Azure is a cloud computing platform from Microsoft. Initially it was called Windows Azure. Later renamed to Microsoft Azure. It is an ever expanding set of services to help you build solutions to meet your business goals. It offers a wide variety of services. For example, we have</a:t>
            </a:r>
          </a:p>
          <a:p>
            <a:pPr algn="l">
              <a:buFont typeface="+mj-lt"/>
              <a:buAutoNum type="arabicPeriod"/>
            </a:pPr>
            <a:r>
              <a:rPr lang="en-US" b="0" i="0" dirty="0">
                <a:solidFill>
                  <a:srgbClr val="333333"/>
                </a:solidFill>
                <a:effectLst/>
                <a:latin typeface="PT Serif" panose="020A0603040505020204" pitchFamily="18" charset="0"/>
              </a:rPr>
              <a:t>Virtual machines running in the cloud for you to host and run your software.</a:t>
            </a:r>
          </a:p>
          <a:p>
            <a:pPr algn="l">
              <a:buFont typeface="+mj-lt"/>
              <a:buAutoNum type="arabicPeriod"/>
            </a:pPr>
            <a:r>
              <a:rPr lang="en-US" b="0" i="0" dirty="0">
                <a:solidFill>
                  <a:srgbClr val="333333"/>
                </a:solidFill>
                <a:effectLst/>
                <a:latin typeface="PT Serif" panose="020A0603040505020204" pitchFamily="18" charset="0"/>
              </a:rPr>
              <a:t>Storage services to store all sorts of data - relational, non-relational etc.</a:t>
            </a:r>
          </a:p>
          <a:p>
            <a:pPr algn="l">
              <a:buFont typeface="+mj-lt"/>
              <a:buAutoNum type="arabicPeriod"/>
            </a:pPr>
            <a:r>
              <a:rPr lang="en-US" b="0" i="0" dirty="0">
                <a:solidFill>
                  <a:srgbClr val="333333"/>
                </a:solidFill>
                <a:effectLst/>
                <a:latin typeface="PT Serif" panose="020A0603040505020204" pitchFamily="18" charset="0"/>
              </a:rPr>
              <a:t>Software development and deployment services.</a:t>
            </a:r>
          </a:p>
          <a:p>
            <a:pPr algn="l">
              <a:buFont typeface="+mj-lt"/>
              <a:buAutoNum type="arabicPeriod"/>
            </a:pPr>
            <a:r>
              <a:rPr lang="en-US" b="0" i="0" dirty="0">
                <a:solidFill>
                  <a:srgbClr val="333333"/>
                </a:solidFill>
                <a:effectLst/>
                <a:latin typeface="PT Serif" panose="020A0603040505020204" pitchFamily="18" charset="0"/>
              </a:rPr>
              <a:t>Networking and Data analysis services.</a:t>
            </a:r>
          </a:p>
          <a:p>
            <a:pPr algn="l">
              <a:buFont typeface="+mj-lt"/>
              <a:buAutoNum type="arabicPeriod"/>
            </a:pPr>
            <a:r>
              <a:rPr lang="en-US" b="0" i="0" dirty="0">
                <a:solidFill>
                  <a:srgbClr val="333333"/>
                </a:solidFill>
                <a:effectLst/>
                <a:latin typeface="PT Serif" panose="020A0603040505020204" pitchFamily="18" charset="0"/>
              </a:rPr>
              <a:t>Artificial Intelligence, Machine learning, Internet of Things etc. The list goes on.</a:t>
            </a:r>
          </a:p>
          <a:p>
            <a:pPr algn="l"/>
            <a:r>
              <a:rPr lang="en-US" b="0" i="0" dirty="0">
                <a:solidFill>
                  <a:srgbClr val="333333"/>
                </a:solidFill>
                <a:effectLst/>
                <a:latin typeface="PT Serif" panose="020A0603040505020204" pitchFamily="18" charset="0"/>
              </a:rPr>
              <a:t>When we think about moving to a cloud from an on-</a:t>
            </a:r>
            <a:r>
              <a:rPr lang="en-US" b="0" i="0" dirty="0" err="1">
                <a:solidFill>
                  <a:srgbClr val="333333"/>
                </a:solidFill>
                <a:effectLst/>
                <a:latin typeface="PT Serif" panose="020A0603040505020204" pitchFamily="18" charset="0"/>
              </a:rPr>
              <a:t>permise</a:t>
            </a:r>
            <a:r>
              <a:rPr lang="en-US" b="0" i="0" dirty="0">
                <a:solidFill>
                  <a:srgbClr val="333333"/>
                </a:solidFill>
                <a:effectLst/>
                <a:latin typeface="PT Serif" panose="020A0603040505020204" pitchFamily="18" charset="0"/>
              </a:rPr>
              <a:t> datacenter, 2 immediate things that come to our mind are security and availability.</a:t>
            </a:r>
          </a:p>
          <a:p>
            <a:endParaRPr lang="en-IN" dirty="0"/>
          </a:p>
        </p:txBody>
      </p:sp>
    </p:spTree>
    <p:extLst>
      <p:ext uri="{BB962C8B-B14F-4D97-AF65-F5344CB8AC3E}">
        <p14:creationId xmlns:p14="http://schemas.microsoft.com/office/powerpoint/2010/main" val="12532819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A220-2F01-4FBE-94CD-C3479B11A5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4E5C23-8281-456D-BA9C-FEFA7CA75FAE}"/>
              </a:ext>
            </a:extLst>
          </p:cNvPr>
          <p:cNvSpPr>
            <a:spLocks noGrp="1"/>
          </p:cNvSpPr>
          <p:nvPr>
            <p:ph idx="1"/>
          </p:nvPr>
        </p:nvSpPr>
        <p:spPr/>
        <p:txBody>
          <a:bodyPr>
            <a:normAutofit fontScale="77500" lnSpcReduction="20000"/>
          </a:bodyPr>
          <a:lstStyle/>
          <a:p>
            <a:pPr algn="l"/>
            <a:r>
              <a:rPr lang="en-US" b="0" i="0" dirty="0">
                <a:solidFill>
                  <a:srgbClr val="626262"/>
                </a:solidFill>
                <a:effectLst/>
                <a:latin typeface="PT Serif" panose="020A0603040505020204" pitchFamily="18" charset="0"/>
              </a:rPr>
              <a:t>Azure supports open source technologies</a:t>
            </a:r>
            <a:endParaRPr lang="en-US" b="0" i="0" dirty="0">
              <a:solidFill>
                <a:srgbClr val="323131"/>
              </a:solidFill>
              <a:effectLst/>
              <a:latin typeface="PT Serif" panose="020A0603040505020204" pitchFamily="18" charset="0"/>
            </a:endParaRPr>
          </a:p>
          <a:p>
            <a:pPr algn="l"/>
            <a:r>
              <a:rPr lang="en-US" b="0" i="0" dirty="0">
                <a:solidFill>
                  <a:srgbClr val="333333"/>
                </a:solidFill>
                <a:effectLst/>
                <a:latin typeface="PT Serif" panose="020A0603040505020204" pitchFamily="18" charset="0"/>
              </a:rPr>
              <a:t>Many people think Azure is only for Windows apps and services. That's not true. Azure supports open source technologies, so you can use the tools and technologies you prefer. As of this recording, 1 in 4 Azure virtual machines run Linux. Why? Because Azure supports the open-source technologies millions of us already rely on and trust. With Azure, we have choices. We can develop, deploy and test open-source components end-to-end in Azure. As an example, Azure offers Enterprise-grade support for all popular Linux distributions. Run new and even existing business-critical workloads in the cloud with Azure Marketplace.</a:t>
            </a:r>
          </a:p>
          <a:p>
            <a:pPr algn="l"/>
            <a:r>
              <a:rPr lang="en-US" b="0" i="0" dirty="0">
                <a:solidFill>
                  <a:srgbClr val="333333"/>
                </a:solidFill>
                <a:effectLst/>
                <a:latin typeface="PT Serif" panose="020A0603040505020204" pitchFamily="18" charset="0"/>
              </a:rPr>
              <a:t>Almost anything that can be done with a conventional on-premise data center can be accomplished using Azure. Actually it opens a world of possibilities and help us build solutions that we wouldn't be able to build with our own on-premise datacenter. Azure has series of data centers across the globe. So we are able to take advantage of that global reach, massive scale and build solutions that otherwise are practically impossible.</a:t>
            </a:r>
          </a:p>
          <a:p>
            <a:endParaRPr lang="en-IN" dirty="0"/>
          </a:p>
        </p:txBody>
      </p:sp>
    </p:spTree>
    <p:extLst>
      <p:ext uri="{BB962C8B-B14F-4D97-AF65-F5344CB8AC3E}">
        <p14:creationId xmlns:p14="http://schemas.microsoft.com/office/powerpoint/2010/main" val="41736829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67A04-FAFD-4A6E-98B7-0960EC5070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22E2D8-35A6-406B-9D69-619D749D74CD}"/>
              </a:ext>
            </a:extLst>
          </p:cNvPr>
          <p:cNvSpPr>
            <a:spLocks noGrp="1"/>
          </p:cNvSpPr>
          <p:nvPr>
            <p:ph idx="1"/>
          </p:nvPr>
        </p:nvSpPr>
        <p:spPr/>
        <p:txBody>
          <a:bodyPr/>
          <a:lstStyle/>
          <a:p>
            <a:pPr algn="l"/>
            <a:r>
              <a:rPr lang="en-IN" b="0" i="0" dirty="0">
                <a:solidFill>
                  <a:srgbClr val="000000"/>
                </a:solidFill>
                <a:effectLst/>
                <a:latin typeface="Segoe UI" panose="020B0502040204020203" pitchFamily="34" charset="0"/>
              </a:rPr>
              <a:t>What are Azure Data </a:t>
            </a:r>
            <a:r>
              <a:rPr lang="en-IN" b="0" i="0" dirty="0" err="1">
                <a:solidFill>
                  <a:srgbClr val="000000"/>
                </a:solidFill>
                <a:effectLst/>
                <a:latin typeface="Segoe UI" panose="020B0502040204020203" pitchFamily="34" charset="0"/>
              </a:rPr>
              <a:t>Centers</a:t>
            </a:r>
            <a:endParaRPr lang="en-IN" b="0" i="0" dirty="0">
              <a:solidFill>
                <a:srgbClr val="000000"/>
              </a:solidFill>
              <a:effectLst/>
              <a:latin typeface="Segoe UI" panose="020B0502040204020203" pitchFamily="34" charset="0"/>
            </a:endParaRPr>
          </a:p>
          <a:p>
            <a:pPr algn="l"/>
            <a:br>
              <a:rPr lang="en-IN" dirty="0"/>
            </a:br>
            <a:r>
              <a:rPr lang="en-IN" b="0" i="0" dirty="0">
                <a:solidFill>
                  <a:srgbClr val="333333"/>
                </a:solidFill>
                <a:effectLst/>
                <a:latin typeface="PT Serif" panose="020A0603040505020204" pitchFamily="18" charset="0"/>
              </a:rPr>
              <a:t>To understand Azure better, we need to understand Azure global </a:t>
            </a:r>
            <a:r>
              <a:rPr lang="en-IN" b="0" i="0" dirty="0" err="1">
                <a:solidFill>
                  <a:srgbClr val="333333"/>
                </a:solidFill>
                <a:effectLst/>
                <a:latin typeface="PT Serif" panose="020A0603040505020204" pitchFamily="18" charset="0"/>
              </a:rPr>
              <a:t>infrastrcuture</a:t>
            </a:r>
            <a:r>
              <a:rPr lang="en-IN" b="0" i="0" dirty="0">
                <a:solidFill>
                  <a:srgbClr val="333333"/>
                </a:solidFill>
                <a:effectLst/>
                <a:latin typeface="PT Serif" panose="020A0603040505020204" pitchFamily="18" charset="0"/>
              </a:rPr>
              <a:t> specific terms like </a:t>
            </a:r>
          </a:p>
          <a:p>
            <a:pPr algn="l">
              <a:buFont typeface="+mj-lt"/>
              <a:buAutoNum type="arabicPeriod"/>
            </a:pPr>
            <a:r>
              <a:rPr lang="en-IN" b="0" i="0" dirty="0" err="1">
                <a:solidFill>
                  <a:srgbClr val="333333"/>
                </a:solidFill>
                <a:effectLst/>
                <a:latin typeface="PT Serif" panose="020A0603040505020204" pitchFamily="18" charset="0"/>
              </a:rPr>
              <a:t>Datacenters</a:t>
            </a:r>
            <a:endParaRPr lang="en-IN" b="0" i="0" dirty="0">
              <a:solidFill>
                <a:srgbClr val="333333"/>
              </a:solidFill>
              <a:effectLst/>
              <a:latin typeface="PT Serif" panose="020A0603040505020204" pitchFamily="18" charset="0"/>
            </a:endParaRPr>
          </a:p>
          <a:p>
            <a:pPr algn="l">
              <a:buFont typeface="+mj-lt"/>
              <a:buAutoNum type="arabicPeriod"/>
            </a:pPr>
            <a:r>
              <a:rPr lang="en-IN" b="0" i="0" dirty="0">
                <a:solidFill>
                  <a:srgbClr val="333333"/>
                </a:solidFill>
                <a:effectLst/>
                <a:latin typeface="PT Serif" panose="020A0603040505020204" pitchFamily="18" charset="0"/>
              </a:rPr>
              <a:t>Regions</a:t>
            </a:r>
          </a:p>
          <a:p>
            <a:pPr algn="l">
              <a:buFont typeface="+mj-lt"/>
              <a:buAutoNum type="arabicPeriod"/>
            </a:pPr>
            <a:r>
              <a:rPr lang="en-IN" b="0" i="0" dirty="0">
                <a:solidFill>
                  <a:srgbClr val="333333"/>
                </a:solidFill>
                <a:effectLst/>
                <a:latin typeface="PT Serif" panose="020A0603040505020204" pitchFamily="18" charset="0"/>
              </a:rPr>
              <a:t>Region Pairs</a:t>
            </a:r>
          </a:p>
          <a:p>
            <a:pPr algn="l">
              <a:buFont typeface="+mj-lt"/>
              <a:buAutoNum type="arabicPeriod"/>
            </a:pPr>
            <a:r>
              <a:rPr lang="en-IN" b="0" i="0" dirty="0">
                <a:solidFill>
                  <a:srgbClr val="333333"/>
                </a:solidFill>
                <a:effectLst/>
                <a:latin typeface="PT Serif" panose="020A0603040505020204" pitchFamily="18" charset="0"/>
              </a:rPr>
              <a:t>Availability Zones and</a:t>
            </a:r>
          </a:p>
          <a:p>
            <a:pPr algn="l">
              <a:buFont typeface="+mj-lt"/>
              <a:buAutoNum type="arabicPeriod"/>
            </a:pPr>
            <a:r>
              <a:rPr lang="en-IN" b="0" i="0" dirty="0">
                <a:solidFill>
                  <a:srgbClr val="333333"/>
                </a:solidFill>
                <a:effectLst/>
                <a:latin typeface="PT Serif" panose="020A0603040505020204" pitchFamily="18" charset="0"/>
              </a:rPr>
              <a:t>Geographies</a:t>
            </a:r>
          </a:p>
          <a:p>
            <a:endParaRPr lang="en-IN" dirty="0"/>
          </a:p>
        </p:txBody>
      </p:sp>
    </p:spTree>
    <p:extLst>
      <p:ext uri="{BB962C8B-B14F-4D97-AF65-F5344CB8AC3E}">
        <p14:creationId xmlns:p14="http://schemas.microsoft.com/office/powerpoint/2010/main" val="42365567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24E6-7709-499B-B89C-DD0A1C0559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254DF8-3DAD-467B-8DB3-0F0BD301DDF1}"/>
              </a:ext>
            </a:extLst>
          </p:cNvPr>
          <p:cNvSpPr>
            <a:spLocks noGrp="1"/>
          </p:cNvSpPr>
          <p:nvPr>
            <p:ph idx="1"/>
          </p:nvPr>
        </p:nvSpPr>
        <p:spPr/>
        <p:txBody>
          <a:bodyPr/>
          <a:lstStyle/>
          <a:p>
            <a:endParaRPr lang="en-IN"/>
          </a:p>
        </p:txBody>
      </p:sp>
      <p:pic>
        <p:nvPicPr>
          <p:cNvPr id="20482" name="Picture 2" descr="What are Azure Data Centers">
            <a:extLst>
              <a:ext uri="{FF2B5EF4-FFF2-40B4-BE49-F238E27FC236}">
                <a16:creationId xmlns:a16="http://schemas.microsoft.com/office/drawing/2014/main" id="{45066413-8771-4E32-B2C4-0E7AF5AC3D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263" y="1709738"/>
            <a:ext cx="5705475"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5395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9019D-ACB2-486E-BE12-0DCBC4698A8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E597BBD-AD79-4A11-AFBF-B8E4A9D9F87A}"/>
              </a:ext>
            </a:extLst>
          </p:cNvPr>
          <p:cNvSpPr>
            <a:spLocks noGrp="1"/>
          </p:cNvSpPr>
          <p:nvPr>
            <p:ph idx="1"/>
          </p:nvPr>
        </p:nvSpPr>
        <p:spPr/>
        <p:txBody>
          <a:bodyPr/>
          <a:lstStyle/>
          <a:p>
            <a:r>
              <a:rPr lang="en-US" dirty="0"/>
              <a:t>What are Azure Data Centers</a:t>
            </a:r>
          </a:p>
          <a:p>
            <a:r>
              <a:rPr lang="en-US" dirty="0"/>
              <a:t>When we provision a resource from Azure cloud, like a Virtual Machine or an Azure SQL Database for example.</a:t>
            </a:r>
            <a:endParaRPr lang="en-IN" dirty="0"/>
          </a:p>
        </p:txBody>
      </p:sp>
    </p:spTree>
    <p:extLst>
      <p:ext uri="{BB962C8B-B14F-4D97-AF65-F5344CB8AC3E}">
        <p14:creationId xmlns:p14="http://schemas.microsoft.com/office/powerpoint/2010/main" val="33269181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54DA2-C12D-4EA5-80D6-68AD29888BEE}"/>
              </a:ext>
            </a:extLst>
          </p:cNvPr>
          <p:cNvSpPr>
            <a:spLocks noGrp="1"/>
          </p:cNvSpPr>
          <p:nvPr>
            <p:ph type="title"/>
          </p:nvPr>
        </p:nvSpPr>
        <p:spPr/>
        <p:txBody>
          <a:bodyPr/>
          <a:lstStyle/>
          <a:p>
            <a:endParaRPr lang="en-IN"/>
          </a:p>
        </p:txBody>
      </p:sp>
      <p:pic>
        <p:nvPicPr>
          <p:cNvPr id="21506" name="Picture 2" descr="what is an azure datacenter">
            <a:extLst>
              <a:ext uri="{FF2B5EF4-FFF2-40B4-BE49-F238E27FC236}">
                <a16:creationId xmlns:a16="http://schemas.microsoft.com/office/drawing/2014/main" id="{DD05E09C-3A43-4B05-99C0-9DE1B9D599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2435" y="3425934"/>
            <a:ext cx="2187130" cy="115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394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5EF3A-F54E-44C1-853C-FFA762A2BF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1500C2-0B6F-403B-B362-AB04AABD8F26}"/>
              </a:ext>
            </a:extLst>
          </p:cNvPr>
          <p:cNvSpPr>
            <a:spLocks noGrp="1"/>
          </p:cNvSpPr>
          <p:nvPr>
            <p:ph idx="1"/>
          </p:nvPr>
        </p:nvSpPr>
        <p:spPr/>
        <p:txBody>
          <a:bodyPr/>
          <a:lstStyle/>
          <a:p>
            <a:pPr algn="just"/>
            <a:r>
              <a:rPr lang="en-US" b="1" i="0" dirty="0">
                <a:solidFill>
                  <a:srgbClr val="4A4A4A"/>
                </a:solidFill>
                <a:effectLst/>
                <a:latin typeface="Open Sans" panose="020B0606030504020204" pitchFamily="34" charset="0"/>
              </a:rPr>
              <a:t>PaaS(Platform as a Service)</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In this service the Cloud Provider gives the ability to the customer to deploy customer created application using programming languages, tools </a:t>
            </a:r>
            <a:r>
              <a:rPr lang="en-US" b="0" i="0" dirty="0" err="1">
                <a:solidFill>
                  <a:srgbClr val="4A4A4A"/>
                </a:solidFill>
                <a:effectLst/>
                <a:latin typeface="Open Sans" panose="020B0606030504020204" pitchFamily="34" charset="0"/>
              </a:rPr>
              <a:t>etc</a:t>
            </a:r>
            <a:r>
              <a:rPr lang="en-US" b="0" i="0" dirty="0">
                <a:solidFill>
                  <a:srgbClr val="4A4A4A"/>
                </a:solidFill>
                <a:effectLst/>
                <a:latin typeface="Open Sans" panose="020B0606030504020204" pitchFamily="34" charset="0"/>
              </a:rPr>
              <a:t> that are provided by the Cloud Provider. The customer cannot control the underlying architecture including operating  systems, storage, servers etc.</a:t>
            </a:r>
          </a:p>
          <a:p>
            <a:pPr algn="just"/>
            <a:r>
              <a:rPr lang="en-US" b="1" i="0" dirty="0">
                <a:solidFill>
                  <a:srgbClr val="4A4A4A"/>
                </a:solidFill>
                <a:effectLst/>
                <a:latin typeface="Open Sans" panose="020B0606030504020204" pitchFamily="34" charset="0"/>
              </a:rPr>
              <a:t>For Example: </a:t>
            </a:r>
            <a:r>
              <a:rPr lang="en-US" b="0" i="0" dirty="0">
                <a:solidFill>
                  <a:srgbClr val="4A4A4A"/>
                </a:solidFill>
                <a:effectLst/>
                <a:latin typeface="Open Sans" panose="020B0606030504020204" pitchFamily="34" charset="0"/>
              </a:rPr>
              <a:t>This service would make sense to you only if you are a developer, since this service provides you a platform for developing applications, like Google App Engine.</a:t>
            </a:r>
          </a:p>
          <a:p>
            <a:endParaRPr lang="en-IN" dirty="0"/>
          </a:p>
        </p:txBody>
      </p:sp>
    </p:spTree>
    <p:extLst>
      <p:ext uri="{BB962C8B-B14F-4D97-AF65-F5344CB8AC3E}">
        <p14:creationId xmlns:p14="http://schemas.microsoft.com/office/powerpoint/2010/main" val="162151809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08904-513D-4857-AA8D-97AB8575FA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B99E84-45A6-403F-84CF-5EBE574FD5C9}"/>
              </a:ext>
            </a:extLst>
          </p:cNvPr>
          <p:cNvSpPr>
            <a:spLocks noGrp="1"/>
          </p:cNvSpPr>
          <p:nvPr>
            <p:ph idx="1"/>
          </p:nvPr>
        </p:nvSpPr>
        <p:spPr/>
        <p:txBody>
          <a:bodyPr/>
          <a:lstStyle/>
          <a:p>
            <a:r>
              <a:rPr lang="en-US" b="0" i="0" dirty="0">
                <a:solidFill>
                  <a:srgbClr val="333333"/>
                </a:solidFill>
                <a:effectLst/>
                <a:latin typeface="PT Serif" panose="020A0603040505020204" pitchFamily="18" charset="0"/>
              </a:rPr>
              <a:t>These resources obviously require a physical server space to be created. A datacenter is simply a building that contains the physical server. Not just one server, many </a:t>
            </a:r>
            <a:r>
              <a:rPr lang="en-US" b="0" i="0" dirty="0" err="1">
                <a:solidFill>
                  <a:srgbClr val="333333"/>
                </a:solidFill>
                <a:effectLst/>
                <a:latin typeface="PT Serif" panose="020A0603040505020204" pitchFamily="18" charset="0"/>
              </a:rPr>
              <a:t>many</a:t>
            </a:r>
            <a:r>
              <a:rPr lang="en-US" b="0" i="0" dirty="0">
                <a:solidFill>
                  <a:srgbClr val="333333"/>
                </a:solidFill>
                <a:effectLst/>
                <a:latin typeface="PT Serif" panose="020A0603040505020204" pitchFamily="18" charset="0"/>
              </a:rPr>
              <a:t> physical servers which are connected over a network. It also has it's own power, and cooling. </a:t>
            </a:r>
            <a:endParaRPr lang="en-IN" dirty="0"/>
          </a:p>
        </p:txBody>
      </p:sp>
    </p:spTree>
    <p:extLst>
      <p:ext uri="{BB962C8B-B14F-4D97-AF65-F5344CB8AC3E}">
        <p14:creationId xmlns:p14="http://schemas.microsoft.com/office/powerpoint/2010/main" val="18983846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1AE0-1845-4AD5-80C4-5F5125126B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6582C98-8856-419B-A9F0-C8A5BB134A63}"/>
              </a:ext>
            </a:extLst>
          </p:cNvPr>
          <p:cNvSpPr>
            <a:spLocks noGrp="1"/>
          </p:cNvSpPr>
          <p:nvPr>
            <p:ph idx="1"/>
          </p:nvPr>
        </p:nvSpPr>
        <p:spPr/>
        <p:txBody>
          <a:bodyPr/>
          <a:lstStyle/>
          <a:p>
            <a:r>
              <a:rPr lang="en-US" b="0" i="0" dirty="0">
                <a:solidFill>
                  <a:srgbClr val="333333"/>
                </a:solidFill>
                <a:effectLst/>
                <a:latin typeface="PT Serif" panose="020A0603040505020204" pitchFamily="18" charset="0"/>
              </a:rPr>
              <a:t>So, in simple terms, an Azure data center is a unique physical building that contains many </a:t>
            </a:r>
            <a:r>
              <a:rPr lang="en-US" b="0" i="0" dirty="0" err="1">
                <a:solidFill>
                  <a:srgbClr val="333333"/>
                </a:solidFill>
                <a:effectLst/>
                <a:latin typeface="PT Serif" panose="020A0603040505020204" pitchFamily="18" charset="0"/>
              </a:rPr>
              <a:t>many</a:t>
            </a:r>
            <a:r>
              <a:rPr lang="en-US" b="0" i="0" dirty="0">
                <a:solidFill>
                  <a:srgbClr val="333333"/>
                </a:solidFill>
                <a:effectLst/>
                <a:latin typeface="PT Serif" panose="020A0603040505020204" pitchFamily="18" charset="0"/>
              </a:rPr>
              <a:t> physical servers with it's own power, cooling and networking infrastructure. These data </a:t>
            </a:r>
            <a:r>
              <a:rPr lang="en-US" b="0" i="0" dirty="0" err="1">
                <a:solidFill>
                  <a:srgbClr val="333333"/>
                </a:solidFill>
                <a:effectLst/>
                <a:latin typeface="PT Serif" panose="020A0603040505020204" pitchFamily="18" charset="0"/>
              </a:rPr>
              <a:t>ceneters</a:t>
            </a:r>
            <a:r>
              <a:rPr lang="en-US" b="0" i="0" dirty="0">
                <a:solidFill>
                  <a:srgbClr val="333333"/>
                </a:solidFill>
                <a:effectLst/>
                <a:latin typeface="PT Serif" panose="020A0603040505020204" pitchFamily="18" charset="0"/>
              </a:rPr>
              <a:t> are located all over the globe. As of this course recording, there are over 160+ Azure datacenters worldwide. The exact location of these datacenters is not published by Microsoft for obvious security reasons. It is these </a:t>
            </a:r>
            <a:r>
              <a:rPr lang="en-US" b="0" i="0" dirty="0" err="1">
                <a:solidFill>
                  <a:srgbClr val="333333"/>
                </a:solidFill>
                <a:effectLst/>
                <a:latin typeface="PT Serif" panose="020A0603040505020204" pitchFamily="18" charset="0"/>
              </a:rPr>
              <a:t>dataceneters</a:t>
            </a:r>
            <a:r>
              <a:rPr lang="en-US" b="0" i="0" dirty="0">
                <a:solidFill>
                  <a:srgbClr val="333333"/>
                </a:solidFill>
                <a:effectLst/>
                <a:latin typeface="PT Serif" panose="020A0603040505020204" pitchFamily="18" charset="0"/>
              </a:rPr>
              <a:t> that are the building blocks of </a:t>
            </a:r>
            <a:r>
              <a:rPr lang="en-US" b="0" i="0" dirty="0" err="1">
                <a:solidFill>
                  <a:srgbClr val="333333"/>
                </a:solidFill>
                <a:effectLst/>
                <a:latin typeface="PT Serif" panose="020A0603040505020204" pitchFamily="18" charset="0"/>
              </a:rPr>
              <a:t>gloabl</a:t>
            </a:r>
            <a:r>
              <a:rPr lang="en-US" b="0" i="0" dirty="0">
                <a:solidFill>
                  <a:srgbClr val="333333"/>
                </a:solidFill>
                <a:effectLst/>
                <a:latin typeface="PT Serif" panose="020A0603040505020204" pitchFamily="18" charset="0"/>
              </a:rPr>
              <a:t> Azure infrastructure.</a:t>
            </a:r>
            <a:endParaRPr lang="en-IN" dirty="0"/>
          </a:p>
        </p:txBody>
      </p:sp>
    </p:spTree>
    <p:extLst>
      <p:ext uri="{BB962C8B-B14F-4D97-AF65-F5344CB8AC3E}">
        <p14:creationId xmlns:p14="http://schemas.microsoft.com/office/powerpoint/2010/main" val="4108093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FD31-28F2-44C8-816C-58CDA6D2B4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E1DDE2-A8BA-4B76-ADAA-D4E7ABA49227}"/>
              </a:ext>
            </a:extLst>
          </p:cNvPr>
          <p:cNvSpPr>
            <a:spLocks noGrp="1"/>
          </p:cNvSpPr>
          <p:nvPr>
            <p:ph idx="1"/>
          </p:nvPr>
        </p:nvSpPr>
        <p:spPr/>
        <p:txBody>
          <a:bodyPr>
            <a:normAutofit fontScale="25000" lnSpcReduction="20000"/>
          </a:bodyPr>
          <a:lstStyle/>
          <a:p>
            <a:pPr algn="l"/>
            <a:r>
              <a:rPr lang="en-US" b="0" i="0" dirty="0">
                <a:solidFill>
                  <a:srgbClr val="000000"/>
                </a:solidFill>
                <a:effectLst/>
                <a:latin typeface="Segoe UI" panose="020B0502040204020203" pitchFamily="34" charset="0"/>
              </a:rPr>
              <a:t>Azure Geographies</a:t>
            </a:r>
          </a:p>
          <a:p>
            <a:pPr algn="l"/>
            <a:br>
              <a:rPr lang="en-US" dirty="0"/>
            </a:br>
            <a:r>
              <a:rPr lang="en-US" b="0" i="0" dirty="0">
                <a:solidFill>
                  <a:srgbClr val="333333"/>
                </a:solidFill>
                <a:effectLst/>
                <a:latin typeface="PT Serif" panose="020A0603040505020204" pitchFamily="18" charset="0"/>
              </a:rPr>
              <a:t>This is Part 3 of Azure tutorial. In our previous article we discussed Azure Datacenters. In this article we will discuss Azure Geographies.</a:t>
            </a:r>
          </a:p>
          <a:p>
            <a:pPr algn="l"/>
            <a:r>
              <a:rPr lang="en-US" b="0" i="0" dirty="0">
                <a:solidFill>
                  <a:srgbClr val="323131"/>
                </a:solidFill>
                <a:effectLst/>
                <a:latin typeface="inherit"/>
              </a:rPr>
              <a:t>Azure Geographies</a:t>
            </a:r>
          </a:p>
          <a:p>
            <a:pPr algn="l"/>
            <a:r>
              <a:rPr lang="en-US" b="0" i="0" dirty="0">
                <a:solidFill>
                  <a:srgbClr val="333333"/>
                </a:solidFill>
                <a:effectLst/>
                <a:latin typeface="PT Serif" panose="020A0603040505020204" pitchFamily="18" charset="0"/>
              </a:rPr>
              <a:t>An Azure geography is an area of the world that contains at least one Azure region. For example, India is a geography. Similarly United States and United Kingdom are geographies. </a:t>
            </a:r>
          </a:p>
          <a:p>
            <a:pPr algn="l"/>
            <a:r>
              <a:rPr lang="en-US" b="0" i="0" dirty="0">
                <a:solidFill>
                  <a:srgbClr val="333333"/>
                </a:solidFill>
                <a:effectLst/>
                <a:latin typeface="PT Serif" panose="020A0603040505020204" pitchFamily="18" charset="0"/>
              </a:rPr>
              <a:t>As of this writing, the following are the Azure geographies available. Azure is growing at a very rapid pace, so by the time you watch this course there might be a lot more geographies available. </a:t>
            </a:r>
          </a:p>
          <a:p>
            <a:pPr algn="l">
              <a:buFont typeface="+mj-lt"/>
              <a:buAutoNum type="arabicPeriod"/>
            </a:pPr>
            <a:r>
              <a:rPr lang="en-US" b="0" i="0" dirty="0">
                <a:solidFill>
                  <a:srgbClr val="333333"/>
                </a:solidFill>
                <a:effectLst/>
                <a:latin typeface="PT Serif" panose="020A0603040505020204" pitchFamily="18" charset="0"/>
              </a:rPr>
              <a:t>India</a:t>
            </a:r>
          </a:p>
          <a:p>
            <a:pPr algn="l">
              <a:buFont typeface="+mj-lt"/>
              <a:buAutoNum type="arabicPeriod"/>
            </a:pPr>
            <a:r>
              <a:rPr lang="en-US" b="0" i="0" dirty="0">
                <a:solidFill>
                  <a:srgbClr val="333333"/>
                </a:solidFill>
                <a:effectLst/>
                <a:latin typeface="PT Serif" panose="020A0603040505020204" pitchFamily="18" charset="0"/>
              </a:rPr>
              <a:t>United States</a:t>
            </a:r>
          </a:p>
          <a:p>
            <a:pPr algn="l">
              <a:buFont typeface="+mj-lt"/>
              <a:buAutoNum type="arabicPeriod"/>
            </a:pPr>
            <a:r>
              <a:rPr lang="en-US" b="0" i="0" dirty="0">
                <a:solidFill>
                  <a:srgbClr val="333333"/>
                </a:solidFill>
                <a:effectLst/>
                <a:latin typeface="PT Serif" panose="020A0603040505020204" pitchFamily="18" charset="0"/>
              </a:rPr>
              <a:t>United Kingdom</a:t>
            </a:r>
          </a:p>
          <a:p>
            <a:pPr algn="l">
              <a:buFont typeface="+mj-lt"/>
              <a:buAutoNum type="arabicPeriod"/>
            </a:pPr>
            <a:r>
              <a:rPr lang="en-US" b="0" i="0" dirty="0">
                <a:solidFill>
                  <a:srgbClr val="333333"/>
                </a:solidFill>
                <a:effectLst/>
                <a:latin typeface="PT Serif" panose="020A0603040505020204" pitchFamily="18" charset="0"/>
              </a:rPr>
              <a:t>Canada</a:t>
            </a:r>
          </a:p>
          <a:p>
            <a:pPr algn="l">
              <a:buFont typeface="+mj-lt"/>
              <a:buAutoNum type="arabicPeriod"/>
            </a:pPr>
            <a:r>
              <a:rPr lang="en-US" b="0" i="0" dirty="0">
                <a:solidFill>
                  <a:srgbClr val="333333"/>
                </a:solidFill>
                <a:effectLst/>
                <a:latin typeface="PT Serif" panose="020A0603040505020204" pitchFamily="18" charset="0"/>
              </a:rPr>
              <a:t>Africa</a:t>
            </a:r>
          </a:p>
          <a:p>
            <a:pPr algn="l">
              <a:buFont typeface="+mj-lt"/>
              <a:buAutoNum type="arabicPeriod"/>
            </a:pPr>
            <a:r>
              <a:rPr lang="en-US" b="0" i="0" dirty="0">
                <a:solidFill>
                  <a:srgbClr val="333333"/>
                </a:solidFill>
                <a:effectLst/>
                <a:latin typeface="PT Serif" panose="020A0603040505020204" pitchFamily="18" charset="0"/>
              </a:rPr>
              <a:t>Australia</a:t>
            </a:r>
          </a:p>
          <a:p>
            <a:pPr algn="l">
              <a:buFont typeface="+mj-lt"/>
              <a:buAutoNum type="arabicPeriod"/>
            </a:pPr>
            <a:r>
              <a:rPr lang="en-US" b="0" i="0" dirty="0">
                <a:solidFill>
                  <a:srgbClr val="333333"/>
                </a:solidFill>
                <a:effectLst/>
                <a:latin typeface="PT Serif" panose="020A0603040505020204" pitchFamily="18" charset="0"/>
              </a:rPr>
              <a:t>Europe</a:t>
            </a:r>
          </a:p>
          <a:p>
            <a:pPr algn="l">
              <a:buFont typeface="+mj-lt"/>
              <a:buAutoNum type="arabicPeriod"/>
            </a:pPr>
            <a:r>
              <a:rPr lang="en-US" b="0" i="0" dirty="0">
                <a:solidFill>
                  <a:srgbClr val="333333"/>
                </a:solidFill>
                <a:effectLst/>
                <a:latin typeface="PT Serif" panose="020A0603040505020204" pitchFamily="18" charset="0"/>
              </a:rPr>
              <a:t>Asia Pacific</a:t>
            </a:r>
          </a:p>
          <a:p>
            <a:pPr algn="l">
              <a:buFont typeface="+mj-lt"/>
              <a:buAutoNum type="arabicPeriod"/>
            </a:pPr>
            <a:r>
              <a:rPr lang="en-US" b="0" i="0" dirty="0">
                <a:solidFill>
                  <a:srgbClr val="333333"/>
                </a:solidFill>
                <a:effectLst/>
                <a:latin typeface="PT Serif" panose="020A0603040505020204" pitchFamily="18" charset="0"/>
              </a:rPr>
              <a:t>Azure Government</a:t>
            </a:r>
          </a:p>
          <a:p>
            <a:pPr algn="l">
              <a:buFont typeface="+mj-lt"/>
              <a:buAutoNum type="arabicPeriod"/>
            </a:pPr>
            <a:r>
              <a:rPr lang="en-US" b="0" i="0" dirty="0">
                <a:solidFill>
                  <a:srgbClr val="333333"/>
                </a:solidFill>
                <a:effectLst/>
                <a:latin typeface="PT Serif" panose="020A0603040505020204" pitchFamily="18" charset="0"/>
              </a:rPr>
              <a:t>Austria</a:t>
            </a:r>
          </a:p>
          <a:p>
            <a:pPr algn="l">
              <a:buFont typeface="+mj-lt"/>
              <a:buAutoNum type="arabicPeriod"/>
            </a:pPr>
            <a:r>
              <a:rPr lang="en-US" b="0" i="0" dirty="0">
                <a:solidFill>
                  <a:srgbClr val="333333"/>
                </a:solidFill>
                <a:effectLst/>
                <a:latin typeface="PT Serif" panose="020A0603040505020204" pitchFamily="18" charset="0"/>
              </a:rPr>
              <a:t>Brazil</a:t>
            </a:r>
          </a:p>
          <a:p>
            <a:pPr algn="l">
              <a:buFont typeface="+mj-lt"/>
              <a:buAutoNum type="arabicPeriod"/>
            </a:pPr>
            <a:r>
              <a:rPr lang="en-US" b="0" i="0" dirty="0">
                <a:solidFill>
                  <a:srgbClr val="333333"/>
                </a:solidFill>
                <a:effectLst/>
                <a:latin typeface="PT Serif" panose="020A0603040505020204" pitchFamily="18" charset="0"/>
              </a:rPr>
              <a:t>China</a:t>
            </a:r>
          </a:p>
          <a:p>
            <a:pPr algn="l">
              <a:buFont typeface="+mj-lt"/>
              <a:buAutoNum type="arabicPeriod"/>
            </a:pPr>
            <a:r>
              <a:rPr lang="en-US" b="0" i="0" dirty="0">
                <a:solidFill>
                  <a:srgbClr val="333333"/>
                </a:solidFill>
                <a:effectLst/>
                <a:latin typeface="PT Serif" panose="020A0603040505020204" pitchFamily="18" charset="0"/>
              </a:rPr>
              <a:t>France</a:t>
            </a:r>
          </a:p>
          <a:p>
            <a:pPr algn="l">
              <a:buFont typeface="+mj-lt"/>
              <a:buAutoNum type="arabicPeriod"/>
            </a:pPr>
            <a:r>
              <a:rPr lang="en-US" b="0" i="0" dirty="0">
                <a:solidFill>
                  <a:srgbClr val="333333"/>
                </a:solidFill>
                <a:effectLst/>
                <a:latin typeface="PT Serif" panose="020A0603040505020204" pitchFamily="18" charset="0"/>
              </a:rPr>
              <a:t>Germany</a:t>
            </a:r>
          </a:p>
          <a:p>
            <a:pPr algn="l">
              <a:buFont typeface="+mj-lt"/>
              <a:buAutoNum type="arabicPeriod"/>
            </a:pPr>
            <a:r>
              <a:rPr lang="en-US" b="0" i="0" dirty="0">
                <a:solidFill>
                  <a:srgbClr val="333333"/>
                </a:solidFill>
                <a:effectLst/>
                <a:latin typeface="PT Serif" panose="020A0603040505020204" pitchFamily="18" charset="0"/>
              </a:rPr>
              <a:t>Greece</a:t>
            </a:r>
          </a:p>
          <a:p>
            <a:pPr algn="l">
              <a:buFont typeface="+mj-lt"/>
              <a:buAutoNum type="arabicPeriod"/>
            </a:pPr>
            <a:r>
              <a:rPr lang="en-US" b="0" i="0" dirty="0">
                <a:solidFill>
                  <a:srgbClr val="333333"/>
                </a:solidFill>
                <a:effectLst/>
                <a:latin typeface="PT Serif" panose="020A0603040505020204" pitchFamily="18" charset="0"/>
              </a:rPr>
              <a:t>Israel</a:t>
            </a:r>
          </a:p>
          <a:p>
            <a:pPr algn="l">
              <a:buFont typeface="+mj-lt"/>
              <a:buAutoNum type="arabicPeriod"/>
            </a:pPr>
            <a:r>
              <a:rPr lang="en-US" b="0" i="0" dirty="0">
                <a:solidFill>
                  <a:srgbClr val="333333"/>
                </a:solidFill>
                <a:effectLst/>
                <a:latin typeface="PT Serif" panose="020A0603040505020204" pitchFamily="18" charset="0"/>
              </a:rPr>
              <a:t>Italy</a:t>
            </a:r>
          </a:p>
          <a:p>
            <a:pPr algn="l">
              <a:buFont typeface="+mj-lt"/>
              <a:buAutoNum type="arabicPeriod"/>
            </a:pPr>
            <a:r>
              <a:rPr lang="en-US" b="0" i="0" dirty="0">
                <a:solidFill>
                  <a:srgbClr val="333333"/>
                </a:solidFill>
                <a:effectLst/>
                <a:latin typeface="PT Serif" panose="020A0603040505020204" pitchFamily="18" charset="0"/>
              </a:rPr>
              <a:t>Japan</a:t>
            </a:r>
          </a:p>
          <a:p>
            <a:pPr algn="l">
              <a:buFont typeface="+mj-lt"/>
              <a:buAutoNum type="arabicPeriod"/>
            </a:pPr>
            <a:r>
              <a:rPr lang="en-US" b="0" i="0" dirty="0">
                <a:solidFill>
                  <a:srgbClr val="333333"/>
                </a:solidFill>
                <a:effectLst/>
                <a:latin typeface="PT Serif" panose="020A0603040505020204" pitchFamily="18" charset="0"/>
              </a:rPr>
              <a:t>Korea</a:t>
            </a:r>
          </a:p>
          <a:p>
            <a:pPr algn="l">
              <a:buFont typeface="+mj-lt"/>
              <a:buAutoNum type="arabicPeriod"/>
            </a:pPr>
            <a:r>
              <a:rPr lang="en-US" b="0" i="0" dirty="0">
                <a:solidFill>
                  <a:srgbClr val="333333"/>
                </a:solidFill>
                <a:effectLst/>
                <a:latin typeface="PT Serif" panose="020A0603040505020204" pitchFamily="18" charset="0"/>
              </a:rPr>
              <a:t>Mexico</a:t>
            </a:r>
          </a:p>
          <a:p>
            <a:pPr algn="l">
              <a:buFont typeface="+mj-lt"/>
              <a:buAutoNum type="arabicPeriod"/>
            </a:pPr>
            <a:r>
              <a:rPr lang="en-US" b="0" i="0" dirty="0">
                <a:solidFill>
                  <a:srgbClr val="333333"/>
                </a:solidFill>
                <a:effectLst/>
                <a:latin typeface="PT Serif" panose="020A0603040505020204" pitchFamily="18" charset="0"/>
              </a:rPr>
              <a:t>New Zealand</a:t>
            </a:r>
          </a:p>
          <a:p>
            <a:pPr algn="l">
              <a:buFont typeface="+mj-lt"/>
              <a:buAutoNum type="arabicPeriod"/>
            </a:pPr>
            <a:r>
              <a:rPr lang="en-US" b="0" i="0" dirty="0">
                <a:solidFill>
                  <a:srgbClr val="333333"/>
                </a:solidFill>
                <a:effectLst/>
                <a:latin typeface="PT Serif" panose="020A0603040505020204" pitchFamily="18" charset="0"/>
              </a:rPr>
              <a:t>Norway</a:t>
            </a:r>
          </a:p>
          <a:p>
            <a:pPr algn="l">
              <a:buFont typeface="+mj-lt"/>
              <a:buAutoNum type="arabicPeriod"/>
            </a:pPr>
            <a:r>
              <a:rPr lang="en-US" b="0" i="0" dirty="0">
                <a:solidFill>
                  <a:srgbClr val="333333"/>
                </a:solidFill>
                <a:effectLst/>
                <a:latin typeface="PT Serif" panose="020A0603040505020204" pitchFamily="18" charset="0"/>
              </a:rPr>
              <a:t>Poland</a:t>
            </a:r>
          </a:p>
          <a:p>
            <a:pPr algn="l">
              <a:buFont typeface="+mj-lt"/>
              <a:buAutoNum type="arabicPeriod"/>
            </a:pPr>
            <a:r>
              <a:rPr lang="en-US" b="0" i="0" dirty="0">
                <a:solidFill>
                  <a:srgbClr val="333333"/>
                </a:solidFill>
                <a:effectLst/>
                <a:latin typeface="PT Serif" panose="020A0603040505020204" pitchFamily="18" charset="0"/>
              </a:rPr>
              <a:t>Qatar</a:t>
            </a:r>
          </a:p>
          <a:p>
            <a:pPr algn="l">
              <a:buFont typeface="+mj-lt"/>
              <a:buAutoNum type="arabicPeriod"/>
            </a:pPr>
            <a:r>
              <a:rPr lang="en-US" b="0" i="0" dirty="0">
                <a:solidFill>
                  <a:srgbClr val="333333"/>
                </a:solidFill>
                <a:effectLst/>
                <a:latin typeface="PT Serif" panose="020A0603040505020204" pitchFamily="18" charset="0"/>
              </a:rPr>
              <a:t>Spain</a:t>
            </a:r>
          </a:p>
          <a:p>
            <a:pPr algn="l">
              <a:buFont typeface="+mj-lt"/>
              <a:buAutoNum type="arabicPeriod"/>
            </a:pPr>
            <a:r>
              <a:rPr lang="en-US" b="0" i="0" dirty="0">
                <a:solidFill>
                  <a:srgbClr val="333333"/>
                </a:solidFill>
                <a:effectLst/>
                <a:latin typeface="PT Serif" panose="020A0603040505020204" pitchFamily="18" charset="0"/>
              </a:rPr>
              <a:t>Switzerland</a:t>
            </a:r>
          </a:p>
          <a:p>
            <a:pPr algn="l">
              <a:buFont typeface="+mj-lt"/>
              <a:buAutoNum type="arabicPeriod"/>
            </a:pPr>
            <a:r>
              <a:rPr lang="en-US" b="0" i="0" dirty="0">
                <a:solidFill>
                  <a:srgbClr val="333333"/>
                </a:solidFill>
                <a:effectLst/>
                <a:latin typeface="PT Serif" panose="020A0603040505020204" pitchFamily="18" charset="0"/>
              </a:rPr>
              <a:t>Taiwan</a:t>
            </a:r>
          </a:p>
          <a:p>
            <a:pPr algn="l">
              <a:buFont typeface="+mj-lt"/>
              <a:buAutoNum type="arabicPeriod"/>
            </a:pPr>
            <a:r>
              <a:rPr lang="en-US" b="0" i="0" dirty="0">
                <a:solidFill>
                  <a:srgbClr val="333333"/>
                </a:solidFill>
                <a:effectLst/>
                <a:latin typeface="PT Serif" panose="020A0603040505020204" pitchFamily="18" charset="0"/>
              </a:rPr>
              <a:t>United Arab Emirates</a:t>
            </a:r>
          </a:p>
          <a:p>
            <a:endParaRPr lang="en-IN" dirty="0"/>
          </a:p>
        </p:txBody>
      </p:sp>
    </p:spTree>
    <p:extLst>
      <p:ext uri="{BB962C8B-B14F-4D97-AF65-F5344CB8AC3E}">
        <p14:creationId xmlns:p14="http://schemas.microsoft.com/office/powerpoint/2010/main" val="28838368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3982-BB31-4C45-98B1-E1F4542A3E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2642B7-B04D-4CB8-BC22-1E83C3ED7089}"/>
              </a:ext>
            </a:extLst>
          </p:cNvPr>
          <p:cNvSpPr>
            <a:spLocks noGrp="1"/>
          </p:cNvSpPr>
          <p:nvPr>
            <p:ph idx="1"/>
          </p:nvPr>
        </p:nvSpPr>
        <p:spPr/>
        <p:txBody>
          <a:bodyPr/>
          <a:lstStyle/>
          <a:p>
            <a:r>
              <a:rPr lang="en-US" dirty="0"/>
              <a:t>Azure resource groups</a:t>
            </a:r>
          </a:p>
          <a:p>
            <a:endParaRPr lang="en-US" dirty="0"/>
          </a:p>
          <a:p>
            <a:r>
              <a:rPr lang="en-US" dirty="0"/>
              <a:t>This is Part 5 of Azure Tutorial. In this article we will understand Azure Resources and Resource Groups.</a:t>
            </a:r>
          </a:p>
          <a:p>
            <a:endParaRPr lang="en-US" dirty="0"/>
          </a:p>
          <a:p>
            <a:r>
              <a:rPr lang="en-US" dirty="0"/>
              <a:t>azure resource groups explained</a:t>
            </a:r>
          </a:p>
          <a:p>
            <a:endParaRPr lang="en-US" dirty="0"/>
          </a:p>
          <a:p>
            <a:r>
              <a:rPr lang="en-US" dirty="0"/>
              <a:t>What are Azure Resources</a:t>
            </a:r>
            <a:endParaRPr lang="en-IN" dirty="0"/>
          </a:p>
        </p:txBody>
      </p:sp>
    </p:spTree>
    <p:extLst>
      <p:ext uri="{BB962C8B-B14F-4D97-AF65-F5344CB8AC3E}">
        <p14:creationId xmlns:p14="http://schemas.microsoft.com/office/powerpoint/2010/main" val="36067501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62C71-C1C5-4A5D-A714-EBCAE547EC96}"/>
              </a:ext>
            </a:extLst>
          </p:cNvPr>
          <p:cNvSpPr>
            <a:spLocks noGrp="1"/>
          </p:cNvSpPr>
          <p:nvPr>
            <p:ph type="title"/>
          </p:nvPr>
        </p:nvSpPr>
        <p:spPr/>
        <p:txBody>
          <a:bodyPr/>
          <a:lstStyle/>
          <a:p>
            <a:endParaRPr lang="en-IN"/>
          </a:p>
        </p:txBody>
      </p:sp>
      <p:pic>
        <p:nvPicPr>
          <p:cNvPr id="23554" name="Picture 2" descr="azure resource groups explained">
            <a:extLst>
              <a:ext uri="{FF2B5EF4-FFF2-40B4-BE49-F238E27FC236}">
                <a16:creationId xmlns:a16="http://schemas.microsoft.com/office/drawing/2014/main" id="{02E301DC-FCEC-4DAF-93E2-7F1CD94FDF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41554" y="3686942"/>
            <a:ext cx="1508891" cy="628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7110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87194-0F63-4E87-81A1-1EA6561FCA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B580D5-46AD-497B-9138-9BB2B82B551D}"/>
              </a:ext>
            </a:extLst>
          </p:cNvPr>
          <p:cNvSpPr>
            <a:spLocks noGrp="1"/>
          </p:cNvSpPr>
          <p:nvPr>
            <p:ph idx="1"/>
          </p:nvPr>
        </p:nvSpPr>
        <p:spPr/>
        <p:txBody>
          <a:bodyPr/>
          <a:lstStyle/>
          <a:p>
            <a:r>
              <a:rPr lang="en-US" b="0" i="0" dirty="0">
                <a:solidFill>
                  <a:srgbClr val="333333"/>
                </a:solidFill>
                <a:effectLst/>
                <a:latin typeface="PT Serif" panose="020A0603040505020204" pitchFamily="18" charset="0"/>
              </a:rPr>
              <a:t>Resources are instances of azure services that you create, like virtual machines, app services, storage accounts, SQL databases, function apps etc. All these are azure services. </a:t>
            </a:r>
            <a:r>
              <a:rPr lang="en-US" b="0" i="0" dirty="0" err="1">
                <a:solidFill>
                  <a:srgbClr val="333333"/>
                </a:solidFill>
                <a:effectLst/>
                <a:latin typeface="PT Serif" panose="020A0603040505020204" pitchFamily="18" charset="0"/>
              </a:rPr>
              <a:t>Everytime</a:t>
            </a:r>
            <a:r>
              <a:rPr lang="en-US" b="0" i="0" dirty="0">
                <a:solidFill>
                  <a:srgbClr val="333333"/>
                </a:solidFill>
                <a:effectLst/>
                <a:latin typeface="PT Serif" panose="020A0603040505020204" pitchFamily="18" charset="0"/>
              </a:rPr>
              <a:t> you create an instance of a service, you are creating a resource. There are </a:t>
            </a:r>
            <a:r>
              <a:rPr lang="en-US" b="0" i="0" dirty="0" err="1">
                <a:solidFill>
                  <a:srgbClr val="333333"/>
                </a:solidFill>
                <a:effectLst/>
                <a:latin typeface="PT Serif" panose="020A0603040505020204" pitchFamily="18" charset="0"/>
              </a:rPr>
              <a:t>hundereds</a:t>
            </a:r>
            <a:r>
              <a:rPr lang="en-US" b="0" i="0" dirty="0">
                <a:solidFill>
                  <a:srgbClr val="333333"/>
                </a:solidFill>
                <a:effectLst/>
                <a:latin typeface="PT Serif" panose="020A0603040505020204" pitchFamily="18" charset="0"/>
              </a:rPr>
              <a:t> of azure services.</a:t>
            </a:r>
            <a:endParaRPr lang="en-IN" dirty="0"/>
          </a:p>
        </p:txBody>
      </p:sp>
    </p:spTree>
    <p:extLst>
      <p:ext uri="{BB962C8B-B14F-4D97-AF65-F5344CB8AC3E}">
        <p14:creationId xmlns:p14="http://schemas.microsoft.com/office/powerpoint/2010/main" val="2442969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44DE8-3C92-431B-A2C4-58B3143D9F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3DB41D-3588-47A5-84A6-10719052B16C}"/>
              </a:ext>
            </a:extLst>
          </p:cNvPr>
          <p:cNvSpPr>
            <a:spLocks noGrp="1"/>
          </p:cNvSpPr>
          <p:nvPr>
            <p:ph idx="1"/>
          </p:nvPr>
        </p:nvSpPr>
        <p:spPr/>
        <p:txBody>
          <a:bodyPr>
            <a:normAutofit fontScale="32500" lnSpcReduction="20000"/>
          </a:bodyPr>
          <a:lstStyle/>
          <a:p>
            <a:pPr algn="l"/>
            <a:r>
              <a:rPr lang="en-US" b="0" i="0" dirty="0">
                <a:solidFill>
                  <a:srgbClr val="323131"/>
                </a:solidFill>
                <a:effectLst/>
                <a:latin typeface="PT Serif" panose="020A0603040505020204" pitchFamily="18" charset="0"/>
              </a:rPr>
              <a:t>What is an Azure Resource Group</a:t>
            </a:r>
          </a:p>
          <a:p>
            <a:pPr algn="l"/>
            <a:r>
              <a:rPr lang="en-US" b="0" i="0" dirty="0">
                <a:solidFill>
                  <a:srgbClr val="333333"/>
                </a:solidFill>
                <a:effectLst/>
                <a:latin typeface="PT Serif" panose="020A0603040505020204" pitchFamily="18" charset="0"/>
              </a:rPr>
              <a:t>As the name implies, a Resource Group is a group of azure resources like virtual machines, app services, storage accounts, SQL databases etc. It's a logical container for grouping related azure resources.</a:t>
            </a:r>
          </a:p>
          <a:p>
            <a:pPr algn="l"/>
            <a:r>
              <a:rPr lang="en-US" b="0" i="0" dirty="0">
                <a:solidFill>
                  <a:srgbClr val="323131"/>
                </a:solidFill>
                <a:effectLst/>
                <a:latin typeface="PT Serif" panose="020A0603040505020204" pitchFamily="18" charset="0"/>
              </a:rPr>
              <a:t>Azure Resource Group Example</a:t>
            </a:r>
          </a:p>
          <a:p>
            <a:pPr algn="l"/>
            <a:r>
              <a:rPr lang="en-US" b="0" i="0" dirty="0">
                <a:solidFill>
                  <a:srgbClr val="333333"/>
                </a:solidFill>
                <a:effectLst/>
                <a:latin typeface="PT Serif" panose="020A0603040505020204" pitchFamily="18" charset="0"/>
              </a:rPr>
              <a:t>Let's say we are developing a web application. There are several ways to do this. To keep this example simple, let's just assume we need the following 3 azure resources.</a:t>
            </a:r>
          </a:p>
          <a:p>
            <a:pPr algn="l">
              <a:buFont typeface="+mj-lt"/>
              <a:buAutoNum type="arabicPeriod"/>
            </a:pPr>
            <a:r>
              <a:rPr lang="en-US" b="0" i="0" dirty="0">
                <a:solidFill>
                  <a:srgbClr val="333333"/>
                </a:solidFill>
                <a:effectLst/>
                <a:latin typeface="PT Serif" panose="020A0603040505020204" pitchFamily="18" charset="0"/>
              </a:rPr>
              <a:t>Virtual Machine - To host and run our web application</a:t>
            </a:r>
          </a:p>
          <a:p>
            <a:pPr algn="l">
              <a:buFont typeface="+mj-lt"/>
              <a:buAutoNum type="arabicPeriod"/>
            </a:pPr>
            <a:r>
              <a:rPr lang="en-US" b="0" i="0" dirty="0">
                <a:solidFill>
                  <a:srgbClr val="333333"/>
                </a:solidFill>
                <a:effectLst/>
                <a:latin typeface="PT Serif" panose="020A0603040505020204" pitchFamily="18" charset="0"/>
              </a:rPr>
              <a:t>Storage Account - To store images, videos and other resources that our web application needs</a:t>
            </a:r>
          </a:p>
          <a:p>
            <a:pPr algn="l">
              <a:buFont typeface="+mj-lt"/>
              <a:buAutoNum type="arabicPeriod"/>
            </a:pPr>
            <a:r>
              <a:rPr lang="en-US" b="0" i="0" dirty="0">
                <a:solidFill>
                  <a:srgbClr val="333333"/>
                </a:solidFill>
                <a:effectLst/>
                <a:latin typeface="PT Serif" panose="020A0603040505020204" pitchFamily="18" charset="0"/>
              </a:rPr>
              <a:t>SQL database - To store our application data</a:t>
            </a:r>
          </a:p>
          <a:p>
            <a:pPr algn="l"/>
            <a:r>
              <a:rPr lang="en-US" b="0" i="0" dirty="0">
                <a:solidFill>
                  <a:srgbClr val="333333"/>
                </a:solidFill>
                <a:effectLst/>
                <a:latin typeface="PT Serif" panose="020A0603040505020204" pitchFamily="18" charset="0"/>
              </a:rPr>
              <a:t>Let's say for this example sake we have the following environments. Most </a:t>
            </a:r>
            <a:r>
              <a:rPr lang="en-US" b="0" i="0" dirty="0" err="1">
                <a:solidFill>
                  <a:srgbClr val="333333"/>
                </a:solidFill>
                <a:effectLst/>
                <a:latin typeface="PT Serif" panose="020A0603040505020204" pitchFamily="18" charset="0"/>
              </a:rPr>
              <a:t>organisations</a:t>
            </a:r>
            <a:r>
              <a:rPr lang="en-US" b="0" i="0" dirty="0">
                <a:solidFill>
                  <a:srgbClr val="333333"/>
                </a:solidFill>
                <a:effectLst/>
                <a:latin typeface="PT Serif" panose="020A0603040505020204" pitchFamily="18" charset="0"/>
              </a:rPr>
              <a:t> have these deployment environments.</a:t>
            </a:r>
          </a:p>
          <a:p>
            <a:pPr algn="l">
              <a:buFont typeface="+mj-lt"/>
              <a:buAutoNum type="arabicPeriod"/>
            </a:pPr>
            <a:r>
              <a:rPr lang="en-US" b="0" i="0" dirty="0">
                <a:solidFill>
                  <a:srgbClr val="333333"/>
                </a:solidFill>
                <a:effectLst/>
                <a:latin typeface="PT Serif" panose="020A0603040505020204" pitchFamily="18" charset="0"/>
              </a:rPr>
              <a:t>Development</a:t>
            </a:r>
          </a:p>
          <a:p>
            <a:pPr algn="l">
              <a:buFont typeface="+mj-lt"/>
              <a:buAutoNum type="arabicPeriod"/>
            </a:pPr>
            <a:r>
              <a:rPr lang="en-US" b="0" i="0" dirty="0">
                <a:solidFill>
                  <a:srgbClr val="333333"/>
                </a:solidFill>
                <a:effectLst/>
                <a:latin typeface="PT Serif" panose="020A0603040505020204" pitchFamily="18" charset="0"/>
              </a:rPr>
              <a:t>Testing</a:t>
            </a:r>
          </a:p>
          <a:p>
            <a:pPr algn="l">
              <a:buFont typeface="+mj-lt"/>
              <a:buAutoNum type="arabicPeriod"/>
            </a:pPr>
            <a:r>
              <a:rPr lang="en-US" b="0" i="0" dirty="0">
                <a:solidFill>
                  <a:srgbClr val="333333"/>
                </a:solidFill>
                <a:effectLst/>
                <a:latin typeface="PT Serif" panose="020A0603040505020204" pitchFamily="18" charset="0"/>
              </a:rPr>
              <a:t>Staging</a:t>
            </a:r>
          </a:p>
          <a:p>
            <a:pPr algn="l">
              <a:buFont typeface="+mj-lt"/>
              <a:buAutoNum type="arabicPeriod"/>
            </a:pPr>
            <a:r>
              <a:rPr lang="en-US" b="0" i="0" dirty="0" err="1">
                <a:solidFill>
                  <a:srgbClr val="333333"/>
                </a:solidFill>
                <a:effectLst/>
                <a:latin typeface="PT Serif" panose="020A0603040505020204" pitchFamily="18" charset="0"/>
              </a:rPr>
              <a:t>PreProduction</a:t>
            </a:r>
            <a:endParaRPr lang="en-US" b="0" i="0" dirty="0">
              <a:solidFill>
                <a:srgbClr val="333333"/>
              </a:solidFill>
              <a:effectLst/>
              <a:latin typeface="PT Serif" panose="020A0603040505020204" pitchFamily="18" charset="0"/>
            </a:endParaRPr>
          </a:p>
          <a:p>
            <a:pPr algn="l">
              <a:buFont typeface="+mj-lt"/>
              <a:buAutoNum type="arabicPeriod"/>
            </a:pPr>
            <a:r>
              <a:rPr lang="en-US" b="0" i="0" dirty="0">
                <a:solidFill>
                  <a:srgbClr val="333333"/>
                </a:solidFill>
                <a:effectLst/>
                <a:latin typeface="PT Serif" panose="020A0603040505020204" pitchFamily="18" charset="0"/>
              </a:rPr>
              <a:t>Production</a:t>
            </a:r>
          </a:p>
          <a:p>
            <a:pPr algn="l"/>
            <a:r>
              <a:rPr lang="en-US" b="0" i="0" dirty="0">
                <a:solidFill>
                  <a:srgbClr val="333333"/>
                </a:solidFill>
                <a:effectLst/>
                <a:latin typeface="PT Serif" panose="020A0603040505020204" pitchFamily="18" charset="0"/>
              </a:rPr>
              <a:t>Let's say our web application name is PragimTech.com. We might create the following 4 resource groups, one for each environment. </a:t>
            </a:r>
          </a:p>
          <a:p>
            <a:pPr algn="l">
              <a:buFont typeface="+mj-lt"/>
              <a:buAutoNum type="arabicPeriod"/>
            </a:pPr>
            <a:r>
              <a:rPr lang="en-US" b="0" i="0" dirty="0" err="1">
                <a:solidFill>
                  <a:srgbClr val="333333"/>
                </a:solidFill>
                <a:effectLst/>
                <a:latin typeface="PT Serif" panose="020A0603040505020204" pitchFamily="18" charset="0"/>
              </a:rPr>
              <a:t>rg</a:t>
            </a:r>
            <a:r>
              <a:rPr lang="en-US" b="0" i="0" dirty="0">
                <a:solidFill>
                  <a:srgbClr val="333333"/>
                </a:solidFill>
                <a:effectLst/>
                <a:latin typeface="PT Serif" panose="020A0603040505020204" pitchFamily="18" charset="0"/>
              </a:rPr>
              <a:t>-</a:t>
            </a:r>
            <a:r>
              <a:rPr lang="en-US" b="0" i="0" dirty="0" err="1">
                <a:solidFill>
                  <a:srgbClr val="333333"/>
                </a:solidFill>
                <a:effectLst/>
                <a:latin typeface="PT Serif" panose="020A0603040505020204" pitchFamily="18" charset="0"/>
              </a:rPr>
              <a:t>pragimtech</a:t>
            </a:r>
            <a:r>
              <a:rPr lang="en-US" b="0" i="0" dirty="0">
                <a:solidFill>
                  <a:srgbClr val="333333"/>
                </a:solidFill>
                <a:effectLst/>
                <a:latin typeface="PT Serif" panose="020A0603040505020204" pitchFamily="18" charset="0"/>
              </a:rPr>
              <a:t>-development</a:t>
            </a:r>
          </a:p>
          <a:p>
            <a:pPr algn="l">
              <a:buFont typeface="+mj-lt"/>
              <a:buAutoNum type="arabicPeriod"/>
            </a:pPr>
            <a:r>
              <a:rPr lang="en-US" b="0" i="0" dirty="0" err="1">
                <a:solidFill>
                  <a:srgbClr val="333333"/>
                </a:solidFill>
                <a:effectLst/>
                <a:latin typeface="PT Serif" panose="020A0603040505020204" pitchFamily="18" charset="0"/>
              </a:rPr>
              <a:t>rg</a:t>
            </a:r>
            <a:r>
              <a:rPr lang="en-US" b="0" i="0" dirty="0">
                <a:solidFill>
                  <a:srgbClr val="333333"/>
                </a:solidFill>
                <a:effectLst/>
                <a:latin typeface="PT Serif" panose="020A0603040505020204" pitchFamily="18" charset="0"/>
              </a:rPr>
              <a:t>-</a:t>
            </a:r>
            <a:r>
              <a:rPr lang="en-US" b="0" i="0" dirty="0" err="1">
                <a:solidFill>
                  <a:srgbClr val="333333"/>
                </a:solidFill>
                <a:effectLst/>
                <a:latin typeface="PT Serif" panose="020A0603040505020204" pitchFamily="18" charset="0"/>
              </a:rPr>
              <a:t>pragimtech</a:t>
            </a:r>
            <a:r>
              <a:rPr lang="en-US" b="0" i="0" dirty="0">
                <a:solidFill>
                  <a:srgbClr val="333333"/>
                </a:solidFill>
                <a:effectLst/>
                <a:latin typeface="PT Serif" panose="020A0603040505020204" pitchFamily="18" charset="0"/>
              </a:rPr>
              <a:t>-staging</a:t>
            </a:r>
          </a:p>
          <a:p>
            <a:pPr algn="l">
              <a:buFont typeface="+mj-lt"/>
              <a:buAutoNum type="arabicPeriod"/>
            </a:pPr>
            <a:r>
              <a:rPr lang="en-US" b="0" i="0" dirty="0" err="1">
                <a:solidFill>
                  <a:srgbClr val="333333"/>
                </a:solidFill>
                <a:effectLst/>
                <a:latin typeface="PT Serif" panose="020A0603040505020204" pitchFamily="18" charset="0"/>
              </a:rPr>
              <a:t>rg</a:t>
            </a:r>
            <a:r>
              <a:rPr lang="en-US" b="0" i="0" dirty="0">
                <a:solidFill>
                  <a:srgbClr val="333333"/>
                </a:solidFill>
                <a:effectLst/>
                <a:latin typeface="PT Serif" panose="020A0603040505020204" pitchFamily="18" charset="0"/>
              </a:rPr>
              <a:t>-</a:t>
            </a:r>
            <a:r>
              <a:rPr lang="en-US" b="0" i="0" dirty="0" err="1">
                <a:solidFill>
                  <a:srgbClr val="333333"/>
                </a:solidFill>
                <a:effectLst/>
                <a:latin typeface="PT Serif" panose="020A0603040505020204" pitchFamily="18" charset="0"/>
              </a:rPr>
              <a:t>pragimtech</a:t>
            </a:r>
            <a:r>
              <a:rPr lang="en-US" b="0" i="0" dirty="0">
                <a:solidFill>
                  <a:srgbClr val="333333"/>
                </a:solidFill>
                <a:effectLst/>
                <a:latin typeface="PT Serif" panose="020A0603040505020204" pitchFamily="18" charset="0"/>
              </a:rPr>
              <a:t>-preproduction</a:t>
            </a:r>
          </a:p>
          <a:p>
            <a:pPr algn="l">
              <a:buFont typeface="+mj-lt"/>
              <a:buAutoNum type="arabicPeriod"/>
            </a:pPr>
            <a:r>
              <a:rPr lang="en-US" b="0" i="0" dirty="0" err="1">
                <a:solidFill>
                  <a:srgbClr val="333333"/>
                </a:solidFill>
                <a:effectLst/>
                <a:latin typeface="PT Serif" panose="020A0603040505020204" pitchFamily="18" charset="0"/>
              </a:rPr>
              <a:t>rg</a:t>
            </a:r>
            <a:r>
              <a:rPr lang="en-US" b="0" i="0" dirty="0">
                <a:solidFill>
                  <a:srgbClr val="333333"/>
                </a:solidFill>
                <a:effectLst/>
                <a:latin typeface="PT Serif" panose="020A0603040505020204" pitchFamily="18" charset="0"/>
              </a:rPr>
              <a:t>-</a:t>
            </a:r>
            <a:r>
              <a:rPr lang="en-US" b="0" i="0" dirty="0" err="1">
                <a:solidFill>
                  <a:srgbClr val="333333"/>
                </a:solidFill>
                <a:effectLst/>
                <a:latin typeface="PT Serif" panose="020A0603040505020204" pitchFamily="18" charset="0"/>
              </a:rPr>
              <a:t>pragimtech</a:t>
            </a:r>
            <a:r>
              <a:rPr lang="en-US" b="0" i="0" dirty="0">
                <a:solidFill>
                  <a:srgbClr val="333333"/>
                </a:solidFill>
                <a:effectLst/>
                <a:latin typeface="PT Serif" panose="020A0603040505020204" pitchFamily="18" charset="0"/>
              </a:rPr>
              <a:t>-production</a:t>
            </a:r>
          </a:p>
          <a:p>
            <a:endParaRPr lang="en-IN" dirty="0"/>
          </a:p>
        </p:txBody>
      </p:sp>
    </p:spTree>
    <p:extLst>
      <p:ext uri="{BB962C8B-B14F-4D97-AF65-F5344CB8AC3E}">
        <p14:creationId xmlns:p14="http://schemas.microsoft.com/office/powerpoint/2010/main" val="42588458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3D6E3-EF51-43A4-A2A3-2869371074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EF57E8-92B1-428B-AD54-FA30047467CB}"/>
              </a:ext>
            </a:extLst>
          </p:cNvPr>
          <p:cNvSpPr>
            <a:spLocks noGrp="1"/>
          </p:cNvSpPr>
          <p:nvPr>
            <p:ph idx="1"/>
          </p:nvPr>
        </p:nvSpPr>
        <p:spPr/>
        <p:txBody>
          <a:bodyPr>
            <a:normAutofit fontScale="85000" lnSpcReduction="20000"/>
          </a:bodyPr>
          <a:lstStyle/>
          <a:p>
            <a:pPr algn="l"/>
            <a:r>
              <a:rPr lang="en-US" b="0" i="0" dirty="0">
                <a:solidFill>
                  <a:srgbClr val="333333"/>
                </a:solidFill>
                <a:effectLst/>
                <a:latin typeface="PT Serif" panose="020A0603040505020204" pitchFamily="18" charset="0"/>
              </a:rPr>
              <a:t>Grouping by deployment environment is just one way of grouping. Obviously you can group resources any way you want. Anyway that makes sense to your </a:t>
            </a:r>
            <a:r>
              <a:rPr lang="en-US" b="0" i="0" dirty="0" err="1">
                <a:solidFill>
                  <a:srgbClr val="333333"/>
                </a:solidFill>
                <a:effectLst/>
                <a:latin typeface="PT Serif" panose="020A0603040505020204" pitchFamily="18" charset="0"/>
              </a:rPr>
              <a:t>oragnisation</a:t>
            </a:r>
            <a:r>
              <a:rPr lang="en-US" b="0" i="0" dirty="0">
                <a:solidFill>
                  <a:srgbClr val="333333"/>
                </a:solidFill>
                <a:effectLst/>
                <a:latin typeface="PT Serif" panose="020A0603040505020204" pitchFamily="18" charset="0"/>
              </a:rPr>
              <a:t> really.</a:t>
            </a:r>
          </a:p>
          <a:p>
            <a:pPr algn="l">
              <a:buFont typeface="+mj-lt"/>
              <a:buAutoNum type="arabicPeriod"/>
            </a:pPr>
            <a:r>
              <a:rPr lang="en-US" b="0" i="0" dirty="0">
                <a:solidFill>
                  <a:srgbClr val="333333"/>
                </a:solidFill>
                <a:effectLst/>
                <a:latin typeface="PT Serif" panose="020A0603040505020204" pitchFamily="18" charset="0"/>
              </a:rPr>
              <a:t>By department,</a:t>
            </a:r>
          </a:p>
          <a:p>
            <a:pPr algn="l">
              <a:buFont typeface="+mj-lt"/>
              <a:buAutoNum type="arabicPeriod"/>
            </a:pPr>
            <a:r>
              <a:rPr lang="en-US" b="0" i="0" dirty="0">
                <a:solidFill>
                  <a:srgbClr val="333333"/>
                </a:solidFill>
                <a:effectLst/>
                <a:latin typeface="PT Serif" panose="020A0603040505020204" pitchFamily="18" charset="0"/>
              </a:rPr>
              <a:t>By country,</a:t>
            </a:r>
          </a:p>
          <a:p>
            <a:pPr algn="l">
              <a:buFont typeface="+mj-lt"/>
              <a:buAutoNum type="arabicPeriod"/>
            </a:pPr>
            <a:r>
              <a:rPr lang="en-US" b="0" i="0" dirty="0">
                <a:solidFill>
                  <a:srgbClr val="333333"/>
                </a:solidFill>
                <a:effectLst/>
                <a:latin typeface="PT Serif" panose="020A0603040505020204" pitchFamily="18" charset="0"/>
              </a:rPr>
              <a:t>By application,</a:t>
            </a:r>
          </a:p>
          <a:p>
            <a:pPr algn="l">
              <a:buFont typeface="+mj-lt"/>
              <a:buAutoNum type="arabicPeriod"/>
            </a:pPr>
            <a:r>
              <a:rPr lang="en-US" b="0" i="0" dirty="0">
                <a:solidFill>
                  <a:srgbClr val="333333"/>
                </a:solidFill>
                <a:effectLst/>
                <a:latin typeface="PT Serif" panose="020A0603040505020204" pitchFamily="18" charset="0"/>
              </a:rPr>
              <a:t>By resource type or a</a:t>
            </a:r>
          </a:p>
          <a:p>
            <a:pPr algn="l">
              <a:buFont typeface="+mj-lt"/>
              <a:buAutoNum type="arabicPeriod"/>
            </a:pPr>
            <a:r>
              <a:rPr lang="en-US" b="0" i="0" dirty="0">
                <a:solidFill>
                  <a:srgbClr val="333333"/>
                </a:solidFill>
                <a:effectLst/>
                <a:latin typeface="PT Serif" panose="020A0603040505020204" pitchFamily="18" charset="0"/>
              </a:rPr>
              <a:t>Combination of these</a:t>
            </a:r>
          </a:p>
          <a:p>
            <a:pPr algn="l"/>
            <a:r>
              <a:rPr lang="en-US" b="0" i="0" dirty="0">
                <a:solidFill>
                  <a:srgbClr val="333333"/>
                </a:solidFill>
                <a:effectLst/>
                <a:latin typeface="PT Serif" panose="020A0603040505020204" pitchFamily="18" charset="0"/>
              </a:rPr>
              <a:t>In general, resources that share the same deployment lifecycle are grouped, so these resources can be easily provisioned </a:t>
            </a:r>
            <a:r>
              <a:rPr lang="en-US" b="0" i="0" dirty="0" err="1">
                <a:solidFill>
                  <a:srgbClr val="333333"/>
                </a:solidFill>
                <a:effectLst/>
                <a:latin typeface="PT Serif" panose="020A0603040505020204" pitchFamily="18" charset="0"/>
              </a:rPr>
              <a:t>i.e</a:t>
            </a:r>
            <a:r>
              <a:rPr lang="en-US" b="0" i="0" dirty="0">
                <a:solidFill>
                  <a:srgbClr val="333333"/>
                </a:solidFill>
                <a:effectLst/>
                <a:latin typeface="PT Serif" panose="020A0603040505020204" pitchFamily="18" charset="0"/>
              </a:rPr>
              <a:t> created, deployed, updated, and deleted as a single unit. There are several benefits of grouping resources. We will discuss the benefits of resource groups in our next article.</a:t>
            </a:r>
          </a:p>
          <a:p>
            <a:endParaRPr lang="en-IN" dirty="0"/>
          </a:p>
        </p:txBody>
      </p:sp>
    </p:spTree>
    <p:extLst>
      <p:ext uri="{BB962C8B-B14F-4D97-AF65-F5344CB8AC3E}">
        <p14:creationId xmlns:p14="http://schemas.microsoft.com/office/powerpoint/2010/main" val="6980824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59A8-2C85-44B5-ABE3-8405EC9C7F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2A7517-1EF0-45D3-8F39-8643A5CCCD30}"/>
              </a:ext>
            </a:extLst>
          </p:cNvPr>
          <p:cNvSpPr>
            <a:spLocks noGrp="1"/>
          </p:cNvSpPr>
          <p:nvPr>
            <p:ph idx="1"/>
          </p:nvPr>
        </p:nvSpPr>
        <p:spPr/>
        <p:txBody>
          <a:bodyPr>
            <a:normAutofit fontScale="47500" lnSpcReduction="20000"/>
          </a:bodyPr>
          <a:lstStyle/>
          <a:p>
            <a:r>
              <a:rPr lang="en-US" dirty="0"/>
              <a:t>Azure resource group benefits</a:t>
            </a:r>
          </a:p>
          <a:p>
            <a:endParaRPr lang="en-US" dirty="0"/>
          </a:p>
          <a:p>
            <a:r>
              <a:rPr lang="en-US" dirty="0"/>
              <a:t>This is Part 6 of Azure tutorial. In our previous article we discussed Azure Resource Groups. In this article, we will discuss the benefits of Azure Resource Groups. Before we discuss the benefits, let's quickly recap the main and important points of azure resource groups.</a:t>
            </a:r>
          </a:p>
          <a:p>
            <a:endParaRPr lang="en-US" dirty="0"/>
          </a:p>
          <a:p>
            <a:r>
              <a:rPr lang="en-US" dirty="0"/>
              <a:t>Azure resource groups - </a:t>
            </a:r>
            <a:r>
              <a:rPr lang="en-US" dirty="0" err="1"/>
              <a:t>Imporantant</a:t>
            </a:r>
            <a:r>
              <a:rPr lang="en-US" dirty="0"/>
              <a:t> points to remember</a:t>
            </a:r>
          </a:p>
          <a:p>
            <a:r>
              <a:rPr lang="en-US" dirty="0"/>
              <a:t>An azure resource is any service instance that you create. For example, virtual machine, Azure </a:t>
            </a:r>
            <a:r>
              <a:rPr lang="en-US" dirty="0" err="1"/>
              <a:t>sql</a:t>
            </a:r>
            <a:r>
              <a:rPr lang="en-US" dirty="0"/>
              <a:t> database, storage account etc.</a:t>
            </a:r>
          </a:p>
          <a:p>
            <a:r>
              <a:rPr lang="en-US" dirty="0"/>
              <a:t>A resource group, as the name implies, a group of related azure resources.</a:t>
            </a:r>
          </a:p>
          <a:p>
            <a:r>
              <a:rPr lang="en-US" dirty="0"/>
              <a:t>In general, resources in a resource group share the same life cycle, so they can be easily created, deployed, updated, and deleted as a single unit.</a:t>
            </a:r>
          </a:p>
          <a:p>
            <a:r>
              <a:rPr lang="en-US" dirty="0"/>
              <a:t>When you create a resource group, you specify a region. It is this region where the meta-data about the resource group is stored. </a:t>
            </a:r>
          </a:p>
          <a:p>
            <a:r>
              <a:rPr lang="en-US" dirty="0"/>
              <a:t>However, the resources themselves can be in any azure region. </a:t>
            </a:r>
          </a:p>
          <a:p>
            <a:r>
              <a:rPr lang="en-US" dirty="0"/>
              <a:t>Resources in one resource group can interact with resources in other resource groups.</a:t>
            </a:r>
          </a:p>
          <a:p>
            <a:r>
              <a:rPr lang="en-US" dirty="0"/>
              <a:t>Each resource must be in one and only one resource group. You cannot have a resource in more than 1 resource group at the </a:t>
            </a:r>
            <a:r>
              <a:rPr lang="en-US" dirty="0" err="1"/>
              <a:t>sametime</a:t>
            </a:r>
            <a:r>
              <a:rPr lang="en-US" dirty="0"/>
              <a:t>.</a:t>
            </a:r>
          </a:p>
          <a:p>
            <a:r>
              <a:rPr lang="en-US" dirty="0"/>
              <a:t>You can move a resource from one resource group to another.</a:t>
            </a:r>
          </a:p>
          <a:p>
            <a:r>
              <a:rPr lang="en-US" dirty="0"/>
              <a:t>You can add or remove a resource from a resource group at any time.</a:t>
            </a:r>
          </a:p>
          <a:p>
            <a:r>
              <a:rPr lang="en-US" dirty="0"/>
              <a:t>You can group resources any way you want. Anyway that makes sense to your </a:t>
            </a:r>
            <a:r>
              <a:rPr lang="en-US" dirty="0" err="1"/>
              <a:t>oragnisation</a:t>
            </a:r>
            <a:r>
              <a:rPr lang="en-US" dirty="0"/>
              <a:t> really - By department, By country, By application, By resource type or a combination of these.</a:t>
            </a:r>
            <a:endParaRPr lang="en-IN" dirty="0"/>
          </a:p>
        </p:txBody>
      </p:sp>
    </p:spTree>
    <p:extLst>
      <p:ext uri="{BB962C8B-B14F-4D97-AF65-F5344CB8AC3E}">
        <p14:creationId xmlns:p14="http://schemas.microsoft.com/office/powerpoint/2010/main" val="31845765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E07D-F2ED-4404-A46A-BC18C193F1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F66427-977C-4520-A62E-01DDAB017362}"/>
              </a:ext>
            </a:extLst>
          </p:cNvPr>
          <p:cNvSpPr>
            <a:spLocks noGrp="1"/>
          </p:cNvSpPr>
          <p:nvPr>
            <p:ph idx="1"/>
          </p:nvPr>
        </p:nvSpPr>
        <p:spPr/>
        <p:txBody>
          <a:bodyPr>
            <a:normAutofit fontScale="62500" lnSpcReduction="20000"/>
          </a:bodyPr>
          <a:lstStyle/>
          <a:p>
            <a:r>
              <a:rPr lang="en-US" dirty="0"/>
              <a:t>Benefits of Azure Resource Groups</a:t>
            </a:r>
          </a:p>
          <a:p>
            <a:r>
              <a:rPr lang="en-US" dirty="0"/>
              <a:t>Administration is much easier</a:t>
            </a:r>
          </a:p>
          <a:p>
            <a:r>
              <a:rPr lang="en-US" dirty="0"/>
              <a:t>Let's understand this with an example. Consider a virtual machine.</a:t>
            </a:r>
          </a:p>
          <a:p>
            <a:endParaRPr lang="en-US" dirty="0"/>
          </a:p>
          <a:p>
            <a:r>
              <a:rPr lang="en-US" dirty="0"/>
              <a:t>azure virtual machine dependencies</a:t>
            </a:r>
          </a:p>
          <a:p>
            <a:endParaRPr lang="en-US" dirty="0"/>
          </a:p>
          <a:p>
            <a:r>
              <a:rPr lang="en-US" dirty="0"/>
              <a:t>When we create a virtual machine in azure several other associated resources like the following are created.</a:t>
            </a:r>
          </a:p>
          <a:p>
            <a:endParaRPr lang="en-US" dirty="0"/>
          </a:p>
          <a:p>
            <a:r>
              <a:rPr lang="en-US" dirty="0"/>
              <a:t>a data disk for the virtual machine</a:t>
            </a:r>
          </a:p>
          <a:p>
            <a:r>
              <a:rPr lang="en-US" dirty="0"/>
              <a:t>Public IP address</a:t>
            </a:r>
          </a:p>
          <a:p>
            <a:r>
              <a:rPr lang="en-US" dirty="0"/>
              <a:t>Network interface</a:t>
            </a:r>
          </a:p>
          <a:p>
            <a:r>
              <a:rPr lang="en-US" dirty="0"/>
              <a:t>Network security group</a:t>
            </a:r>
          </a:p>
          <a:p>
            <a:r>
              <a:rPr lang="en-US" dirty="0"/>
              <a:t>Virtual network</a:t>
            </a:r>
            <a:endParaRPr lang="en-IN" dirty="0"/>
          </a:p>
        </p:txBody>
      </p:sp>
    </p:spTree>
    <p:extLst>
      <p:ext uri="{BB962C8B-B14F-4D97-AF65-F5344CB8AC3E}">
        <p14:creationId xmlns:p14="http://schemas.microsoft.com/office/powerpoint/2010/main" val="2812827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BBBB-9CB3-4F6B-9140-8A9ABEBFA4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7EB771-4714-49C5-BEE5-7A93DB423CA6}"/>
              </a:ext>
            </a:extLst>
          </p:cNvPr>
          <p:cNvSpPr>
            <a:spLocks noGrp="1"/>
          </p:cNvSpPr>
          <p:nvPr>
            <p:ph idx="1"/>
          </p:nvPr>
        </p:nvSpPr>
        <p:spPr/>
        <p:txBody>
          <a:bodyPr/>
          <a:lstStyle/>
          <a:p>
            <a:pPr algn="just"/>
            <a:r>
              <a:rPr lang="en-US" b="1" i="0" dirty="0">
                <a:solidFill>
                  <a:srgbClr val="4A4A4A"/>
                </a:solidFill>
                <a:effectLst/>
                <a:latin typeface="Open Sans" panose="020B0606030504020204" pitchFamily="34" charset="0"/>
              </a:rPr>
              <a:t>IaaS(Infrastructure as a Service)</a:t>
            </a:r>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In this service the Cloud Provider provides the customer with virtual machines and other resources as a service, they abstract the user from the physical machine, location, data partitioning etc. If the user wants a Linux machine, he gets a </a:t>
            </a:r>
            <a:r>
              <a:rPr lang="en-US" b="0" i="0" dirty="0" err="1">
                <a:solidFill>
                  <a:srgbClr val="4A4A4A"/>
                </a:solidFill>
                <a:effectLst/>
                <a:latin typeface="Open Sans" panose="020B0606030504020204" pitchFamily="34" charset="0"/>
              </a:rPr>
              <a:t>linux</a:t>
            </a:r>
            <a:r>
              <a:rPr lang="en-US" b="0" i="0" dirty="0">
                <a:solidFill>
                  <a:srgbClr val="4A4A4A"/>
                </a:solidFill>
                <a:effectLst/>
                <a:latin typeface="Open Sans" panose="020B0606030504020204" pitchFamily="34" charset="0"/>
              </a:rPr>
              <a:t> machine, he will not worry about the physical machine or the networking of the system on which the OS is installed, simple.</a:t>
            </a:r>
          </a:p>
          <a:p>
            <a:endParaRPr lang="en-IN" dirty="0"/>
          </a:p>
        </p:txBody>
      </p:sp>
    </p:spTree>
    <p:extLst>
      <p:ext uri="{BB962C8B-B14F-4D97-AF65-F5344CB8AC3E}">
        <p14:creationId xmlns:p14="http://schemas.microsoft.com/office/powerpoint/2010/main" val="32769386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4AB84-C1DA-4F35-B300-CDDF40E8D6EA}"/>
              </a:ext>
            </a:extLst>
          </p:cNvPr>
          <p:cNvSpPr>
            <a:spLocks noGrp="1"/>
          </p:cNvSpPr>
          <p:nvPr>
            <p:ph type="title"/>
          </p:nvPr>
        </p:nvSpPr>
        <p:spPr/>
        <p:txBody>
          <a:bodyPr/>
          <a:lstStyle/>
          <a:p>
            <a:endParaRPr lang="en-IN"/>
          </a:p>
        </p:txBody>
      </p:sp>
      <p:pic>
        <p:nvPicPr>
          <p:cNvPr id="24578" name="Picture 2" descr="azure virtual machine dependencies">
            <a:extLst>
              <a:ext uri="{FF2B5EF4-FFF2-40B4-BE49-F238E27FC236}">
                <a16:creationId xmlns:a16="http://schemas.microsoft.com/office/drawing/2014/main" id="{DC9862D1-43A1-498C-A0F9-CA61751711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1850" y="2948781"/>
            <a:ext cx="5448300"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7763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C1AE2-4AAD-49B7-877B-C6B1BF8E05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EA5241-190A-4559-9D99-AC8DE5D6E75E}"/>
              </a:ext>
            </a:extLst>
          </p:cNvPr>
          <p:cNvSpPr>
            <a:spLocks noGrp="1"/>
          </p:cNvSpPr>
          <p:nvPr>
            <p:ph idx="1"/>
          </p:nvPr>
        </p:nvSpPr>
        <p:spPr/>
        <p:txBody>
          <a:bodyPr>
            <a:normAutofit lnSpcReduction="10000"/>
          </a:bodyPr>
          <a:lstStyle/>
          <a:p>
            <a:pPr algn="l"/>
            <a:r>
              <a:rPr lang="en-US" b="0" i="0" dirty="0">
                <a:solidFill>
                  <a:srgbClr val="333333"/>
                </a:solidFill>
                <a:effectLst/>
                <a:latin typeface="PT Serif" panose="020A0603040505020204" pitchFamily="18" charset="0"/>
              </a:rPr>
              <a:t>Without these resources, an azure virtual machine doesn't work as expected. After you are done with the VM, you may want to delete it to save on cost. However, when you delete the VM the associated resources are not automatically deleted. You have to delete them manually. If you forget to delete 1 or more associated resources, you are unnecessarily paying for those resources that you are not actually using.</a:t>
            </a:r>
          </a:p>
          <a:p>
            <a:pPr algn="l"/>
            <a:r>
              <a:rPr lang="en-US" b="0" i="0" dirty="0">
                <a:solidFill>
                  <a:srgbClr val="333333"/>
                </a:solidFill>
                <a:effectLst/>
                <a:latin typeface="PT Serif" panose="020A0603040505020204" pitchFamily="18" charset="0"/>
              </a:rPr>
              <a:t>On the other hand, if you create a virtual machine in a resource group, all the other associated resources are also created in the same resource group. When we delete the resource group, not just the virtual machine, all it's associated resources are also automatically deleted.</a:t>
            </a:r>
          </a:p>
          <a:p>
            <a:endParaRPr lang="en-IN" dirty="0"/>
          </a:p>
        </p:txBody>
      </p:sp>
    </p:spTree>
    <p:extLst>
      <p:ext uri="{BB962C8B-B14F-4D97-AF65-F5344CB8AC3E}">
        <p14:creationId xmlns:p14="http://schemas.microsoft.com/office/powerpoint/2010/main" val="40271279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09CC-A003-4FF0-9F8F-BDB217CB44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692D63-8C33-4CA1-B0F8-F1897722362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49973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B2DD7170054F4EBF60E127790996B8" ma:contentTypeVersion="12" ma:contentTypeDescription="Create a new document." ma:contentTypeScope="" ma:versionID="3839dbe58f4e9945392ec2661b417e4a">
  <xsd:schema xmlns:xsd="http://www.w3.org/2001/XMLSchema" xmlns:xs="http://www.w3.org/2001/XMLSchema" xmlns:p="http://schemas.microsoft.com/office/2006/metadata/properties" xmlns:ns2="783162c7-548d-4595-8547-573c77630671" xmlns:ns3="cbf5ed47-2155-414b-985e-250ea6773860" targetNamespace="http://schemas.microsoft.com/office/2006/metadata/properties" ma:root="true" ma:fieldsID="e370c90f31da560ac23a15e7c2289b93" ns2:_="" ns3:_="">
    <xsd:import namespace="783162c7-548d-4595-8547-573c77630671"/>
    <xsd:import namespace="cbf5ed47-2155-414b-985e-250ea677386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3162c7-548d-4595-8547-573c776306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bf5ed47-2155-414b-985e-250ea6773860"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a26b28da-f759-4ea5-9cef-d26c72ce5ab6}" ma:internalName="TaxCatchAll" ma:showField="CatchAllData" ma:web="cbf5ed47-2155-414b-985e-250ea67738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83162c7-548d-4595-8547-573c77630671">
      <Terms xmlns="http://schemas.microsoft.com/office/infopath/2007/PartnerControls"/>
    </lcf76f155ced4ddcb4097134ff3c332f>
    <TaxCatchAll xmlns="cbf5ed47-2155-414b-985e-250ea6773860" xsi:nil="true"/>
  </documentManagement>
</p:properties>
</file>

<file path=customXml/itemProps1.xml><?xml version="1.0" encoding="utf-8"?>
<ds:datastoreItem xmlns:ds="http://schemas.openxmlformats.org/officeDocument/2006/customXml" ds:itemID="{9D8565A1-3BBF-452E-94D9-41ACDB1EC052}"/>
</file>

<file path=customXml/itemProps2.xml><?xml version="1.0" encoding="utf-8"?>
<ds:datastoreItem xmlns:ds="http://schemas.openxmlformats.org/officeDocument/2006/customXml" ds:itemID="{7880D699-D5B3-4FE5-83F3-12DA5C051CB9}"/>
</file>

<file path=customXml/itemProps3.xml><?xml version="1.0" encoding="utf-8"?>
<ds:datastoreItem xmlns:ds="http://schemas.openxmlformats.org/officeDocument/2006/customXml" ds:itemID="{B4C1896A-D54A-4950-B9E9-9E8C6C368540}"/>
</file>

<file path=docProps/app.xml><?xml version="1.0" encoding="utf-8"?>
<Properties xmlns="http://schemas.openxmlformats.org/officeDocument/2006/extended-properties" xmlns:vt="http://schemas.openxmlformats.org/officeDocument/2006/docPropsVTypes">
  <TotalTime>1502</TotalTime>
  <Words>11144</Words>
  <Application>Microsoft Office PowerPoint</Application>
  <PresentationFormat>Widescreen</PresentationFormat>
  <Paragraphs>432</Paragraphs>
  <Slides>92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92</vt:i4>
      </vt:variant>
    </vt:vector>
  </HeadingPairs>
  <TitlesOfParts>
    <vt:vector size="100" baseType="lpstr">
      <vt:lpstr>Arial</vt:lpstr>
      <vt:lpstr>Calibri</vt:lpstr>
      <vt:lpstr>Calibri Light</vt:lpstr>
      <vt:lpstr>inherit</vt:lpstr>
      <vt:lpstr>Open Sans</vt:lpstr>
      <vt:lpstr>PT Serif</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Virtual Machines </vt:lpstr>
      <vt:lpstr>PowerPoint Presentation</vt:lpstr>
      <vt:lpstr>PowerPoint Presentation</vt:lpstr>
      <vt:lpstr>PowerPoint Presentation</vt:lpstr>
      <vt:lpstr>PowerPoint Presentation</vt:lpstr>
      <vt:lpstr>PowerPoint Presentation</vt:lpstr>
      <vt:lpstr>PowerPoint Presentation</vt:lpstr>
      <vt:lpstr>What are containers and how are they different from virtual machines </vt:lpstr>
      <vt:lpstr>PowerPoint Presentation</vt:lpstr>
      <vt:lpstr>What are containers </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Benefits of hybrid cloud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AZURE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pawaskarrashmi@outlook.com</dc:creator>
  <cp:lastModifiedBy>Rashmi Vernekar</cp:lastModifiedBy>
  <cp:revision>15</cp:revision>
  <dcterms:created xsi:type="dcterms:W3CDTF">2021-10-03T15:08:47Z</dcterms:created>
  <dcterms:modified xsi:type="dcterms:W3CDTF">2021-12-31T11:01:35Z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0x010100B2B2DD7170054F4EBF60E127790996B8</vt:lpwstr>
  </property>
</Properties>
</file>