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308" r:id="rId3"/>
    <p:sldId id="260" r:id="rId4"/>
    <p:sldId id="265" r:id="rId5"/>
    <p:sldId id="298" r:id="rId6"/>
    <p:sldId id="266" r:id="rId7"/>
    <p:sldId id="261" r:id="rId8"/>
    <p:sldId id="297" r:id="rId9"/>
    <p:sldId id="299" r:id="rId10"/>
    <p:sldId id="300" r:id="rId11"/>
    <p:sldId id="262" r:id="rId12"/>
    <p:sldId id="304" r:id="rId13"/>
    <p:sldId id="301" r:id="rId14"/>
    <p:sldId id="258" r:id="rId15"/>
    <p:sldId id="305" r:id="rId16"/>
    <p:sldId id="303" r:id="rId17"/>
    <p:sldId id="306" r:id="rId18"/>
    <p:sldId id="307" r:id="rId19"/>
  </p:sldIdLst>
  <p:sldSz cx="9144000" cy="5143500" type="screen16x9"/>
  <p:notesSz cx="6858000" cy="9144000"/>
  <p:embeddedFontLst>
    <p:embeddedFont>
      <p:font typeface="Kanit Medium" panose="020B0604020202020204" charset="-34"/>
      <p:regular r:id="rId21"/>
      <p:bold r:id="rId22"/>
      <p:italic r:id="rId23"/>
      <p:boldItalic r:id="rId24"/>
    </p:embeddedFont>
    <p:embeddedFont>
      <p:font typeface="Nunito Light" pitchFamily="2" charset="0"/>
      <p:regular r:id="rId25"/>
      <p:italic r:id="rId26"/>
    </p:embeddedFont>
    <p:embeddedFont>
      <p:font typeface="PT Sans" panose="020B0503020203020204" pitchFamily="34" charset="0"/>
      <p:regular r:id="rId27"/>
      <p:bold r:id="rId28"/>
      <p:italic r:id="rId29"/>
      <p:boldItalic r:id="rId30"/>
    </p:embeddedFont>
    <p:embeddedFont>
      <p:font typeface="Raleway" pitchFamily="2" charset="0"/>
      <p:regular r:id="rId31"/>
      <p:bold r:id="rId32"/>
      <p:italic r:id="rId33"/>
      <p:boldItalic r:id="rId34"/>
    </p:embeddedFont>
    <p:embeddedFont>
      <p:font typeface="Work Sans"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F064DA-77E8-47A6-81C9-140951BA9118}">
  <a:tblStyle styleId="{41F064DA-77E8-47A6-81C9-140951BA91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47CF80B-6427-4B82-A41E-BE853B212C0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2754ca1db59_0_2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2754ca1db59_0_2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694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972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470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6896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442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485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4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3"/>
        <p:cNvGrpSpPr/>
        <p:nvPr/>
      </p:nvGrpSpPr>
      <p:grpSpPr>
        <a:xfrm>
          <a:off x="0" y="0"/>
          <a:ext cx="0" cy="0"/>
          <a:chOff x="0" y="0"/>
          <a:chExt cx="0" cy="0"/>
        </a:xfrm>
      </p:grpSpPr>
      <p:sp>
        <p:nvSpPr>
          <p:cNvPr id="1634" name="Google Shape;1634;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5" name="Google Shape;1635;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957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1267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3"/>
        <p:cNvGrpSpPr/>
        <p:nvPr/>
      </p:nvGrpSpPr>
      <p:grpSpPr>
        <a:xfrm>
          <a:off x="0" y="0"/>
          <a:ext cx="0" cy="0"/>
          <a:chOff x="0" y="0"/>
          <a:chExt cx="0" cy="0"/>
        </a:xfrm>
      </p:grpSpPr>
      <p:sp>
        <p:nvSpPr>
          <p:cNvPr id="1634" name="Google Shape;1634;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5" name="Google Shape;1635;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951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957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18975" y="2686525"/>
            <a:ext cx="6705900" cy="1401000"/>
          </a:xfrm>
          <a:prstGeom prst="rect">
            <a:avLst/>
          </a:prstGeom>
          <a:solidFill>
            <a:schemeClr val="lt1"/>
          </a:solidFill>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219125" y="4186475"/>
            <a:ext cx="6705900" cy="341400"/>
          </a:xfrm>
          <a:prstGeom prst="rect">
            <a:avLst/>
          </a:prstGeom>
          <a:solidFill>
            <a:schemeClr val="lt1"/>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latin typeface="Work Sans"/>
                <a:ea typeface="Work Sans"/>
                <a:cs typeface="Work Sans"/>
                <a:sym typeface="Work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18"/>
        <p:cNvGrpSpPr/>
        <p:nvPr/>
      </p:nvGrpSpPr>
      <p:grpSpPr>
        <a:xfrm>
          <a:off x="0" y="0"/>
          <a:ext cx="0" cy="0"/>
          <a:chOff x="0" y="0"/>
          <a:chExt cx="0" cy="0"/>
        </a:xfrm>
      </p:grpSpPr>
      <p:sp>
        <p:nvSpPr>
          <p:cNvPr id="819" name="Google Shape;81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0" name="Google Shape;820;p17"/>
          <p:cNvSpPr txBox="1">
            <a:spLocks noGrp="1"/>
          </p:cNvSpPr>
          <p:nvPr>
            <p:ph type="subTitle" idx="1"/>
          </p:nvPr>
        </p:nvSpPr>
        <p:spPr>
          <a:xfrm>
            <a:off x="720044" y="2652675"/>
            <a:ext cx="2305500" cy="174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1" name="Google Shape;821;p17"/>
          <p:cNvSpPr txBox="1">
            <a:spLocks noGrp="1"/>
          </p:cNvSpPr>
          <p:nvPr>
            <p:ph type="subTitle" idx="2"/>
          </p:nvPr>
        </p:nvSpPr>
        <p:spPr>
          <a:xfrm>
            <a:off x="3419250" y="2652675"/>
            <a:ext cx="2305500" cy="174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2" name="Google Shape;822;p17"/>
          <p:cNvSpPr txBox="1">
            <a:spLocks noGrp="1"/>
          </p:cNvSpPr>
          <p:nvPr>
            <p:ph type="subTitle" idx="3"/>
          </p:nvPr>
        </p:nvSpPr>
        <p:spPr>
          <a:xfrm>
            <a:off x="6118456" y="2652675"/>
            <a:ext cx="2305500" cy="174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3" name="Google Shape;823;p17"/>
          <p:cNvSpPr txBox="1">
            <a:spLocks noGrp="1"/>
          </p:cNvSpPr>
          <p:nvPr>
            <p:ph type="subTitle" idx="4"/>
          </p:nvPr>
        </p:nvSpPr>
        <p:spPr>
          <a:xfrm>
            <a:off x="720044" y="2235375"/>
            <a:ext cx="2305500" cy="41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24" name="Google Shape;824;p17"/>
          <p:cNvSpPr txBox="1">
            <a:spLocks noGrp="1"/>
          </p:cNvSpPr>
          <p:nvPr>
            <p:ph type="subTitle" idx="5"/>
          </p:nvPr>
        </p:nvSpPr>
        <p:spPr>
          <a:xfrm>
            <a:off x="3419250" y="2235375"/>
            <a:ext cx="2305500" cy="41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25" name="Google Shape;825;p17"/>
          <p:cNvSpPr txBox="1">
            <a:spLocks noGrp="1"/>
          </p:cNvSpPr>
          <p:nvPr>
            <p:ph type="subTitle" idx="6"/>
          </p:nvPr>
        </p:nvSpPr>
        <p:spPr>
          <a:xfrm>
            <a:off x="6118456" y="2235375"/>
            <a:ext cx="2305500" cy="41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826" name="Google Shape;826;p17"/>
          <p:cNvGrpSpPr/>
          <p:nvPr/>
        </p:nvGrpSpPr>
        <p:grpSpPr>
          <a:xfrm>
            <a:off x="-33375" y="4587975"/>
            <a:ext cx="9186425" cy="477046"/>
            <a:chOff x="-33375" y="4587975"/>
            <a:chExt cx="9186425" cy="477046"/>
          </a:xfrm>
        </p:grpSpPr>
        <p:grpSp>
          <p:nvGrpSpPr>
            <p:cNvPr id="827" name="Google Shape;827;p17"/>
            <p:cNvGrpSpPr/>
            <p:nvPr/>
          </p:nvGrpSpPr>
          <p:grpSpPr>
            <a:xfrm>
              <a:off x="-4786" y="4603999"/>
              <a:ext cx="9153572" cy="331058"/>
              <a:chOff x="4210085" y="4603999"/>
              <a:chExt cx="9153572" cy="331058"/>
            </a:xfrm>
          </p:grpSpPr>
          <p:sp>
            <p:nvSpPr>
              <p:cNvPr id="828" name="Google Shape;828;p17"/>
              <p:cNvSpPr/>
              <p:nvPr/>
            </p:nvSpPr>
            <p:spPr>
              <a:xfrm>
                <a:off x="10384720" y="4697909"/>
                <a:ext cx="85283" cy="237129"/>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10525331" y="4803775"/>
                <a:ext cx="67018" cy="131263"/>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10659500" y="4844920"/>
                <a:ext cx="61704" cy="9011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10788354" y="4739966"/>
                <a:ext cx="67018" cy="195073"/>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7"/>
              <p:cNvSpPr/>
              <p:nvPr/>
            </p:nvSpPr>
            <p:spPr>
              <a:xfrm>
                <a:off x="10919866" y="4815879"/>
                <a:ext cx="67084" cy="119159"/>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7"/>
              <p:cNvSpPr/>
              <p:nvPr/>
            </p:nvSpPr>
            <p:spPr>
              <a:xfrm>
                <a:off x="11051378" y="4831590"/>
                <a:ext cx="67084" cy="103449"/>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11182026" y="4763169"/>
                <a:ext cx="68878" cy="17186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11310880" y="4740877"/>
                <a:ext cx="74258" cy="194161"/>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7"/>
              <p:cNvSpPr/>
              <p:nvPr/>
            </p:nvSpPr>
            <p:spPr>
              <a:xfrm>
                <a:off x="11440599" y="4603999"/>
                <a:ext cx="77844" cy="331039"/>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7"/>
              <p:cNvSpPr/>
              <p:nvPr/>
            </p:nvSpPr>
            <p:spPr>
              <a:xfrm>
                <a:off x="11575763" y="4773469"/>
                <a:ext cx="70671" cy="161569"/>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11703688" y="4768635"/>
                <a:ext cx="77778" cy="166403"/>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11837060" y="4855797"/>
                <a:ext cx="74191" cy="79241"/>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7"/>
              <p:cNvSpPr/>
              <p:nvPr/>
            </p:nvSpPr>
            <p:spPr>
              <a:xfrm>
                <a:off x="11971228" y="4749262"/>
                <a:ext cx="68878" cy="185776"/>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7"/>
              <p:cNvSpPr/>
              <p:nvPr/>
            </p:nvSpPr>
            <p:spPr>
              <a:xfrm>
                <a:off x="8812590" y="4803738"/>
                <a:ext cx="67084" cy="13130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7"/>
              <p:cNvSpPr/>
              <p:nvPr/>
            </p:nvSpPr>
            <p:spPr>
              <a:xfrm>
                <a:off x="8946891" y="4844920"/>
                <a:ext cx="61571" cy="9011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7"/>
              <p:cNvSpPr/>
              <p:nvPr/>
            </p:nvSpPr>
            <p:spPr>
              <a:xfrm>
                <a:off x="9075746"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7"/>
              <p:cNvSpPr/>
              <p:nvPr/>
            </p:nvSpPr>
            <p:spPr>
              <a:xfrm>
                <a:off x="9210082" y="4815842"/>
                <a:ext cx="67018" cy="119197"/>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7"/>
              <p:cNvSpPr/>
              <p:nvPr/>
            </p:nvSpPr>
            <p:spPr>
              <a:xfrm>
                <a:off x="9341594"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7"/>
              <p:cNvSpPr/>
              <p:nvPr/>
            </p:nvSpPr>
            <p:spPr>
              <a:xfrm>
                <a:off x="9472242" y="4763169"/>
                <a:ext cx="68878" cy="17186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7"/>
              <p:cNvSpPr/>
              <p:nvPr/>
            </p:nvSpPr>
            <p:spPr>
              <a:xfrm>
                <a:off x="9601097" y="4740877"/>
                <a:ext cx="74191" cy="194161"/>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7"/>
              <p:cNvSpPr/>
              <p:nvPr/>
            </p:nvSpPr>
            <p:spPr>
              <a:xfrm>
                <a:off x="9730749" y="4604036"/>
                <a:ext cx="77911" cy="331002"/>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7"/>
              <p:cNvSpPr/>
              <p:nvPr/>
            </p:nvSpPr>
            <p:spPr>
              <a:xfrm>
                <a:off x="9865980"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7"/>
              <p:cNvSpPr/>
              <p:nvPr/>
            </p:nvSpPr>
            <p:spPr>
              <a:xfrm>
                <a:off x="9993838" y="4768673"/>
                <a:ext cx="77844" cy="16636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7"/>
              <p:cNvSpPr/>
              <p:nvPr/>
            </p:nvSpPr>
            <p:spPr>
              <a:xfrm>
                <a:off x="10127276" y="4855797"/>
                <a:ext cx="74191" cy="79241"/>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7"/>
              <p:cNvSpPr/>
              <p:nvPr/>
            </p:nvSpPr>
            <p:spPr>
              <a:xfrm>
                <a:off x="10261444" y="4749262"/>
                <a:ext cx="68745" cy="185776"/>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7"/>
              <p:cNvSpPr/>
              <p:nvPr/>
            </p:nvSpPr>
            <p:spPr>
              <a:xfrm>
                <a:off x="12226148"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7"/>
              <p:cNvSpPr/>
              <p:nvPr/>
            </p:nvSpPr>
            <p:spPr>
              <a:xfrm>
                <a:off x="12366759" y="4803738"/>
                <a:ext cx="67018" cy="13130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7"/>
              <p:cNvSpPr/>
              <p:nvPr/>
            </p:nvSpPr>
            <p:spPr>
              <a:xfrm>
                <a:off x="12500928" y="4844920"/>
                <a:ext cx="61571" cy="9011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7"/>
              <p:cNvSpPr/>
              <p:nvPr/>
            </p:nvSpPr>
            <p:spPr>
              <a:xfrm>
                <a:off x="12629782"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7"/>
              <p:cNvSpPr/>
              <p:nvPr/>
            </p:nvSpPr>
            <p:spPr>
              <a:xfrm>
                <a:off x="12761294" y="4815879"/>
                <a:ext cx="67018" cy="119159"/>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7"/>
              <p:cNvSpPr/>
              <p:nvPr/>
            </p:nvSpPr>
            <p:spPr>
              <a:xfrm>
                <a:off x="12892806"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7"/>
              <p:cNvSpPr/>
              <p:nvPr/>
            </p:nvSpPr>
            <p:spPr>
              <a:xfrm>
                <a:off x="12102740" y="4749262"/>
                <a:ext cx="68878" cy="185776"/>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7"/>
              <p:cNvSpPr/>
              <p:nvPr/>
            </p:nvSpPr>
            <p:spPr>
              <a:xfrm>
                <a:off x="7489174"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7"/>
              <p:cNvSpPr/>
              <p:nvPr/>
            </p:nvSpPr>
            <p:spPr>
              <a:xfrm>
                <a:off x="6705418" y="4740877"/>
                <a:ext cx="74258" cy="194161"/>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7"/>
              <p:cNvSpPr/>
              <p:nvPr/>
            </p:nvSpPr>
            <p:spPr>
              <a:xfrm>
                <a:off x="6835203" y="4603999"/>
                <a:ext cx="77778" cy="331039"/>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7"/>
              <p:cNvSpPr/>
              <p:nvPr/>
            </p:nvSpPr>
            <p:spPr>
              <a:xfrm>
                <a:off x="6970301" y="4773469"/>
                <a:ext cx="70671" cy="161569"/>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a:off x="7098292" y="4768635"/>
                <a:ext cx="77844" cy="166403"/>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a:off x="7231464" y="4855797"/>
                <a:ext cx="74390" cy="79241"/>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a:off x="7365765" y="4749262"/>
                <a:ext cx="68878" cy="185776"/>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a:off x="13278374"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a:off x="4210085" y="4803775"/>
                <a:ext cx="67018" cy="13128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a:off x="4344253"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a:off x="4473108"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a:off x="4604487" y="4815879"/>
                <a:ext cx="67084" cy="119159"/>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a:off x="4736131"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a:off x="4866779" y="4763169"/>
                <a:ext cx="68745" cy="171869"/>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7"/>
              <p:cNvSpPr/>
              <p:nvPr/>
            </p:nvSpPr>
            <p:spPr>
              <a:xfrm>
                <a:off x="4995634" y="4740877"/>
                <a:ext cx="74258" cy="194161"/>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7"/>
              <p:cNvSpPr/>
              <p:nvPr/>
            </p:nvSpPr>
            <p:spPr>
              <a:xfrm>
                <a:off x="5125352" y="4603999"/>
                <a:ext cx="77844" cy="331039"/>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7"/>
              <p:cNvSpPr/>
              <p:nvPr/>
            </p:nvSpPr>
            <p:spPr>
              <a:xfrm>
                <a:off x="5260517"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7"/>
              <p:cNvSpPr/>
              <p:nvPr/>
            </p:nvSpPr>
            <p:spPr>
              <a:xfrm>
                <a:off x="5388376" y="4768635"/>
                <a:ext cx="77844" cy="166403"/>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7"/>
              <p:cNvSpPr/>
              <p:nvPr/>
            </p:nvSpPr>
            <p:spPr>
              <a:xfrm>
                <a:off x="5521681" y="4855797"/>
                <a:ext cx="74258" cy="79241"/>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7"/>
              <p:cNvSpPr/>
              <p:nvPr/>
            </p:nvSpPr>
            <p:spPr>
              <a:xfrm>
                <a:off x="5655849" y="4749262"/>
                <a:ext cx="68878" cy="185776"/>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7"/>
              <p:cNvSpPr/>
              <p:nvPr/>
            </p:nvSpPr>
            <p:spPr>
              <a:xfrm>
                <a:off x="13020797" y="4855797"/>
                <a:ext cx="74258" cy="79241"/>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7"/>
              <p:cNvSpPr/>
              <p:nvPr/>
            </p:nvSpPr>
            <p:spPr>
              <a:xfrm>
                <a:off x="13154965" y="4749262"/>
                <a:ext cx="68878" cy="185776"/>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7"/>
              <p:cNvSpPr/>
              <p:nvPr/>
            </p:nvSpPr>
            <p:spPr>
              <a:xfrm>
                <a:off x="5910769" y="4697909"/>
                <a:ext cx="85283" cy="237129"/>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7"/>
              <p:cNvSpPr/>
              <p:nvPr/>
            </p:nvSpPr>
            <p:spPr>
              <a:xfrm>
                <a:off x="6051380" y="4803775"/>
                <a:ext cx="67084" cy="13128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7"/>
              <p:cNvSpPr/>
              <p:nvPr/>
            </p:nvSpPr>
            <p:spPr>
              <a:xfrm>
                <a:off x="6185681"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7"/>
              <p:cNvSpPr/>
              <p:nvPr/>
            </p:nvSpPr>
            <p:spPr>
              <a:xfrm>
                <a:off x="6314403" y="4739966"/>
                <a:ext cx="67084" cy="195073"/>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7"/>
              <p:cNvSpPr/>
              <p:nvPr/>
            </p:nvSpPr>
            <p:spPr>
              <a:xfrm>
                <a:off x="6445915" y="4815842"/>
                <a:ext cx="67084" cy="119197"/>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7"/>
              <p:cNvSpPr/>
              <p:nvPr/>
            </p:nvSpPr>
            <p:spPr>
              <a:xfrm>
                <a:off x="6577426" y="4831590"/>
                <a:ext cx="67084" cy="103449"/>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7"/>
              <p:cNvSpPr/>
              <p:nvPr/>
            </p:nvSpPr>
            <p:spPr>
              <a:xfrm>
                <a:off x="5787493" y="4749262"/>
                <a:ext cx="68745" cy="185776"/>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7"/>
              <p:cNvSpPr/>
              <p:nvPr/>
            </p:nvSpPr>
            <p:spPr>
              <a:xfrm>
                <a:off x="7629652" y="4803775"/>
                <a:ext cx="67084" cy="13128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7"/>
              <p:cNvSpPr/>
              <p:nvPr/>
            </p:nvSpPr>
            <p:spPr>
              <a:xfrm>
                <a:off x="7763953"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7"/>
              <p:cNvSpPr/>
              <p:nvPr/>
            </p:nvSpPr>
            <p:spPr>
              <a:xfrm>
                <a:off x="7892808"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7"/>
              <p:cNvSpPr/>
              <p:nvPr/>
            </p:nvSpPr>
            <p:spPr>
              <a:xfrm>
                <a:off x="8024320" y="4815879"/>
                <a:ext cx="67018" cy="119159"/>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7"/>
              <p:cNvSpPr/>
              <p:nvPr/>
            </p:nvSpPr>
            <p:spPr>
              <a:xfrm>
                <a:off x="8155831" y="4831590"/>
                <a:ext cx="67084" cy="103449"/>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7"/>
              <p:cNvSpPr/>
              <p:nvPr/>
            </p:nvSpPr>
            <p:spPr>
              <a:xfrm>
                <a:off x="8286480" y="4763169"/>
                <a:ext cx="68878" cy="171869"/>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7"/>
              <p:cNvSpPr/>
              <p:nvPr/>
            </p:nvSpPr>
            <p:spPr>
              <a:xfrm>
                <a:off x="8415334" y="4740877"/>
                <a:ext cx="74258" cy="194161"/>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7"/>
              <p:cNvSpPr/>
              <p:nvPr/>
            </p:nvSpPr>
            <p:spPr>
              <a:xfrm>
                <a:off x="8545053" y="4603999"/>
                <a:ext cx="77844" cy="331039"/>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7"/>
              <p:cNvSpPr/>
              <p:nvPr/>
            </p:nvSpPr>
            <p:spPr>
              <a:xfrm>
                <a:off x="8680217"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17"/>
            <p:cNvGrpSpPr/>
            <p:nvPr/>
          </p:nvGrpSpPr>
          <p:grpSpPr>
            <a:xfrm>
              <a:off x="-1" y="4935256"/>
              <a:ext cx="9144134" cy="129765"/>
              <a:chOff x="237925" y="603400"/>
              <a:chExt cx="3162200" cy="44875"/>
            </a:xfrm>
          </p:grpSpPr>
          <p:sp>
            <p:nvSpPr>
              <p:cNvPr id="899" name="Google Shape;899;p17"/>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7"/>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1" name="Google Shape;901;p17"/>
            <p:cNvSpPr/>
            <p:nvPr/>
          </p:nvSpPr>
          <p:spPr>
            <a:xfrm>
              <a:off x="-33375" y="4587975"/>
              <a:ext cx="9186425" cy="297650"/>
            </a:xfrm>
            <a:custGeom>
              <a:avLst/>
              <a:gdLst/>
              <a:ahLst/>
              <a:cxnLst/>
              <a:rect l="l" t="t" r="r" b="b"/>
              <a:pathLst>
                <a:path w="367457" h="11906" extrusionOk="0">
                  <a:moveTo>
                    <a:pt x="0" y="11906"/>
                  </a:moveTo>
                  <a:lnTo>
                    <a:pt x="41672" y="1786"/>
                  </a:lnTo>
                  <a:lnTo>
                    <a:pt x="71438" y="10716"/>
                  </a:lnTo>
                  <a:lnTo>
                    <a:pt x="109538" y="3572"/>
                  </a:lnTo>
                  <a:lnTo>
                    <a:pt x="147340" y="10120"/>
                  </a:lnTo>
                  <a:lnTo>
                    <a:pt x="176808" y="1786"/>
                  </a:lnTo>
                  <a:lnTo>
                    <a:pt x="201960" y="10716"/>
                  </a:lnTo>
                  <a:lnTo>
                    <a:pt x="225624" y="2977"/>
                  </a:lnTo>
                  <a:lnTo>
                    <a:pt x="260301" y="8930"/>
                  </a:lnTo>
                  <a:lnTo>
                    <a:pt x="290215" y="0"/>
                  </a:lnTo>
                  <a:lnTo>
                    <a:pt x="334566" y="10716"/>
                  </a:lnTo>
                  <a:lnTo>
                    <a:pt x="367457" y="2084"/>
                  </a:lnTo>
                </a:path>
              </a:pathLst>
            </a:custGeom>
            <a:noFill/>
            <a:ln w="28575" cap="flat" cmpd="sng">
              <a:solidFill>
                <a:schemeClr val="dk2"/>
              </a:solidFill>
              <a:prstDash val="solid"/>
              <a:round/>
              <a:headEnd type="none" w="med" len="med"/>
              <a:tailEnd type="none" w="med" len="med"/>
            </a:ln>
          </p:spPr>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078"/>
        <p:cNvGrpSpPr/>
        <p:nvPr/>
      </p:nvGrpSpPr>
      <p:grpSpPr>
        <a:xfrm>
          <a:off x="0" y="0"/>
          <a:ext cx="0" cy="0"/>
          <a:chOff x="0" y="0"/>
          <a:chExt cx="0" cy="0"/>
        </a:xfrm>
      </p:grpSpPr>
      <p:sp>
        <p:nvSpPr>
          <p:cNvPr id="1079" name="Google Shape;1079;p20"/>
          <p:cNvSpPr txBox="1">
            <a:spLocks noGrp="1"/>
          </p:cNvSpPr>
          <p:nvPr>
            <p:ph type="title" hasCustomPrompt="1"/>
          </p:nvPr>
        </p:nvSpPr>
        <p:spPr>
          <a:xfrm>
            <a:off x="798385" y="3506726"/>
            <a:ext cx="3492600" cy="750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80" name="Google Shape;1080;p20"/>
          <p:cNvSpPr txBox="1">
            <a:spLocks noGrp="1"/>
          </p:cNvSpPr>
          <p:nvPr>
            <p:ph type="subTitle" idx="1"/>
          </p:nvPr>
        </p:nvSpPr>
        <p:spPr>
          <a:xfrm>
            <a:off x="798397" y="4262452"/>
            <a:ext cx="34926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081" name="Google Shape;1081;p20"/>
          <p:cNvSpPr txBox="1">
            <a:spLocks noGrp="1"/>
          </p:cNvSpPr>
          <p:nvPr>
            <p:ph type="title" idx="2" hasCustomPrompt="1"/>
          </p:nvPr>
        </p:nvSpPr>
        <p:spPr>
          <a:xfrm>
            <a:off x="2825700" y="2251375"/>
            <a:ext cx="3492600" cy="750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82" name="Google Shape;1082;p20"/>
          <p:cNvSpPr txBox="1">
            <a:spLocks noGrp="1"/>
          </p:cNvSpPr>
          <p:nvPr>
            <p:ph type="subTitle" idx="3"/>
          </p:nvPr>
        </p:nvSpPr>
        <p:spPr>
          <a:xfrm>
            <a:off x="2825700" y="3007383"/>
            <a:ext cx="34926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083" name="Google Shape;1083;p20"/>
          <p:cNvSpPr txBox="1">
            <a:spLocks noGrp="1"/>
          </p:cNvSpPr>
          <p:nvPr>
            <p:ph type="title" idx="4" hasCustomPrompt="1"/>
          </p:nvPr>
        </p:nvSpPr>
        <p:spPr>
          <a:xfrm>
            <a:off x="4853003" y="3506726"/>
            <a:ext cx="3492600" cy="750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84" name="Google Shape;1084;p20"/>
          <p:cNvSpPr txBox="1">
            <a:spLocks noGrp="1"/>
          </p:cNvSpPr>
          <p:nvPr>
            <p:ph type="subTitle" idx="5"/>
          </p:nvPr>
        </p:nvSpPr>
        <p:spPr>
          <a:xfrm>
            <a:off x="4853015" y="4262452"/>
            <a:ext cx="34926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9"/>
        <p:cNvGrpSpPr/>
        <p:nvPr/>
      </p:nvGrpSpPr>
      <p:grpSpPr>
        <a:xfrm>
          <a:off x="0" y="0"/>
          <a:ext cx="0" cy="0"/>
          <a:chOff x="0" y="0"/>
          <a:chExt cx="0" cy="0"/>
        </a:xfrm>
      </p:grpSpPr>
      <p:grpSp>
        <p:nvGrpSpPr>
          <p:cNvPr id="1090" name="Google Shape;1090;p22"/>
          <p:cNvGrpSpPr/>
          <p:nvPr/>
        </p:nvGrpSpPr>
        <p:grpSpPr>
          <a:xfrm>
            <a:off x="-8775" y="4246350"/>
            <a:ext cx="9198600" cy="818671"/>
            <a:chOff x="-8775" y="4246350"/>
            <a:chExt cx="9198600" cy="818671"/>
          </a:xfrm>
        </p:grpSpPr>
        <p:grpSp>
          <p:nvGrpSpPr>
            <p:cNvPr id="1091" name="Google Shape;1091;p22"/>
            <p:cNvGrpSpPr/>
            <p:nvPr/>
          </p:nvGrpSpPr>
          <p:grpSpPr>
            <a:xfrm flipH="1">
              <a:off x="-58" y="4267697"/>
              <a:ext cx="9144241" cy="693944"/>
              <a:chOff x="3813375" y="4666275"/>
              <a:chExt cx="3441825" cy="445150"/>
            </a:xfrm>
          </p:grpSpPr>
          <p:sp>
            <p:nvSpPr>
              <p:cNvPr id="1092" name="Google Shape;1092;p22"/>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2"/>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2"/>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2"/>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2"/>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2"/>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2"/>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2"/>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2"/>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2"/>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2"/>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2"/>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2"/>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2"/>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2"/>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2"/>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2"/>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2"/>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2"/>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2"/>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2"/>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2"/>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2"/>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2"/>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2"/>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2"/>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2"/>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2"/>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2"/>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2"/>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2"/>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2"/>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2"/>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2"/>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2"/>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2"/>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2"/>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2"/>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2"/>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2"/>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2" name="Google Shape;1162;p22"/>
            <p:cNvSpPr/>
            <p:nvPr/>
          </p:nvSpPr>
          <p:spPr>
            <a:xfrm>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1163" name="Google Shape;1163;p22"/>
            <p:cNvGrpSpPr/>
            <p:nvPr/>
          </p:nvGrpSpPr>
          <p:grpSpPr>
            <a:xfrm>
              <a:off x="-1" y="4935256"/>
              <a:ext cx="9144134" cy="129765"/>
              <a:chOff x="237925" y="603400"/>
              <a:chExt cx="3162200" cy="44875"/>
            </a:xfrm>
          </p:grpSpPr>
          <p:sp>
            <p:nvSpPr>
              <p:cNvPr id="1164" name="Google Shape;1164;p22"/>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2"/>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66"/>
        <p:cNvGrpSpPr/>
        <p:nvPr/>
      </p:nvGrpSpPr>
      <p:grpSpPr>
        <a:xfrm>
          <a:off x="0" y="0"/>
          <a:ext cx="0" cy="0"/>
          <a:chOff x="0" y="0"/>
          <a:chExt cx="0" cy="0"/>
        </a:xfrm>
      </p:grpSpPr>
      <p:grpSp>
        <p:nvGrpSpPr>
          <p:cNvPr id="1167" name="Google Shape;1167;p23"/>
          <p:cNvGrpSpPr/>
          <p:nvPr/>
        </p:nvGrpSpPr>
        <p:grpSpPr>
          <a:xfrm>
            <a:off x="-53637" y="110400"/>
            <a:ext cx="9251275" cy="1920296"/>
            <a:chOff x="-53637" y="110400"/>
            <a:chExt cx="9251275" cy="1920296"/>
          </a:xfrm>
        </p:grpSpPr>
        <p:grpSp>
          <p:nvGrpSpPr>
            <p:cNvPr id="1168" name="Google Shape;1168;p23"/>
            <p:cNvGrpSpPr/>
            <p:nvPr/>
          </p:nvGrpSpPr>
          <p:grpSpPr>
            <a:xfrm>
              <a:off x="-1" y="1900931"/>
              <a:ext cx="9144134" cy="129765"/>
              <a:chOff x="237925" y="603400"/>
              <a:chExt cx="3162200" cy="44875"/>
            </a:xfrm>
          </p:grpSpPr>
          <p:sp>
            <p:nvSpPr>
              <p:cNvPr id="1169" name="Google Shape;1169;p23"/>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3"/>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23"/>
            <p:cNvGrpSpPr/>
            <p:nvPr/>
          </p:nvGrpSpPr>
          <p:grpSpPr>
            <a:xfrm>
              <a:off x="-41" y="718275"/>
              <a:ext cx="9144241" cy="1182675"/>
              <a:chOff x="3813375" y="4666275"/>
              <a:chExt cx="3441825" cy="445150"/>
            </a:xfrm>
          </p:grpSpPr>
          <p:sp>
            <p:nvSpPr>
              <p:cNvPr id="1172" name="Google Shape;1172;p23"/>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3"/>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3"/>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3"/>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3"/>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3"/>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3"/>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3"/>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3"/>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3"/>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3"/>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3"/>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3"/>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3"/>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3"/>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3"/>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3"/>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3"/>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3"/>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3"/>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3"/>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3"/>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3"/>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3"/>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3"/>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3"/>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3"/>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3"/>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3"/>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3"/>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3"/>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3"/>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3"/>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3"/>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3"/>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3"/>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3"/>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3"/>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3"/>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3"/>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3"/>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3"/>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3"/>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3"/>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3"/>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3"/>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3"/>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3"/>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3"/>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3"/>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23"/>
            <p:cNvSpPr/>
            <p:nvPr/>
          </p:nvSpPr>
          <p:spPr>
            <a:xfrm>
              <a:off x="-53637" y="110400"/>
              <a:ext cx="9251275" cy="1790550"/>
            </a:xfrm>
            <a:custGeom>
              <a:avLst/>
              <a:gdLst/>
              <a:ahLst/>
              <a:cxnLst/>
              <a:rect l="l" t="t" r="r" b="b"/>
              <a:pathLst>
                <a:path w="370051" h="71622" extrusionOk="0">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w="38100" cap="flat" cmpd="sng">
              <a:solidFill>
                <a:schemeClr val="dk2"/>
              </a:solidFill>
              <a:prstDash val="solid"/>
              <a:round/>
              <a:headEnd type="none" w="med" len="med"/>
              <a:tailEnd type="none" w="med" len="med"/>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3775500"/>
            <a:ext cx="3420900" cy="8418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2694275"/>
            <a:ext cx="1235700" cy="616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a:spLocks noGrp="1"/>
          </p:cNvSpPr>
          <p:nvPr>
            <p:ph type="pic" idx="3"/>
          </p:nvPr>
        </p:nvSpPr>
        <p:spPr>
          <a:xfrm>
            <a:off x="4742525" y="2397000"/>
            <a:ext cx="3688200" cy="22071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5"/>
          <p:cNvSpPr txBox="1">
            <a:spLocks noGrp="1"/>
          </p:cNvSpPr>
          <p:nvPr>
            <p:ph type="subTitle" idx="1"/>
          </p:nvPr>
        </p:nvSpPr>
        <p:spPr>
          <a:xfrm>
            <a:off x="5052154" y="2697699"/>
            <a:ext cx="3378600" cy="12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 name="Google Shape;21;p5"/>
          <p:cNvSpPr txBox="1">
            <a:spLocks noGrp="1"/>
          </p:cNvSpPr>
          <p:nvPr>
            <p:ph type="subTitle" idx="2"/>
          </p:nvPr>
        </p:nvSpPr>
        <p:spPr>
          <a:xfrm>
            <a:off x="726799" y="2697699"/>
            <a:ext cx="3378600" cy="12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3"/>
          </p:nvPr>
        </p:nvSpPr>
        <p:spPr>
          <a:xfrm>
            <a:off x="726799" y="2333200"/>
            <a:ext cx="3378600" cy="36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3" name="Google Shape;23;p5"/>
          <p:cNvSpPr txBox="1">
            <a:spLocks noGrp="1"/>
          </p:cNvSpPr>
          <p:nvPr>
            <p:ph type="subTitle" idx="4"/>
          </p:nvPr>
        </p:nvSpPr>
        <p:spPr>
          <a:xfrm>
            <a:off x="5052154" y="2333200"/>
            <a:ext cx="3378600" cy="36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4" name="Google Shape;24;p5"/>
          <p:cNvGrpSpPr/>
          <p:nvPr/>
        </p:nvGrpSpPr>
        <p:grpSpPr>
          <a:xfrm>
            <a:off x="-24400" y="4426109"/>
            <a:ext cx="9192925" cy="638912"/>
            <a:chOff x="-24400" y="4426109"/>
            <a:chExt cx="9192925" cy="638912"/>
          </a:xfrm>
        </p:grpSpPr>
        <p:grpSp>
          <p:nvGrpSpPr>
            <p:cNvPr id="25" name="Google Shape;25;p5"/>
            <p:cNvGrpSpPr/>
            <p:nvPr/>
          </p:nvGrpSpPr>
          <p:grpSpPr>
            <a:xfrm flipH="1">
              <a:off x="-49" y="4426109"/>
              <a:ext cx="9144224" cy="508972"/>
              <a:chOff x="3813377" y="4427079"/>
              <a:chExt cx="3441819" cy="684378"/>
            </a:xfrm>
          </p:grpSpPr>
          <p:sp>
            <p:nvSpPr>
              <p:cNvPr id="26" name="Google Shape;26;p5"/>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3813377" y="4427079"/>
                <a:ext cx="25247" cy="684378"/>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4157899" y="4990220"/>
                <a:ext cx="29331" cy="121194"/>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7177772" y="4936907"/>
                <a:ext cx="29303" cy="174489"/>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7228651" y="4972308"/>
                <a:ext cx="26545" cy="139105"/>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5"/>
            <p:cNvGrpSpPr/>
            <p:nvPr/>
          </p:nvGrpSpPr>
          <p:grpSpPr>
            <a:xfrm>
              <a:off x="-1" y="4935256"/>
              <a:ext cx="9144134" cy="129765"/>
              <a:chOff x="237925" y="603400"/>
              <a:chExt cx="3162200" cy="44875"/>
            </a:xfrm>
          </p:grpSpPr>
          <p:sp>
            <p:nvSpPr>
              <p:cNvPr id="97" name="Google Shape;97;p5"/>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5"/>
            <p:cNvSpPr/>
            <p:nvPr/>
          </p:nvSpPr>
          <p:spPr>
            <a:xfrm>
              <a:off x="-24400" y="4470863"/>
              <a:ext cx="9192925" cy="419450"/>
            </a:xfrm>
            <a:custGeom>
              <a:avLst/>
              <a:gdLst/>
              <a:ahLst/>
              <a:cxnLst/>
              <a:rect l="l" t="t" r="r" b="b"/>
              <a:pathLst>
                <a:path w="367717" h="16778" extrusionOk="0">
                  <a:moveTo>
                    <a:pt x="0" y="16778"/>
                  </a:moveTo>
                  <a:lnTo>
                    <a:pt x="23769" y="11535"/>
                  </a:lnTo>
                  <a:lnTo>
                    <a:pt x="49635" y="15729"/>
                  </a:lnTo>
                  <a:lnTo>
                    <a:pt x="74802" y="6991"/>
                  </a:lnTo>
                  <a:lnTo>
                    <a:pt x="108008" y="15379"/>
                  </a:lnTo>
                  <a:lnTo>
                    <a:pt x="144361" y="7340"/>
                  </a:lnTo>
                  <a:lnTo>
                    <a:pt x="178266" y="14680"/>
                  </a:lnTo>
                  <a:lnTo>
                    <a:pt x="229649" y="8738"/>
                  </a:lnTo>
                  <a:lnTo>
                    <a:pt x="254990" y="13282"/>
                  </a:lnTo>
                  <a:lnTo>
                    <a:pt x="327870" y="15205"/>
                  </a:lnTo>
                  <a:lnTo>
                    <a:pt x="367717" y="0"/>
                  </a:lnTo>
                </a:path>
              </a:pathLst>
            </a:custGeom>
            <a:noFill/>
            <a:ln w="28575" cap="flat" cmpd="sng">
              <a:solidFill>
                <a:schemeClr val="dk2"/>
              </a:solidFill>
              <a:prstDash val="solid"/>
              <a:round/>
              <a:headEnd type="none" w="med" len="med"/>
              <a:tailEnd type="none" w="med" len="med"/>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8"/>
        <p:cNvGrpSpPr/>
        <p:nvPr/>
      </p:nvGrpSpPr>
      <p:grpSpPr>
        <a:xfrm>
          <a:off x="0" y="0"/>
          <a:ext cx="0" cy="0"/>
          <a:chOff x="0" y="0"/>
          <a:chExt cx="0" cy="0"/>
        </a:xfrm>
      </p:grpSpPr>
      <p:sp>
        <p:nvSpPr>
          <p:cNvPr id="179" name="Google Shape;179;p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0" name="Google Shape;180;p7"/>
          <p:cNvSpPr txBox="1">
            <a:spLocks noGrp="1"/>
          </p:cNvSpPr>
          <p:nvPr>
            <p:ph type="subTitle" idx="1"/>
          </p:nvPr>
        </p:nvSpPr>
        <p:spPr>
          <a:xfrm>
            <a:off x="713225" y="1527400"/>
            <a:ext cx="3596400" cy="252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81" name="Google Shape;181;p7"/>
          <p:cNvSpPr>
            <a:spLocks noGrp="1"/>
          </p:cNvSpPr>
          <p:nvPr>
            <p:ph type="pic" idx="2"/>
          </p:nvPr>
        </p:nvSpPr>
        <p:spPr>
          <a:xfrm>
            <a:off x="4742425" y="1685250"/>
            <a:ext cx="3688200" cy="2207100"/>
          </a:xfrm>
          <a:prstGeom prst="rect">
            <a:avLst/>
          </a:prstGeom>
          <a:noFill/>
          <a:ln>
            <a:noFill/>
          </a:ln>
        </p:spPr>
      </p:sp>
      <p:grpSp>
        <p:nvGrpSpPr>
          <p:cNvPr id="182" name="Google Shape;182;p7"/>
          <p:cNvGrpSpPr/>
          <p:nvPr/>
        </p:nvGrpSpPr>
        <p:grpSpPr>
          <a:xfrm>
            <a:off x="-52675" y="4603999"/>
            <a:ext cx="9268850" cy="461022"/>
            <a:chOff x="-52675" y="4603999"/>
            <a:chExt cx="9268850" cy="461022"/>
          </a:xfrm>
        </p:grpSpPr>
        <p:grpSp>
          <p:nvGrpSpPr>
            <p:cNvPr id="183" name="Google Shape;183;p7"/>
            <p:cNvGrpSpPr/>
            <p:nvPr/>
          </p:nvGrpSpPr>
          <p:grpSpPr>
            <a:xfrm>
              <a:off x="1182" y="4603999"/>
              <a:ext cx="9141581" cy="331058"/>
              <a:chOff x="3961925" y="4666275"/>
              <a:chExt cx="3440824" cy="445150"/>
            </a:xfrm>
          </p:grpSpPr>
          <p:sp>
            <p:nvSpPr>
              <p:cNvPr id="184" name="Google Shape;184;p7"/>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7278474"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7329024"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7377524"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7"/>
            <p:cNvGrpSpPr/>
            <p:nvPr/>
          </p:nvGrpSpPr>
          <p:grpSpPr>
            <a:xfrm>
              <a:off x="-1" y="4935256"/>
              <a:ext cx="9144134" cy="129765"/>
              <a:chOff x="237925" y="603400"/>
              <a:chExt cx="3162200" cy="44875"/>
            </a:xfrm>
          </p:grpSpPr>
          <p:sp>
            <p:nvSpPr>
              <p:cNvPr id="255" name="Google Shape;255;p7"/>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7"/>
            <p:cNvSpPr/>
            <p:nvPr/>
          </p:nvSpPr>
          <p:spPr>
            <a:xfrm>
              <a:off x="-52675" y="4625650"/>
              <a:ext cx="9268850" cy="263300"/>
            </a:xfrm>
            <a:custGeom>
              <a:avLst/>
              <a:gdLst/>
              <a:ahLst/>
              <a:cxnLst/>
              <a:rect l="l" t="t" r="r" b="b"/>
              <a:pathLst>
                <a:path w="370754" h="10532" extrusionOk="0">
                  <a:moveTo>
                    <a:pt x="0" y="10532"/>
                  </a:moveTo>
                  <a:lnTo>
                    <a:pt x="15800" y="3510"/>
                  </a:lnTo>
                  <a:lnTo>
                    <a:pt x="33705" y="9479"/>
                  </a:lnTo>
                  <a:lnTo>
                    <a:pt x="72677" y="2808"/>
                  </a:lnTo>
                  <a:lnTo>
                    <a:pt x="95849" y="10532"/>
                  </a:lnTo>
                  <a:lnTo>
                    <a:pt x="144299" y="2106"/>
                  </a:lnTo>
                  <a:lnTo>
                    <a:pt x="174142" y="9128"/>
                  </a:lnTo>
                  <a:lnTo>
                    <a:pt x="206794" y="0"/>
                  </a:lnTo>
                  <a:lnTo>
                    <a:pt x="244712" y="9830"/>
                  </a:lnTo>
                  <a:lnTo>
                    <a:pt x="279119" y="2808"/>
                  </a:lnTo>
                  <a:lnTo>
                    <a:pt x="346528" y="8075"/>
                  </a:lnTo>
                  <a:lnTo>
                    <a:pt x="370754" y="2106"/>
                  </a:lnTo>
                </a:path>
              </a:pathLst>
            </a:custGeom>
            <a:noFill/>
            <a:ln w="28575" cap="flat" cmpd="sng">
              <a:solidFill>
                <a:schemeClr val="dk2"/>
              </a:solidFill>
              <a:prstDash val="solid"/>
              <a:round/>
              <a:headEnd type="none" w="med" len="med"/>
              <a:tailEnd type="none" w="med" len="med"/>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8"/>
        <p:cNvGrpSpPr/>
        <p:nvPr/>
      </p:nvGrpSpPr>
      <p:grpSpPr>
        <a:xfrm>
          <a:off x="0" y="0"/>
          <a:ext cx="0" cy="0"/>
          <a:chOff x="0" y="0"/>
          <a:chExt cx="0" cy="0"/>
        </a:xfrm>
      </p:grpSpPr>
      <p:sp>
        <p:nvSpPr>
          <p:cNvPr id="259" name="Google Shape;259;p8"/>
          <p:cNvSpPr txBox="1">
            <a:spLocks noGrp="1"/>
          </p:cNvSpPr>
          <p:nvPr>
            <p:ph type="title"/>
          </p:nvPr>
        </p:nvSpPr>
        <p:spPr>
          <a:xfrm>
            <a:off x="1652700" y="2885850"/>
            <a:ext cx="5838600" cy="1814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60" name="Google Shape;260;p8"/>
          <p:cNvGrpSpPr/>
          <p:nvPr/>
        </p:nvGrpSpPr>
        <p:grpSpPr>
          <a:xfrm>
            <a:off x="-1" y="1900931"/>
            <a:ext cx="9144134" cy="129765"/>
            <a:chOff x="237925" y="603400"/>
            <a:chExt cx="3162200" cy="44875"/>
          </a:xfrm>
        </p:grpSpPr>
        <p:sp>
          <p:nvSpPr>
            <p:cNvPr id="261" name="Google Shape;261;p8"/>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8"/>
          <p:cNvGrpSpPr/>
          <p:nvPr/>
        </p:nvGrpSpPr>
        <p:grpSpPr>
          <a:xfrm flipH="1">
            <a:off x="-52" y="718275"/>
            <a:ext cx="9144252" cy="1182675"/>
            <a:chOff x="3813375" y="4666275"/>
            <a:chExt cx="3441829" cy="445150"/>
          </a:xfrm>
        </p:grpSpPr>
        <p:sp>
          <p:nvSpPr>
            <p:cNvPr id="264" name="Google Shape;264;p8"/>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4704146" y="4906019"/>
              <a:ext cx="25933" cy="20537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4752653" y="4921517"/>
              <a:ext cx="27947" cy="189880"/>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4801471" y="4951112"/>
              <a:ext cx="29303" cy="160290"/>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852350" y="4972293"/>
              <a:ext cx="26603" cy="139105"/>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4900500" y="5055006"/>
              <a:ext cx="29275" cy="56385"/>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001204" y="4972302"/>
              <a:ext cx="25925" cy="13908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912423" y="5017762"/>
              <a:ext cx="25228" cy="93641"/>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4060599" y="5055006"/>
              <a:ext cx="25925" cy="56388"/>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4109098" y="4980517"/>
              <a:ext cx="21215" cy="130877"/>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4157897" y="5004852"/>
              <a:ext cx="29331" cy="106551"/>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97147" y="4921536"/>
              <a:ext cx="32106" cy="189875"/>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50700" y="5017752"/>
              <a:ext cx="25925" cy="9365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493196" y="4934851"/>
              <a:ext cx="32106" cy="176547"/>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645127" y="4990228"/>
              <a:ext cx="25217" cy="12118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841802" y="4972303"/>
              <a:ext cx="27947" cy="139101"/>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5890629" y="4951131"/>
              <a:ext cx="29294" cy="160290"/>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7080454" y="4990228"/>
              <a:ext cx="25925" cy="12116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7128952" y="5068980"/>
              <a:ext cx="27947" cy="4242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7177779" y="5055016"/>
              <a:ext cx="29294" cy="56397"/>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7228649" y="5079839"/>
              <a:ext cx="26555" cy="31566"/>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8"/>
          <p:cNvSpPr/>
          <p:nvPr/>
        </p:nvSpPr>
        <p:spPr>
          <a:xfrm>
            <a:off x="-53625" y="713225"/>
            <a:ext cx="9254325" cy="1187725"/>
          </a:xfrm>
          <a:custGeom>
            <a:avLst/>
            <a:gdLst/>
            <a:ahLst/>
            <a:cxnLst/>
            <a:rect l="l" t="t" r="r" b="b"/>
            <a:pathLst>
              <a:path w="370173" h="47509" extrusionOk="0">
                <a:moveTo>
                  <a:pt x="0" y="47509"/>
                </a:moveTo>
                <a:lnTo>
                  <a:pt x="77528" y="0"/>
                </a:lnTo>
                <a:lnTo>
                  <a:pt x="163445" y="38844"/>
                </a:lnTo>
                <a:lnTo>
                  <a:pt x="214469" y="19093"/>
                </a:lnTo>
                <a:lnTo>
                  <a:pt x="245741" y="36211"/>
                </a:lnTo>
                <a:lnTo>
                  <a:pt x="304336" y="13168"/>
                </a:lnTo>
                <a:lnTo>
                  <a:pt x="329354" y="36211"/>
                </a:lnTo>
                <a:lnTo>
                  <a:pt x="370173" y="23702"/>
                </a:lnTo>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5"/>
        <p:cNvGrpSpPr/>
        <p:nvPr/>
      </p:nvGrpSpPr>
      <p:grpSpPr>
        <a:xfrm>
          <a:off x="0" y="0"/>
          <a:ext cx="0" cy="0"/>
          <a:chOff x="0" y="0"/>
          <a:chExt cx="0" cy="0"/>
        </a:xfrm>
      </p:grpSpPr>
      <p:grpSp>
        <p:nvGrpSpPr>
          <p:cNvPr id="336" name="Google Shape;336;p9"/>
          <p:cNvGrpSpPr/>
          <p:nvPr/>
        </p:nvGrpSpPr>
        <p:grpSpPr>
          <a:xfrm>
            <a:off x="36867" y="4267697"/>
            <a:ext cx="9144241" cy="693944"/>
            <a:chOff x="3813375" y="4666275"/>
            <a:chExt cx="3441825" cy="445150"/>
          </a:xfrm>
        </p:grpSpPr>
        <p:sp>
          <p:nvSpPr>
            <p:cNvPr id="337" name="Google Shape;337;p9"/>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9"/>
          <p:cNvSpPr/>
          <p:nvPr/>
        </p:nvSpPr>
        <p:spPr>
          <a:xfrm flipH="1">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408" name="Google Shape;408;p9"/>
          <p:cNvGrpSpPr/>
          <p:nvPr/>
        </p:nvGrpSpPr>
        <p:grpSpPr>
          <a:xfrm>
            <a:off x="-1" y="4935256"/>
            <a:ext cx="9144134" cy="129765"/>
            <a:chOff x="237925" y="603400"/>
            <a:chExt cx="3162200" cy="44875"/>
          </a:xfrm>
        </p:grpSpPr>
        <p:sp>
          <p:nvSpPr>
            <p:cNvPr id="409" name="Google Shape;409;p9"/>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9"/>
          <p:cNvSpPr txBox="1">
            <a:spLocks noGrp="1"/>
          </p:cNvSpPr>
          <p:nvPr>
            <p:ph type="title"/>
          </p:nvPr>
        </p:nvSpPr>
        <p:spPr>
          <a:xfrm>
            <a:off x="1442925" y="848500"/>
            <a:ext cx="6295200" cy="9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12" name="Google Shape;412;p9"/>
          <p:cNvSpPr txBox="1">
            <a:spLocks noGrp="1"/>
          </p:cNvSpPr>
          <p:nvPr>
            <p:ph type="subTitle" idx="1"/>
          </p:nvPr>
        </p:nvSpPr>
        <p:spPr>
          <a:xfrm>
            <a:off x="1442925" y="1847000"/>
            <a:ext cx="6295200" cy="5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3"/>
        <p:cNvGrpSpPr/>
        <p:nvPr/>
      </p:nvGrpSpPr>
      <p:grpSpPr>
        <a:xfrm>
          <a:off x="0" y="0"/>
          <a:ext cx="0" cy="0"/>
          <a:chOff x="0" y="0"/>
          <a:chExt cx="0" cy="0"/>
        </a:xfrm>
      </p:grpSpPr>
      <p:sp>
        <p:nvSpPr>
          <p:cNvPr id="414" name="Google Shape;414;p10"/>
          <p:cNvSpPr>
            <a:spLocks noGrp="1"/>
          </p:cNvSpPr>
          <p:nvPr>
            <p:ph type="pic" idx="2"/>
          </p:nvPr>
        </p:nvSpPr>
        <p:spPr>
          <a:xfrm>
            <a:off x="0" y="0"/>
            <a:ext cx="9144000" cy="5143500"/>
          </a:xfrm>
          <a:prstGeom prst="rect">
            <a:avLst/>
          </a:prstGeom>
          <a:noFill/>
          <a:ln>
            <a:noFill/>
          </a:ln>
        </p:spPr>
      </p:sp>
      <p:sp>
        <p:nvSpPr>
          <p:cNvPr id="415" name="Google Shape;41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6"/>
        <p:cNvGrpSpPr/>
        <p:nvPr/>
      </p:nvGrpSpPr>
      <p:grpSpPr>
        <a:xfrm>
          <a:off x="0" y="0"/>
          <a:ext cx="0" cy="0"/>
          <a:chOff x="0" y="0"/>
          <a:chExt cx="0" cy="0"/>
        </a:xfrm>
      </p:grpSpPr>
      <p:sp>
        <p:nvSpPr>
          <p:cNvPr id="417" name="Google Shape;417;p11"/>
          <p:cNvSpPr txBox="1">
            <a:spLocks noGrp="1"/>
          </p:cNvSpPr>
          <p:nvPr>
            <p:ph type="title" hasCustomPrompt="1"/>
          </p:nvPr>
        </p:nvSpPr>
        <p:spPr>
          <a:xfrm>
            <a:off x="1645800" y="2834400"/>
            <a:ext cx="5852400" cy="804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4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18" name="Google Shape;418;p11"/>
          <p:cNvSpPr txBox="1">
            <a:spLocks noGrp="1"/>
          </p:cNvSpPr>
          <p:nvPr>
            <p:ph type="subTitle" idx="1"/>
          </p:nvPr>
        </p:nvSpPr>
        <p:spPr>
          <a:xfrm>
            <a:off x="1645800" y="3695421"/>
            <a:ext cx="5852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19" name="Google Shape;419;p11"/>
          <p:cNvGrpSpPr/>
          <p:nvPr/>
        </p:nvGrpSpPr>
        <p:grpSpPr>
          <a:xfrm>
            <a:off x="-49050" y="4168050"/>
            <a:ext cx="9242225" cy="896971"/>
            <a:chOff x="-49050" y="4168050"/>
            <a:chExt cx="9242225" cy="896971"/>
          </a:xfrm>
        </p:grpSpPr>
        <p:grpSp>
          <p:nvGrpSpPr>
            <p:cNvPr id="420" name="Google Shape;420;p11"/>
            <p:cNvGrpSpPr/>
            <p:nvPr/>
          </p:nvGrpSpPr>
          <p:grpSpPr>
            <a:xfrm>
              <a:off x="-120" y="4267697"/>
              <a:ext cx="9144241" cy="693944"/>
              <a:chOff x="3813375" y="4666275"/>
              <a:chExt cx="3441825" cy="445150"/>
            </a:xfrm>
          </p:grpSpPr>
          <p:sp>
            <p:nvSpPr>
              <p:cNvPr id="421" name="Google Shape;421;p1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4801479" y="4951126"/>
                <a:ext cx="29294" cy="160290"/>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5150075" y="4777331"/>
                <a:ext cx="25228" cy="334068"/>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5298572" y="5042280"/>
                <a:ext cx="25228" cy="69121"/>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6239177" y="5042292"/>
                <a:ext cx="25247" cy="69127"/>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6981771" y="5042264"/>
                <a:ext cx="25228" cy="69137"/>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11"/>
            <p:cNvGrpSpPr/>
            <p:nvPr/>
          </p:nvGrpSpPr>
          <p:grpSpPr>
            <a:xfrm>
              <a:off x="-1" y="4935256"/>
              <a:ext cx="9144134" cy="129765"/>
              <a:chOff x="237925" y="603400"/>
              <a:chExt cx="3162200" cy="44875"/>
            </a:xfrm>
          </p:grpSpPr>
          <p:sp>
            <p:nvSpPr>
              <p:cNvPr id="492" name="Google Shape;492;p1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11"/>
            <p:cNvSpPr/>
            <p:nvPr/>
          </p:nvSpPr>
          <p:spPr>
            <a:xfrm>
              <a:off x="-49050" y="4168050"/>
              <a:ext cx="9242225" cy="685775"/>
            </a:xfrm>
            <a:custGeom>
              <a:avLst/>
              <a:gdLst/>
              <a:ahLst/>
              <a:cxnLst/>
              <a:rect l="l" t="t" r="r" b="b"/>
              <a:pathLst>
                <a:path w="369689" h="27431" extrusionOk="0">
                  <a:moveTo>
                    <a:pt x="0" y="19347"/>
                  </a:moveTo>
                  <a:lnTo>
                    <a:pt x="10418" y="25598"/>
                  </a:lnTo>
                  <a:lnTo>
                    <a:pt x="40183" y="3572"/>
                  </a:lnTo>
                  <a:lnTo>
                    <a:pt x="55767" y="25645"/>
                  </a:lnTo>
                  <a:lnTo>
                    <a:pt x="66675" y="11311"/>
                  </a:lnTo>
                  <a:lnTo>
                    <a:pt x="77645" y="23859"/>
                  </a:lnTo>
                  <a:lnTo>
                    <a:pt x="140196" y="10715"/>
                  </a:lnTo>
                  <a:lnTo>
                    <a:pt x="161732" y="27431"/>
                  </a:lnTo>
                  <a:lnTo>
                    <a:pt x="181868" y="12204"/>
                  </a:lnTo>
                  <a:lnTo>
                    <a:pt x="197048" y="25003"/>
                  </a:lnTo>
                  <a:lnTo>
                    <a:pt x="224687" y="3768"/>
                  </a:lnTo>
                  <a:lnTo>
                    <a:pt x="240760" y="25645"/>
                  </a:lnTo>
                  <a:lnTo>
                    <a:pt x="292596" y="4167"/>
                  </a:lnTo>
                  <a:lnTo>
                    <a:pt x="308179" y="25050"/>
                  </a:lnTo>
                  <a:lnTo>
                    <a:pt x="369689" y="0"/>
                  </a:lnTo>
                </a:path>
              </a:pathLst>
            </a:custGeom>
            <a:noFill/>
            <a:ln w="38100" cap="flat" cmpd="sng">
              <a:solidFill>
                <a:schemeClr val="dk2"/>
              </a:solidFill>
              <a:prstDash val="solid"/>
              <a:round/>
              <a:headEnd type="none" w="med" len="med"/>
              <a:tailEnd type="none" w="med" len="med"/>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1pPr>
            <a:lvl2pPr lvl="1"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2pPr>
            <a:lvl3pPr lvl="2"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3pPr>
            <a:lvl4pPr lvl="3"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4pPr>
            <a:lvl5pPr lvl="4"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5pPr>
            <a:lvl6pPr lvl="5"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6pPr>
            <a:lvl7pPr lvl="6"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7pPr>
            <a:lvl8pPr lvl="7"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8pPr>
            <a:lvl9pPr lvl="8"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63" r:id="rId10"/>
    <p:sldLayoutId id="2147483666" r:id="rId11"/>
    <p:sldLayoutId id="2147483668" r:id="rId12"/>
    <p:sldLayoutId id="214748366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27"/>
          <p:cNvSpPr txBox="1">
            <a:spLocks noGrp="1"/>
          </p:cNvSpPr>
          <p:nvPr>
            <p:ph type="ctrTitle"/>
          </p:nvPr>
        </p:nvSpPr>
        <p:spPr>
          <a:xfrm>
            <a:off x="1247637" y="2357775"/>
            <a:ext cx="6705900" cy="140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The Mutual Fund Industry in India </a:t>
            </a:r>
          </a:p>
        </p:txBody>
      </p:sp>
      <p:sp>
        <p:nvSpPr>
          <p:cNvPr id="1254" name="Google Shape;1254;p27"/>
          <p:cNvSpPr txBox="1">
            <a:spLocks noGrp="1"/>
          </p:cNvSpPr>
          <p:nvPr>
            <p:ph type="subTitle" idx="1"/>
          </p:nvPr>
        </p:nvSpPr>
        <p:spPr>
          <a:xfrm>
            <a:off x="2001105" y="4160832"/>
            <a:ext cx="6705900" cy="341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800" dirty="0"/>
              <a:t>Made by – Prachi Chavan</a:t>
            </a:r>
            <a:endParaRPr sz="1800" dirty="0"/>
          </a:p>
        </p:txBody>
      </p:sp>
      <p:grpSp>
        <p:nvGrpSpPr>
          <p:cNvPr id="1255" name="Google Shape;1255;p27"/>
          <p:cNvGrpSpPr/>
          <p:nvPr/>
        </p:nvGrpSpPr>
        <p:grpSpPr>
          <a:xfrm>
            <a:off x="-107275" y="73463"/>
            <a:ext cx="9251275" cy="1314416"/>
            <a:chOff x="-53637" y="110400"/>
            <a:chExt cx="9251275" cy="1920296"/>
          </a:xfrm>
        </p:grpSpPr>
        <p:grpSp>
          <p:nvGrpSpPr>
            <p:cNvPr id="1256" name="Google Shape;1256;p27"/>
            <p:cNvGrpSpPr/>
            <p:nvPr/>
          </p:nvGrpSpPr>
          <p:grpSpPr>
            <a:xfrm>
              <a:off x="-1" y="1900931"/>
              <a:ext cx="9144134" cy="129765"/>
              <a:chOff x="237925" y="603400"/>
              <a:chExt cx="3162200" cy="44875"/>
            </a:xfrm>
          </p:grpSpPr>
          <p:sp>
            <p:nvSpPr>
              <p:cNvPr id="1257" name="Google Shape;1257;p27"/>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27"/>
            <p:cNvGrpSpPr/>
            <p:nvPr/>
          </p:nvGrpSpPr>
          <p:grpSpPr>
            <a:xfrm>
              <a:off x="-41" y="718275"/>
              <a:ext cx="9144241" cy="1182675"/>
              <a:chOff x="3813375" y="4666275"/>
              <a:chExt cx="3441825" cy="445150"/>
            </a:xfrm>
          </p:grpSpPr>
          <p:sp>
            <p:nvSpPr>
              <p:cNvPr id="1260" name="Google Shape;1260;p27"/>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7"/>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7"/>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7"/>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7"/>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7"/>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7"/>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7"/>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7"/>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7"/>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7"/>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7"/>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7"/>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7"/>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7"/>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7"/>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7"/>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7"/>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7"/>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7"/>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7"/>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7"/>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7"/>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7"/>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7"/>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7"/>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7"/>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7"/>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7"/>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7"/>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7"/>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7"/>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7"/>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7"/>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7"/>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7"/>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7"/>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7"/>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7"/>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7"/>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7"/>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7"/>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7"/>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7"/>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7"/>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7"/>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27"/>
            <p:cNvSpPr/>
            <p:nvPr/>
          </p:nvSpPr>
          <p:spPr>
            <a:xfrm>
              <a:off x="-53637" y="110400"/>
              <a:ext cx="9251275" cy="1790550"/>
            </a:xfrm>
            <a:custGeom>
              <a:avLst/>
              <a:gdLst/>
              <a:ahLst/>
              <a:cxnLst/>
              <a:rect l="l" t="t" r="r" b="b"/>
              <a:pathLst>
                <a:path w="370051" h="71622" extrusionOk="0">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w="38100" cap="flat" cmpd="sng">
              <a:solidFill>
                <a:schemeClr val="dk2"/>
              </a:solidFill>
              <a:prstDash val="solid"/>
              <a:round/>
              <a:headEnd type="none" w="med" len="med"/>
              <a:tailEnd type="none" w="med" len="med"/>
            </a:ln>
          </p:spPr>
        </p:sp>
      </p:grpSp>
      <p:sp>
        <p:nvSpPr>
          <p:cNvPr id="2" name="Google Shape;1254;p27">
            <a:extLst>
              <a:ext uri="{FF2B5EF4-FFF2-40B4-BE49-F238E27FC236}">
                <a16:creationId xmlns:a16="http://schemas.microsoft.com/office/drawing/2014/main" id="{0AAD66B8-F0F5-E008-45B4-85A7D97B6726}"/>
              </a:ext>
            </a:extLst>
          </p:cNvPr>
          <p:cNvSpPr txBox="1">
            <a:spLocks/>
          </p:cNvSpPr>
          <p:nvPr/>
        </p:nvSpPr>
        <p:spPr>
          <a:xfrm>
            <a:off x="1263959" y="1760258"/>
            <a:ext cx="6705900" cy="341400"/>
          </a:xfrm>
          <a:prstGeom prst="rect">
            <a:avLst/>
          </a:prstGeom>
          <a:solidFill>
            <a:schemeClr val="lt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Work Sans"/>
              <a:buNone/>
              <a:defRPr sz="1600" b="0" i="0" u="none" strike="noStrike" cap="none">
                <a:solidFill>
                  <a:schemeClr val="dk1"/>
                </a:solidFill>
                <a:latin typeface="Work Sans"/>
                <a:ea typeface="Work Sans"/>
                <a:cs typeface="Work Sans"/>
                <a:sym typeface="Work Sans"/>
              </a:defRPr>
            </a:lvl1pPr>
            <a:lvl2pPr marL="914400" marR="0" lvl="1"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2pPr>
            <a:lvl3pPr marL="1371600" marR="0" lvl="2"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3pPr>
            <a:lvl4pPr marL="1828800" marR="0" lvl="3"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4pPr>
            <a:lvl5pPr marL="2286000" marR="0" lvl="4"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5pPr>
            <a:lvl6pPr marL="2743200" marR="0" lvl="5"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6pPr>
            <a:lvl7pPr marL="3200400" marR="0" lvl="6"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7pPr>
            <a:lvl8pPr marL="3657600" marR="0" lvl="7"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8pPr>
            <a:lvl9pPr marL="4114800" marR="0" lvl="8"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9pPr>
          </a:lstStyle>
          <a:p>
            <a:pPr marL="0" indent="0"/>
            <a:r>
              <a:rPr lang="en-US" sz="2100" dirty="0"/>
              <a:t>Data Visualization project 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5584" y="436387"/>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31"/>
          <p:cNvSpPr/>
          <p:nvPr/>
        </p:nvSpPr>
        <p:spPr>
          <a:xfrm>
            <a:off x="273296" y="2492392"/>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6" name="Google Shape;1446;p31"/>
          <p:cNvSpPr txBox="1">
            <a:spLocks noGrp="1"/>
          </p:cNvSpPr>
          <p:nvPr>
            <p:ph type="title"/>
          </p:nvPr>
        </p:nvSpPr>
        <p:spPr>
          <a:xfrm>
            <a:off x="1809754" y="2484001"/>
            <a:ext cx="3858775" cy="1036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Methodology</a:t>
            </a:r>
            <a:endParaRPr dirty="0"/>
          </a:p>
        </p:txBody>
      </p:sp>
      <p:sp>
        <p:nvSpPr>
          <p:cNvPr id="1447" name="Google Shape;1447;p31"/>
          <p:cNvSpPr txBox="1">
            <a:spLocks noGrp="1"/>
          </p:cNvSpPr>
          <p:nvPr>
            <p:ph type="title" idx="2"/>
          </p:nvPr>
        </p:nvSpPr>
        <p:spPr>
          <a:xfrm>
            <a:off x="155138"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sp>
        <p:nvSpPr>
          <p:cNvPr id="1449" name="Google Shape;1449;p31"/>
          <p:cNvSpPr/>
          <p:nvPr/>
        </p:nvSpPr>
        <p:spPr>
          <a:xfrm>
            <a:off x="80535" y="423661"/>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32262" y="1649769"/>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descr="Methodology Icon Images – Browse 10,579 Stock Photos, Vectors, and Video |  Adobe Stock">
            <a:extLst>
              <a:ext uri="{FF2B5EF4-FFF2-40B4-BE49-F238E27FC236}">
                <a16:creationId xmlns:a16="http://schemas.microsoft.com/office/drawing/2014/main" id="{DF6D8791-D30C-F2C8-6055-FA14C459D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312" y="1967210"/>
            <a:ext cx="2667808" cy="2667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175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487" name="Google Shape;1487;p33"/>
          <p:cNvSpPr txBox="1">
            <a:spLocks noGrp="1"/>
          </p:cNvSpPr>
          <p:nvPr>
            <p:ph type="subTitle" idx="4"/>
          </p:nvPr>
        </p:nvSpPr>
        <p:spPr>
          <a:xfrm>
            <a:off x="836985" y="857906"/>
            <a:ext cx="2305500" cy="41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 Integration</a:t>
            </a:r>
            <a:endParaRPr dirty="0"/>
          </a:p>
        </p:txBody>
      </p:sp>
      <p:sp>
        <p:nvSpPr>
          <p:cNvPr id="1488" name="Google Shape;1488;p33"/>
          <p:cNvSpPr txBox="1">
            <a:spLocks noGrp="1"/>
          </p:cNvSpPr>
          <p:nvPr>
            <p:ph type="subTitle" idx="5"/>
          </p:nvPr>
        </p:nvSpPr>
        <p:spPr>
          <a:xfrm>
            <a:off x="3474497" y="823079"/>
            <a:ext cx="2305500" cy="41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Dashboard Design</a:t>
            </a:r>
            <a:endParaRPr dirty="0"/>
          </a:p>
        </p:txBody>
      </p:sp>
      <p:sp>
        <p:nvSpPr>
          <p:cNvPr id="1489" name="Google Shape;1489;p33"/>
          <p:cNvSpPr txBox="1">
            <a:spLocks noGrp="1"/>
          </p:cNvSpPr>
          <p:nvPr>
            <p:ph type="subTitle" idx="1"/>
          </p:nvPr>
        </p:nvSpPr>
        <p:spPr>
          <a:xfrm>
            <a:off x="304800" y="2652675"/>
            <a:ext cx="2720744" cy="1747200"/>
          </a:xfrm>
          <a:prstGeom prst="rect">
            <a:avLst/>
          </a:prstGeom>
        </p:spPr>
        <p:txBody>
          <a:bodyPr spcFirstLastPara="1" wrap="square" lIns="91425" tIns="91425" rIns="91425" bIns="91425" anchor="t" anchorCtr="0">
            <a:noAutofit/>
          </a:bodyPr>
          <a:lstStyle/>
          <a:p>
            <a:pPr>
              <a:lnSpc>
                <a:spcPct val="115000"/>
              </a:lnSpc>
            </a:pPr>
            <a:r>
              <a:rPr lang="en-IN" sz="1400" dirty="0">
                <a:effectLst/>
                <a:latin typeface="Arial" panose="020B0604020202020204" pitchFamily="34" charset="0"/>
                <a:ea typeface="Arial" panose="020B0604020202020204" pitchFamily="34" charset="0"/>
              </a:rPr>
              <a:t>Extract and integrate data from various sources into Tableau/Power BI.</a:t>
            </a:r>
          </a:p>
          <a:p>
            <a:pPr>
              <a:lnSpc>
                <a:spcPct val="115000"/>
              </a:lnSpc>
            </a:pPr>
            <a:r>
              <a:rPr lang="en-IN" sz="1400" dirty="0">
                <a:effectLst/>
                <a:latin typeface="Arial" panose="020B0604020202020204" pitchFamily="34" charset="0"/>
                <a:ea typeface="Arial" panose="020B0604020202020204" pitchFamily="34" charset="0"/>
              </a:rPr>
              <a:t>Also combining the datasets using SQL</a:t>
            </a:r>
          </a:p>
          <a:p>
            <a:pPr marL="0" lvl="0" indent="0" algn="ctr" rtl="0">
              <a:spcBef>
                <a:spcPts val="0"/>
              </a:spcBef>
              <a:spcAft>
                <a:spcPts val="0"/>
              </a:spcAft>
              <a:buNone/>
            </a:pPr>
            <a:endParaRPr dirty="0"/>
          </a:p>
        </p:txBody>
      </p:sp>
      <p:sp>
        <p:nvSpPr>
          <p:cNvPr id="1490" name="Google Shape;1490;p33"/>
          <p:cNvSpPr txBox="1">
            <a:spLocks noGrp="1"/>
          </p:cNvSpPr>
          <p:nvPr>
            <p:ph type="subTitle" idx="2"/>
          </p:nvPr>
        </p:nvSpPr>
        <p:spPr>
          <a:xfrm>
            <a:off x="3352800" y="2652675"/>
            <a:ext cx="2533290" cy="174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1400" dirty="0">
                <a:effectLst/>
                <a:latin typeface="Arial" panose="020B0604020202020204" pitchFamily="34" charset="0"/>
                <a:ea typeface="Arial" panose="020B0604020202020204" pitchFamily="34" charset="0"/>
              </a:rPr>
              <a:t>Collaborate with stakeholders to identify key metrics and design visually    appealing dashboards that aren’t very cluttered to make it easier to understand and are less complex</a:t>
            </a:r>
            <a:r>
              <a:rPr lang="en-IN" dirty="0">
                <a:effectLst/>
                <a:latin typeface="Arial" panose="020B0604020202020204" pitchFamily="34" charset="0"/>
                <a:ea typeface="Arial" panose="020B0604020202020204" pitchFamily="34" charset="0"/>
              </a:rPr>
              <a:t>.</a:t>
            </a:r>
            <a:endParaRPr dirty="0"/>
          </a:p>
        </p:txBody>
      </p:sp>
      <p:sp>
        <p:nvSpPr>
          <p:cNvPr id="1491" name="Google Shape;1491;p33"/>
          <p:cNvSpPr txBox="1">
            <a:spLocks noGrp="1"/>
          </p:cNvSpPr>
          <p:nvPr>
            <p:ph type="subTitle" idx="3"/>
          </p:nvPr>
        </p:nvSpPr>
        <p:spPr>
          <a:xfrm>
            <a:off x="5952541" y="2652675"/>
            <a:ext cx="3000960" cy="1747200"/>
          </a:xfrm>
          <a:prstGeom prst="rect">
            <a:avLst/>
          </a:prstGeom>
        </p:spPr>
        <p:txBody>
          <a:bodyPr spcFirstLastPara="1" wrap="square" lIns="91425" tIns="91425" rIns="91425" bIns="91425" anchor="t" anchorCtr="0">
            <a:noAutofit/>
          </a:bodyPr>
          <a:lstStyle/>
          <a:p>
            <a:pPr algn="l">
              <a:lnSpc>
                <a:spcPct val="115000"/>
              </a:lnSpc>
            </a:pPr>
            <a:r>
              <a:rPr lang="en-IN" sz="1400" dirty="0">
                <a:effectLst/>
                <a:latin typeface="Arial" panose="020B0604020202020204" pitchFamily="34" charset="0"/>
                <a:ea typeface="Arial" panose="020B0604020202020204" pitchFamily="34" charset="0"/>
              </a:rPr>
              <a:t>Implement interactive features for drill-down analysis and trend exploration</a:t>
            </a:r>
          </a:p>
          <a:p>
            <a:pPr algn="l"/>
            <a:r>
              <a:rPr lang="en-IN" sz="1400" dirty="0">
                <a:effectLst/>
                <a:latin typeface="Arial" panose="020B0604020202020204" pitchFamily="34" charset="0"/>
                <a:ea typeface="Arial" panose="020B0604020202020204" pitchFamily="34" charset="0"/>
              </a:rPr>
              <a:t>Create parameters the filter out the unnecessary data as per user’s requirements</a:t>
            </a:r>
            <a:endParaRPr sz="1400" dirty="0"/>
          </a:p>
        </p:txBody>
      </p:sp>
      <p:sp>
        <p:nvSpPr>
          <p:cNvPr id="1492" name="Google Shape;1492;p33"/>
          <p:cNvSpPr txBox="1">
            <a:spLocks noGrp="1"/>
          </p:cNvSpPr>
          <p:nvPr>
            <p:ph type="subTitle" idx="6"/>
          </p:nvPr>
        </p:nvSpPr>
        <p:spPr>
          <a:xfrm>
            <a:off x="6224153" y="857906"/>
            <a:ext cx="2305500" cy="41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Interactivity</a:t>
            </a:r>
            <a:endParaRPr dirty="0"/>
          </a:p>
        </p:txBody>
      </p:sp>
      <p:sp>
        <p:nvSpPr>
          <p:cNvPr id="1493" name="Google Shape;1493;p33"/>
          <p:cNvSpPr/>
          <p:nvPr/>
        </p:nvSpPr>
        <p:spPr>
          <a:xfrm>
            <a:off x="1537544" y="1447263"/>
            <a:ext cx="670500" cy="670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3"/>
          <p:cNvSpPr/>
          <p:nvPr/>
        </p:nvSpPr>
        <p:spPr>
          <a:xfrm>
            <a:off x="4236750" y="1447263"/>
            <a:ext cx="670500" cy="670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3"/>
          <p:cNvSpPr/>
          <p:nvPr/>
        </p:nvSpPr>
        <p:spPr>
          <a:xfrm>
            <a:off x="6935956" y="1447263"/>
            <a:ext cx="670500" cy="670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6" name="Google Shape;1496;p33"/>
          <p:cNvGrpSpPr/>
          <p:nvPr/>
        </p:nvGrpSpPr>
        <p:grpSpPr>
          <a:xfrm>
            <a:off x="7102078" y="1645421"/>
            <a:ext cx="338255" cy="338280"/>
            <a:chOff x="5234463" y="1705475"/>
            <a:chExt cx="338255" cy="338280"/>
          </a:xfrm>
        </p:grpSpPr>
        <p:sp>
          <p:nvSpPr>
            <p:cNvPr id="1497" name="Google Shape;1497;p33"/>
            <p:cNvSpPr/>
            <p:nvPr/>
          </p:nvSpPr>
          <p:spPr>
            <a:xfrm>
              <a:off x="5234463" y="1877229"/>
              <a:ext cx="338255" cy="166525"/>
            </a:xfrm>
            <a:custGeom>
              <a:avLst/>
              <a:gdLst/>
              <a:ahLst/>
              <a:cxnLst/>
              <a:rect l="l" t="t" r="r" b="b"/>
              <a:pathLst>
                <a:path w="18198" h="8959" extrusionOk="0">
                  <a:moveTo>
                    <a:pt x="8567" y="1"/>
                  </a:moveTo>
                  <a:lnTo>
                    <a:pt x="8567" y="1536"/>
                  </a:lnTo>
                  <a:cubicBezTo>
                    <a:pt x="8487" y="1428"/>
                    <a:pt x="8401" y="1326"/>
                    <a:pt x="8305" y="1231"/>
                  </a:cubicBezTo>
                  <a:cubicBezTo>
                    <a:pt x="7603" y="528"/>
                    <a:pt x="6596" y="340"/>
                    <a:pt x="6059" y="291"/>
                  </a:cubicBezTo>
                  <a:cubicBezTo>
                    <a:pt x="6043" y="289"/>
                    <a:pt x="6026" y="288"/>
                    <a:pt x="6010" y="288"/>
                  </a:cubicBezTo>
                  <a:cubicBezTo>
                    <a:pt x="5700" y="288"/>
                    <a:pt x="5449" y="556"/>
                    <a:pt x="5480" y="870"/>
                  </a:cubicBezTo>
                  <a:cubicBezTo>
                    <a:pt x="5530" y="1408"/>
                    <a:pt x="5718" y="2413"/>
                    <a:pt x="6420" y="3116"/>
                  </a:cubicBezTo>
                  <a:cubicBezTo>
                    <a:pt x="7086" y="3784"/>
                    <a:pt x="8024" y="3987"/>
                    <a:pt x="8567" y="4047"/>
                  </a:cubicBezTo>
                  <a:lnTo>
                    <a:pt x="8567" y="5770"/>
                  </a:lnTo>
                  <a:cubicBezTo>
                    <a:pt x="5363" y="5904"/>
                    <a:pt x="3128" y="7212"/>
                    <a:pt x="2173" y="7893"/>
                  </a:cubicBezTo>
                  <a:lnTo>
                    <a:pt x="534" y="7893"/>
                  </a:lnTo>
                  <a:cubicBezTo>
                    <a:pt x="240" y="7893"/>
                    <a:pt x="0" y="8131"/>
                    <a:pt x="0" y="8425"/>
                  </a:cubicBezTo>
                  <a:cubicBezTo>
                    <a:pt x="0" y="8719"/>
                    <a:pt x="240" y="8959"/>
                    <a:pt x="534" y="8959"/>
                  </a:cubicBezTo>
                  <a:lnTo>
                    <a:pt x="17665" y="8959"/>
                  </a:lnTo>
                  <a:cubicBezTo>
                    <a:pt x="17959" y="8959"/>
                    <a:pt x="18197" y="8719"/>
                    <a:pt x="18197" y="8425"/>
                  </a:cubicBezTo>
                  <a:cubicBezTo>
                    <a:pt x="18197" y="8131"/>
                    <a:pt x="17959" y="7893"/>
                    <a:pt x="17665" y="7893"/>
                  </a:cubicBezTo>
                  <a:lnTo>
                    <a:pt x="16027" y="7893"/>
                  </a:lnTo>
                  <a:cubicBezTo>
                    <a:pt x="15071" y="7212"/>
                    <a:pt x="12836" y="5904"/>
                    <a:pt x="9633" y="5770"/>
                  </a:cubicBezTo>
                  <a:lnTo>
                    <a:pt x="9633" y="4759"/>
                  </a:lnTo>
                  <a:cubicBezTo>
                    <a:pt x="10175" y="4696"/>
                    <a:pt x="11113" y="4495"/>
                    <a:pt x="11779" y="3827"/>
                  </a:cubicBezTo>
                  <a:cubicBezTo>
                    <a:pt x="12482" y="3124"/>
                    <a:pt x="12672" y="2117"/>
                    <a:pt x="12722" y="1581"/>
                  </a:cubicBezTo>
                  <a:cubicBezTo>
                    <a:pt x="12750" y="1265"/>
                    <a:pt x="12500" y="999"/>
                    <a:pt x="12190" y="999"/>
                  </a:cubicBezTo>
                  <a:cubicBezTo>
                    <a:pt x="12174" y="999"/>
                    <a:pt x="12157" y="1000"/>
                    <a:pt x="12140" y="1002"/>
                  </a:cubicBezTo>
                  <a:cubicBezTo>
                    <a:pt x="11604" y="1051"/>
                    <a:pt x="10597" y="1240"/>
                    <a:pt x="9894" y="1942"/>
                  </a:cubicBezTo>
                  <a:cubicBezTo>
                    <a:pt x="9799" y="2037"/>
                    <a:pt x="9713" y="2139"/>
                    <a:pt x="9633" y="2247"/>
                  </a:cubicBezTo>
                  <a:lnTo>
                    <a:pt x="9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3"/>
            <p:cNvSpPr/>
            <p:nvPr/>
          </p:nvSpPr>
          <p:spPr>
            <a:xfrm>
              <a:off x="5373892" y="1725271"/>
              <a:ext cx="59443" cy="112361"/>
            </a:xfrm>
            <a:custGeom>
              <a:avLst/>
              <a:gdLst/>
              <a:ahLst/>
              <a:cxnLst/>
              <a:rect l="l" t="t" r="r" b="b"/>
              <a:pathLst>
                <a:path w="3198" h="6045" extrusionOk="0">
                  <a:moveTo>
                    <a:pt x="1600" y="1"/>
                  </a:moveTo>
                  <a:cubicBezTo>
                    <a:pt x="716" y="1"/>
                    <a:pt x="0" y="1354"/>
                    <a:pt x="0" y="3023"/>
                  </a:cubicBezTo>
                  <a:cubicBezTo>
                    <a:pt x="0" y="4691"/>
                    <a:pt x="716" y="6045"/>
                    <a:pt x="1600" y="6045"/>
                  </a:cubicBezTo>
                  <a:cubicBezTo>
                    <a:pt x="2482" y="6045"/>
                    <a:pt x="3197" y="4691"/>
                    <a:pt x="3197" y="3023"/>
                  </a:cubicBezTo>
                  <a:cubicBezTo>
                    <a:pt x="3197" y="1354"/>
                    <a:pt x="2482"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3"/>
            <p:cNvSpPr/>
            <p:nvPr/>
          </p:nvSpPr>
          <p:spPr>
            <a:xfrm>
              <a:off x="5268182" y="1705475"/>
              <a:ext cx="135410" cy="151971"/>
            </a:xfrm>
            <a:custGeom>
              <a:avLst/>
              <a:gdLst/>
              <a:ahLst/>
              <a:cxnLst/>
              <a:rect l="l" t="t" r="r" b="b"/>
              <a:pathLst>
                <a:path w="7285" h="8176" extrusionOk="0">
                  <a:moveTo>
                    <a:pt x="3020" y="3554"/>
                  </a:moveTo>
                  <a:cubicBezTo>
                    <a:pt x="3495" y="3554"/>
                    <a:pt x="3733" y="4129"/>
                    <a:pt x="3398" y="4464"/>
                  </a:cubicBezTo>
                  <a:cubicBezTo>
                    <a:pt x="3289" y="4573"/>
                    <a:pt x="3155" y="4622"/>
                    <a:pt x="3024" y="4622"/>
                  </a:cubicBezTo>
                  <a:cubicBezTo>
                    <a:pt x="2750" y="4622"/>
                    <a:pt x="2488" y="4409"/>
                    <a:pt x="2488" y="4088"/>
                  </a:cubicBezTo>
                  <a:cubicBezTo>
                    <a:pt x="2488" y="3794"/>
                    <a:pt x="2726" y="3554"/>
                    <a:pt x="3020" y="3554"/>
                  </a:cubicBezTo>
                  <a:close/>
                  <a:moveTo>
                    <a:pt x="2665" y="0"/>
                  </a:moveTo>
                  <a:cubicBezTo>
                    <a:pt x="2663" y="1472"/>
                    <a:pt x="1472" y="2663"/>
                    <a:pt x="0" y="2665"/>
                  </a:cubicBezTo>
                  <a:lnTo>
                    <a:pt x="0" y="5510"/>
                  </a:lnTo>
                  <a:cubicBezTo>
                    <a:pt x="1472" y="5510"/>
                    <a:pt x="2663" y="6703"/>
                    <a:pt x="2665" y="8175"/>
                  </a:cubicBezTo>
                  <a:lnTo>
                    <a:pt x="7285" y="8175"/>
                  </a:lnTo>
                  <a:cubicBezTo>
                    <a:pt x="5791" y="8175"/>
                    <a:pt x="4619" y="6379"/>
                    <a:pt x="4619" y="4088"/>
                  </a:cubicBezTo>
                  <a:cubicBezTo>
                    <a:pt x="4619" y="1796"/>
                    <a:pt x="5791"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3"/>
            <p:cNvSpPr/>
            <p:nvPr/>
          </p:nvSpPr>
          <p:spPr>
            <a:xfrm>
              <a:off x="5268182" y="1705475"/>
              <a:ext cx="29740" cy="29740"/>
            </a:xfrm>
            <a:custGeom>
              <a:avLst/>
              <a:gdLst/>
              <a:ahLst/>
              <a:cxnLst/>
              <a:rect l="l" t="t" r="r" b="b"/>
              <a:pathLst>
                <a:path w="1600" h="1600" extrusionOk="0">
                  <a:moveTo>
                    <a:pt x="532" y="0"/>
                  </a:moveTo>
                  <a:cubicBezTo>
                    <a:pt x="238" y="0"/>
                    <a:pt x="0" y="238"/>
                    <a:pt x="0" y="534"/>
                  </a:cubicBezTo>
                  <a:lnTo>
                    <a:pt x="0" y="1600"/>
                  </a:lnTo>
                  <a:cubicBezTo>
                    <a:pt x="882" y="1597"/>
                    <a:pt x="1598" y="882"/>
                    <a:pt x="1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3"/>
            <p:cNvSpPr/>
            <p:nvPr/>
          </p:nvSpPr>
          <p:spPr>
            <a:xfrm>
              <a:off x="5268182" y="1827692"/>
              <a:ext cx="29740" cy="29759"/>
            </a:xfrm>
            <a:custGeom>
              <a:avLst/>
              <a:gdLst/>
              <a:ahLst/>
              <a:cxnLst/>
              <a:rect l="l" t="t" r="r" b="b"/>
              <a:pathLst>
                <a:path w="1600" h="1601" extrusionOk="0">
                  <a:moveTo>
                    <a:pt x="0" y="1"/>
                  </a:moveTo>
                  <a:lnTo>
                    <a:pt x="0" y="1066"/>
                  </a:lnTo>
                  <a:cubicBezTo>
                    <a:pt x="0" y="1360"/>
                    <a:pt x="238" y="1600"/>
                    <a:pt x="532" y="1600"/>
                  </a:cubicBezTo>
                  <a:lnTo>
                    <a:pt x="1600" y="1600"/>
                  </a:lnTo>
                  <a:cubicBezTo>
                    <a:pt x="1598" y="716"/>
                    <a:pt x="882"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3"/>
            <p:cNvSpPr/>
            <p:nvPr/>
          </p:nvSpPr>
          <p:spPr>
            <a:xfrm>
              <a:off x="5509288" y="1705475"/>
              <a:ext cx="29759" cy="29740"/>
            </a:xfrm>
            <a:custGeom>
              <a:avLst/>
              <a:gdLst/>
              <a:ahLst/>
              <a:cxnLst/>
              <a:rect l="l" t="t" r="r" b="b"/>
              <a:pathLst>
                <a:path w="1601" h="1600" extrusionOk="0">
                  <a:moveTo>
                    <a:pt x="1" y="0"/>
                  </a:moveTo>
                  <a:cubicBezTo>
                    <a:pt x="3" y="882"/>
                    <a:pt x="719" y="1597"/>
                    <a:pt x="1601" y="1600"/>
                  </a:cubicBezTo>
                  <a:lnTo>
                    <a:pt x="1601" y="534"/>
                  </a:lnTo>
                  <a:cubicBezTo>
                    <a:pt x="1601" y="238"/>
                    <a:pt x="1363" y="0"/>
                    <a:pt x="1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3"/>
            <p:cNvSpPr/>
            <p:nvPr/>
          </p:nvSpPr>
          <p:spPr>
            <a:xfrm>
              <a:off x="5403615" y="1705475"/>
              <a:ext cx="135429" cy="151971"/>
            </a:xfrm>
            <a:custGeom>
              <a:avLst/>
              <a:gdLst/>
              <a:ahLst/>
              <a:cxnLst/>
              <a:rect l="l" t="t" r="r" b="b"/>
              <a:pathLst>
                <a:path w="7286" h="8176" extrusionOk="0">
                  <a:moveTo>
                    <a:pt x="4266" y="3554"/>
                  </a:moveTo>
                  <a:cubicBezTo>
                    <a:pt x="4739" y="3554"/>
                    <a:pt x="4977" y="4129"/>
                    <a:pt x="4642" y="4464"/>
                  </a:cubicBezTo>
                  <a:cubicBezTo>
                    <a:pt x="4533" y="4573"/>
                    <a:pt x="4400" y="4622"/>
                    <a:pt x="4268" y="4622"/>
                  </a:cubicBezTo>
                  <a:cubicBezTo>
                    <a:pt x="3995" y="4622"/>
                    <a:pt x="3732" y="4409"/>
                    <a:pt x="3732" y="4088"/>
                  </a:cubicBezTo>
                  <a:cubicBezTo>
                    <a:pt x="3732" y="3794"/>
                    <a:pt x="3970" y="3554"/>
                    <a:pt x="4266" y="3554"/>
                  </a:cubicBezTo>
                  <a:close/>
                  <a:moveTo>
                    <a:pt x="1" y="0"/>
                  </a:moveTo>
                  <a:cubicBezTo>
                    <a:pt x="1495" y="0"/>
                    <a:pt x="2666" y="1794"/>
                    <a:pt x="2666" y="4088"/>
                  </a:cubicBezTo>
                  <a:cubicBezTo>
                    <a:pt x="2666" y="6379"/>
                    <a:pt x="1495" y="8175"/>
                    <a:pt x="1" y="8175"/>
                  </a:cubicBezTo>
                  <a:lnTo>
                    <a:pt x="4620" y="8175"/>
                  </a:lnTo>
                  <a:cubicBezTo>
                    <a:pt x="4622" y="6703"/>
                    <a:pt x="5814" y="5510"/>
                    <a:pt x="7286" y="5510"/>
                  </a:cubicBezTo>
                  <a:lnTo>
                    <a:pt x="7286" y="2665"/>
                  </a:lnTo>
                  <a:cubicBezTo>
                    <a:pt x="5814" y="2663"/>
                    <a:pt x="4622" y="1472"/>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3"/>
            <p:cNvSpPr/>
            <p:nvPr/>
          </p:nvSpPr>
          <p:spPr>
            <a:xfrm>
              <a:off x="5509288" y="1827692"/>
              <a:ext cx="29759" cy="29759"/>
            </a:xfrm>
            <a:custGeom>
              <a:avLst/>
              <a:gdLst/>
              <a:ahLst/>
              <a:cxnLst/>
              <a:rect l="l" t="t" r="r" b="b"/>
              <a:pathLst>
                <a:path w="1601" h="1601" extrusionOk="0">
                  <a:moveTo>
                    <a:pt x="1601" y="1"/>
                  </a:moveTo>
                  <a:cubicBezTo>
                    <a:pt x="719" y="1"/>
                    <a:pt x="3" y="716"/>
                    <a:pt x="1" y="1600"/>
                  </a:cubicBezTo>
                  <a:lnTo>
                    <a:pt x="1069" y="1600"/>
                  </a:lnTo>
                  <a:cubicBezTo>
                    <a:pt x="1363" y="1600"/>
                    <a:pt x="1601" y="1360"/>
                    <a:pt x="1601" y="1066"/>
                  </a:cubicBezTo>
                  <a:lnTo>
                    <a:pt x="1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33"/>
          <p:cNvGrpSpPr/>
          <p:nvPr/>
        </p:nvGrpSpPr>
        <p:grpSpPr>
          <a:xfrm>
            <a:off x="1726954" y="1645421"/>
            <a:ext cx="341108" cy="338301"/>
            <a:chOff x="3612610" y="3244538"/>
            <a:chExt cx="341108" cy="338301"/>
          </a:xfrm>
        </p:grpSpPr>
        <p:sp>
          <p:nvSpPr>
            <p:cNvPr id="1506" name="Google Shape;1506;p33"/>
            <p:cNvSpPr/>
            <p:nvPr/>
          </p:nvSpPr>
          <p:spPr>
            <a:xfrm>
              <a:off x="3690681" y="3366123"/>
              <a:ext cx="10744" cy="31878"/>
            </a:xfrm>
            <a:custGeom>
              <a:avLst/>
              <a:gdLst/>
              <a:ahLst/>
              <a:cxnLst/>
              <a:rect l="l" t="t" r="r" b="b"/>
              <a:pathLst>
                <a:path w="578" h="1715" extrusionOk="0">
                  <a:moveTo>
                    <a:pt x="1" y="1"/>
                  </a:moveTo>
                  <a:lnTo>
                    <a:pt x="1" y="1715"/>
                  </a:lnTo>
                  <a:cubicBezTo>
                    <a:pt x="282" y="1548"/>
                    <a:pt x="474" y="1269"/>
                    <a:pt x="528" y="949"/>
                  </a:cubicBezTo>
                  <a:cubicBezTo>
                    <a:pt x="565" y="740"/>
                    <a:pt x="578" y="24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3"/>
            <p:cNvSpPr/>
            <p:nvPr/>
          </p:nvSpPr>
          <p:spPr>
            <a:xfrm>
              <a:off x="3664806" y="3315173"/>
              <a:ext cx="6078" cy="20706"/>
            </a:xfrm>
            <a:custGeom>
              <a:avLst/>
              <a:gdLst/>
              <a:ahLst/>
              <a:cxnLst/>
              <a:rect l="l" t="t" r="r" b="b"/>
              <a:pathLst>
                <a:path w="327" h="1114" extrusionOk="0">
                  <a:moveTo>
                    <a:pt x="327" y="1"/>
                  </a:moveTo>
                  <a:cubicBezTo>
                    <a:pt x="178" y="119"/>
                    <a:pt x="78" y="288"/>
                    <a:pt x="44" y="476"/>
                  </a:cubicBezTo>
                  <a:cubicBezTo>
                    <a:pt x="0" y="703"/>
                    <a:pt x="54" y="913"/>
                    <a:pt x="182" y="1012"/>
                  </a:cubicBezTo>
                  <a:cubicBezTo>
                    <a:pt x="225" y="1047"/>
                    <a:pt x="275" y="1081"/>
                    <a:pt x="327" y="1114"/>
                  </a:cubicBezTo>
                  <a:lnTo>
                    <a:pt x="3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3"/>
            <p:cNvSpPr/>
            <p:nvPr/>
          </p:nvSpPr>
          <p:spPr>
            <a:xfrm>
              <a:off x="3875391" y="3485961"/>
              <a:ext cx="78328" cy="96878"/>
            </a:xfrm>
            <a:custGeom>
              <a:avLst/>
              <a:gdLst/>
              <a:ahLst/>
              <a:cxnLst/>
              <a:rect l="l" t="t" r="r" b="b"/>
              <a:pathLst>
                <a:path w="4214" h="5212" extrusionOk="0">
                  <a:moveTo>
                    <a:pt x="1219" y="0"/>
                  </a:moveTo>
                  <a:cubicBezTo>
                    <a:pt x="1038" y="0"/>
                    <a:pt x="854" y="47"/>
                    <a:pt x="686" y="144"/>
                  </a:cubicBezTo>
                  <a:cubicBezTo>
                    <a:pt x="176" y="438"/>
                    <a:pt x="1" y="1091"/>
                    <a:pt x="295" y="1601"/>
                  </a:cubicBezTo>
                  <a:lnTo>
                    <a:pt x="2074" y="4679"/>
                  </a:lnTo>
                  <a:cubicBezTo>
                    <a:pt x="2271" y="5020"/>
                    <a:pt x="2629" y="5211"/>
                    <a:pt x="2997" y="5211"/>
                  </a:cubicBezTo>
                  <a:cubicBezTo>
                    <a:pt x="3177" y="5211"/>
                    <a:pt x="3360" y="5165"/>
                    <a:pt x="3528" y="5068"/>
                  </a:cubicBezTo>
                  <a:cubicBezTo>
                    <a:pt x="4038" y="4774"/>
                    <a:pt x="4214" y="4122"/>
                    <a:pt x="3920" y="3611"/>
                  </a:cubicBezTo>
                  <a:lnTo>
                    <a:pt x="2143" y="533"/>
                  </a:lnTo>
                  <a:cubicBezTo>
                    <a:pt x="1946" y="192"/>
                    <a:pt x="1588" y="0"/>
                    <a:pt x="1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3"/>
            <p:cNvSpPr/>
            <p:nvPr/>
          </p:nvSpPr>
          <p:spPr>
            <a:xfrm>
              <a:off x="3743564" y="3312533"/>
              <a:ext cx="171823" cy="164983"/>
            </a:xfrm>
            <a:custGeom>
              <a:avLst/>
              <a:gdLst/>
              <a:ahLst/>
              <a:cxnLst/>
              <a:rect l="l" t="t" r="r" b="b"/>
              <a:pathLst>
                <a:path w="9244" h="8876" extrusionOk="0">
                  <a:moveTo>
                    <a:pt x="4661" y="0"/>
                  </a:moveTo>
                  <a:cubicBezTo>
                    <a:pt x="3968" y="0"/>
                    <a:pt x="3267" y="176"/>
                    <a:pt x="2624" y="547"/>
                  </a:cubicBezTo>
                  <a:cubicBezTo>
                    <a:pt x="672" y="1673"/>
                    <a:pt x="0" y="4178"/>
                    <a:pt x="1129" y="6130"/>
                  </a:cubicBezTo>
                  <a:cubicBezTo>
                    <a:pt x="1884" y="7441"/>
                    <a:pt x="3261" y="8174"/>
                    <a:pt x="4675" y="8174"/>
                  </a:cubicBezTo>
                  <a:cubicBezTo>
                    <a:pt x="5199" y="8174"/>
                    <a:pt x="5728" y="8073"/>
                    <a:pt x="6232" y="7864"/>
                  </a:cubicBezTo>
                  <a:lnTo>
                    <a:pt x="6816" y="8876"/>
                  </a:lnTo>
                  <a:cubicBezTo>
                    <a:pt x="7075" y="8623"/>
                    <a:pt x="7393" y="8439"/>
                    <a:pt x="7741" y="8342"/>
                  </a:cubicBezTo>
                  <a:lnTo>
                    <a:pt x="7155" y="7330"/>
                  </a:lnTo>
                  <a:cubicBezTo>
                    <a:pt x="8759" y="6102"/>
                    <a:pt x="9243" y="3839"/>
                    <a:pt x="8208" y="2043"/>
                  </a:cubicBezTo>
                  <a:cubicBezTo>
                    <a:pt x="7451" y="733"/>
                    <a:pt x="6075" y="0"/>
                    <a:pt x="4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3"/>
            <p:cNvSpPr/>
            <p:nvPr/>
          </p:nvSpPr>
          <p:spPr>
            <a:xfrm>
              <a:off x="3612610" y="3244538"/>
              <a:ext cx="218069" cy="323776"/>
            </a:xfrm>
            <a:custGeom>
              <a:avLst/>
              <a:gdLst/>
              <a:ahLst/>
              <a:cxnLst/>
              <a:rect l="l" t="t" r="r" b="b"/>
              <a:pathLst>
                <a:path w="11732" h="17419" extrusionOk="0">
                  <a:moveTo>
                    <a:pt x="3669" y="1779"/>
                  </a:moveTo>
                  <a:cubicBezTo>
                    <a:pt x="3963" y="1779"/>
                    <a:pt x="4201" y="2019"/>
                    <a:pt x="4201" y="2313"/>
                  </a:cubicBezTo>
                  <a:lnTo>
                    <a:pt x="4201" y="2586"/>
                  </a:lnTo>
                  <a:cubicBezTo>
                    <a:pt x="4719" y="2677"/>
                    <a:pt x="5085" y="2932"/>
                    <a:pt x="5262" y="3135"/>
                  </a:cubicBezTo>
                  <a:cubicBezTo>
                    <a:pt x="5441" y="3357"/>
                    <a:pt x="5413" y="3682"/>
                    <a:pt x="5199" y="3870"/>
                  </a:cubicBezTo>
                  <a:cubicBezTo>
                    <a:pt x="5098" y="3958"/>
                    <a:pt x="4972" y="4002"/>
                    <a:pt x="4847" y="4002"/>
                  </a:cubicBezTo>
                  <a:cubicBezTo>
                    <a:pt x="4707" y="4002"/>
                    <a:pt x="4566" y="3946"/>
                    <a:pt x="4462" y="3837"/>
                  </a:cubicBezTo>
                  <a:cubicBezTo>
                    <a:pt x="4386" y="3768"/>
                    <a:pt x="4298" y="3716"/>
                    <a:pt x="4201" y="3684"/>
                  </a:cubicBezTo>
                  <a:lnTo>
                    <a:pt x="4201" y="5407"/>
                  </a:lnTo>
                  <a:cubicBezTo>
                    <a:pt x="4296" y="5441"/>
                    <a:pt x="4391" y="5476"/>
                    <a:pt x="4484" y="5508"/>
                  </a:cubicBezTo>
                  <a:cubicBezTo>
                    <a:pt x="5420" y="5841"/>
                    <a:pt x="5943" y="6708"/>
                    <a:pt x="5781" y="7668"/>
                  </a:cubicBezTo>
                  <a:cubicBezTo>
                    <a:pt x="5701" y="8143"/>
                    <a:pt x="5463" y="8578"/>
                    <a:pt x="5108" y="8906"/>
                  </a:cubicBezTo>
                  <a:cubicBezTo>
                    <a:pt x="4853" y="9142"/>
                    <a:pt x="4540" y="9311"/>
                    <a:pt x="4201" y="9395"/>
                  </a:cubicBezTo>
                  <a:lnTo>
                    <a:pt x="4201" y="9777"/>
                  </a:lnTo>
                  <a:cubicBezTo>
                    <a:pt x="4201" y="10071"/>
                    <a:pt x="3963" y="10309"/>
                    <a:pt x="3669" y="10309"/>
                  </a:cubicBezTo>
                  <a:cubicBezTo>
                    <a:pt x="3375" y="10309"/>
                    <a:pt x="3135" y="10071"/>
                    <a:pt x="3135" y="9777"/>
                  </a:cubicBezTo>
                  <a:lnTo>
                    <a:pt x="3135" y="9447"/>
                  </a:lnTo>
                  <a:cubicBezTo>
                    <a:pt x="2705" y="9410"/>
                    <a:pt x="2348" y="9293"/>
                    <a:pt x="1842" y="8963"/>
                  </a:cubicBezTo>
                  <a:cubicBezTo>
                    <a:pt x="1596" y="8800"/>
                    <a:pt x="1527" y="8470"/>
                    <a:pt x="1689" y="8223"/>
                  </a:cubicBezTo>
                  <a:cubicBezTo>
                    <a:pt x="1790" y="8067"/>
                    <a:pt x="1961" y="7982"/>
                    <a:pt x="2135" y="7982"/>
                  </a:cubicBezTo>
                  <a:cubicBezTo>
                    <a:pt x="2235" y="7982"/>
                    <a:pt x="2336" y="8009"/>
                    <a:pt x="2426" y="8068"/>
                  </a:cubicBezTo>
                  <a:cubicBezTo>
                    <a:pt x="2713" y="8258"/>
                    <a:pt x="2895" y="8338"/>
                    <a:pt x="3135" y="8372"/>
                  </a:cubicBezTo>
                  <a:lnTo>
                    <a:pt x="3135" y="6120"/>
                  </a:lnTo>
                  <a:cubicBezTo>
                    <a:pt x="2795" y="5964"/>
                    <a:pt x="2540" y="5815"/>
                    <a:pt x="2331" y="5651"/>
                  </a:cubicBezTo>
                  <a:cubicBezTo>
                    <a:pt x="1890" y="5303"/>
                    <a:pt x="1687" y="4702"/>
                    <a:pt x="1803" y="4079"/>
                  </a:cubicBezTo>
                  <a:cubicBezTo>
                    <a:pt x="1931" y="3401"/>
                    <a:pt x="2404" y="2862"/>
                    <a:pt x="3035" y="2672"/>
                  </a:cubicBezTo>
                  <a:cubicBezTo>
                    <a:pt x="3070" y="2661"/>
                    <a:pt x="3102" y="2653"/>
                    <a:pt x="3135" y="2644"/>
                  </a:cubicBezTo>
                  <a:lnTo>
                    <a:pt x="3135" y="2313"/>
                  </a:lnTo>
                  <a:cubicBezTo>
                    <a:pt x="3135" y="2019"/>
                    <a:pt x="3375" y="1779"/>
                    <a:pt x="3669" y="1779"/>
                  </a:cubicBezTo>
                  <a:close/>
                  <a:moveTo>
                    <a:pt x="7110" y="11552"/>
                  </a:moveTo>
                  <a:cubicBezTo>
                    <a:pt x="7404" y="11552"/>
                    <a:pt x="7642" y="11792"/>
                    <a:pt x="7642" y="12086"/>
                  </a:cubicBezTo>
                  <a:cubicBezTo>
                    <a:pt x="7642" y="12380"/>
                    <a:pt x="7404" y="12620"/>
                    <a:pt x="7110" y="12620"/>
                  </a:cubicBezTo>
                  <a:lnTo>
                    <a:pt x="2134" y="12620"/>
                  </a:lnTo>
                  <a:cubicBezTo>
                    <a:pt x="1840" y="12620"/>
                    <a:pt x="1600" y="12380"/>
                    <a:pt x="1600" y="12086"/>
                  </a:cubicBezTo>
                  <a:cubicBezTo>
                    <a:pt x="1600" y="11792"/>
                    <a:pt x="1840" y="11552"/>
                    <a:pt x="2134" y="11552"/>
                  </a:cubicBezTo>
                  <a:close/>
                  <a:moveTo>
                    <a:pt x="4265" y="13686"/>
                  </a:moveTo>
                  <a:cubicBezTo>
                    <a:pt x="4562" y="13686"/>
                    <a:pt x="4799" y="13923"/>
                    <a:pt x="4799" y="14220"/>
                  </a:cubicBezTo>
                  <a:cubicBezTo>
                    <a:pt x="4799" y="14514"/>
                    <a:pt x="4562" y="14751"/>
                    <a:pt x="4265" y="14751"/>
                  </a:cubicBezTo>
                  <a:lnTo>
                    <a:pt x="2134" y="14751"/>
                  </a:lnTo>
                  <a:cubicBezTo>
                    <a:pt x="1840" y="14751"/>
                    <a:pt x="1600" y="14514"/>
                    <a:pt x="1600" y="14220"/>
                  </a:cubicBezTo>
                  <a:cubicBezTo>
                    <a:pt x="1600" y="13923"/>
                    <a:pt x="1840" y="13686"/>
                    <a:pt x="2134" y="13686"/>
                  </a:cubicBezTo>
                  <a:close/>
                  <a:moveTo>
                    <a:pt x="534" y="0"/>
                  </a:moveTo>
                  <a:cubicBezTo>
                    <a:pt x="240" y="0"/>
                    <a:pt x="0" y="240"/>
                    <a:pt x="0" y="534"/>
                  </a:cubicBezTo>
                  <a:lnTo>
                    <a:pt x="0" y="16885"/>
                  </a:lnTo>
                  <a:cubicBezTo>
                    <a:pt x="0" y="17179"/>
                    <a:pt x="240" y="17417"/>
                    <a:pt x="534" y="17419"/>
                  </a:cubicBezTo>
                  <a:lnTo>
                    <a:pt x="11198" y="17419"/>
                  </a:lnTo>
                  <a:cubicBezTo>
                    <a:pt x="11492" y="17419"/>
                    <a:pt x="11729" y="17179"/>
                    <a:pt x="11732" y="16885"/>
                  </a:cubicBezTo>
                  <a:lnTo>
                    <a:pt x="11732" y="12897"/>
                  </a:lnTo>
                  <a:cubicBezTo>
                    <a:pt x="11724" y="12897"/>
                    <a:pt x="11715" y="12897"/>
                    <a:pt x="11707" y="12897"/>
                  </a:cubicBezTo>
                  <a:cubicBezTo>
                    <a:pt x="10343" y="12897"/>
                    <a:pt x="9035" y="12355"/>
                    <a:pt x="8070" y="11390"/>
                  </a:cubicBezTo>
                  <a:cubicBezTo>
                    <a:pt x="6060" y="9380"/>
                    <a:pt x="6060" y="6111"/>
                    <a:pt x="8070" y="4101"/>
                  </a:cubicBezTo>
                  <a:cubicBezTo>
                    <a:pt x="9035" y="3136"/>
                    <a:pt x="10343" y="2594"/>
                    <a:pt x="11707" y="2594"/>
                  </a:cubicBezTo>
                  <a:cubicBezTo>
                    <a:pt x="11715" y="2594"/>
                    <a:pt x="11724" y="2594"/>
                    <a:pt x="11732" y="2594"/>
                  </a:cubicBezTo>
                  <a:lnTo>
                    <a:pt x="11732" y="534"/>
                  </a:lnTo>
                  <a:cubicBezTo>
                    <a:pt x="11732" y="240"/>
                    <a:pt x="11492" y="0"/>
                    <a:pt x="11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33"/>
          <p:cNvGrpSpPr/>
          <p:nvPr/>
        </p:nvGrpSpPr>
        <p:grpSpPr>
          <a:xfrm>
            <a:off x="4402853" y="1615662"/>
            <a:ext cx="338293" cy="338301"/>
            <a:chOff x="3587777" y="3782386"/>
            <a:chExt cx="338293" cy="338301"/>
          </a:xfrm>
        </p:grpSpPr>
        <p:sp>
          <p:nvSpPr>
            <p:cNvPr id="1512" name="Google Shape;1512;p33"/>
            <p:cNvSpPr/>
            <p:nvPr/>
          </p:nvSpPr>
          <p:spPr>
            <a:xfrm>
              <a:off x="3587777" y="3782386"/>
              <a:ext cx="338293" cy="29759"/>
            </a:xfrm>
            <a:custGeom>
              <a:avLst/>
              <a:gdLst/>
              <a:ahLst/>
              <a:cxnLst/>
              <a:rect l="l" t="t" r="r" b="b"/>
              <a:pathLst>
                <a:path w="18200" h="1601" extrusionOk="0">
                  <a:moveTo>
                    <a:pt x="800" y="1"/>
                  </a:moveTo>
                  <a:cubicBezTo>
                    <a:pt x="359" y="1"/>
                    <a:pt x="1" y="360"/>
                    <a:pt x="1" y="801"/>
                  </a:cubicBezTo>
                  <a:cubicBezTo>
                    <a:pt x="1" y="1244"/>
                    <a:pt x="359" y="1600"/>
                    <a:pt x="800" y="1600"/>
                  </a:cubicBezTo>
                  <a:lnTo>
                    <a:pt x="17400" y="1600"/>
                  </a:lnTo>
                  <a:cubicBezTo>
                    <a:pt x="17843" y="1600"/>
                    <a:pt x="18199" y="1244"/>
                    <a:pt x="18199" y="801"/>
                  </a:cubicBezTo>
                  <a:cubicBezTo>
                    <a:pt x="18199" y="360"/>
                    <a:pt x="17843" y="1"/>
                    <a:pt x="17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3"/>
            <p:cNvSpPr/>
            <p:nvPr/>
          </p:nvSpPr>
          <p:spPr>
            <a:xfrm>
              <a:off x="3679676" y="4010333"/>
              <a:ext cx="154536" cy="110354"/>
            </a:xfrm>
            <a:custGeom>
              <a:avLst/>
              <a:gdLst/>
              <a:ahLst/>
              <a:cxnLst/>
              <a:rect l="l" t="t" r="r" b="b"/>
              <a:pathLst>
                <a:path w="8314" h="5937" extrusionOk="0">
                  <a:moveTo>
                    <a:pt x="3625" y="1"/>
                  </a:moveTo>
                  <a:lnTo>
                    <a:pt x="3625" y="602"/>
                  </a:lnTo>
                  <a:lnTo>
                    <a:pt x="180" y="5078"/>
                  </a:lnTo>
                  <a:cubicBezTo>
                    <a:pt x="0" y="5312"/>
                    <a:pt x="46" y="5647"/>
                    <a:pt x="279" y="5826"/>
                  </a:cubicBezTo>
                  <a:cubicBezTo>
                    <a:pt x="375" y="5901"/>
                    <a:pt x="489" y="5937"/>
                    <a:pt x="603" y="5937"/>
                  </a:cubicBezTo>
                  <a:cubicBezTo>
                    <a:pt x="762" y="5937"/>
                    <a:pt x="920" y="5865"/>
                    <a:pt x="1025" y="5729"/>
                  </a:cubicBezTo>
                  <a:lnTo>
                    <a:pt x="3625" y="2350"/>
                  </a:lnTo>
                  <a:lnTo>
                    <a:pt x="3625" y="4694"/>
                  </a:lnTo>
                  <a:cubicBezTo>
                    <a:pt x="3625" y="4988"/>
                    <a:pt x="3863" y="5225"/>
                    <a:pt x="4157" y="5225"/>
                  </a:cubicBezTo>
                  <a:cubicBezTo>
                    <a:pt x="4451" y="5225"/>
                    <a:pt x="4691" y="4988"/>
                    <a:pt x="4691" y="4694"/>
                  </a:cubicBezTo>
                  <a:lnTo>
                    <a:pt x="4691" y="2350"/>
                  </a:lnTo>
                  <a:lnTo>
                    <a:pt x="7289" y="5729"/>
                  </a:lnTo>
                  <a:cubicBezTo>
                    <a:pt x="7394" y="5865"/>
                    <a:pt x="7552" y="5937"/>
                    <a:pt x="7712" y="5937"/>
                  </a:cubicBezTo>
                  <a:cubicBezTo>
                    <a:pt x="7826" y="5937"/>
                    <a:pt x="7940" y="5901"/>
                    <a:pt x="8037" y="5826"/>
                  </a:cubicBezTo>
                  <a:cubicBezTo>
                    <a:pt x="8271" y="5647"/>
                    <a:pt x="8314" y="5312"/>
                    <a:pt x="8134" y="5078"/>
                  </a:cubicBezTo>
                  <a:lnTo>
                    <a:pt x="4691" y="602"/>
                  </a:lnTo>
                  <a:lnTo>
                    <a:pt x="4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3"/>
            <p:cNvSpPr/>
            <p:nvPr/>
          </p:nvSpPr>
          <p:spPr>
            <a:xfrm>
              <a:off x="3826300" y="3883209"/>
              <a:ext cx="18123" cy="18141"/>
            </a:xfrm>
            <a:custGeom>
              <a:avLst/>
              <a:gdLst/>
              <a:ahLst/>
              <a:cxnLst/>
              <a:rect l="l" t="t" r="r" b="b"/>
              <a:pathLst>
                <a:path w="975" h="976" extrusionOk="0">
                  <a:moveTo>
                    <a:pt x="0" y="0"/>
                  </a:moveTo>
                  <a:lnTo>
                    <a:pt x="0" y="975"/>
                  </a:lnTo>
                  <a:lnTo>
                    <a:pt x="975" y="975"/>
                  </a:lnTo>
                  <a:cubicBezTo>
                    <a:pt x="813" y="521"/>
                    <a:pt x="456" y="16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3"/>
            <p:cNvSpPr/>
            <p:nvPr/>
          </p:nvSpPr>
          <p:spPr>
            <a:xfrm>
              <a:off x="3779922" y="3883209"/>
              <a:ext cx="64499" cy="57807"/>
            </a:xfrm>
            <a:custGeom>
              <a:avLst/>
              <a:gdLst/>
              <a:ahLst/>
              <a:cxnLst/>
              <a:rect l="l" t="t" r="r" b="b"/>
              <a:pathLst>
                <a:path w="3470" h="3110" extrusionOk="0">
                  <a:moveTo>
                    <a:pt x="1429" y="0"/>
                  </a:moveTo>
                  <a:cubicBezTo>
                    <a:pt x="320" y="394"/>
                    <a:pt x="0" y="1807"/>
                    <a:pt x="831" y="2640"/>
                  </a:cubicBezTo>
                  <a:cubicBezTo>
                    <a:pt x="1150" y="2959"/>
                    <a:pt x="1556" y="3109"/>
                    <a:pt x="1957" y="3109"/>
                  </a:cubicBezTo>
                  <a:cubicBezTo>
                    <a:pt x="2600" y="3109"/>
                    <a:pt x="3229" y="2725"/>
                    <a:pt x="3470" y="2041"/>
                  </a:cubicBezTo>
                  <a:lnTo>
                    <a:pt x="1963" y="2041"/>
                  </a:lnTo>
                  <a:cubicBezTo>
                    <a:pt x="1669" y="2041"/>
                    <a:pt x="1429" y="1803"/>
                    <a:pt x="1429" y="1509"/>
                  </a:cubicBezTo>
                  <a:lnTo>
                    <a:pt x="1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3"/>
            <p:cNvSpPr/>
            <p:nvPr/>
          </p:nvSpPr>
          <p:spPr>
            <a:xfrm>
              <a:off x="3608279" y="3831980"/>
              <a:ext cx="297288" cy="158551"/>
            </a:xfrm>
            <a:custGeom>
              <a:avLst/>
              <a:gdLst/>
              <a:ahLst/>
              <a:cxnLst/>
              <a:rect l="l" t="t" r="r" b="b"/>
              <a:pathLst>
                <a:path w="15994" h="8530" extrusionOk="0">
                  <a:moveTo>
                    <a:pt x="6932" y="3744"/>
                  </a:moveTo>
                  <a:cubicBezTo>
                    <a:pt x="7222" y="3744"/>
                    <a:pt x="7458" y="3975"/>
                    <a:pt x="7464" y="4265"/>
                  </a:cubicBezTo>
                  <a:lnTo>
                    <a:pt x="7464" y="6396"/>
                  </a:lnTo>
                  <a:cubicBezTo>
                    <a:pt x="7458" y="6686"/>
                    <a:pt x="7222" y="6920"/>
                    <a:pt x="6932" y="6920"/>
                  </a:cubicBezTo>
                  <a:cubicBezTo>
                    <a:pt x="6641" y="6920"/>
                    <a:pt x="6405" y="6686"/>
                    <a:pt x="6398" y="6396"/>
                  </a:cubicBezTo>
                  <a:lnTo>
                    <a:pt x="6398" y="4265"/>
                  </a:lnTo>
                  <a:cubicBezTo>
                    <a:pt x="6405" y="3975"/>
                    <a:pt x="6641" y="3744"/>
                    <a:pt x="6932" y="3744"/>
                  </a:cubicBezTo>
                  <a:close/>
                  <a:moveTo>
                    <a:pt x="2665" y="1600"/>
                  </a:moveTo>
                  <a:cubicBezTo>
                    <a:pt x="2961" y="1600"/>
                    <a:pt x="3199" y="1838"/>
                    <a:pt x="3199" y="2132"/>
                  </a:cubicBezTo>
                  <a:lnTo>
                    <a:pt x="3199" y="6396"/>
                  </a:lnTo>
                  <a:cubicBezTo>
                    <a:pt x="3199" y="6693"/>
                    <a:pt x="2961" y="6930"/>
                    <a:pt x="2665" y="6930"/>
                  </a:cubicBezTo>
                  <a:cubicBezTo>
                    <a:pt x="2371" y="6930"/>
                    <a:pt x="2134" y="6693"/>
                    <a:pt x="2134" y="6396"/>
                  </a:cubicBezTo>
                  <a:lnTo>
                    <a:pt x="2134" y="2132"/>
                  </a:lnTo>
                  <a:cubicBezTo>
                    <a:pt x="2134" y="1838"/>
                    <a:pt x="2371" y="1600"/>
                    <a:pt x="2665" y="1600"/>
                  </a:cubicBezTo>
                  <a:close/>
                  <a:moveTo>
                    <a:pt x="4799" y="2666"/>
                  </a:moveTo>
                  <a:cubicBezTo>
                    <a:pt x="5093" y="2666"/>
                    <a:pt x="5333" y="2903"/>
                    <a:pt x="5333" y="3199"/>
                  </a:cubicBezTo>
                  <a:lnTo>
                    <a:pt x="5333" y="6396"/>
                  </a:lnTo>
                  <a:cubicBezTo>
                    <a:pt x="5333" y="6693"/>
                    <a:pt x="5093" y="6930"/>
                    <a:pt x="4799" y="6930"/>
                  </a:cubicBezTo>
                  <a:cubicBezTo>
                    <a:pt x="4505" y="6930"/>
                    <a:pt x="4265" y="6693"/>
                    <a:pt x="4265" y="6396"/>
                  </a:cubicBezTo>
                  <a:lnTo>
                    <a:pt x="4265" y="3199"/>
                  </a:lnTo>
                  <a:cubicBezTo>
                    <a:pt x="4265" y="2903"/>
                    <a:pt x="4505" y="2666"/>
                    <a:pt x="4799" y="2666"/>
                  </a:cubicBezTo>
                  <a:close/>
                  <a:moveTo>
                    <a:pt x="11196" y="1600"/>
                  </a:moveTo>
                  <a:cubicBezTo>
                    <a:pt x="11540" y="1600"/>
                    <a:pt x="11887" y="1666"/>
                    <a:pt x="12218" y="1803"/>
                  </a:cubicBezTo>
                  <a:cubicBezTo>
                    <a:pt x="13214" y="2214"/>
                    <a:pt x="13863" y="3186"/>
                    <a:pt x="13863" y="4265"/>
                  </a:cubicBezTo>
                  <a:cubicBezTo>
                    <a:pt x="13860" y="5737"/>
                    <a:pt x="12669" y="6928"/>
                    <a:pt x="11197" y="6930"/>
                  </a:cubicBezTo>
                  <a:cubicBezTo>
                    <a:pt x="10119" y="6930"/>
                    <a:pt x="9146" y="6282"/>
                    <a:pt x="8733" y="5285"/>
                  </a:cubicBezTo>
                  <a:cubicBezTo>
                    <a:pt x="8322" y="4289"/>
                    <a:pt x="8549" y="3143"/>
                    <a:pt x="9312" y="2380"/>
                  </a:cubicBezTo>
                  <a:cubicBezTo>
                    <a:pt x="9821" y="1870"/>
                    <a:pt x="10502" y="1600"/>
                    <a:pt x="11196" y="1600"/>
                  </a:cubicBezTo>
                  <a:close/>
                  <a:moveTo>
                    <a:pt x="0" y="0"/>
                  </a:moveTo>
                  <a:lnTo>
                    <a:pt x="0" y="6930"/>
                  </a:lnTo>
                  <a:cubicBezTo>
                    <a:pt x="2" y="7814"/>
                    <a:pt x="718" y="8530"/>
                    <a:pt x="1600" y="8530"/>
                  </a:cubicBezTo>
                  <a:lnTo>
                    <a:pt x="14396" y="8530"/>
                  </a:lnTo>
                  <a:cubicBezTo>
                    <a:pt x="15278" y="8530"/>
                    <a:pt x="15994" y="7814"/>
                    <a:pt x="15994" y="6930"/>
                  </a:cubicBezTo>
                  <a:lnTo>
                    <a:pt x="15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5584" y="436387"/>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31"/>
          <p:cNvSpPr/>
          <p:nvPr/>
        </p:nvSpPr>
        <p:spPr>
          <a:xfrm>
            <a:off x="656678"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6" name="Google Shape;1446;p31"/>
          <p:cNvSpPr txBox="1">
            <a:spLocks noGrp="1"/>
          </p:cNvSpPr>
          <p:nvPr>
            <p:ph type="title"/>
          </p:nvPr>
        </p:nvSpPr>
        <p:spPr>
          <a:xfrm>
            <a:off x="1961137" y="2444769"/>
            <a:ext cx="3858775" cy="1036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Expected </a:t>
            </a:r>
            <a:br>
              <a:rPr lang="en-US" dirty="0"/>
            </a:br>
            <a:r>
              <a:rPr lang="en-US" dirty="0"/>
              <a:t>Outcomes</a:t>
            </a:r>
            <a:endParaRPr dirty="0"/>
          </a:p>
        </p:txBody>
      </p:sp>
      <p:sp>
        <p:nvSpPr>
          <p:cNvPr id="1447" name="Google Shape;1447;p31"/>
          <p:cNvSpPr txBox="1">
            <a:spLocks noGrp="1"/>
          </p:cNvSpPr>
          <p:nvPr>
            <p:ph type="title" idx="2"/>
          </p:nvPr>
        </p:nvSpPr>
        <p:spPr>
          <a:xfrm>
            <a:off x="583028" y="2703739"/>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sp>
        <p:nvSpPr>
          <p:cNvPr id="1449" name="Google Shape;1449;p31"/>
          <p:cNvSpPr/>
          <p:nvPr/>
        </p:nvSpPr>
        <p:spPr>
          <a:xfrm>
            <a:off x="80535" y="423661"/>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32262" y="1649769"/>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8" name="Picture 4" descr="Expected Result Outcome Colored Icon in powerpoint pptx png and editable  eps format">
            <a:extLst>
              <a:ext uri="{FF2B5EF4-FFF2-40B4-BE49-F238E27FC236}">
                <a16:creationId xmlns:a16="http://schemas.microsoft.com/office/drawing/2014/main" id="{F175C97A-113E-B1CD-9A6C-B07190F98C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599" t="15898" r="22716"/>
          <a:stretch/>
        </p:blipFill>
        <p:spPr bwMode="auto">
          <a:xfrm>
            <a:off x="5608419" y="2192180"/>
            <a:ext cx="2556717" cy="2061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05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4" name="Google Shape;1554;p36"/>
          <p:cNvSpPr txBox="1">
            <a:spLocks noGrp="1"/>
          </p:cNvSpPr>
          <p:nvPr>
            <p:ph type="subTitle" idx="3"/>
          </p:nvPr>
        </p:nvSpPr>
        <p:spPr>
          <a:xfrm>
            <a:off x="951070" y="658434"/>
            <a:ext cx="7174953" cy="844814"/>
          </a:xfrm>
          <a:prstGeom prst="rect">
            <a:avLst/>
          </a:prstGeom>
        </p:spPr>
        <p:txBody>
          <a:bodyPr spcFirstLastPara="1" wrap="square" lIns="91425" tIns="91425" rIns="91425" bIns="91425" anchor="t" anchorCtr="0">
            <a:noAutofit/>
          </a:bodyPr>
          <a:lstStyle/>
          <a:p>
            <a:pPr marL="438150" indent="-285750" algn="l">
              <a:lnSpc>
                <a:spcPct val="115000"/>
              </a:lnSpc>
              <a:buFont typeface="Wingdings" panose="05000000000000000000" pitchFamily="2" charset="2"/>
              <a:buChar char="§"/>
            </a:pPr>
            <a:r>
              <a:rPr lang="en-IN" sz="1800" dirty="0">
                <a:effectLst/>
                <a:latin typeface="Arial" panose="020B0604020202020204" pitchFamily="34" charset="0"/>
                <a:ea typeface="Arial" panose="020B0604020202020204" pitchFamily="34" charset="0"/>
              </a:rPr>
              <a:t> Interactive dashboards that provide insights into the Mutual Fund Industry in India.</a:t>
            </a:r>
          </a:p>
          <a:p>
            <a:pPr marL="152400" indent="0" algn="l">
              <a:lnSpc>
                <a:spcPct val="115000"/>
              </a:lnSpc>
            </a:pPr>
            <a:endParaRPr lang="en-IN" sz="1800" dirty="0">
              <a:effectLst/>
              <a:latin typeface="Arial" panose="020B0604020202020204" pitchFamily="34" charset="0"/>
              <a:ea typeface="Arial" panose="020B0604020202020204" pitchFamily="34" charset="0"/>
            </a:endParaRPr>
          </a:p>
          <a:p>
            <a:pPr marL="438150" indent="-285750" algn="l">
              <a:lnSpc>
                <a:spcPct val="115000"/>
              </a:lnSpc>
              <a:buFont typeface="Wingdings" panose="05000000000000000000" pitchFamily="2" charset="2"/>
              <a:buChar char="§"/>
            </a:pPr>
            <a:r>
              <a:rPr lang="en-IN" sz="1800" dirty="0">
                <a:effectLst/>
                <a:latin typeface="Arial" panose="020B0604020202020204" pitchFamily="34" charset="0"/>
                <a:ea typeface="Arial" panose="020B0604020202020204" pitchFamily="34" charset="0"/>
              </a:rPr>
              <a:t> Enhanced decision-making through visual representation of key metrics.</a:t>
            </a:r>
          </a:p>
          <a:p>
            <a:pPr marL="152400" indent="0" algn="l">
              <a:lnSpc>
                <a:spcPct val="115000"/>
              </a:lnSpc>
            </a:pPr>
            <a:endParaRPr lang="en-IN" sz="1800" dirty="0">
              <a:effectLst/>
              <a:latin typeface="Arial" panose="020B0604020202020204" pitchFamily="34" charset="0"/>
              <a:ea typeface="Arial" panose="020B0604020202020204" pitchFamily="34" charset="0"/>
            </a:endParaRPr>
          </a:p>
          <a:p>
            <a:pPr marL="438150" indent="-285750" algn="l">
              <a:buFont typeface="Wingdings" panose="05000000000000000000" pitchFamily="2" charset="2"/>
              <a:buChar char="§"/>
            </a:pPr>
            <a:r>
              <a:rPr lang="en-IN" sz="1800" dirty="0">
                <a:latin typeface="Arial" panose="020B0604020202020204" pitchFamily="34" charset="0"/>
                <a:ea typeface="Arial" panose="020B0604020202020204" pitchFamily="34" charset="0"/>
              </a:rPr>
              <a:t> </a:t>
            </a:r>
            <a:r>
              <a:rPr lang="en-IN" sz="1800" dirty="0">
                <a:effectLst/>
                <a:latin typeface="Arial" panose="020B0604020202020204" pitchFamily="34" charset="0"/>
                <a:ea typeface="Arial" panose="020B0604020202020204" pitchFamily="34" charset="0"/>
              </a:rPr>
              <a:t>Easily able to filter out the data that does not fit the individual user’s requirements and make this process user-friendly.</a:t>
            </a:r>
            <a:endParaRPr dirty="0"/>
          </a:p>
        </p:txBody>
      </p:sp>
      <p:grpSp>
        <p:nvGrpSpPr>
          <p:cNvPr id="1557" name="Google Shape;1557;p36"/>
          <p:cNvGrpSpPr/>
          <p:nvPr/>
        </p:nvGrpSpPr>
        <p:grpSpPr>
          <a:xfrm>
            <a:off x="-53600" y="3810604"/>
            <a:ext cx="9197600" cy="1332896"/>
            <a:chOff x="-22225" y="697800"/>
            <a:chExt cx="9197600" cy="1332896"/>
          </a:xfrm>
        </p:grpSpPr>
        <p:grpSp>
          <p:nvGrpSpPr>
            <p:cNvPr id="1558" name="Google Shape;1558;p36"/>
            <p:cNvGrpSpPr/>
            <p:nvPr/>
          </p:nvGrpSpPr>
          <p:grpSpPr>
            <a:xfrm>
              <a:off x="-10900" y="718250"/>
              <a:ext cx="9155100" cy="1182675"/>
              <a:chOff x="-10900" y="718275"/>
              <a:chExt cx="9155100" cy="1182675"/>
            </a:xfrm>
          </p:grpSpPr>
          <p:sp>
            <p:nvSpPr>
              <p:cNvPr id="1559" name="Google Shape;1559;p36"/>
              <p:cNvSpPr/>
              <p:nvPr/>
            </p:nvSpPr>
            <p:spPr>
              <a:xfrm>
                <a:off x="1569275" y="1025225"/>
                <a:ext cx="85274" cy="875658"/>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1709876" y="1431958"/>
                <a:ext cx="67018" cy="468925"/>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1844044" y="1578945"/>
                <a:ext cx="61704" cy="32193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1972899" y="1204004"/>
                <a:ext cx="67018" cy="696879"/>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2104410" y="1475197"/>
                <a:ext cx="67084" cy="425686"/>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2235922" y="1531322"/>
                <a:ext cx="67084" cy="369561"/>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2366570"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2495425" y="1207259"/>
                <a:ext cx="74258" cy="693624"/>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2625143"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2760308" y="1323693"/>
                <a:ext cx="70671" cy="57719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2888233" y="1306424"/>
                <a:ext cx="77778" cy="594459"/>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3021604"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3155773" y="1237214"/>
                <a:ext cx="68878" cy="66366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8944797" y="1431825"/>
                <a:ext cx="67084" cy="469058"/>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134260"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263115"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394627" y="1475064"/>
                <a:ext cx="67018" cy="425819"/>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526138"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656786"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785641" y="1207259"/>
                <a:ext cx="74191" cy="693624"/>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1050524"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1178383" y="1306557"/>
                <a:ext cx="77844" cy="59432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1311820"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1445989" y="1237214"/>
                <a:ext cx="68745" cy="663669"/>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3410700" y="1270802"/>
                <a:ext cx="85274" cy="63007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3551304" y="1431825"/>
                <a:ext cx="67018" cy="469058"/>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3685472"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3814327"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3945838"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4077350"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3287284" y="1237214"/>
                <a:ext cx="68878" cy="663669"/>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78826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7098862"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7228647" y="718275"/>
                <a:ext cx="77778" cy="1182608"/>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7363745" y="1323693"/>
                <a:ext cx="70671" cy="57719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7491737" y="1306424"/>
                <a:ext cx="77844" cy="594459"/>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7624909" y="1617801"/>
                <a:ext cx="74390" cy="283082"/>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77592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44629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4603529" y="1431958"/>
                <a:ext cx="67018" cy="46899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47376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6"/>
              <p:cNvSpPr/>
              <p:nvPr/>
            </p:nvSpPr>
            <p:spPr>
              <a:xfrm>
                <a:off x="4866552"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4997931" y="1475197"/>
                <a:ext cx="67084" cy="425686"/>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5129576"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5260224" y="1286896"/>
                <a:ext cx="68745" cy="613986"/>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5389079"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5518797"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56539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5781820" y="1306424"/>
                <a:ext cx="77844" cy="594459"/>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5915125" y="1617801"/>
                <a:ext cx="74258" cy="283082"/>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6049293" y="1237214"/>
                <a:ext cx="68878" cy="663669"/>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4205341" y="1617801"/>
                <a:ext cx="74258" cy="283082"/>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43395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6304213" y="1053762"/>
                <a:ext cx="85283" cy="847121"/>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6444825"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6579126"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6707848" y="1204004"/>
                <a:ext cx="67084" cy="696879"/>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6839359" y="1475064"/>
                <a:ext cx="67084" cy="425819"/>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6970871" y="1531322"/>
                <a:ext cx="67084" cy="369561"/>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6180938" y="1237214"/>
                <a:ext cx="68745" cy="663669"/>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8023097"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81573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8286253"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8417764"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8549276" y="1531322"/>
                <a:ext cx="67084" cy="369561"/>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8679924" y="1286896"/>
                <a:ext cx="68878" cy="61398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8808779" y="1207259"/>
                <a:ext cx="74258" cy="693624"/>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10900" y="779650"/>
                <a:ext cx="77850" cy="11212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90736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912608" y="1617788"/>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36"/>
            <p:cNvGrpSpPr/>
            <p:nvPr/>
          </p:nvGrpSpPr>
          <p:grpSpPr>
            <a:xfrm>
              <a:off x="-1" y="1900931"/>
              <a:ext cx="9144134" cy="129765"/>
              <a:chOff x="237925" y="603400"/>
              <a:chExt cx="3162200" cy="44875"/>
            </a:xfrm>
          </p:grpSpPr>
          <p:sp>
            <p:nvSpPr>
              <p:cNvPr id="1630" name="Google Shape;1630;p36"/>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2" name="Google Shape;1632;p36"/>
            <p:cNvSpPr/>
            <p:nvPr/>
          </p:nvSpPr>
          <p:spPr>
            <a:xfrm>
              <a:off x="-22225" y="697800"/>
              <a:ext cx="9197600" cy="937625"/>
            </a:xfrm>
            <a:custGeom>
              <a:avLst/>
              <a:gdLst/>
              <a:ahLst/>
              <a:cxnLst/>
              <a:rect l="l" t="t" r="r" b="b"/>
              <a:pathLst>
                <a:path w="367904" h="37505" extrusionOk="0">
                  <a:moveTo>
                    <a:pt x="0" y="2381"/>
                  </a:moveTo>
                  <a:lnTo>
                    <a:pt x="34529" y="21066"/>
                  </a:lnTo>
                  <a:lnTo>
                    <a:pt x="65783" y="13030"/>
                  </a:lnTo>
                  <a:lnTo>
                    <a:pt x="103585" y="34461"/>
                  </a:lnTo>
                  <a:lnTo>
                    <a:pt x="139079" y="22771"/>
                  </a:lnTo>
                  <a:lnTo>
                    <a:pt x="171226" y="37505"/>
                  </a:lnTo>
                  <a:lnTo>
                    <a:pt x="223614" y="0"/>
                  </a:lnTo>
                  <a:lnTo>
                    <a:pt x="255092" y="14816"/>
                  </a:lnTo>
                  <a:lnTo>
                    <a:pt x="291777" y="893"/>
                  </a:lnTo>
                  <a:lnTo>
                    <a:pt x="367904" y="25531"/>
                  </a:lnTo>
                </a:path>
              </a:pathLst>
            </a:custGeom>
            <a:noFill/>
            <a:ln w="38100" cap="flat" cmpd="sng">
              <a:solidFill>
                <a:schemeClr val="dk2"/>
              </a:solidFill>
              <a:prstDash val="solid"/>
              <a:round/>
              <a:headEnd type="none" w="med" len="med"/>
              <a:tailEnd type="none" w="med" len="med"/>
            </a:ln>
          </p:spPr>
        </p:sp>
      </p:grpSp>
    </p:spTree>
    <p:extLst>
      <p:ext uri="{BB962C8B-B14F-4D97-AF65-F5344CB8AC3E}">
        <p14:creationId xmlns:p14="http://schemas.microsoft.com/office/powerpoint/2010/main" val="3499331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29"/>
          <p:cNvSpPr txBox="1">
            <a:spLocks noGrp="1"/>
          </p:cNvSpPr>
          <p:nvPr>
            <p:ph type="title"/>
          </p:nvPr>
        </p:nvSpPr>
        <p:spPr>
          <a:xfrm>
            <a:off x="976165" y="46788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Tools and Technologies:</a:t>
            </a:r>
            <a:endParaRPr dirty="0"/>
          </a:p>
        </p:txBody>
      </p:sp>
      <p:sp>
        <p:nvSpPr>
          <p:cNvPr id="1345" name="Google Shape;1345;p29"/>
          <p:cNvSpPr txBox="1">
            <a:spLocks noGrp="1"/>
          </p:cNvSpPr>
          <p:nvPr>
            <p:ph type="subTitle" idx="1"/>
          </p:nvPr>
        </p:nvSpPr>
        <p:spPr>
          <a:xfrm>
            <a:off x="1116532" y="1405650"/>
            <a:ext cx="5466595" cy="252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04800" algn="l" rtl="0">
              <a:spcBef>
                <a:spcPts val="0"/>
              </a:spcBef>
              <a:spcAft>
                <a:spcPts val="0"/>
              </a:spcAft>
              <a:buSzPts val="1200"/>
              <a:buChar char="●"/>
            </a:pPr>
            <a:r>
              <a:rPr lang="en-IN" sz="1800" dirty="0">
                <a:effectLst/>
                <a:latin typeface="Arial" panose="020B0604020202020204" pitchFamily="34" charset="0"/>
                <a:ea typeface="Arial" panose="020B0604020202020204" pitchFamily="34" charset="0"/>
              </a:rPr>
              <a:t>Tableau/Power BI for dashboard development</a:t>
            </a:r>
          </a:p>
          <a:p>
            <a:pPr marL="457200" lvl="0" indent="-304800" algn="l" rtl="0">
              <a:spcBef>
                <a:spcPts val="0"/>
              </a:spcBef>
              <a:spcAft>
                <a:spcPts val="0"/>
              </a:spcAft>
              <a:buSzPts val="1200"/>
              <a:buChar char="●"/>
            </a:pPr>
            <a:endParaRPr lang="en-IN" sz="1800" dirty="0">
              <a:latin typeface="Arial" panose="020B0604020202020204" pitchFamily="34" charset="0"/>
              <a:ea typeface="Arial" panose="020B0604020202020204" pitchFamily="34" charset="0"/>
            </a:endParaRPr>
          </a:p>
          <a:p>
            <a:pPr marL="457200" lvl="0" indent="-304800" algn="l" rtl="0">
              <a:spcBef>
                <a:spcPts val="0"/>
              </a:spcBef>
              <a:spcAft>
                <a:spcPts val="0"/>
              </a:spcAft>
              <a:buSzPts val="1200"/>
              <a:buChar char="●"/>
            </a:pPr>
            <a:r>
              <a:rPr lang="en-IN" sz="1800" dirty="0">
                <a:effectLst/>
                <a:latin typeface="Arial" panose="020B0604020202020204" pitchFamily="34" charset="0"/>
                <a:ea typeface="Arial" panose="020B0604020202020204" pitchFamily="34" charset="0"/>
              </a:rPr>
              <a:t>Excel for data management</a:t>
            </a:r>
          </a:p>
          <a:p>
            <a:pPr marL="457200" lvl="0" indent="-304800" algn="l" rtl="0">
              <a:spcBef>
                <a:spcPts val="0"/>
              </a:spcBef>
              <a:spcAft>
                <a:spcPts val="0"/>
              </a:spcAft>
              <a:buSzPts val="1200"/>
              <a:buChar char="●"/>
            </a:pPr>
            <a:endParaRPr lang="en-IN" sz="1800" dirty="0">
              <a:effectLst/>
              <a:latin typeface="Arial" panose="020B0604020202020204" pitchFamily="34" charset="0"/>
              <a:ea typeface="Arial" panose="020B0604020202020204" pitchFamily="34" charset="0"/>
            </a:endParaRPr>
          </a:p>
          <a:p>
            <a:pPr marL="457200" lvl="0" indent="-304800" algn="l" rtl="0">
              <a:spcBef>
                <a:spcPts val="0"/>
              </a:spcBef>
              <a:spcAft>
                <a:spcPts val="0"/>
              </a:spcAft>
              <a:buSzPts val="1200"/>
              <a:buChar char="●"/>
            </a:pPr>
            <a:r>
              <a:rPr lang="en-IN" sz="1800" dirty="0">
                <a:effectLst/>
                <a:latin typeface="Arial" panose="020B0604020202020204" pitchFamily="34" charset="0"/>
                <a:ea typeface="Arial" panose="020B0604020202020204" pitchFamily="34" charset="0"/>
              </a:rPr>
              <a:t>SQL for merging datasets.</a:t>
            </a:r>
            <a:r>
              <a:rPr lang="en-IN" sz="1400" dirty="0">
                <a:latin typeface="Arial" panose="020B0604020202020204" pitchFamily="34" charset="0"/>
                <a:ea typeface="Arial" panose="020B0604020202020204" pitchFamily="34" charset="0"/>
              </a:rPr>
              <a:t> </a:t>
            </a:r>
          </a:p>
          <a:p>
            <a:pPr marL="457200" lvl="0" indent="-304800" algn="l" rtl="0">
              <a:spcBef>
                <a:spcPts val="0"/>
              </a:spcBef>
              <a:spcAft>
                <a:spcPts val="0"/>
              </a:spcAft>
              <a:buSzPts val="1200"/>
              <a:buChar char="●"/>
            </a:pPr>
            <a:endParaRPr lang="en-IN" sz="1400" dirty="0">
              <a:effectLst/>
              <a:latin typeface="Arial" panose="020B0604020202020204" pitchFamily="34" charset="0"/>
              <a:ea typeface="Arial" panose="020B0604020202020204" pitchFamily="34" charset="0"/>
            </a:endParaRPr>
          </a:p>
          <a:p>
            <a:pPr marL="457200" lvl="0" indent="-304800" algn="l" rtl="0">
              <a:spcBef>
                <a:spcPts val="0"/>
              </a:spcBef>
              <a:spcAft>
                <a:spcPts val="0"/>
              </a:spcAft>
              <a:buSzPts val="1200"/>
              <a:buChar char="●"/>
            </a:pPr>
            <a:r>
              <a:rPr lang="en-IN" sz="1800" dirty="0">
                <a:effectLst/>
                <a:latin typeface="Arial" panose="020B0604020202020204" pitchFamily="34" charset="0"/>
                <a:ea typeface="Arial" panose="020B0604020202020204" pitchFamily="34" charset="0"/>
              </a:rPr>
              <a:t>Collaboration tools for stakeholder feedback</a:t>
            </a:r>
            <a:endParaRPr dirty="0"/>
          </a:p>
        </p:txBody>
      </p:sp>
      <p:sp>
        <p:nvSpPr>
          <p:cNvPr id="4" name="Google Shape;1356;p30">
            <a:extLst>
              <a:ext uri="{FF2B5EF4-FFF2-40B4-BE49-F238E27FC236}">
                <a16:creationId xmlns:a16="http://schemas.microsoft.com/office/drawing/2014/main" id="{CFE58012-1F55-F246-0411-E7221B962484}"/>
              </a:ext>
            </a:extLst>
          </p:cNvPr>
          <p:cNvSpPr/>
          <p:nvPr/>
        </p:nvSpPr>
        <p:spPr>
          <a:xfrm>
            <a:off x="1538290" y="445025"/>
            <a:ext cx="656270" cy="647562"/>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62;p30">
            <a:extLst>
              <a:ext uri="{FF2B5EF4-FFF2-40B4-BE49-F238E27FC236}">
                <a16:creationId xmlns:a16="http://schemas.microsoft.com/office/drawing/2014/main" id="{255CF5A6-9EA2-0986-66FC-34247EADC827}"/>
              </a:ext>
            </a:extLst>
          </p:cNvPr>
          <p:cNvSpPr txBox="1">
            <a:spLocks/>
          </p:cNvSpPr>
          <p:nvPr/>
        </p:nvSpPr>
        <p:spPr>
          <a:xfrm>
            <a:off x="1324990" y="525780"/>
            <a:ext cx="1060070" cy="5101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800" dirty="0"/>
              <a:t>6</a:t>
            </a:r>
          </a:p>
        </p:txBody>
      </p:sp>
      <p:pic>
        <p:nvPicPr>
          <p:cNvPr id="1028" name="Picture 4">
            <a:extLst>
              <a:ext uri="{FF2B5EF4-FFF2-40B4-BE49-F238E27FC236}">
                <a16:creationId xmlns:a16="http://schemas.microsoft.com/office/drawing/2014/main" id="{0A1C0736-C374-C2B9-AB57-174B9B5DB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9174" y="2034540"/>
            <a:ext cx="2144491" cy="10007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ableau Overview - Select Distinct">
            <a:extLst>
              <a:ext uri="{FF2B5EF4-FFF2-40B4-BE49-F238E27FC236}">
                <a16:creationId xmlns:a16="http://schemas.microsoft.com/office/drawing/2014/main" id="{EBAEC365-AAD6-E841-F5F1-0F531787E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7409" y="3383280"/>
            <a:ext cx="1544797" cy="15447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 is Power BI? - Beginner's Guide to Power BI | DataCamp">
            <a:extLst>
              <a:ext uri="{FF2B5EF4-FFF2-40B4-BE49-F238E27FC236}">
                <a16:creationId xmlns:a16="http://schemas.microsoft.com/office/drawing/2014/main" id="{A8A5969C-09BE-690D-0A38-5B1294D2F0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888" y="171223"/>
            <a:ext cx="1342752" cy="1324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2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Risks and Challenges :</a:t>
            </a:r>
            <a:endParaRPr dirty="0"/>
          </a:p>
        </p:txBody>
      </p:sp>
      <p:sp>
        <p:nvSpPr>
          <p:cNvPr id="1345" name="Google Shape;1345;p29"/>
          <p:cNvSpPr txBox="1">
            <a:spLocks noGrp="1"/>
          </p:cNvSpPr>
          <p:nvPr>
            <p:ph type="subTitle" idx="1"/>
          </p:nvPr>
        </p:nvSpPr>
        <p:spPr>
          <a:xfrm>
            <a:off x="522724" y="1375000"/>
            <a:ext cx="5466595" cy="252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04800" algn="l" rtl="0">
              <a:spcBef>
                <a:spcPts val="0"/>
              </a:spcBef>
              <a:spcAft>
                <a:spcPts val="0"/>
              </a:spcAft>
              <a:buSzPts val="1200"/>
              <a:buChar char="●"/>
            </a:pPr>
            <a:r>
              <a:rPr lang="en-IN" sz="1600" dirty="0">
                <a:effectLst/>
                <a:latin typeface="Arial" panose="020B0604020202020204" pitchFamily="34" charset="0"/>
                <a:ea typeface="Arial" panose="020B0604020202020204" pitchFamily="34" charset="0"/>
              </a:rPr>
              <a:t>Integration challenges may arise while connecting to diverse data sources</a:t>
            </a:r>
          </a:p>
          <a:p>
            <a:pPr marL="457200" lvl="0" indent="-304800" algn="l" rtl="0">
              <a:spcBef>
                <a:spcPts val="0"/>
              </a:spcBef>
              <a:spcAft>
                <a:spcPts val="0"/>
              </a:spcAft>
              <a:buSzPts val="1200"/>
              <a:buChar char="●"/>
            </a:pPr>
            <a:r>
              <a:rPr lang="en-IN" sz="1600" dirty="0">
                <a:effectLst/>
                <a:latin typeface="Arial" panose="020B0604020202020204" pitchFamily="34" charset="0"/>
                <a:ea typeface="Arial" panose="020B0604020202020204" pitchFamily="34" charset="0"/>
              </a:rPr>
              <a:t>Ensuring data accuracy and consistency across dashboards</a:t>
            </a:r>
          </a:p>
          <a:p>
            <a:r>
              <a:rPr lang="en-IN" sz="1600" dirty="0">
                <a:effectLst/>
                <a:latin typeface="Arial" panose="020B0604020202020204" pitchFamily="34" charset="0"/>
                <a:ea typeface="Arial" panose="020B0604020202020204" pitchFamily="34" charset="0"/>
              </a:rPr>
              <a:t>To make sure no data is lost while combining all datasets</a:t>
            </a:r>
          </a:p>
          <a:p>
            <a:pPr marL="457200" lvl="0" indent="-304800" algn="l" rtl="0">
              <a:spcBef>
                <a:spcPts val="0"/>
              </a:spcBef>
              <a:spcAft>
                <a:spcPts val="0"/>
              </a:spcAft>
              <a:buSzPts val="1200"/>
              <a:buChar char="●"/>
            </a:pPr>
            <a:r>
              <a:rPr lang="en-IN" sz="1600" dirty="0">
                <a:effectLst/>
                <a:latin typeface="Arial" panose="020B0604020202020204" pitchFamily="34" charset="0"/>
                <a:ea typeface="Arial" panose="020B0604020202020204" pitchFamily="34" charset="0"/>
              </a:rPr>
              <a:t>Handling such large datasets might take time to load and could cause the software to crash</a:t>
            </a:r>
            <a:endParaRPr lang="en-IN" sz="1600" dirty="0">
              <a:latin typeface="Arial" panose="020B0604020202020204" pitchFamily="34" charset="0"/>
              <a:ea typeface="Arial" panose="020B0604020202020204" pitchFamily="34" charset="0"/>
            </a:endParaRPr>
          </a:p>
          <a:p>
            <a:pPr marL="457200" lvl="0" indent="-304800" algn="l" rtl="0">
              <a:spcBef>
                <a:spcPts val="0"/>
              </a:spcBef>
              <a:spcAft>
                <a:spcPts val="0"/>
              </a:spcAft>
              <a:buSzPts val="1200"/>
              <a:buChar char="●"/>
            </a:pPr>
            <a:r>
              <a:rPr lang="en-IN" sz="1600" dirty="0">
                <a:effectLst/>
                <a:latin typeface="Arial" panose="020B0604020202020204" pitchFamily="34" charset="0"/>
                <a:ea typeface="Arial" panose="020B0604020202020204" pitchFamily="34" charset="0"/>
              </a:rPr>
              <a:t>User adoption and training challenges for stakeholders unfamiliar with Tableau/Power BI</a:t>
            </a:r>
          </a:p>
          <a:p>
            <a:pPr marL="457200" lvl="0" indent="0" algn="l" rtl="0">
              <a:spcBef>
                <a:spcPts val="0"/>
              </a:spcBef>
              <a:spcAft>
                <a:spcPts val="0"/>
              </a:spcAft>
              <a:buNone/>
            </a:pPr>
            <a:endParaRPr dirty="0"/>
          </a:p>
        </p:txBody>
      </p:sp>
      <p:sp>
        <p:nvSpPr>
          <p:cNvPr id="4" name="Google Shape;1356;p30">
            <a:extLst>
              <a:ext uri="{FF2B5EF4-FFF2-40B4-BE49-F238E27FC236}">
                <a16:creationId xmlns:a16="http://schemas.microsoft.com/office/drawing/2014/main" id="{CFE58012-1F55-F246-0411-E7221B962484}"/>
              </a:ext>
            </a:extLst>
          </p:cNvPr>
          <p:cNvSpPr/>
          <p:nvPr/>
        </p:nvSpPr>
        <p:spPr>
          <a:xfrm>
            <a:off x="1481615" y="512950"/>
            <a:ext cx="631150" cy="647562"/>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62;p30">
            <a:extLst>
              <a:ext uri="{FF2B5EF4-FFF2-40B4-BE49-F238E27FC236}">
                <a16:creationId xmlns:a16="http://schemas.microsoft.com/office/drawing/2014/main" id="{255CF5A6-9EA2-0986-66FC-34247EADC827}"/>
              </a:ext>
            </a:extLst>
          </p:cNvPr>
          <p:cNvSpPr txBox="1">
            <a:spLocks/>
          </p:cNvSpPr>
          <p:nvPr/>
        </p:nvSpPr>
        <p:spPr>
          <a:xfrm>
            <a:off x="1324990" y="637531"/>
            <a:ext cx="944400" cy="398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7</a:t>
            </a:r>
          </a:p>
        </p:txBody>
      </p:sp>
      <p:pic>
        <p:nvPicPr>
          <p:cNvPr id="1026" name="Picture 2" descr="Risk assessments in focus amid security challenges | Security Magazine">
            <a:extLst>
              <a:ext uri="{FF2B5EF4-FFF2-40B4-BE49-F238E27FC236}">
                <a16:creationId xmlns:a16="http://schemas.microsoft.com/office/drawing/2014/main" id="{DBA0E6D7-E283-4E40-2484-4E6A67378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810" y="193929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488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5584" y="436387"/>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31"/>
          <p:cNvSpPr/>
          <p:nvPr/>
        </p:nvSpPr>
        <p:spPr>
          <a:xfrm>
            <a:off x="656678"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6" name="Google Shape;1446;p31"/>
          <p:cNvSpPr txBox="1">
            <a:spLocks noGrp="1"/>
          </p:cNvSpPr>
          <p:nvPr>
            <p:ph type="title"/>
          </p:nvPr>
        </p:nvSpPr>
        <p:spPr>
          <a:xfrm>
            <a:off x="1810700" y="2435460"/>
            <a:ext cx="3858775" cy="1036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
        <p:nvSpPr>
          <p:cNvPr id="1447" name="Google Shape;1447;p31"/>
          <p:cNvSpPr txBox="1">
            <a:spLocks noGrp="1"/>
          </p:cNvSpPr>
          <p:nvPr>
            <p:ph type="title" idx="2"/>
          </p:nvPr>
        </p:nvSpPr>
        <p:spPr>
          <a:xfrm>
            <a:off x="583028" y="2703739"/>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8</a:t>
            </a:r>
            <a:endParaRPr dirty="0"/>
          </a:p>
        </p:txBody>
      </p:sp>
      <p:sp>
        <p:nvSpPr>
          <p:cNvPr id="1449" name="Google Shape;1449;p31"/>
          <p:cNvSpPr/>
          <p:nvPr/>
        </p:nvSpPr>
        <p:spPr>
          <a:xfrm>
            <a:off x="80535" y="423661"/>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32262" y="1649769"/>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4" name="Picture 4" descr="Conclusion, Planning Color Vector Icon Which Can Easily Modify or Edit  Stock Vector - Illustration of solving, edit: 169466784">
            <a:extLst>
              <a:ext uri="{FF2B5EF4-FFF2-40B4-BE49-F238E27FC236}">
                <a16:creationId xmlns:a16="http://schemas.microsoft.com/office/drawing/2014/main" id="{97FEFBDA-2F79-7615-71CC-328B84E62C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427"/>
          <a:stretch/>
        </p:blipFill>
        <p:spPr bwMode="auto">
          <a:xfrm>
            <a:off x="5585904" y="1900934"/>
            <a:ext cx="2864770" cy="2862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062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4" name="Google Shape;1554;p36"/>
          <p:cNvSpPr txBox="1">
            <a:spLocks noGrp="1"/>
          </p:cNvSpPr>
          <p:nvPr>
            <p:ph type="subTitle" idx="3"/>
          </p:nvPr>
        </p:nvSpPr>
        <p:spPr>
          <a:xfrm>
            <a:off x="955424" y="1332896"/>
            <a:ext cx="7174953" cy="8448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dirty="0">
                <a:effectLst/>
                <a:latin typeface="Arial" panose="020B0604020202020204" pitchFamily="34" charset="0"/>
                <a:ea typeface="Arial" panose="020B0604020202020204" pitchFamily="34" charset="0"/>
              </a:rPr>
              <a:t>This project is made to help individuals make better decisions while investing in Mutual Funds as per their own risk appetite and also the ratings provided for each schemes to make informed decisions. The dashboards/reports created using the Visualization tool gives us a better understanding of the Mutual Fund Industry in India</a:t>
            </a:r>
            <a:endParaRPr sz="2000" dirty="0"/>
          </a:p>
        </p:txBody>
      </p:sp>
      <p:grpSp>
        <p:nvGrpSpPr>
          <p:cNvPr id="1557" name="Google Shape;1557;p36"/>
          <p:cNvGrpSpPr/>
          <p:nvPr/>
        </p:nvGrpSpPr>
        <p:grpSpPr>
          <a:xfrm>
            <a:off x="-53600" y="3810604"/>
            <a:ext cx="9197600" cy="1332896"/>
            <a:chOff x="-22225" y="697800"/>
            <a:chExt cx="9197600" cy="1332896"/>
          </a:xfrm>
        </p:grpSpPr>
        <p:grpSp>
          <p:nvGrpSpPr>
            <p:cNvPr id="1558" name="Google Shape;1558;p36"/>
            <p:cNvGrpSpPr/>
            <p:nvPr/>
          </p:nvGrpSpPr>
          <p:grpSpPr>
            <a:xfrm>
              <a:off x="-10900" y="718250"/>
              <a:ext cx="9155100" cy="1182675"/>
              <a:chOff x="-10900" y="718275"/>
              <a:chExt cx="9155100" cy="1182675"/>
            </a:xfrm>
          </p:grpSpPr>
          <p:sp>
            <p:nvSpPr>
              <p:cNvPr id="1559" name="Google Shape;1559;p36"/>
              <p:cNvSpPr/>
              <p:nvPr/>
            </p:nvSpPr>
            <p:spPr>
              <a:xfrm>
                <a:off x="1569275" y="1025225"/>
                <a:ext cx="85274" cy="875658"/>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1709876" y="1431958"/>
                <a:ext cx="67018" cy="468925"/>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1844044" y="1578945"/>
                <a:ext cx="61704" cy="32193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1972899" y="1204004"/>
                <a:ext cx="67018" cy="696879"/>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2104410" y="1475197"/>
                <a:ext cx="67084" cy="425686"/>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2235922" y="1531322"/>
                <a:ext cx="67084" cy="369561"/>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2366570"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2495425" y="1207259"/>
                <a:ext cx="74258" cy="693624"/>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2625143"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2760308" y="1323693"/>
                <a:ext cx="70671" cy="57719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2888233" y="1306424"/>
                <a:ext cx="77778" cy="594459"/>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3021604"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3155773" y="1237214"/>
                <a:ext cx="68878" cy="66366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8944797" y="1431825"/>
                <a:ext cx="67084" cy="469058"/>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134260"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263115"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394627" y="1475064"/>
                <a:ext cx="67018" cy="425819"/>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526138"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656786"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785641" y="1207259"/>
                <a:ext cx="74191" cy="693624"/>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1050524"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1178383" y="1306557"/>
                <a:ext cx="77844" cy="59432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1311820"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1445989" y="1237214"/>
                <a:ext cx="68745" cy="663669"/>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3410700" y="1270802"/>
                <a:ext cx="85274" cy="63007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3551304" y="1431825"/>
                <a:ext cx="67018" cy="469058"/>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3685472"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3814327"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3945838"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4077350"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3287284" y="1237214"/>
                <a:ext cx="68878" cy="663669"/>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78826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7098862"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7228647" y="718275"/>
                <a:ext cx="77778" cy="1182608"/>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7363745" y="1323693"/>
                <a:ext cx="70671" cy="57719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7491737" y="1306424"/>
                <a:ext cx="77844" cy="594459"/>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7624909" y="1617801"/>
                <a:ext cx="74390" cy="283082"/>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77592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44629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4603529" y="1431958"/>
                <a:ext cx="67018" cy="46899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47376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6"/>
              <p:cNvSpPr/>
              <p:nvPr/>
            </p:nvSpPr>
            <p:spPr>
              <a:xfrm>
                <a:off x="4866552"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4997931" y="1475197"/>
                <a:ext cx="67084" cy="425686"/>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5129576"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5260224" y="1286896"/>
                <a:ext cx="68745" cy="613986"/>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5389079"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5518797"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56539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5781820" y="1306424"/>
                <a:ext cx="77844" cy="594459"/>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5915125" y="1617801"/>
                <a:ext cx="74258" cy="283082"/>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6049293" y="1237214"/>
                <a:ext cx="68878" cy="663669"/>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4205341" y="1617801"/>
                <a:ext cx="74258" cy="283082"/>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43395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6304213" y="1053762"/>
                <a:ext cx="85283" cy="847121"/>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6444825"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6579126"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6707848" y="1204004"/>
                <a:ext cx="67084" cy="696879"/>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6839359" y="1475064"/>
                <a:ext cx="67084" cy="425819"/>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6970871" y="1531322"/>
                <a:ext cx="67084" cy="369561"/>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6180938" y="1237214"/>
                <a:ext cx="68745" cy="663669"/>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8023097"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81573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8286253"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8417764"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8549276" y="1531322"/>
                <a:ext cx="67084" cy="369561"/>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8679924" y="1286896"/>
                <a:ext cx="68878" cy="61398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8808779" y="1207259"/>
                <a:ext cx="74258" cy="693624"/>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10900" y="779650"/>
                <a:ext cx="77850" cy="11212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90736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912608" y="1617788"/>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36"/>
            <p:cNvGrpSpPr/>
            <p:nvPr/>
          </p:nvGrpSpPr>
          <p:grpSpPr>
            <a:xfrm>
              <a:off x="-1" y="1900931"/>
              <a:ext cx="9144134" cy="129765"/>
              <a:chOff x="237925" y="603400"/>
              <a:chExt cx="3162200" cy="44875"/>
            </a:xfrm>
          </p:grpSpPr>
          <p:sp>
            <p:nvSpPr>
              <p:cNvPr id="1630" name="Google Shape;1630;p36"/>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2" name="Google Shape;1632;p36"/>
            <p:cNvSpPr/>
            <p:nvPr/>
          </p:nvSpPr>
          <p:spPr>
            <a:xfrm>
              <a:off x="-22225" y="697800"/>
              <a:ext cx="9197600" cy="937625"/>
            </a:xfrm>
            <a:custGeom>
              <a:avLst/>
              <a:gdLst/>
              <a:ahLst/>
              <a:cxnLst/>
              <a:rect l="l" t="t" r="r" b="b"/>
              <a:pathLst>
                <a:path w="367904" h="37505" extrusionOk="0">
                  <a:moveTo>
                    <a:pt x="0" y="2381"/>
                  </a:moveTo>
                  <a:lnTo>
                    <a:pt x="34529" y="21066"/>
                  </a:lnTo>
                  <a:lnTo>
                    <a:pt x="65783" y="13030"/>
                  </a:lnTo>
                  <a:lnTo>
                    <a:pt x="103585" y="34461"/>
                  </a:lnTo>
                  <a:lnTo>
                    <a:pt x="139079" y="22771"/>
                  </a:lnTo>
                  <a:lnTo>
                    <a:pt x="171226" y="37505"/>
                  </a:lnTo>
                  <a:lnTo>
                    <a:pt x="223614" y="0"/>
                  </a:lnTo>
                  <a:lnTo>
                    <a:pt x="255092" y="14816"/>
                  </a:lnTo>
                  <a:lnTo>
                    <a:pt x="291777" y="893"/>
                  </a:lnTo>
                  <a:lnTo>
                    <a:pt x="367904" y="25531"/>
                  </a:lnTo>
                </a:path>
              </a:pathLst>
            </a:custGeom>
            <a:noFill/>
            <a:ln w="38100" cap="flat" cmpd="sng">
              <a:solidFill>
                <a:schemeClr val="dk2"/>
              </a:solidFill>
              <a:prstDash val="solid"/>
              <a:round/>
              <a:headEnd type="none" w="med" len="med"/>
              <a:tailEnd type="none" w="med" len="med"/>
            </a:ln>
          </p:spPr>
        </p:sp>
      </p:grpSp>
    </p:spTree>
    <p:extLst>
      <p:ext uri="{BB962C8B-B14F-4D97-AF65-F5344CB8AC3E}">
        <p14:creationId xmlns:p14="http://schemas.microsoft.com/office/powerpoint/2010/main" val="2992320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4" name="Google Shape;1554;p36"/>
          <p:cNvSpPr txBox="1">
            <a:spLocks noGrp="1"/>
          </p:cNvSpPr>
          <p:nvPr>
            <p:ph type="subTitle" idx="3"/>
          </p:nvPr>
        </p:nvSpPr>
        <p:spPr>
          <a:xfrm>
            <a:off x="953503" y="1138494"/>
            <a:ext cx="7174953" cy="8448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a:effectLst/>
                <a:latin typeface="Arial" panose="020B0604020202020204" pitchFamily="34" charset="0"/>
                <a:ea typeface="Arial" panose="020B0604020202020204" pitchFamily="34" charset="0"/>
              </a:rPr>
              <a:t>This project is made to help individuals make better decisions while investing in Mutual Funds as per their own risk appetite and also the ratings provided for each schemes to make informed decisions. The dashboards/reports created using the Visualization tool gives us a better understanding of the Mutual Fund Industry in India</a:t>
            </a:r>
            <a:endParaRPr dirty="0"/>
          </a:p>
        </p:txBody>
      </p:sp>
      <p:grpSp>
        <p:nvGrpSpPr>
          <p:cNvPr id="1557" name="Google Shape;1557;p36"/>
          <p:cNvGrpSpPr/>
          <p:nvPr/>
        </p:nvGrpSpPr>
        <p:grpSpPr>
          <a:xfrm>
            <a:off x="-53600" y="3810604"/>
            <a:ext cx="9197600" cy="1332896"/>
            <a:chOff x="-22225" y="697800"/>
            <a:chExt cx="9197600" cy="1332896"/>
          </a:xfrm>
        </p:grpSpPr>
        <p:grpSp>
          <p:nvGrpSpPr>
            <p:cNvPr id="1558" name="Google Shape;1558;p36"/>
            <p:cNvGrpSpPr/>
            <p:nvPr/>
          </p:nvGrpSpPr>
          <p:grpSpPr>
            <a:xfrm>
              <a:off x="-10900" y="718250"/>
              <a:ext cx="9155100" cy="1182675"/>
              <a:chOff x="-10900" y="718275"/>
              <a:chExt cx="9155100" cy="1182675"/>
            </a:xfrm>
          </p:grpSpPr>
          <p:sp>
            <p:nvSpPr>
              <p:cNvPr id="1559" name="Google Shape;1559;p36"/>
              <p:cNvSpPr/>
              <p:nvPr/>
            </p:nvSpPr>
            <p:spPr>
              <a:xfrm>
                <a:off x="1569275" y="1025225"/>
                <a:ext cx="85274" cy="875658"/>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1709876" y="1431958"/>
                <a:ext cx="67018" cy="468925"/>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1844044" y="1578945"/>
                <a:ext cx="61704" cy="32193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1972899" y="1204004"/>
                <a:ext cx="67018" cy="696879"/>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2104410" y="1475197"/>
                <a:ext cx="67084" cy="425686"/>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2235922" y="1531322"/>
                <a:ext cx="67084" cy="369561"/>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2366570"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2495425" y="1207259"/>
                <a:ext cx="74258" cy="693624"/>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2625143"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2760308" y="1323693"/>
                <a:ext cx="70671" cy="57719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2888233" y="1306424"/>
                <a:ext cx="77778" cy="594459"/>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3021604"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3155773" y="1237214"/>
                <a:ext cx="68878" cy="66366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8944797" y="1431825"/>
                <a:ext cx="67084" cy="469058"/>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134260"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263115"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394627" y="1475064"/>
                <a:ext cx="67018" cy="425819"/>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526138"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656786"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785641" y="1207259"/>
                <a:ext cx="74191" cy="693624"/>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1050524"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1178383" y="1306557"/>
                <a:ext cx="77844" cy="59432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1311820"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1445989" y="1237214"/>
                <a:ext cx="68745" cy="663669"/>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3410700" y="1270802"/>
                <a:ext cx="85274" cy="63007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3551304" y="1431825"/>
                <a:ext cx="67018" cy="469058"/>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3685472"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3814327"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3945838"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4077350"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3287284" y="1237214"/>
                <a:ext cx="68878" cy="663669"/>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78826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7098862"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7228647" y="718275"/>
                <a:ext cx="77778" cy="1182608"/>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7363745" y="1323693"/>
                <a:ext cx="70671" cy="57719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7491737" y="1306424"/>
                <a:ext cx="77844" cy="594459"/>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7624909" y="1617801"/>
                <a:ext cx="74390" cy="283082"/>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77592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44629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4603529" y="1431958"/>
                <a:ext cx="67018" cy="46899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47376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6"/>
              <p:cNvSpPr/>
              <p:nvPr/>
            </p:nvSpPr>
            <p:spPr>
              <a:xfrm>
                <a:off x="4866552"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4997931" y="1475197"/>
                <a:ext cx="67084" cy="425686"/>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5129576"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5260224" y="1286896"/>
                <a:ext cx="68745" cy="613986"/>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5389079"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5518797"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56539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5781820" y="1306424"/>
                <a:ext cx="77844" cy="594459"/>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5915125" y="1617801"/>
                <a:ext cx="74258" cy="283082"/>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6049293" y="1237214"/>
                <a:ext cx="68878" cy="663669"/>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4205341" y="1617801"/>
                <a:ext cx="74258" cy="283082"/>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43395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6304213" y="1053762"/>
                <a:ext cx="85283" cy="847121"/>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6444825"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6579126"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6707848" y="1204004"/>
                <a:ext cx="67084" cy="696879"/>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6839359" y="1475064"/>
                <a:ext cx="67084" cy="425819"/>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6970871" y="1531322"/>
                <a:ext cx="67084" cy="369561"/>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6180938" y="1237214"/>
                <a:ext cx="68745" cy="663669"/>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8023097"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81573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8286253"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8417764"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8549276" y="1531322"/>
                <a:ext cx="67084" cy="369561"/>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8679924" y="1286896"/>
                <a:ext cx="68878" cy="61398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8808779" y="1207259"/>
                <a:ext cx="74258" cy="693624"/>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10900" y="779650"/>
                <a:ext cx="77850" cy="11212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90736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912608" y="1617788"/>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36"/>
            <p:cNvGrpSpPr/>
            <p:nvPr/>
          </p:nvGrpSpPr>
          <p:grpSpPr>
            <a:xfrm>
              <a:off x="-1" y="1900931"/>
              <a:ext cx="9144134" cy="129765"/>
              <a:chOff x="237925" y="603400"/>
              <a:chExt cx="3162200" cy="44875"/>
            </a:xfrm>
          </p:grpSpPr>
          <p:sp>
            <p:nvSpPr>
              <p:cNvPr id="1630" name="Google Shape;1630;p36"/>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2" name="Google Shape;1632;p36"/>
            <p:cNvSpPr/>
            <p:nvPr/>
          </p:nvSpPr>
          <p:spPr>
            <a:xfrm>
              <a:off x="-22225" y="697800"/>
              <a:ext cx="9197600" cy="937625"/>
            </a:xfrm>
            <a:custGeom>
              <a:avLst/>
              <a:gdLst/>
              <a:ahLst/>
              <a:cxnLst/>
              <a:rect l="l" t="t" r="r" b="b"/>
              <a:pathLst>
                <a:path w="367904" h="37505" extrusionOk="0">
                  <a:moveTo>
                    <a:pt x="0" y="2381"/>
                  </a:moveTo>
                  <a:lnTo>
                    <a:pt x="34529" y="21066"/>
                  </a:lnTo>
                  <a:lnTo>
                    <a:pt x="65783" y="13030"/>
                  </a:lnTo>
                  <a:lnTo>
                    <a:pt x="103585" y="34461"/>
                  </a:lnTo>
                  <a:lnTo>
                    <a:pt x="139079" y="22771"/>
                  </a:lnTo>
                  <a:lnTo>
                    <a:pt x="171226" y="37505"/>
                  </a:lnTo>
                  <a:lnTo>
                    <a:pt x="223614" y="0"/>
                  </a:lnTo>
                  <a:lnTo>
                    <a:pt x="255092" y="14816"/>
                  </a:lnTo>
                  <a:lnTo>
                    <a:pt x="291777" y="893"/>
                  </a:lnTo>
                  <a:lnTo>
                    <a:pt x="367904" y="25531"/>
                  </a:lnTo>
                </a:path>
              </a:pathLst>
            </a:custGeom>
            <a:noFill/>
            <a:ln w="38100" cap="flat" cmpd="sng">
              <a:solidFill>
                <a:schemeClr val="dk2"/>
              </a:solidFill>
              <a:prstDash val="solid"/>
              <a:round/>
              <a:headEnd type="none" w="med" len="med"/>
              <a:tailEnd type="none" w="med" len="med"/>
            </a:ln>
          </p:spPr>
        </p:sp>
      </p:grpSp>
      <p:pic>
        <p:nvPicPr>
          <p:cNvPr id="4098" name="Picture 2" descr="Orange Alcohol Ink Background For Thank You Card Template Download on  Pngtree | Thank you cards, Alcohol ink, Ramadan background">
            <a:extLst>
              <a:ext uri="{FF2B5EF4-FFF2-40B4-BE49-F238E27FC236}">
                <a16:creationId xmlns:a16="http://schemas.microsoft.com/office/drawing/2014/main" id="{DFE63EC8-A3A8-189E-1194-D8B30F7BA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00" y="0"/>
            <a:ext cx="9272608"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91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6"/>
        <p:cNvGrpSpPr/>
        <p:nvPr/>
      </p:nvGrpSpPr>
      <p:grpSpPr>
        <a:xfrm>
          <a:off x="0" y="0"/>
          <a:ext cx="0" cy="0"/>
          <a:chOff x="0" y="0"/>
          <a:chExt cx="0" cy="0"/>
        </a:xfrm>
      </p:grpSpPr>
      <p:sp>
        <p:nvSpPr>
          <p:cNvPr id="1637" name="Google Shape;1637;p37"/>
          <p:cNvSpPr txBox="1">
            <a:spLocks noGrp="1"/>
          </p:cNvSpPr>
          <p:nvPr>
            <p:ph type="title"/>
          </p:nvPr>
        </p:nvSpPr>
        <p:spPr>
          <a:xfrm>
            <a:off x="83820" y="517584"/>
            <a:ext cx="8765682" cy="80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What are Mutual Funds?</a:t>
            </a:r>
            <a:endParaRPr dirty="0"/>
          </a:p>
        </p:txBody>
      </p:sp>
      <p:sp>
        <p:nvSpPr>
          <p:cNvPr id="1638" name="Google Shape;1638;p37"/>
          <p:cNvSpPr txBox="1">
            <a:spLocks noGrp="1"/>
          </p:cNvSpPr>
          <p:nvPr>
            <p:ph type="subTitle" idx="1"/>
          </p:nvPr>
        </p:nvSpPr>
        <p:spPr>
          <a:xfrm>
            <a:off x="430650" y="1638160"/>
            <a:ext cx="4701540" cy="186717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700" b="0" i="0" dirty="0">
                <a:solidFill>
                  <a:schemeClr val="tx1"/>
                </a:solidFill>
                <a:effectLst/>
                <a:latin typeface="+mn-lt"/>
              </a:rPr>
              <a:t>A mutual fund is a pool of money managed by a professional Fund Manager. It is a trust that collects money from a number of investors who share a common investment objective and invests the same in equities, bonds, money market instruments and/or other securities</a:t>
            </a:r>
            <a:endParaRPr sz="1700" dirty="0">
              <a:solidFill>
                <a:schemeClr val="tx1"/>
              </a:solidFill>
              <a:latin typeface="+mn-lt"/>
            </a:endParaRPr>
          </a:p>
        </p:txBody>
      </p:sp>
      <p:pic>
        <p:nvPicPr>
          <p:cNvPr id="1026" name="Picture 2" descr="Mutual Funds: Different Types and How They Are Priced">
            <a:extLst>
              <a:ext uri="{FF2B5EF4-FFF2-40B4-BE49-F238E27FC236}">
                <a16:creationId xmlns:a16="http://schemas.microsoft.com/office/drawing/2014/main" id="{7C0A1BB6-5D50-AB13-7D37-43555FDA45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970" y="1407795"/>
            <a:ext cx="3491865" cy="2327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26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6" name="Google Shape;1446;p31"/>
          <p:cNvSpPr txBox="1">
            <a:spLocks noGrp="1"/>
          </p:cNvSpPr>
          <p:nvPr>
            <p:ph type="title"/>
          </p:nvPr>
        </p:nvSpPr>
        <p:spPr>
          <a:xfrm>
            <a:off x="1948925" y="2390102"/>
            <a:ext cx="3858775" cy="1036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Executive Summary</a:t>
            </a:r>
            <a:endParaRPr dirty="0"/>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Mutual Fund Redemption: Procedure for Mutual Fund Redemption">
            <a:extLst>
              <a:ext uri="{FF2B5EF4-FFF2-40B4-BE49-F238E27FC236}">
                <a16:creationId xmlns:a16="http://schemas.microsoft.com/office/drawing/2014/main" id="{DBD3D344-CB03-19B2-699A-2FC3188DA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4560" y="2241144"/>
            <a:ext cx="3794258" cy="23714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4" name="Google Shape;1554;p36"/>
          <p:cNvSpPr txBox="1">
            <a:spLocks noGrp="1"/>
          </p:cNvSpPr>
          <p:nvPr>
            <p:ph type="subTitle" idx="3"/>
          </p:nvPr>
        </p:nvSpPr>
        <p:spPr>
          <a:xfrm>
            <a:off x="948569" y="658434"/>
            <a:ext cx="7174953" cy="844814"/>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IN" sz="1600" dirty="0">
                <a:effectLst/>
                <a:latin typeface="Arial" panose="020B0604020202020204" pitchFamily="34" charset="0"/>
                <a:ea typeface="Arial" panose="020B0604020202020204" pitchFamily="34" charset="0"/>
              </a:rPr>
              <a:t>This project aims to develop interactive and insightful dashboards using Tableau/Power BI for gaining a better understanding of the Mutual Fund Industry in India.</a:t>
            </a:r>
          </a:p>
          <a:p>
            <a:pPr marL="285750" indent="-285750" algn="l">
              <a:buFont typeface="Arial" panose="020B0604020202020204" pitchFamily="34" charset="0"/>
              <a:buChar char="•"/>
            </a:pPr>
            <a:endParaRPr lang="en-IN" sz="16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r>
              <a:rPr lang="en-IN" sz="1600" dirty="0">
                <a:effectLst/>
                <a:latin typeface="Arial" panose="020B0604020202020204" pitchFamily="34" charset="0"/>
                <a:ea typeface="Arial" panose="020B0604020202020204" pitchFamily="34" charset="0"/>
              </a:rPr>
              <a:t> This</a:t>
            </a:r>
            <a:r>
              <a:rPr lang="en-IN" sz="1600" dirty="0">
                <a:latin typeface="Arial" panose="020B0604020202020204" pitchFamily="34" charset="0"/>
                <a:ea typeface="Arial" panose="020B0604020202020204" pitchFamily="34" charset="0"/>
              </a:rPr>
              <a:t> </a:t>
            </a:r>
            <a:r>
              <a:rPr lang="en-IN" sz="1600" dirty="0">
                <a:effectLst/>
                <a:latin typeface="Arial" panose="020B0604020202020204" pitchFamily="34" charset="0"/>
                <a:ea typeface="Arial" panose="020B0604020202020204" pitchFamily="34" charset="0"/>
              </a:rPr>
              <a:t>can help us to enhance data-driven decision-making like which Mutual Fund houses are the best and most trusted and which schemes are the most popular. </a:t>
            </a:r>
          </a:p>
          <a:p>
            <a:pPr marL="285750" indent="-285750" algn="l">
              <a:buFont typeface="Arial" panose="020B0604020202020204" pitchFamily="34" charset="0"/>
              <a:buChar char="•"/>
            </a:pPr>
            <a:endParaRPr lang="en-IN" sz="16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r>
              <a:rPr lang="en-IN" sz="1600" dirty="0">
                <a:effectLst/>
                <a:latin typeface="Arial" panose="020B0604020202020204" pitchFamily="34" charset="0"/>
                <a:ea typeface="Arial" panose="020B0604020202020204" pitchFamily="34" charset="0"/>
              </a:rPr>
              <a:t>The dashboards will focus on key performance indicators(KPIs), providing a visual representation of critical business metrics of the Mutual Fund Market in India.</a:t>
            </a:r>
          </a:p>
          <a:p>
            <a:pPr marL="0" lvl="0" indent="0" algn="ctr" rtl="0">
              <a:spcBef>
                <a:spcPts val="0"/>
              </a:spcBef>
              <a:spcAft>
                <a:spcPts val="0"/>
              </a:spcAft>
              <a:buNone/>
            </a:pPr>
            <a:endParaRPr dirty="0"/>
          </a:p>
        </p:txBody>
      </p:sp>
      <p:grpSp>
        <p:nvGrpSpPr>
          <p:cNvPr id="1557" name="Google Shape;1557;p36"/>
          <p:cNvGrpSpPr/>
          <p:nvPr/>
        </p:nvGrpSpPr>
        <p:grpSpPr>
          <a:xfrm>
            <a:off x="-53600" y="3810604"/>
            <a:ext cx="9197600" cy="1332896"/>
            <a:chOff x="-22225" y="697800"/>
            <a:chExt cx="9197600" cy="1332896"/>
          </a:xfrm>
        </p:grpSpPr>
        <p:grpSp>
          <p:nvGrpSpPr>
            <p:cNvPr id="1558" name="Google Shape;1558;p36"/>
            <p:cNvGrpSpPr/>
            <p:nvPr/>
          </p:nvGrpSpPr>
          <p:grpSpPr>
            <a:xfrm>
              <a:off x="-10900" y="718250"/>
              <a:ext cx="9155100" cy="1182675"/>
              <a:chOff x="-10900" y="718275"/>
              <a:chExt cx="9155100" cy="1182675"/>
            </a:xfrm>
          </p:grpSpPr>
          <p:sp>
            <p:nvSpPr>
              <p:cNvPr id="1559" name="Google Shape;1559;p36"/>
              <p:cNvSpPr/>
              <p:nvPr/>
            </p:nvSpPr>
            <p:spPr>
              <a:xfrm>
                <a:off x="1569275" y="1025225"/>
                <a:ext cx="85274" cy="875658"/>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1709876" y="1431958"/>
                <a:ext cx="67018" cy="468925"/>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1844044" y="1578945"/>
                <a:ext cx="61704" cy="32193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1972899" y="1204004"/>
                <a:ext cx="67018" cy="696879"/>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2104410" y="1475197"/>
                <a:ext cx="67084" cy="425686"/>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2235922" y="1531322"/>
                <a:ext cx="67084" cy="369561"/>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2366570"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2495425" y="1207259"/>
                <a:ext cx="74258" cy="693624"/>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2625143"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2760308" y="1323693"/>
                <a:ext cx="70671" cy="57719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2888233" y="1306424"/>
                <a:ext cx="77778" cy="594459"/>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3021604"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3155773" y="1237214"/>
                <a:ext cx="68878" cy="66366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8944797" y="1431825"/>
                <a:ext cx="67084" cy="469058"/>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134260"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263115"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394627" y="1475064"/>
                <a:ext cx="67018" cy="425819"/>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526138"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656786"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785641" y="1207259"/>
                <a:ext cx="74191" cy="693624"/>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1050524"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1178383" y="1306557"/>
                <a:ext cx="77844" cy="59432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1311820"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1445989" y="1237214"/>
                <a:ext cx="68745" cy="663669"/>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3410700" y="1270802"/>
                <a:ext cx="85274" cy="63007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3551304" y="1431825"/>
                <a:ext cx="67018" cy="469058"/>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3685472"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3814327"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3945838"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4077350"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3287284" y="1237214"/>
                <a:ext cx="68878" cy="663669"/>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78826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7098862"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7228647" y="718275"/>
                <a:ext cx="77778" cy="1182608"/>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7363745" y="1323693"/>
                <a:ext cx="70671" cy="57719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7491737" y="1306424"/>
                <a:ext cx="77844" cy="594459"/>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7624909" y="1617801"/>
                <a:ext cx="74390" cy="283082"/>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77592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44629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4603529" y="1431958"/>
                <a:ext cx="67018" cy="46899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47376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6"/>
              <p:cNvSpPr/>
              <p:nvPr/>
            </p:nvSpPr>
            <p:spPr>
              <a:xfrm>
                <a:off x="4866552"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4997931" y="1475197"/>
                <a:ext cx="67084" cy="425686"/>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5129576"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5260224" y="1286896"/>
                <a:ext cx="68745" cy="613986"/>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5389079"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5518797"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56539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5781820" y="1306424"/>
                <a:ext cx="77844" cy="594459"/>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5915125" y="1617801"/>
                <a:ext cx="74258" cy="283082"/>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6049293" y="1237214"/>
                <a:ext cx="68878" cy="663669"/>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4205341" y="1617801"/>
                <a:ext cx="74258" cy="283082"/>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43395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6304213" y="1053762"/>
                <a:ext cx="85283" cy="847121"/>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6444825"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6579126"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6707848" y="1204004"/>
                <a:ext cx="67084" cy="696879"/>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6839359" y="1475064"/>
                <a:ext cx="67084" cy="425819"/>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6970871" y="1531322"/>
                <a:ext cx="67084" cy="369561"/>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6180938" y="1237214"/>
                <a:ext cx="68745" cy="663669"/>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8023097"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81573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8286253"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8417764"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8549276" y="1531322"/>
                <a:ext cx="67084" cy="369561"/>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8679924" y="1286896"/>
                <a:ext cx="68878" cy="61398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8808779" y="1207259"/>
                <a:ext cx="74258" cy="693624"/>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10900" y="779650"/>
                <a:ext cx="77850" cy="11212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90736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912608" y="1617788"/>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36"/>
            <p:cNvGrpSpPr/>
            <p:nvPr/>
          </p:nvGrpSpPr>
          <p:grpSpPr>
            <a:xfrm>
              <a:off x="-1" y="1900931"/>
              <a:ext cx="9144134" cy="129765"/>
              <a:chOff x="237925" y="603400"/>
              <a:chExt cx="3162200" cy="44875"/>
            </a:xfrm>
          </p:grpSpPr>
          <p:sp>
            <p:nvSpPr>
              <p:cNvPr id="1630" name="Google Shape;1630;p36"/>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2" name="Google Shape;1632;p36"/>
            <p:cNvSpPr/>
            <p:nvPr/>
          </p:nvSpPr>
          <p:spPr>
            <a:xfrm>
              <a:off x="-22225" y="697800"/>
              <a:ext cx="9197600" cy="937625"/>
            </a:xfrm>
            <a:custGeom>
              <a:avLst/>
              <a:gdLst/>
              <a:ahLst/>
              <a:cxnLst/>
              <a:rect l="l" t="t" r="r" b="b"/>
              <a:pathLst>
                <a:path w="367904" h="37505" extrusionOk="0">
                  <a:moveTo>
                    <a:pt x="0" y="2381"/>
                  </a:moveTo>
                  <a:lnTo>
                    <a:pt x="34529" y="21066"/>
                  </a:lnTo>
                  <a:lnTo>
                    <a:pt x="65783" y="13030"/>
                  </a:lnTo>
                  <a:lnTo>
                    <a:pt x="103585" y="34461"/>
                  </a:lnTo>
                  <a:lnTo>
                    <a:pt x="139079" y="22771"/>
                  </a:lnTo>
                  <a:lnTo>
                    <a:pt x="171226" y="37505"/>
                  </a:lnTo>
                  <a:lnTo>
                    <a:pt x="223614" y="0"/>
                  </a:lnTo>
                  <a:lnTo>
                    <a:pt x="255092" y="14816"/>
                  </a:lnTo>
                  <a:lnTo>
                    <a:pt x="291777" y="893"/>
                  </a:lnTo>
                  <a:lnTo>
                    <a:pt x="367904" y="25531"/>
                  </a:lnTo>
                </a:path>
              </a:pathLst>
            </a:custGeom>
            <a:noFill/>
            <a:ln w="38100" cap="flat" cmpd="sng">
              <a:solidFill>
                <a:schemeClr val="dk2"/>
              </a:solidFill>
              <a:prstDash val="solid"/>
              <a:round/>
              <a:headEnd type="none" w="med" len="med"/>
              <a:tailEnd type="none" w="med" len="med"/>
            </a:ln>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5584" y="436387"/>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31"/>
          <p:cNvSpPr/>
          <p:nvPr/>
        </p:nvSpPr>
        <p:spPr>
          <a:xfrm>
            <a:off x="656678"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6" name="Google Shape;1446;p31"/>
          <p:cNvSpPr txBox="1">
            <a:spLocks noGrp="1"/>
          </p:cNvSpPr>
          <p:nvPr>
            <p:ph type="title"/>
          </p:nvPr>
        </p:nvSpPr>
        <p:spPr>
          <a:xfrm>
            <a:off x="1948925" y="2390102"/>
            <a:ext cx="3858775" cy="1036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endParaRPr dirty="0"/>
          </a:p>
        </p:txBody>
      </p:sp>
      <p:sp>
        <p:nvSpPr>
          <p:cNvPr id="1447" name="Google Shape;1447;p31"/>
          <p:cNvSpPr txBox="1">
            <a:spLocks noGrp="1"/>
          </p:cNvSpPr>
          <p:nvPr>
            <p:ph type="title" idx="2"/>
          </p:nvPr>
        </p:nvSpPr>
        <p:spPr>
          <a:xfrm>
            <a:off x="583028" y="2703739"/>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1449" name="Google Shape;1449;p31"/>
          <p:cNvSpPr/>
          <p:nvPr/>
        </p:nvSpPr>
        <p:spPr>
          <a:xfrm>
            <a:off x="80535" y="423661"/>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32262" y="1649769"/>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00" name="Picture 4" descr="Question Mark free icons designed by Freepik | Free icons, Question mark  icon, Question mark">
            <a:extLst>
              <a:ext uri="{FF2B5EF4-FFF2-40B4-BE49-F238E27FC236}">
                <a16:creationId xmlns:a16="http://schemas.microsoft.com/office/drawing/2014/main" id="{22FBC90A-D4D0-65CA-B4E1-0CB4AE60B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3125" y="2070052"/>
            <a:ext cx="2430108" cy="2430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12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6"/>
        <p:cNvGrpSpPr/>
        <p:nvPr/>
      </p:nvGrpSpPr>
      <p:grpSpPr>
        <a:xfrm>
          <a:off x="0" y="0"/>
          <a:ext cx="0" cy="0"/>
          <a:chOff x="0" y="0"/>
          <a:chExt cx="0" cy="0"/>
        </a:xfrm>
      </p:grpSpPr>
      <p:sp>
        <p:nvSpPr>
          <p:cNvPr id="1637" name="Google Shape;1637;p37"/>
          <p:cNvSpPr txBox="1">
            <a:spLocks noGrp="1"/>
          </p:cNvSpPr>
          <p:nvPr>
            <p:ph type="title"/>
          </p:nvPr>
        </p:nvSpPr>
        <p:spPr>
          <a:xfrm>
            <a:off x="0" y="616644"/>
            <a:ext cx="5852400" cy="80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Background</a:t>
            </a:r>
            <a:endParaRPr dirty="0"/>
          </a:p>
        </p:txBody>
      </p:sp>
      <p:sp>
        <p:nvSpPr>
          <p:cNvPr id="1638" name="Google Shape;1638;p37"/>
          <p:cNvSpPr txBox="1">
            <a:spLocks noGrp="1"/>
          </p:cNvSpPr>
          <p:nvPr>
            <p:ph type="subTitle" idx="1"/>
          </p:nvPr>
        </p:nvSpPr>
        <p:spPr>
          <a:xfrm>
            <a:off x="575430" y="1683741"/>
            <a:ext cx="4701540" cy="39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dirty="0">
                <a:effectLst/>
                <a:latin typeface="Arial" panose="020B0604020202020204" pitchFamily="34" charset="0"/>
                <a:ea typeface="Arial" panose="020B0604020202020204" pitchFamily="34" charset="0"/>
              </a:rPr>
              <a:t>Limited understanding of large datasets and understanding all the </a:t>
            </a:r>
            <a:r>
              <a:rPr lang="en-IN" sz="2000" dirty="0">
                <a:latin typeface="Arial" panose="020B0604020202020204" pitchFamily="34" charset="0"/>
                <a:ea typeface="Arial" panose="020B0604020202020204" pitchFamily="34" charset="0"/>
              </a:rPr>
              <a:t>different </a:t>
            </a:r>
            <a:r>
              <a:rPr lang="en-IN" sz="2000" dirty="0">
                <a:effectLst/>
                <a:latin typeface="Arial" panose="020B0604020202020204" pitchFamily="34" charset="0"/>
                <a:ea typeface="Arial" panose="020B0604020202020204" pitchFamily="34" charset="0"/>
              </a:rPr>
              <a:t>performance metrics hinders </a:t>
            </a:r>
          </a:p>
          <a:p>
            <a:pPr marL="0" lvl="0" indent="0" algn="ctr" rtl="0">
              <a:spcBef>
                <a:spcPts val="0"/>
              </a:spcBef>
              <a:spcAft>
                <a:spcPts val="0"/>
              </a:spcAft>
              <a:buNone/>
            </a:pPr>
            <a:r>
              <a:rPr lang="en-IN" sz="2000" dirty="0">
                <a:effectLst/>
                <a:latin typeface="Arial" panose="020B0604020202020204" pitchFamily="34" charset="0"/>
                <a:ea typeface="Arial" panose="020B0604020202020204" pitchFamily="34" charset="0"/>
              </a:rPr>
              <a:t>decision-making skills of most individuals.</a:t>
            </a:r>
            <a:endParaRPr sz="2000" dirty="0"/>
          </a:p>
        </p:txBody>
      </p:sp>
      <p:pic>
        <p:nvPicPr>
          <p:cNvPr id="3074" name="Picture 2" descr="Know more about the NAV of your Mutual Fund Scheme">
            <a:extLst>
              <a:ext uri="{FF2B5EF4-FFF2-40B4-BE49-F238E27FC236}">
                <a16:creationId xmlns:a16="http://schemas.microsoft.com/office/drawing/2014/main" id="{5F192418-9D23-4FF8-4C56-058789681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056" y="1484524"/>
            <a:ext cx="3372626" cy="19883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32"/>
          <p:cNvSpPr txBox="1">
            <a:spLocks noGrp="1"/>
          </p:cNvSpPr>
          <p:nvPr>
            <p:ph type="subTitle" idx="4"/>
          </p:nvPr>
        </p:nvSpPr>
        <p:spPr>
          <a:xfrm>
            <a:off x="4997879" y="2164411"/>
            <a:ext cx="3378600" cy="3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Scope</a:t>
            </a:r>
            <a:endParaRPr dirty="0"/>
          </a:p>
        </p:txBody>
      </p:sp>
      <p:sp>
        <p:nvSpPr>
          <p:cNvPr id="1459" name="Google Shape;1459;p32"/>
          <p:cNvSpPr txBox="1">
            <a:spLocks noGrp="1"/>
          </p:cNvSpPr>
          <p:nvPr>
            <p:ph type="subTitle" idx="1"/>
          </p:nvPr>
        </p:nvSpPr>
        <p:spPr>
          <a:xfrm>
            <a:off x="5052154" y="2607595"/>
            <a:ext cx="3378600" cy="125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effectLst/>
                <a:latin typeface="Arial" panose="020B0604020202020204" pitchFamily="34" charset="0"/>
                <a:ea typeface="Arial" panose="020B0604020202020204" pitchFamily="34" charset="0"/>
              </a:rPr>
              <a:t>Initial focus on the various Mutual Fund houses in India, the various schemes provided by them and to what categories they belong to. Also analysis based on the NAV(Net Asset Value) and the risk factors of each scheme as well as their ratings</a:t>
            </a:r>
            <a:endParaRPr sz="1400" dirty="0"/>
          </a:p>
        </p:txBody>
      </p:sp>
      <p:sp>
        <p:nvSpPr>
          <p:cNvPr id="1460" name="Google Shape;1460;p32"/>
          <p:cNvSpPr txBox="1">
            <a:spLocks noGrp="1"/>
          </p:cNvSpPr>
          <p:nvPr>
            <p:ph type="subTitle" idx="2"/>
          </p:nvPr>
        </p:nvSpPr>
        <p:spPr>
          <a:xfrm>
            <a:off x="726799" y="2614741"/>
            <a:ext cx="3378600" cy="125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effectLst/>
                <a:latin typeface="Arial" panose="020B0604020202020204" pitchFamily="34" charset="0"/>
                <a:ea typeface="Arial" panose="020B0604020202020204" pitchFamily="34" charset="0"/>
              </a:rPr>
              <a:t>Develop dashboards to get a better understanding of the Mutual Fund Industry in India and </a:t>
            </a:r>
            <a:r>
              <a:rPr lang="en-IN" sz="1400" dirty="0" err="1">
                <a:effectLst/>
                <a:latin typeface="Arial" panose="020B0604020202020204" pitchFamily="34" charset="0"/>
                <a:ea typeface="Arial" panose="020B0604020202020204" pitchFamily="34" charset="0"/>
              </a:rPr>
              <a:t>analyze</a:t>
            </a:r>
            <a:r>
              <a:rPr lang="en-IN" sz="1400" dirty="0">
                <a:effectLst/>
                <a:latin typeface="Arial" panose="020B0604020202020204" pitchFamily="34" charset="0"/>
                <a:ea typeface="Arial" panose="020B0604020202020204" pitchFamily="34" charset="0"/>
              </a:rPr>
              <a:t> the data to gain better understanding of it using Data Visualization. Also help individuals make better informed decisions as per their requirements</a:t>
            </a:r>
            <a:endParaRPr sz="1400" dirty="0"/>
          </a:p>
        </p:txBody>
      </p:sp>
      <p:sp>
        <p:nvSpPr>
          <p:cNvPr id="1461" name="Google Shape;1461;p32"/>
          <p:cNvSpPr txBox="1">
            <a:spLocks noGrp="1"/>
          </p:cNvSpPr>
          <p:nvPr>
            <p:ph type="subTitle" idx="3"/>
          </p:nvPr>
        </p:nvSpPr>
        <p:spPr>
          <a:xfrm>
            <a:off x="697424" y="2187339"/>
            <a:ext cx="3378600" cy="3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Objective</a:t>
            </a:r>
            <a:endParaRPr dirty="0"/>
          </a:p>
        </p:txBody>
      </p:sp>
      <p:grpSp>
        <p:nvGrpSpPr>
          <p:cNvPr id="1462" name="Google Shape;1462;p32"/>
          <p:cNvGrpSpPr/>
          <p:nvPr/>
        </p:nvGrpSpPr>
        <p:grpSpPr>
          <a:xfrm>
            <a:off x="6547509" y="1545837"/>
            <a:ext cx="338301" cy="338061"/>
            <a:chOff x="6357186" y="3773111"/>
            <a:chExt cx="338301" cy="338061"/>
          </a:xfrm>
        </p:grpSpPr>
        <p:sp>
          <p:nvSpPr>
            <p:cNvPr id="1463" name="Google Shape;1463;p32"/>
            <p:cNvSpPr/>
            <p:nvPr/>
          </p:nvSpPr>
          <p:spPr>
            <a:xfrm>
              <a:off x="6516431" y="3773111"/>
              <a:ext cx="19814" cy="32844"/>
            </a:xfrm>
            <a:custGeom>
              <a:avLst/>
              <a:gdLst/>
              <a:ahLst/>
              <a:cxnLst/>
              <a:rect l="l" t="t" r="r" b="b"/>
              <a:pathLst>
                <a:path w="1066" h="1767" extrusionOk="0">
                  <a:moveTo>
                    <a:pt x="532" y="0"/>
                  </a:moveTo>
                  <a:cubicBezTo>
                    <a:pt x="242" y="0"/>
                    <a:pt x="7" y="232"/>
                    <a:pt x="0" y="521"/>
                  </a:cubicBezTo>
                  <a:lnTo>
                    <a:pt x="0" y="1233"/>
                  </a:lnTo>
                  <a:cubicBezTo>
                    <a:pt x="0" y="1527"/>
                    <a:pt x="238" y="1767"/>
                    <a:pt x="532" y="1767"/>
                  </a:cubicBezTo>
                  <a:cubicBezTo>
                    <a:pt x="828" y="1767"/>
                    <a:pt x="1066" y="1527"/>
                    <a:pt x="1066" y="1233"/>
                  </a:cubicBezTo>
                  <a:lnTo>
                    <a:pt x="1066" y="521"/>
                  </a:lnTo>
                  <a:cubicBezTo>
                    <a:pt x="1059" y="232"/>
                    <a:pt x="822"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2"/>
            <p:cNvSpPr/>
            <p:nvPr/>
          </p:nvSpPr>
          <p:spPr>
            <a:xfrm>
              <a:off x="6577939" y="3815882"/>
              <a:ext cx="33978" cy="26394"/>
            </a:xfrm>
            <a:custGeom>
              <a:avLst/>
              <a:gdLst/>
              <a:ahLst/>
              <a:cxnLst/>
              <a:rect l="l" t="t" r="r" b="b"/>
              <a:pathLst>
                <a:path w="1828" h="1420" extrusionOk="0">
                  <a:moveTo>
                    <a:pt x="1219" y="1"/>
                  </a:moveTo>
                  <a:cubicBezTo>
                    <a:pt x="1130" y="1"/>
                    <a:pt x="1041" y="22"/>
                    <a:pt x="958" y="69"/>
                  </a:cubicBezTo>
                  <a:lnTo>
                    <a:pt x="342" y="425"/>
                  </a:lnTo>
                  <a:cubicBezTo>
                    <a:pt x="87" y="572"/>
                    <a:pt x="1" y="899"/>
                    <a:pt x="148" y="1154"/>
                  </a:cubicBezTo>
                  <a:cubicBezTo>
                    <a:pt x="246" y="1325"/>
                    <a:pt x="425" y="1420"/>
                    <a:pt x="609" y="1420"/>
                  </a:cubicBezTo>
                  <a:cubicBezTo>
                    <a:pt x="700" y="1420"/>
                    <a:pt x="792" y="1397"/>
                    <a:pt x="876" y="1348"/>
                  </a:cubicBezTo>
                  <a:lnTo>
                    <a:pt x="1492" y="992"/>
                  </a:lnTo>
                  <a:cubicBezTo>
                    <a:pt x="1743" y="842"/>
                    <a:pt x="1827" y="520"/>
                    <a:pt x="1680" y="267"/>
                  </a:cubicBezTo>
                  <a:cubicBezTo>
                    <a:pt x="1582" y="96"/>
                    <a:pt x="1403" y="1"/>
                    <a:pt x="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2"/>
            <p:cNvSpPr/>
            <p:nvPr/>
          </p:nvSpPr>
          <p:spPr>
            <a:xfrm>
              <a:off x="6551265" y="3784394"/>
              <a:ext cx="29350" cy="31376"/>
            </a:xfrm>
            <a:custGeom>
              <a:avLst/>
              <a:gdLst/>
              <a:ahLst/>
              <a:cxnLst/>
              <a:rect l="l" t="t" r="r" b="b"/>
              <a:pathLst>
                <a:path w="1579" h="1688" extrusionOk="0">
                  <a:moveTo>
                    <a:pt x="968" y="1"/>
                  </a:moveTo>
                  <a:cubicBezTo>
                    <a:pt x="785" y="1"/>
                    <a:pt x="607" y="96"/>
                    <a:pt x="508" y="267"/>
                  </a:cubicBezTo>
                  <a:lnTo>
                    <a:pt x="152" y="883"/>
                  </a:lnTo>
                  <a:cubicBezTo>
                    <a:pt x="0" y="1138"/>
                    <a:pt x="87" y="1469"/>
                    <a:pt x="344" y="1616"/>
                  </a:cubicBezTo>
                  <a:cubicBezTo>
                    <a:pt x="428" y="1664"/>
                    <a:pt x="520" y="1687"/>
                    <a:pt x="610" y="1687"/>
                  </a:cubicBezTo>
                  <a:cubicBezTo>
                    <a:pt x="796" y="1687"/>
                    <a:pt x="977" y="1589"/>
                    <a:pt x="1075" y="1415"/>
                  </a:cubicBezTo>
                  <a:lnTo>
                    <a:pt x="1431" y="801"/>
                  </a:lnTo>
                  <a:cubicBezTo>
                    <a:pt x="1578" y="546"/>
                    <a:pt x="1490" y="219"/>
                    <a:pt x="1235" y="72"/>
                  </a:cubicBezTo>
                  <a:cubicBezTo>
                    <a:pt x="1150" y="24"/>
                    <a:pt x="1059"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2"/>
            <p:cNvSpPr/>
            <p:nvPr/>
          </p:nvSpPr>
          <p:spPr>
            <a:xfrm>
              <a:off x="6472061" y="3784394"/>
              <a:ext cx="29350" cy="31376"/>
            </a:xfrm>
            <a:custGeom>
              <a:avLst/>
              <a:gdLst/>
              <a:ahLst/>
              <a:cxnLst/>
              <a:rect l="l" t="t" r="r" b="b"/>
              <a:pathLst>
                <a:path w="1579" h="1688" extrusionOk="0">
                  <a:moveTo>
                    <a:pt x="609" y="1"/>
                  </a:moveTo>
                  <a:cubicBezTo>
                    <a:pt x="518" y="1"/>
                    <a:pt x="426" y="24"/>
                    <a:pt x="342" y="72"/>
                  </a:cubicBezTo>
                  <a:cubicBezTo>
                    <a:pt x="87" y="219"/>
                    <a:pt x="1" y="546"/>
                    <a:pt x="148" y="801"/>
                  </a:cubicBezTo>
                  <a:lnTo>
                    <a:pt x="504" y="1415"/>
                  </a:lnTo>
                  <a:cubicBezTo>
                    <a:pt x="602" y="1589"/>
                    <a:pt x="783" y="1687"/>
                    <a:pt x="969" y="1687"/>
                  </a:cubicBezTo>
                  <a:cubicBezTo>
                    <a:pt x="1059" y="1687"/>
                    <a:pt x="1151" y="1664"/>
                    <a:pt x="1235" y="1616"/>
                  </a:cubicBezTo>
                  <a:cubicBezTo>
                    <a:pt x="1492" y="1469"/>
                    <a:pt x="1579" y="1138"/>
                    <a:pt x="1427" y="883"/>
                  </a:cubicBezTo>
                  <a:lnTo>
                    <a:pt x="1071" y="267"/>
                  </a:lnTo>
                  <a:cubicBezTo>
                    <a:pt x="972" y="96"/>
                    <a:pt x="79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2"/>
            <p:cNvSpPr/>
            <p:nvPr/>
          </p:nvSpPr>
          <p:spPr>
            <a:xfrm>
              <a:off x="6440480" y="3815771"/>
              <a:ext cx="34257" cy="26506"/>
            </a:xfrm>
            <a:custGeom>
              <a:avLst/>
              <a:gdLst/>
              <a:ahLst/>
              <a:cxnLst/>
              <a:rect l="l" t="t" r="r" b="b"/>
              <a:pathLst>
                <a:path w="1843" h="1426" extrusionOk="0">
                  <a:moveTo>
                    <a:pt x="612" y="0"/>
                  </a:moveTo>
                  <a:cubicBezTo>
                    <a:pt x="428" y="0"/>
                    <a:pt x="249" y="96"/>
                    <a:pt x="150" y="267"/>
                  </a:cubicBezTo>
                  <a:cubicBezTo>
                    <a:pt x="1" y="524"/>
                    <a:pt x="92" y="853"/>
                    <a:pt x="351" y="998"/>
                  </a:cubicBezTo>
                  <a:lnTo>
                    <a:pt x="967" y="1354"/>
                  </a:lnTo>
                  <a:cubicBezTo>
                    <a:pt x="1051" y="1403"/>
                    <a:pt x="1143" y="1426"/>
                    <a:pt x="1233" y="1426"/>
                  </a:cubicBezTo>
                  <a:cubicBezTo>
                    <a:pt x="1417" y="1426"/>
                    <a:pt x="1596" y="1331"/>
                    <a:pt x="1695" y="1160"/>
                  </a:cubicBezTo>
                  <a:cubicBezTo>
                    <a:pt x="1842" y="905"/>
                    <a:pt x="1754" y="578"/>
                    <a:pt x="1499" y="431"/>
                  </a:cubicBezTo>
                  <a:lnTo>
                    <a:pt x="883" y="75"/>
                  </a:lnTo>
                  <a:cubicBezTo>
                    <a:pt x="798" y="24"/>
                    <a:pt x="704" y="0"/>
                    <a:pt x="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2"/>
            <p:cNvSpPr/>
            <p:nvPr/>
          </p:nvSpPr>
          <p:spPr>
            <a:xfrm>
              <a:off x="6501356" y="3985629"/>
              <a:ext cx="49963" cy="63142"/>
            </a:xfrm>
            <a:custGeom>
              <a:avLst/>
              <a:gdLst/>
              <a:ahLst/>
              <a:cxnLst/>
              <a:rect l="l" t="t" r="r" b="b"/>
              <a:pathLst>
                <a:path w="2688" h="3397" extrusionOk="0">
                  <a:moveTo>
                    <a:pt x="1343" y="0"/>
                  </a:moveTo>
                  <a:cubicBezTo>
                    <a:pt x="608" y="0"/>
                    <a:pt x="11" y="597"/>
                    <a:pt x="11" y="1334"/>
                  </a:cubicBezTo>
                  <a:lnTo>
                    <a:pt x="11" y="2045"/>
                  </a:lnTo>
                  <a:cubicBezTo>
                    <a:pt x="1" y="2787"/>
                    <a:pt x="599" y="3396"/>
                    <a:pt x="1343" y="3396"/>
                  </a:cubicBezTo>
                  <a:cubicBezTo>
                    <a:pt x="2087" y="3396"/>
                    <a:pt x="2688" y="2787"/>
                    <a:pt x="2677" y="2045"/>
                  </a:cubicBezTo>
                  <a:lnTo>
                    <a:pt x="2677" y="1334"/>
                  </a:lnTo>
                  <a:cubicBezTo>
                    <a:pt x="2675" y="597"/>
                    <a:pt x="2080" y="0"/>
                    <a:pt x="1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2"/>
            <p:cNvSpPr/>
            <p:nvPr/>
          </p:nvSpPr>
          <p:spPr>
            <a:xfrm>
              <a:off x="6476764" y="4052212"/>
              <a:ext cx="99146" cy="58960"/>
            </a:xfrm>
            <a:custGeom>
              <a:avLst/>
              <a:gdLst/>
              <a:ahLst/>
              <a:cxnLst/>
              <a:rect l="l" t="t" r="r" b="b"/>
              <a:pathLst>
                <a:path w="5334" h="3172" extrusionOk="0">
                  <a:moveTo>
                    <a:pt x="829" y="0"/>
                  </a:moveTo>
                  <a:cubicBezTo>
                    <a:pt x="299" y="502"/>
                    <a:pt x="1" y="1200"/>
                    <a:pt x="1" y="1928"/>
                  </a:cubicBezTo>
                  <a:lnTo>
                    <a:pt x="1" y="2637"/>
                  </a:lnTo>
                  <a:cubicBezTo>
                    <a:pt x="1" y="2933"/>
                    <a:pt x="241" y="3171"/>
                    <a:pt x="535" y="3171"/>
                  </a:cubicBezTo>
                  <a:lnTo>
                    <a:pt x="4800" y="3171"/>
                  </a:lnTo>
                  <a:cubicBezTo>
                    <a:pt x="5093" y="3171"/>
                    <a:pt x="5333" y="2933"/>
                    <a:pt x="5333" y="2637"/>
                  </a:cubicBezTo>
                  <a:lnTo>
                    <a:pt x="5333" y="1928"/>
                  </a:lnTo>
                  <a:cubicBezTo>
                    <a:pt x="5333" y="1200"/>
                    <a:pt x="5033" y="502"/>
                    <a:pt x="4506" y="0"/>
                  </a:cubicBezTo>
                  <a:cubicBezTo>
                    <a:pt x="4027" y="574"/>
                    <a:pt x="3346" y="861"/>
                    <a:pt x="2666" y="861"/>
                  </a:cubicBezTo>
                  <a:cubicBezTo>
                    <a:pt x="1986" y="861"/>
                    <a:pt x="1306" y="574"/>
                    <a:pt x="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2"/>
            <p:cNvSpPr/>
            <p:nvPr/>
          </p:nvSpPr>
          <p:spPr>
            <a:xfrm>
              <a:off x="6381946" y="3985629"/>
              <a:ext cx="49591" cy="62770"/>
            </a:xfrm>
            <a:custGeom>
              <a:avLst/>
              <a:gdLst/>
              <a:ahLst/>
              <a:cxnLst/>
              <a:rect l="l" t="t" r="r" b="b"/>
              <a:pathLst>
                <a:path w="2668" h="3377" extrusionOk="0">
                  <a:moveTo>
                    <a:pt x="1334" y="0"/>
                  </a:moveTo>
                  <a:cubicBezTo>
                    <a:pt x="599" y="0"/>
                    <a:pt x="2" y="597"/>
                    <a:pt x="2" y="1334"/>
                  </a:cubicBezTo>
                  <a:lnTo>
                    <a:pt x="2" y="2045"/>
                  </a:lnTo>
                  <a:cubicBezTo>
                    <a:pt x="0" y="2780"/>
                    <a:pt x="599" y="3377"/>
                    <a:pt x="1334" y="3377"/>
                  </a:cubicBezTo>
                  <a:cubicBezTo>
                    <a:pt x="2071" y="3377"/>
                    <a:pt x="2668" y="2780"/>
                    <a:pt x="2668" y="2045"/>
                  </a:cubicBezTo>
                  <a:lnTo>
                    <a:pt x="2668" y="1334"/>
                  </a:lnTo>
                  <a:cubicBezTo>
                    <a:pt x="2666" y="597"/>
                    <a:pt x="2071" y="0"/>
                    <a:pt x="1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2"/>
            <p:cNvSpPr/>
            <p:nvPr/>
          </p:nvSpPr>
          <p:spPr>
            <a:xfrm>
              <a:off x="6357186" y="4052212"/>
              <a:ext cx="99109" cy="58960"/>
            </a:xfrm>
            <a:custGeom>
              <a:avLst/>
              <a:gdLst/>
              <a:ahLst/>
              <a:cxnLst/>
              <a:rect l="l" t="t" r="r" b="b"/>
              <a:pathLst>
                <a:path w="5332" h="3172" extrusionOk="0">
                  <a:moveTo>
                    <a:pt x="826" y="0"/>
                  </a:moveTo>
                  <a:cubicBezTo>
                    <a:pt x="299" y="502"/>
                    <a:pt x="1" y="1200"/>
                    <a:pt x="1" y="1928"/>
                  </a:cubicBezTo>
                  <a:lnTo>
                    <a:pt x="1" y="2637"/>
                  </a:lnTo>
                  <a:cubicBezTo>
                    <a:pt x="1" y="2933"/>
                    <a:pt x="238" y="3171"/>
                    <a:pt x="532" y="3171"/>
                  </a:cubicBezTo>
                  <a:lnTo>
                    <a:pt x="4799" y="3171"/>
                  </a:lnTo>
                  <a:cubicBezTo>
                    <a:pt x="5093" y="3171"/>
                    <a:pt x="5331" y="2933"/>
                    <a:pt x="5331" y="2637"/>
                  </a:cubicBezTo>
                  <a:lnTo>
                    <a:pt x="5331" y="1928"/>
                  </a:lnTo>
                  <a:cubicBezTo>
                    <a:pt x="5331" y="1200"/>
                    <a:pt x="5033" y="502"/>
                    <a:pt x="4506" y="0"/>
                  </a:cubicBezTo>
                  <a:cubicBezTo>
                    <a:pt x="4027" y="574"/>
                    <a:pt x="3346" y="861"/>
                    <a:pt x="2666" y="861"/>
                  </a:cubicBezTo>
                  <a:cubicBezTo>
                    <a:pt x="1986" y="861"/>
                    <a:pt x="1305" y="574"/>
                    <a:pt x="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2"/>
            <p:cNvSpPr/>
            <p:nvPr/>
          </p:nvSpPr>
          <p:spPr>
            <a:xfrm>
              <a:off x="6621138" y="3985629"/>
              <a:ext cx="49554" cy="62770"/>
            </a:xfrm>
            <a:custGeom>
              <a:avLst/>
              <a:gdLst/>
              <a:ahLst/>
              <a:cxnLst/>
              <a:rect l="l" t="t" r="r" b="b"/>
              <a:pathLst>
                <a:path w="2666" h="3377" extrusionOk="0">
                  <a:moveTo>
                    <a:pt x="1334" y="0"/>
                  </a:moveTo>
                  <a:cubicBezTo>
                    <a:pt x="597" y="0"/>
                    <a:pt x="0" y="597"/>
                    <a:pt x="0" y="1334"/>
                  </a:cubicBezTo>
                  <a:lnTo>
                    <a:pt x="0" y="2045"/>
                  </a:lnTo>
                  <a:cubicBezTo>
                    <a:pt x="0" y="2780"/>
                    <a:pt x="597" y="3377"/>
                    <a:pt x="1334" y="3377"/>
                  </a:cubicBezTo>
                  <a:cubicBezTo>
                    <a:pt x="2069" y="3377"/>
                    <a:pt x="2666" y="2780"/>
                    <a:pt x="2666" y="2045"/>
                  </a:cubicBezTo>
                  <a:lnTo>
                    <a:pt x="2666" y="1334"/>
                  </a:lnTo>
                  <a:cubicBezTo>
                    <a:pt x="2666" y="597"/>
                    <a:pt x="2069" y="0"/>
                    <a:pt x="1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2"/>
            <p:cNvSpPr/>
            <p:nvPr/>
          </p:nvSpPr>
          <p:spPr>
            <a:xfrm>
              <a:off x="6596341" y="4052212"/>
              <a:ext cx="99146" cy="58960"/>
            </a:xfrm>
            <a:custGeom>
              <a:avLst/>
              <a:gdLst/>
              <a:ahLst/>
              <a:cxnLst/>
              <a:rect l="l" t="t" r="r" b="b"/>
              <a:pathLst>
                <a:path w="5334" h="3172" extrusionOk="0">
                  <a:moveTo>
                    <a:pt x="829" y="0"/>
                  </a:moveTo>
                  <a:cubicBezTo>
                    <a:pt x="299" y="502"/>
                    <a:pt x="1" y="1200"/>
                    <a:pt x="1" y="1928"/>
                  </a:cubicBezTo>
                  <a:lnTo>
                    <a:pt x="1" y="2637"/>
                  </a:lnTo>
                  <a:cubicBezTo>
                    <a:pt x="1" y="2933"/>
                    <a:pt x="241" y="3171"/>
                    <a:pt x="535" y="3171"/>
                  </a:cubicBezTo>
                  <a:lnTo>
                    <a:pt x="4800" y="3171"/>
                  </a:lnTo>
                  <a:cubicBezTo>
                    <a:pt x="5093" y="3171"/>
                    <a:pt x="5333" y="2933"/>
                    <a:pt x="5333" y="2637"/>
                  </a:cubicBezTo>
                  <a:lnTo>
                    <a:pt x="5333" y="1928"/>
                  </a:lnTo>
                  <a:cubicBezTo>
                    <a:pt x="5333" y="1200"/>
                    <a:pt x="5035" y="502"/>
                    <a:pt x="4506" y="0"/>
                  </a:cubicBezTo>
                  <a:cubicBezTo>
                    <a:pt x="4027" y="574"/>
                    <a:pt x="3347" y="861"/>
                    <a:pt x="2667" y="861"/>
                  </a:cubicBezTo>
                  <a:cubicBezTo>
                    <a:pt x="1987" y="861"/>
                    <a:pt x="1307" y="574"/>
                    <a:pt x="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2"/>
            <p:cNvSpPr/>
            <p:nvPr/>
          </p:nvSpPr>
          <p:spPr>
            <a:xfrm>
              <a:off x="6499906" y="3938044"/>
              <a:ext cx="52863" cy="29759"/>
            </a:xfrm>
            <a:custGeom>
              <a:avLst/>
              <a:gdLst/>
              <a:ahLst/>
              <a:cxnLst/>
              <a:rect l="l" t="t" r="r" b="b"/>
              <a:pathLst>
                <a:path w="2844" h="1601" extrusionOk="0">
                  <a:moveTo>
                    <a:pt x="1" y="1"/>
                  </a:moveTo>
                  <a:lnTo>
                    <a:pt x="1" y="889"/>
                  </a:lnTo>
                  <a:cubicBezTo>
                    <a:pt x="1" y="1283"/>
                    <a:pt x="319" y="1601"/>
                    <a:pt x="712" y="1601"/>
                  </a:cubicBezTo>
                  <a:lnTo>
                    <a:pt x="2134" y="1601"/>
                  </a:lnTo>
                  <a:cubicBezTo>
                    <a:pt x="2526" y="1601"/>
                    <a:pt x="2843" y="1283"/>
                    <a:pt x="2843" y="889"/>
                  </a:cubicBezTo>
                  <a:lnTo>
                    <a:pt x="2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2"/>
            <p:cNvSpPr/>
            <p:nvPr/>
          </p:nvSpPr>
          <p:spPr>
            <a:xfrm>
              <a:off x="6472712" y="3819117"/>
              <a:ext cx="107213" cy="99146"/>
            </a:xfrm>
            <a:custGeom>
              <a:avLst/>
              <a:gdLst/>
              <a:ahLst/>
              <a:cxnLst/>
              <a:rect l="l" t="t" r="r" b="b"/>
              <a:pathLst>
                <a:path w="5768" h="5334" extrusionOk="0">
                  <a:moveTo>
                    <a:pt x="2884" y="1"/>
                  </a:moveTo>
                  <a:cubicBezTo>
                    <a:pt x="1786" y="1"/>
                    <a:pt x="800" y="675"/>
                    <a:pt x="400" y="1700"/>
                  </a:cubicBezTo>
                  <a:cubicBezTo>
                    <a:pt x="0" y="2724"/>
                    <a:pt x="273" y="3887"/>
                    <a:pt x="1081" y="4631"/>
                  </a:cubicBezTo>
                  <a:cubicBezTo>
                    <a:pt x="1284" y="4814"/>
                    <a:pt x="1416" y="5063"/>
                    <a:pt x="1453" y="5333"/>
                  </a:cubicBezTo>
                  <a:lnTo>
                    <a:pt x="4315" y="5333"/>
                  </a:lnTo>
                  <a:cubicBezTo>
                    <a:pt x="4354" y="5063"/>
                    <a:pt x="4486" y="4814"/>
                    <a:pt x="4687" y="4631"/>
                  </a:cubicBezTo>
                  <a:cubicBezTo>
                    <a:pt x="5497" y="3887"/>
                    <a:pt x="5768" y="2724"/>
                    <a:pt x="5368" y="1700"/>
                  </a:cubicBezTo>
                  <a:cubicBezTo>
                    <a:pt x="4970" y="675"/>
                    <a:pt x="3984"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6" name="Google Shape;1476;p32"/>
          <p:cNvGrpSpPr/>
          <p:nvPr/>
        </p:nvGrpSpPr>
        <p:grpSpPr>
          <a:xfrm>
            <a:off x="2258190" y="1486374"/>
            <a:ext cx="257716" cy="338303"/>
            <a:chOff x="2528624" y="2193656"/>
            <a:chExt cx="257716" cy="338303"/>
          </a:xfrm>
        </p:grpSpPr>
        <p:sp>
          <p:nvSpPr>
            <p:cNvPr id="1477" name="Google Shape;1477;p32"/>
            <p:cNvSpPr/>
            <p:nvPr/>
          </p:nvSpPr>
          <p:spPr>
            <a:xfrm>
              <a:off x="2528624" y="2253119"/>
              <a:ext cx="257716" cy="214779"/>
            </a:xfrm>
            <a:custGeom>
              <a:avLst/>
              <a:gdLst/>
              <a:ahLst/>
              <a:cxnLst/>
              <a:rect l="l" t="t" r="r" b="b"/>
              <a:pathLst>
                <a:path w="13865" h="11555" extrusionOk="0">
                  <a:moveTo>
                    <a:pt x="6932" y="1423"/>
                  </a:moveTo>
                  <a:cubicBezTo>
                    <a:pt x="7226" y="1423"/>
                    <a:pt x="7464" y="1661"/>
                    <a:pt x="7464" y="1957"/>
                  </a:cubicBezTo>
                  <a:lnTo>
                    <a:pt x="7464" y="4800"/>
                  </a:lnTo>
                  <a:cubicBezTo>
                    <a:pt x="7464" y="5094"/>
                    <a:pt x="7226" y="5334"/>
                    <a:pt x="6932" y="5334"/>
                  </a:cubicBezTo>
                  <a:cubicBezTo>
                    <a:pt x="6638" y="5334"/>
                    <a:pt x="6398" y="5094"/>
                    <a:pt x="6398" y="4800"/>
                  </a:cubicBezTo>
                  <a:lnTo>
                    <a:pt x="6398" y="2489"/>
                  </a:lnTo>
                  <a:lnTo>
                    <a:pt x="6325" y="2489"/>
                  </a:lnTo>
                  <a:cubicBezTo>
                    <a:pt x="6029" y="2489"/>
                    <a:pt x="5791" y="2251"/>
                    <a:pt x="5791" y="1957"/>
                  </a:cubicBezTo>
                  <a:cubicBezTo>
                    <a:pt x="5791" y="1661"/>
                    <a:pt x="6029" y="1423"/>
                    <a:pt x="6325" y="1423"/>
                  </a:cubicBezTo>
                  <a:close/>
                  <a:moveTo>
                    <a:pt x="2845" y="1778"/>
                  </a:moveTo>
                  <a:lnTo>
                    <a:pt x="2845" y="4800"/>
                  </a:lnTo>
                  <a:cubicBezTo>
                    <a:pt x="2845" y="5098"/>
                    <a:pt x="2877" y="5394"/>
                    <a:pt x="2942" y="5686"/>
                  </a:cubicBezTo>
                  <a:cubicBezTo>
                    <a:pt x="1896" y="5643"/>
                    <a:pt x="1068" y="4780"/>
                    <a:pt x="1068" y="3734"/>
                  </a:cubicBezTo>
                  <a:lnTo>
                    <a:pt x="1068" y="2666"/>
                  </a:lnTo>
                  <a:cubicBezTo>
                    <a:pt x="1068" y="2178"/>
                    <a:pt x="1466" y="1780"/>
                    <a:pt x="1956" y="1778"/>
                  </a:cubicBezTo>
                  <a:close/>
                  <a:moveTo>
                    <a:pt x="11908" y="1778"/>
                  </a:moveTo>
                  <a:cubicBezTo>
                    <a:pt x="12399" y="1780"/>
                    <a:pt x="12797" y="2175"/>
                    <a:pt x="12797" y="2666"/>
                  </a:cubicBezTo>
                  <a:lnTo>
                    <a:pt x="12797" y="3734"/>
                  </a:lnTo>
                  <a:cubicBezTo>
                    <a:pt x="12795" y="4780"/>
                    <a:pt x="11969" y="5643"/>
                    <a:pt x="10923" y="5686"/>
                  </a:cubicBezTo>
                  <a:cubicBezTo>
                    <a:pt x="10988" y="5394"/>
                    <a:pt x="11020" y="5098"/>
                    <a:pt x="11020" y="4800"/>
                  </a:cubicBezTo>
                  <a:lnTo>
                    <a:pt x="11020" y="1778"/>
                  </a:lnTo>
                  <a:close/>
                  <a:moveTo>
                    <a:pt x="2845" y="1"/>
                  </a:moveTo>
                  <a:lnTo>
                    <a:pt x="2845" y="712"/>
                  </a:lnTo>
                  <a:lnTo>
                    <a:pt x="1956" y="712"/>
                  </a:lnTo>
                  <a:cubicBezTo>
                    <a:pt x="878" y="714"/>
                    <a:pt x="2" y="1587"/>
                    <a:pt x="0" y="2666"/>
                  </a:cubicBezTo>
                  <a:lnTo>
                    <a:pt x="0" y="3734"/>
                  </a:lnTo>
                  <a:cubicBezTo>
                    <a:pt x="2" y="5401"/>
                    <a:pt x="1355" y="6754"/>
                    <a:pt x="3024" y="6754"/>
                  </a:cubicBezTo>
                  <a:lnTo>
                    <a:pt x="3344" y="6754"/>
                  </a:lnTo>
                  <a:cubicBezTo>
                    <a:pt x="3867" y="7711"/>
                    <a:pt x="4749" y="8420"/>
                    <a:pt x="5795" y="8727"/>
                  </a:cubicBezTo>
                  <a:cubicBezTo>
                    <a:pt x="5657" y="9726"/>
                    <a:pt x="5320" y="10688"/>
                    <a:pt x="4801" y="11555"/>
                  </a:cubicBezTo>
                  <a:lnTo>
                    <a:pt x="9066" y="11555"/>
                  </a:lnTo>
                  <a:cubicBezTo>
                    <a:pt x="8547" y="10688"/>
                    <a:pt x="8208" y="9726"/>
                    <a:pt x="8072" y="8727"/>
                  </a:cubicBezTo>
                  <a:cubicBezTo>
                    <a:pt x="9118" y="8420"/>
                    <a:pt x="10000" y="7711"/>
                    <a:pt x="10521" y="6754"/>
                  </a:cubicBezTo>
                  <a:lnTo>
                    <a:pt x="10843" y="6754"/>
                  </a:lnTo>
                  <a:cubicBezTo>
                    <a:pt x="12512" y="6752"/>
                    <a:pt x="13863" y="5401"/>
                    <a:pt x="13865" y="3734"/>
                  </a:cubicBezTo>
                  <a:lnTo>
                    <a:pt x="13865" y="2666"/>
                  </a:lnTo>
                  <a:cubicBezTo>
                    <a:pt x="13863" y="1587"/>
                    <a:pt x="12987" y="712"/>
                    <a:pt x="11908" y="712"/>
                  </a:cubicBezTo>
                  <a:lnTo>
                    <a:pt x="11020" y="712"/>
                  </a:lnTo>
                  <a:lnTo>
                    <a:pt x="110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2"/>
            <p:cNvSpPr/>
            <p:nvPr/>
          </p:nvSpPr>
          <p:spPr>
            <a:xfrm>
              <a:off x="2561358" y="2193656"/>
              <a:ext cx="191600" cy="39684"/>
            </a:xfrm>
            <a:custGeom>
              <a:avLst/>
              <a:gdLst/>
              <a:ahLst/>
              <a:cxnLst/>
              <a:rect l="l" t="t" r="r" b="b"/>
              <a:pathLst>
                <a:path w="10308" h="2135" extrusionOk="0">
                  <a:moveTo>
                    <a:pt x="1068" y="0"/>
                  </a:moveTo>
                  <a:cubicBezTo>
                    <a:pt x="479" y="0"/>
                    <a:pt x="1" y="477"/>
                    <a:pt x="1" y="1068"/>
                  </a:cubicBezTo>
                  <a:cubicBezTo>
                    <a:pt x="1" y="1658"/>
                    <a:pt x="479" y="2134"/>
                    <a:pt x="1068" y="2134"/>
                  </a:cubicBezTo>
                  <a:cubicBezTo>
                    <a:pt x="1073" y="2134"/>
                    <a:pt x="1078" y="2134"/>
                    <a:pt x="1084" y="2134"/>
                  </a:cubicBezTo>
                  <a:lnTo>
                    <a:pt x="9259" y="2134"/>
                  </a:lnTo>
                  <a:cubicBezTo>
                    <a:pt x="9841" y="2125"/>
                    <a:pt x="10307" y="1650"/>
                    <a:pt x="10307" y="1068"/>
                  </a:cubicBezTo>
                  <a:cubicBezTo>
                    <a:pt x="10307" y="485"/>
                    <a:pt x="9841" y="11"/>
                    <a:pt x="9259" y="1"/>
                  </a:cubicBezTo>
                  <a:lnTo>
                    <a:pt x="1084" y="1"/>
                  </a:lnTo>
                  <a:cubicBezTo>
                    <a:pt x="1078" y="1"/>
                    <a:pt x="1073"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2"/>
            <p:cNvSpPr/>
            <p:nvPr/>
          </p:nvSpPr>
          <p:spPr>
            <a:xfrm>
              <a:off x="2561637" y="2487702"/>
              <a:ext cx="191637" cy="44257"/>
            </a:xfrm>
            <a:custGeom>
              <a:avLst/>
              <a:gdLst/>
              <a:ahLst/>
              <a:cxnLst/>
              <a:rect l="l" t="t" r="r" b="b"/>
              <a:pathLst>
                <a:path w="10310" h="2381" extrusionOk="0">
                  <a:moveTo>
                    <a:pt x="1851" y="0"/>
                  </a:moveTo>
                  <a:cubicBezTo>
                    <a:pt x="829" y="0"/>
                    <a:pt x="3" y="826"/>
                    <a:pt x="1" y="1848"/>
                  </a:cubicBezTo>
                  <a:cubicBezTo>
                    <a:pt x="3" y="2142"/>
                    <a:pt x="241" y="2380"/>
                    <a:pt x="535" y="2380"/>
                  </a:cubicBezTo>
                  <a:lnTo>
                    <a:pt x="9776" y="2380"/>
                  </a:lnTo>
                  <a:cubicBezTo>
                    <a:pt x="10070" y="2380"/>
                    <a:pt x="10310" y="2142"/>
                    <a:pt x="10310" y="1848"/>
                  </a:cubicBezTo>
                  <a:cubicBezTo>
                    <a:pt x="10310" y="828"/>
                    <a:pt x="9482" y="0"/>
                    <a:pt x="8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0" name="Google Shape;1480;p32"/>
          <p:cNvSpPr/>
          <p:nvPr/>
        </p:nvSpPr>
        <p:spPr>
          <a:xfrm>
            <a:off x="2067296" y="1300037"/>
            <a:ext cx="670500" cy="670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2"/>
          <p:cNvSpPr/>
          <p:nvPr/>
        </p:nvSpPr>
        <p:spPr>
          <a:xfrm>
            <a:off x="6351929" y="1376189"/>
            <a:ext cx="670500" cy="670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2" name="Picture 4" descr="UTI Mutual Fund - YouTube">
            <a:extLst>
              <a:ext uri="{FF2B5EF4-FFF2-40B4-BE49-F238E27FC236}">
                <a16:creationId xmlns:a16="http://schemas.microsoft.com/office/drawing/2014/main" id="{16F6A849-EF31-9367-60EB-EAF12ACD6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9433" y="101952"/>
            <a:ext cx="970765" cy="97076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Mutual Funds - Online Mutual Fund Investment in India - ABSLMF">
            <a:extLst>
              <a:ext uri="{FF2B5EF4-FFF2-40B4-BE49-F238E27FC236}">
                <a16:creationId xmlns:a16="http://schemas.microsoft.com/office/drawing/2014/main" id="{8E2F6680-647E-D893-2329-36F71A3C3F50}"/>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2" name="Picture 14" descr="Axis Mutual Fund: Axis Mutual Fund Login - Axis Mutual Fund Hindi -  LoanIndian">
            <a:extLst>
              <a:ext uri="{FF2B5EF4-FFF2-40B4-BE49-F238E27FC236}">
                <a16:creationId xmlns:a16="http://schemas.microsoft.com/office/drawing/2014/main" id="{05B1DFA9-E51A-CFC4-56DF-E043D3B525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flipH="1" flipV="1">
            <a:off x="738049" y="433592"/>
            <a:ext cx="655281" cy="36450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Aditya Birla Sun Life Mutual Fund - Asset Management Company in India">
            <a:extLst>
              <a:ext uri="{FF2B5EF4-FFF2-40B4-BE49-F238E27FC236}">
                <a16:creationId xmlns:a16="http://schemas.microsoft.com/office/drawing/2014/main" id="{C205AF96-04D5-C9AA-C3EF-C7CFD99179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9982" y="326684"/>
            <a:ext cx="875269" cy="485614"/>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SBI Mutual Fund: Top SBI MF Schemes, Performance &amp; Returns">
            <a:extLst>
              <a:ext uri="{FF2B5EF4-FFF2-40B4-BE49-F238E27FC236}">
                <a16:creationId xmlns:a16="http://schemas.microsoft.com/office/drawing/2014/main" id="{69551E12-F3F3-147B-A90E-2113ED6A38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8873" y="222836"/>
            <a:ext cx="662381" cy="662381"/>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DFC Mutual Fund - Mutual Funds India - SIP Investment - Mutual Fund  Investment">
            <a:extLst>
              <a:ext uri="{FF2B5EF4-FFF2-40B4-BE49-F238E27FC236}">
                <a16:creationId xmlns:a16="http://schemas.microsoft.com/office/drawing/2014/main" id="{ABEEF079-696D-B56A-7E6A-E3EB3E29E1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6099" y="239609"/>
            <a:ext cx="662381" cy="6623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0" y="500938"/>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6" name="Google Shape;1446;p31"/>
          <p:cNvSpPr txBox="1">
            <a:spLocks noGrp="1"/>
          </p:cNvSpPr>
          <p:nvPr>
            <p:ph type="title"/>
          </p:nvPr>
        </p:nvSpPr>
        <p:spPr>
          <a:xfrm>
            <a:off x="2045297" y="2348098"/>
            <a:ext cx="3858775" cy="1036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t>
            </a:r>
            <a:br>
              <a:rPr lang="en-US" dirty="0"/>
            </a:br>
            <a:r>
              <a:rPr lang="en-US" dirty="0"/>
              <a:t>Sources</a:t>
            </a:r>
            <a:endParaRPr dirty="0"/>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1449" name="Google Shape;1449;p31"/>
          <p:cNvSpPr/>
          <p:nvPr/>
        </p:nvSpPr>
        <p:spPr>
          <a:xfrm>
            <a:off x="-552" y="463414"/>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0" y="1725148"/>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Importance of Data">
            <a:extLst>
              <a:ext uri="{FF2B5EF4-FFF2-40B4-BE49-F238E27FC236}">
                <a16:creationId xmlns:a16="http://schemas.microsoft.com/office/drawing/2014/main" id="{EE06C890-F1A8-5FA0-AEF9-8A9EA557A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718" y="2134603"/>
            <a:ext cx="2616067" cy="2616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61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4" name="Google Shape;1554;p36"/>
          <p:cNvSpPr txBox="1">
            <a:spLocks noGrp="1"/>
          </p:cNvSpPr>
          <p:nvPr>
            <p:ph type="subTitle" idx="3"/>
          </p:nvPr>
        </p:nvSpPr>
        <p:spPr>
          <a:xfrm>
            <a:off x="481677" y="614741"/>
            <a:ext cx="5464881" cy="3303966"/>
          </a:xfrm>
          <a:prstGeom prst="rect">
            <a:avLst/>
          </a:prstGeom>
        </p:spPr>
        <p:txBody>
          <a:bodyPr spcFirstLastPara="1" wrap="square" lIns="91425" tIns="91425" rIns="91425" bIns="91425" anchor="t" anchorCtr="0">
            <a:noAutofit/>
          </a:bodyPr>
          <a:lstStyle/>
          <a:p>
            <a:pPr marL="0" indent="0" algn="l"/>
            <a:r>
              <a:rPr lang="en-IN" sz="1800" dirty="0">
                <a:effectLst/>
                <a:latin typeface="Arial" panose="020B0604020202020204" pitchFamily="34" charset="0"/>
                <a:ea typeface="Arial" panose="020B0604020202020204" pitchFamily="34" charset="0"/>
              </a:rPr>
              <a:t>External data sources for Mutual Funds in India, detailed information about the industry as well as rating and risk factors of them.</a:t>
            </a:r>
          </a:p>
          <a:p>
            <a:pPr marL="0" indent="0" algn="l"/>
            <a:endParaRPr lang="en-IN" sz="1800" dirty="0">
              <a:effectLst/>
              <a:latin typeface="Arial" panose="020B0604020202020204" pitchFamily="34" charset="0"/>
              <a:ea typeface="Arial" panose="020B0604020202020204" pitchFamily="34" charset="0"/>
            </a:endParaRPr>
          </a:p>
          <a:p>
            <a:pPr algn="l">
              <a:lnSpc>
                <a:spcPct val="115000"/>
              </a:lnSpc>
            </a:pPr>
            <a:r>
              <a:rPr lang="en-IN" sz="1800" dirty="0">
                <a:effectLst/>
                <a:latin typeface="Arial" panose="020B0604020202020204" pitchFamily="34" charset="0"/>
                <a:ea typeface="Arial" panose="020B0604020202020204" pitchFamily="34" charset="0"/>
              </a:rPr>
              <a:t>The data used in this project is secondary data which is collected from Kaggle.</a:t>
            </a:r>
          </a:p>
          <a:p>
            <a:pPr>
              <a:lnSpc>
                <a:spcPct val="115000"/>
              </a:lnSpc>
            </a:pPr>
            <a:r>
              <a:rPr lang="en-IN" sz="1800" dirty="0">
                <a:effectLst/>
                <a:latin typeface="Arial" panose="020B0604020202020204" pitchFamily="34" charset="0"/>
                <a:ea typeface="Arial" panose="020B0604020202020204" pitchFamily="34" charset="0"/>
              </a:rPr>
              <a:t> </a:t>
            </a:r>
          </a:p>
          <a:p>
            <a:r>
              <a:rPr lang="en-IN" sz="1800" b="1" dirty="0">
                <a:effectLst/>
                <a:latin typeface="Arial" panose="020B0604020202020204" pitchFamily="34" charset="0"/>
                <a:ea typeface="Arial" panose="020B0604020202020204" pitchFamily="34" charset="0"/>
              </a:rPr>
              <a:t>Multiple data from various Kaggle datasets is collected and combined for better report generation.</a:t>
            </a:r>
            <a:endParaRPr sz="1800" b="1" dirty="0"/>
          </a:p>
        </p:txBody>
      </p:sp>
      <p:grpSp>
        <p:nvGrpSpPr>
          <p:cNvPr id="1557" name="Google Shape;1557;p36"/>
          <p:cNvGrpSpPr/>
          <p:nvPr/>
        </p:nvGrpSpPr>
        <p:grpSpPr>
          <a:xfrm>
            <a:off x="-53600" y="3810604"/>
            <a:ext cx="9197600" cy="1332896"/>
            <a:chOff x="-22225" y="697800"/>
            <a:chExt cx="9197600" cy="1332896"/>
          </a:xfrm>
        </p:grpSpPr>
        <p:grpSp>
          <p:nvGrpSpPr>
            <p:cNvPr id="1558" name="Google Shape;1558;p36"/>
            <p:cNvGrpSpPr/>
            <p:nvPr/>
          </p:nvGrpSpPr>
          <p:grpSpPr>
            <a:xfrm>
              <a:off x="-10900" y="718250"/>
              <a:ext cx="9155100" cy="1182675"/>
              <a:chOff x="-10900" y="718275"/>
              <a:chExt cx="9155100" cy="1182675"/>
            </a:xfrm>
          </p:grpSpPr>
          <p:sp>
            <p:nvSpPr>
              <p:cNvPr id="1559" name="Google Shape;1559;p36"/>
              <p:cNvSpPr/>
              <p:nvPr/>
            </p:nvSpPr>
            <p:spPr>
              <a:xfrm>
                <a:off x="1569275" y="1025225"/>
                <a:ext cx="85274" cy="875658"/>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1709876" y="1431958"/>
                <a:ext cx="67018" cy="468925"/>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1844044" y="1578945"/>
                <a:ext cx="61704" cy="32193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1972899" y="1204004"/>
                <a:ext cx="67018" cy="696879"/>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2104410" y="1475197"/>
                <a:ext cx="67084" cy="425686"/>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2235922" y="1531322"/>
                <a:ext cx="67084" cy="369561"/>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2366570"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2495425" y="1207259"/>
                <a:ext cx="74258" cy="693624"/>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2625143"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2760308" y="1323693"/>
                <a:ext cx="70671" cy="57719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2888233" y="1306424"/>
                <a:ext cx="77778" cy="594459"/>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3021604"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3155773" y="1237214"/>
                <a:ext cx="68878" cy="66366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8944797" y="1431825"/>
                <a:ext cx="67084" cy="469058"/>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134260"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263115"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394627" y="1475064"/>
                <a:ext cx="67018" cy="425819"/>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526138"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656786" y="1286896"/>
                <a:ext cx="68878" cy="613986"/>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785641" y="1207259"/>
                <a:ext cx="74191" cy="693624"/>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1050524"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1178383" y="1306557"/>
                <a:ext cx="77844" cy="59432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1311820" y="1617801"/>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1445989" y="1237214"/>
                <a:ext cx="68745" cy="663669"/>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3410700" y="1270802"/>
                <a:ext cx="85274" cy="63007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3551304" y="1431825"/>
                <a:ext cx="67018" cy="469058"/>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3685472" y="1578945"/>
                <a:ext cx="61571" cy="32193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3814327"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3945838"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4077350"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3287284" y="1237214"/>
                <a:ext cx="68878" cy="663669"/>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78826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7098862"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7228647" y="718275"/>
                <a:ext cx="77778" cy="1182608"/>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7363745" y="1323693"/>
                <a:ext cx="70671" cy="57719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7491737" y="1306424"/>
                <a:ext cx="77844" cy="594459"/>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7624909" y="1617801"/>
                <a:ext cx="74390" cy="283082"/>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77592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4462918" y="1053762"/>
                <a:ext cx="85283" cy="847121"/>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4603529" y="1431958"/>
                <a:ext cx="67018" cy="46899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47376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6"/>
              <p:cNvSpPr/>
              <p:nvPr/>
            </p:nvSpPr>
            <p:spPr>
              <a:xfrm>
                <a:off x="4866552"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4997931" y="1475197"/>
                <a:ext cx="67084" cy="425686"/>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5129576" y="1531322"/>
                <a:ext cx="67018" cy="369561"/>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5260224" y="1286896"/>
                <a:ext cx="68745" cy="613986"/>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5389079" y="1207259"/>
                <a:ext cx="74258" cy="693624"/>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5518797" y="718275"/>
                <a:ext cx="77844" cy="1182608"/>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56539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5781820" y="1306424"/>
                <a:ext cx="77844" cy="594459"/>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5915125" y="1617801"/>
                <a:ext cx="74258" cy="283082"/>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6049293" y="1237214"/>
                <a:ext cx="68878" cy="663669"/>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4205341" y="1617801"/>
                <a:ext cx="74258" cy="283082"/>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4339510" y="1237214"/>
                <a:ext cx="68878" cy="663669"/>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6304213" y="1053762"/>
                <a:ext cx="85283" cy="847121"/>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6444825"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6579126"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6707848" y="1204004"/>
                <a:ext cx="67084" cy="696879"/>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6839359" y="1475064"/>
                <a:ext cx="67084" cy="425819"/>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6970871" y="1531322"/>
                <a:ext cx="67084" cy="369561"/>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6180938" y="1237214"/>
                <a:ext cx="68745" cy="663669"/>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8023097" y="1431958"/>
                <a:ext cx="67084" cy="46899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8157398" y="1578945"/>
                <a:ext cx="61571" cy="32193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8286253" y="1204004"/>
                <a:ext cx="67018" cy="696879"/>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8417764" y="1475197"/>
                <a:ext cx="67018" cy="425686"/>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8549276" y="1531322"/>
                <a:ext cx="67084" cy="369561"/>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8679924" y="1286896"/>
                <a:ext cx="68878" cy="61398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8808779" y="1207259"/>
                <a:ext cx="74258" cy="693624"/>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10900" y="779650"/>
                <a:ext cx="77850" cy="11212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9073662" y="1323693"/>
                <a:ext cx="70538" cy="57719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912608" y="1617788"/>
                <a:ext cx="74191" cy="283082"/>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36"/>
            <p:cNvGrpSpPr/>
            <p:nvPr/>
          </p:nvGrpSpPr>
          <p:grpSpPr>
            <a:xfrm>
              <a:off x="-1" y="1900931"/>
              <a:ext cx="9144134" cy="129765"/>
              <a:chOff x="237925" y="603400"/>
              <a:chExt cx="3162200" cy="44875"/>
            </a:xfrm>
          </p:grpSpPr>
          <p:sp>
            <p:nvSpPr>
              <p:cNvPr id="1630" name="Google Shape;1630;p36"/>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2" name="Google Shape;1632;p36"/>
            <p:cNvSpPr/>
            <p:nvPr/>
          </p:nvSpPr>
          <p:spPr>
            <a:xfrm>
              <a:off x="-22225" y="697800"/>
              <a:ext cx="9197600" cy="937625"/>
            </a:xfrm>
            <a:custGeom>
              <a:avLst/>
              <a:gdLst/>
              <a:ahLst/>
              <a:cxnLst/>
              <a:rect l="l" t="t" r="r" b="b"/>
              <a:pathLst>
                <a:path w="367904" h="37505" extrusionOk="0">
                  <a:moveTo>
                    <a:pt x="0" y="2381"/>
                  </a:moveTo>
                  <a:lnTo>
                    <a:pt x="34529" y="21066"/>
                  </a:lnTo>
                  <a:lnTo>
                    <a:pt x="65783" y="13030"/>
                  </a:lnTo>
                  <a:lnTo>
                    <a:pt x="103585" y="34461"/>
                  </a:lnTo>
                  <a:lnTo>
                    <a:pt x="139079" y="22771"/>
                  </a:lnTo>
                  <a:lnTo>
                    <a:pt x="171226" y="37505"/>
                  </a:lnTo>
                  <a:lnTo>
                    <a:pt x="223614" y="0"/>
                  </a:lnTo>
                  <a:lnTo>
                    <a:pt x="255092" y="14816"/>
                  </a:lnTo>
                  <a:lnTo>
                    <a:pt x="291777" y="893"/>
                  </a:lnTo>
                  <a:lnTo>
                    <a:pt x="367904" y="25531"/>
                  </a:lnTo>
                </a:path>
              </a:pathLst>
            </a:custGeom>
            <a:noFill/>
            <a:ln w="38100" cap="flat" cmpd="sng">
              <a:solidFill>
                <a:schemeClr val="dk2"/>
              </a:solidFill>
              <a:prstDash val="solid"/>
              <a:round/>
              <a:headEnd type="none" w="med" len="med"/>
              <a:tailEnd type="none" w="med" len="med"/>
            </a:ln>
          </p:spPr>
        </p:sp>
      </p:grpSp>
      <p:pic>
        <p:nvPicPr>
          <p:cNvPr id="3074" name="Picture 2" descr="My Experience from 3 years of Kaggle | by Vishnu U | MLearning.ai | Medium">
            <a:extLst>
              <a:ext uri="{FF2B5EF4-FFF2-40B4-BE49-F238E27FC236}">
                <a16:creationId xmlns:a16="http://schemas.microsoft.com/office/drawing/2014/main" id="{86D7B6D4-98FB-D79F-FA6D-18BA871C6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957" y="1173480"/>
            <a:ext cx="2805311" cy="1866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83329"/>
      </p:ext>
    </p:extLst>
  </p:cSld>
  <p:clrMapOvr>
    <a:masterClrMapping/>
  </p:clrMapOvr>
</p:sld>
</file>

<file path=ppt/theme/theme1.xml><?xml version="1.0" encoding="utf-8"?>
<a:theme xmlns:a="http://schemas.openxmlformats.org/drawingml/2006/main" name="Investing in the Stock Market Pitch Deck by Slidesgo">
  <a:themeElements>
    <a:clrScheme name="Simple Light">
      <a:dk1>
        <a:srgbClr val="7C4E1C"/>
      </a:dk1>
      <a:lt1>
        <a:srgbClr val="FFFCF7"/>
      </a:lt1>
      <a:dk2>
        <a:srgbClr val="CA871E"/>
      </a:dk2>
      <a:lt2>
        <a:srgbClr val="ECD4C0"/>
      </a:lt2>
      <a:accent1>
        <a:srgbClr val="C3B5A7"/>
      </a:accent1>
      <a:accent2>
        <a:srgbClr val="FFFFFF"/>
      </a:accent2>
      <a:accent3>
        <a:srgbClr val="FFFFFF"/>
      </a:accent3>
      <a:accent4>
        <a:srgbClr val="FFFFFF"/>
      </a:accent4>
      <a:accent5>
        <a:srgbClr val="FFFFFF"/>
      </a:accent5>
      <a:accent6>
        <a:srgbClr val="FFFFFF"/>
      </a:accent6>
      <a:hlink>
        <a:srgbClr val="7C4E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650</Words>
  <Application>Microsoft Office PowerPoint</Application>
  <PresentationFormat>On-screen Show (16:9)</PresentationFormat>
  <Paragraphs>67</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Wingdings</vt:lpstr>
      <vt:lpstr>Nunito Light</vt:lpstr>
      <vt:lpstr>Work Sans</vt:lpstr>
      <vt:lpstr>Kanit Medium</vt:lpstr>
      <vt:lpstr>Raleway</vt:lpstr>
      <vt:lpstr>PT Sans</vt:lpstr>
      <vt:lpstr>Arial</vt:lpstr>
      <vt:lpstr>Investing in the Stock Market Pitch Deck by Slidesgo</vt:lpstr>
      <vt:lpstr>The Mutual Fund Industry in India </vt:lpstr>
      <vt:lpstr>What are Mutual Funds?</vt:lpstr>
      <vt:lpstr>Executive Summary</vt:lpstr>
      <vt:lpstr>PowerPoint Presentation</vt:lpstr>
      <vt:lpstr>Problem Statement</vt:lpstr>
      <vt:lpstr>Background</vt:lpstr>
      <vt:lpstr>PowerPoint Presentation</vt:lpstr>
      <vt:lpstr>Data  Sources</vt:lpstr>
      <vt:lpstr>PowerPoint Presentation</vt:lpstr>
      <vt:lpstr>Methodology</vt:lpstr>
      <vt:lpstr>PowerPoint Presentation</vt:lpstr>
      <vt:lpstr>Expected  Outcomes</vt:lpstr>
      <vt:lpstr>PowerPoint Presentation</vt:lpstr>
      <vt:lpstr>Tools and Technologies:</vt:lpstr>
      <vt:lpstr>Risks and Challenges :</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Mutual Fund Industry in India </dc:title>
  <cp:lastModifiedBy>Prachi Chavan</cp:lastModifiedBy>
  <cp:revision>16</cp:revision>
  <dcterms:modified xsi:type="dcterms:W3CDTF">2024-01-23T06:47:18Z</dcterms:modified>
</cp:coreProperties>
</file>