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60" r:id="rId3"/>
    <p:sldId id="265" r:id="rId4"/>
    <p:sldId id="298" r:id="rId5"/>
    <p:sldId id="316" r:id="rId6"/>
    <p:sldId id="297" r:id="rId7"/>
    <p:sldId id="299" r:id="rId8"/>
    <p:sldId id="309" r:id="rId9"/>
    <p:sldId id="300" r:id="rId10"/>
    <p:sldId id="301" r:id="rId11"/>
    <p:sldId id="304" r:id="rId12"/>
    <p:sldId id="258" r:id="rId13"/>
    <p:sldId id="311" r:id="rId14"/>
    <p:sldId id="312" r:id="rId15"/>
    <p:sldId id="313" r:id="rId16"/>
    <p:sldId id="303" r:id="rId17"/>
    <p:sldId id="262" r:id="rId18"/>
    <p:sldId id="315" r:id="rId19"/>
    <p:sldId id="314" r:id="rId20"/>
    <p:sldId id="306" r:id="rId21"/>
    <p:sldId id="307" r:id="rId22"/>
  </p:sldIdLst>
  <p:sldSz cx="9144000" cy="5143500" type="screen16x9"/>
  <p:notesSz cx="6858000" cy="9144000"/>
  <p:embeddedFontLst>
    <p:embeddedFont>
      <p:font typeface="Kanit Medium" panose="020B0604020202020204" charset="-34"/>
      <p:regular r:id="rId24"/>
      <p:bold r:id="rId25"/>
      <p:italic r:id="rId26"/>
      <p:boldItalic r:id="rId27"/>
    </p:embeddedFont>
    <p:embeddedFont>
      <p:font typeface="Nunito Light" pitchFamily="2" charset="0"/>
      <p:regular r:id="rId28"/>
      <p:italic r:id="rId29"/>
    </p:embeddedFont>
    <p:embeddedFont>
      <p:font typeface="PT Sans" panose="020B0503020203020204" pitchFamily="34" charset="0"/>
      <p:regular r:id="rId30"/>
      <p:bold r:id="rId31"/>
      <p:italic r:id="rId32"/>
      <p:boldItalic r:id="rId33"/>
    </p:embeddedFont>
    <p:embeddedFont>
      <p:font typeface="Raleway" pitchFamily="2" charset="0"/>
      <p:regular r:id="rId34"/>
      <p:bold r:id="rId35"/>
      <p:italic r:id="rId36"/>
      <p:boldItalic r:id="rId37"/>
    </p:embeddedFont>
    <p:embeddedFont>
      <p:font typeface="Work Sans"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F064DA-77E8-47A6-81C9-140951BA9118}">
  <a:tblStyle styleId="{41F064DA-77E8-47A6-81C9-140951BA91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7CF80B-6427-4B82-A41E-BE853B212C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2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47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97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02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60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4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442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7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606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267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95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5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8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69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80" name="Google Shape;180;p7"/>
          <p:cNvSpPr txBox="1">
            <a:spLocks noGrp="1"/>
          </p:cNvSpPr>
          <p:nvPr>
            <p:ph type="subTitle" idx="1"/>
          </p:nvPr>
        </p:nvSpPr>
        <p:spPr>
          <a:xfrm>
            <a:off x="713225" y="1527400"/>
            <a:ext cx="3596400" cy="25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181" name="Google Shape;181;p7"/>
          <p:cNvSpPr>
            <a:spLocks noGrp="1"/>
          </p:cNvSpPr>
          <p:nvPr>
            <p:ph type="pic" idx="2"/>
          </p:nvPr>
        </p:nvSpPr>
        <p:spPr>
          <a:xfrm>
            <a:off x="4742425" y="1685250"/>
            <a:ext cx="3688200" cy="2207100"/>
          </a:xfrm>
          <a:prstGeom prst="rect">
            <a:avLst/>
          </a:prstGeom>
          <a:noFill/>
          <a:ln>
            <a:noFill/>
          </a:ln>
        </p:spPr>
      </p:sp>
      <p:grpSp>
        <p:nvGrpSpPr>
          <p:cNvPr id="182" name="Google Shape;182;p7"/>
          <p:cNvGrpSpPr/>
          <p:nvPr/>
        </p:nvGrpSpPr>
        <p:grpSpPr>
          <a:xfrm>
            <a:off x="-52675" y="4603999"/>
            <a:ext cx="9268850" cy="461022"/>
            <a:chOff x="-52675" y="4603999"/>
            <a:chExt cx="9268850" cy="461022"/>
          </a:xfrm>
        </p:grpSpPr>
        <p:grpSp>
          <p:nvGrpSpPr>
            <p:cNvPr id="183" name="Google Shape;183;p7"/>
            <p:cNvGrpSpPr/>
            <p:nvPr/>
          </p:nvGrpSpPr>
          <p:grpSpPr>
            <a:xfrm>
              <a:off x="1182" y="4603999"/>
              <a:ext cx="9141581" cy="331058"/>
              <a:chOff x="3961925" y="4666275"/>
              <a:chExt cx="3440824" cy="445150"/>
            </a:xfrm>
          </p:grpSpPr>
          <p:sp>
            <p:nvSpPr>
              <p:cNvPr id="184" name="Google Shape;184;p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7"/>
            <p:cNvGrpSpPr/>
            <p:nvPr/>
          </p:nvGrpSpPr>
          <p:grpSpPr>
            <a:xfrm>
              <a:off x="-1" y="4935256"/>
              <a:ext cx="9144134" cy="129765"/>
              <a:chOff x="237925" y="603400"/>
              <a:chExt cx="3162200" cy="44875"/>
            </a:xfrm>
          </p:grpSpPr>
          <p:sp>
            <p:nvSpPr>
              <p:cNvPr id="255" name="Google Shape;255;p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7"/>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8"/>
        <p:cNvGrpSpPr/>
        <p:nvPr/>
      </p:nvGrpSpPr>
      <p:grpSpPr>
        <a:xfrm>
          <a:off x="0" y="0"/>
          <a:ext cx="0" cy="0"/>
          <a:chOff x="0" y="0"/>
          <a:chExt cx="0" cy="0"/>
        </a:xfrm>
      </p:grpSpPr>
      <p:sp>
        <p:nvSpPr>
          <p:cNvPr id="819" name="Google Shape;8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20" name="Google Shape;820;p17"/>
          <p:cNvSpPr txBox="1">
            <a:spLocks noGrp="1"/>
          </p:cNvSpPr>
          <p:nvPr>
            <p:ph type="subTitle" idx="1"/>
          </p:nvPr>
        </p:nvSpPr>
        <p:spPr>
          <a:xfrm>
            <a:off x="720044"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1" name="Google Shape;821;p17"/>
          <p:cNvSpPr txBox="1">
            <a:spLocks noGrp="1"/>
          </p:cNvSpPr>
          <p:nvPr>
            <p:ph type="subTitle" idx="2"/>
          </p:nvPr>
        </p:nvSpPr>
        <p:spPr>
          <a:xfrm>
            <a:off x="3419250"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2" name="Google Shape;822;p17"/>
          <p:cNvSpPr txBox="1">
            <a:spLocks noGrp="1"/>
          </p:cNvSpPr>
          <p:nvPr>
            <p:ph type="subTitle" idx="3"/>
          </p:nvPr>
        </p:nvSpPr>
        <p:spPr>
          <a:xfrm>
            <a:off x="6118456"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3" name="Google Shape;823;p17"/>
          <p:cNvSpPr txBox="1">
            <a:spLocks noGrp="1"/>
          </p:cNvSpPr>
          <p:nvPr>
            <p:ph type="subTitle" idx="4"/>
          </p:nvPr>
        </p:nvSpPr>
        <p:spPr>
          <a:xfrm>
            <a:off x="720044"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r>
              <a:rPr lang="en-US"/>
              <a:t>Click to edit Master subtitle style</a:t>
            </a:r>
            <a:endParaRPr/>
          </a:p>
        </p:txBody>
      </p:sp>
      <p:sp>
        <p:nvSpPr>
          <p:cNvPr id="824" name="Google Shape;824;p17"/>
          <p:cNvSpPr txBox="1">
            <a:spLocks noGrp="1"/>
          </p:cNvSpPr>
          <p:nvPr>
            <p:ph type="subTitle" idx="5"/>
          </p:nvPr>
        </p:nvSpPr>
        <p:spPr>
          <a:xfrm>
            <a:off x="3419250"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r>
              <a:rPr lang="en-US"/>
              <a:t>Click to edit Master subtitle style</a:t>
            </a:r>
            <a:endParaRPr/>
          </a:p>
        </p:txBody>
      </p:sp>
      <p:sp>
        <p:nvSpPr>
          <p:cNvPr id="825" name="Google Shape;825;p17"/>
          <p:cNvSpPr txBox="1">
            <a:spLocks noGrp="1"/>
          </p:cNvSpPr>
          <p:nvPr>
            <p:ph type="subTitle" idx="6"/>
          </p:nvPr>
        </p:nvSpPr>
        <p:spPr>
          <a:xfrm>
            <a:off x="6118456"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r>
              <a:rPr lang="en-US"/>
              <a:t>Click to edit Master subtitle style</a:t>
            </a:r>
            <a:endParaRPr/>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17"/>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78"/>
        <p:cNvGrpSpPr/>
        <p:nvPr/>
      </p:nvGrpSpPr>
      <p:grpSpPr>
        <a:xfrm>
          <a:off x="0" y="0"/>
          <a:ext cx="0" cy="0"/>
          <a:chOff x="0" y="0"/>
          <a:chExt cx="0" cy="0"/>
        </a:xfrm>
      </p:grpSpPr>
      <p:sp>
        <p:nvSpPr>
          <p:cNvPr id="1079" name="Google Shape;1079;p20"/>
          <p:cNvSpPr txBox="1">
            <a:spLocks noGrp="1"/>
          </p:cNvSpPr>
          <p:nvPr>
            <p:ph type="title" hasCustomPrompt="1"/>
          </p:nvPr>
        </p:nvSpPr>
        <p:spPr>
          <a:xfrm>
            <a:off x="798385" y="3506726"/>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0" name="Google Shape;1080;p20"/>
          <p:cNvSpPr txBox="1">
            <a:spLocks noGrp="1"/>
          </p:cNvSpPr>
          <p:nvPr>
            <p:ph type="subTitle" idx="1"/>
          </p:nvPr>
        </p:nvSpPr>
        <p:spPr>
          <a:xfrm>
            <a:off x="798397" y="4262452"/>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081" name="Google Shape;1081;p20"/>
          <p:cNvSpPr txBox="1">
            <a:spLocks noGrp="1"/>
          </p:cNvSpPr>
          <p:nvPr>
            <p:ph type="title" idx="2" hasCustomPrompt="1"/>
          </p:nvPr>
        </p:nvSpPr>
        <p:spPr>
          <a:xfrm>
            <a:off x="2825700" y="2251375"/>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2" name="Google Shape;1082;p20"/>
          <p:cNvSpPr txBox="1">
            <a:spLocks noGrp="1"/>
          </p:cNvSpPr>
          <p:nvPr>
            <p:ph type="subTitle" idx="3"/>
          </p:nvPr>
        </p:nvSpPr>
        <p:spPr>
          <a:xfrm>
            <a:off x="2825700" y="3007383"/>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083" name="Google Shape;1083;p20"/>
          <p:cNvSpPr txBox="1">
            <a:spLocks noGrp="1"/>
          </p:cNvSpPr>
          <p:nvPr>
            <p:ph type="title" idx="4" hasCustomPrompt="1"/>
          </p:nvPr>
        </p:nvSpPr>
        <p:spPr>
          <a:xfrm>
            <a:off x="4853003" y="3506726"/>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4" name="Google Shape;1084;p20"/>
          <p:cNvSpPr txBox="1">
            <a:spLocks noGrp="1"/>
          </p:cNvSpPr>
          <p:nvPr>
            <p:ph type="subTitle" idx="5"/>
          </p:nvPr>
        </p:nvSpPr>
        <p:spPr>
          <a:xfrm>
            <a:off x="4853015" y="4262452"/>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3" r:id="rId8"/>
    <p:sldLayoutId id="2147483666"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picpedia.org/chalkboard/s/stock-price.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243062" y="2070313"/>
            <a:ext cx="6705900" cy="14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Stock Price Prediction</a:t>
            </a:r>
          </a:p>
        </p:txBody>
      </p:sp>
      <p:sp>
        <p:nvSpPr>
          <p:cNvPr id="1254" name="Google Shape;1254;p27"/>
          <p:cNvSpPr txBox="1">
            <a:spLocks noGrp="1"/>
          </p:cNvSpPr>
          <p:nvPr>
            <p:ph type="subTitle" idx="1"/>
          </p:nvPr>
        </p:nvSpPr>
        <p:spPr>
          <a:xfrm>
            <a:off x="2001105" y="4160832"/>
            <a:ext cx="6705900" cy="34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t>Made by – Prachi Chavan</a:t>
            </a:r>
            <a:endParaRPr sz="1800" dirty="0"/>
          </a:p>
        </p:txBody>
      </p:sp>
      <p:grpSp>
        <p:nvGrpSpPr>
          <p:cNvPr id="1255" name="Google Shape;1255;p27"/>
          <p:cNvGrpSpPr/>
          <p:nvPr/>
        </p:nvGrpSpPr>
        <p:grpSpPr>
          <a:xfrm>
            <a:off x="-107275" y="73463"/>
            <a:ext cx="9251275" cy="131441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
        <p:nvSpPr>
          <p:cNvPr id="2" name="Google Shape;1254;p27">
            <a:extLst>
              <a:ext uri="{FF2B5EF4-FFF2-40B4-BE49-F238E27FC236}">
                <a16:creationId xmlns:a16="http://schemas.microsoft.com/office/drawing/2014/main" id="{0AAD66B8-F0F5-E008-45B4-85A7D97B6726}"/>
              </a:ext>
            </a:extLst>
          </p:cNvPr>
          <p:cNvSpPr txBox="1">
            <a:spLocks/>
          </p:cNvSpPr>
          <p:nvPr/>
        </p:nvSpPr>
        <p:spPr>
          <a:xfrm>
            <a:off x="1263959" y="1760258"/>
            <a:ext cx="6705900" cy="341400"/>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Work Sans"/>
              <a:buNone/>
              <a:defRPr sz="16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9pPr>
          </a:lstStyle>
          <a:p>
            <a:pPr marL="0" indent="0"/>
            <a:r>
              <a:rPr lang="en-US" sz="2100" dirty="0"/>
              <a:t>Capstone Project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1211436" y="372411"/>
            <a:ext cx="7174953" cy="844814"/>
          </a:xfrm>
          <a:prstGeom prst="rect">
            <a:avLst/>
          </a:prstGeom>
        </p:spPr>
        <p:txBody>
          <a:bodyPr spcFirstLastPara="1" wrap="square" lIns="91425" tIns="91425" rIns="91425" bIns="91425" anchor="t" anchorCtr="0">
            <a:noAutofit/>
          </a:bodyPr>
          <a:lstStyle/>
          <a:p>
            <a:pPr marL="152400" indent="0" algn="l">
              <a:lnSpc>
                <a:spcPct val="115000"/>
              </a:lnSpc>
            </a:pPr>
            <a:r>
              <a:rPr lang="en-US" sz="2400" b="1" dirty="0"/>
              <a:t>Data :</a:t>
            </a:r>
          </a:p>
          <a:p>
            <a:pPr marL="152400" indent="0" algn="l">
              <a:lnSpc>
                <a:spcPct val="115000"/>
              </a:lnSpc>
            </a:pPr>
            <a:endParaRPr lang="en-US" sz="1600" dirty="0"/>
          </a:p>
          <a:p>
            <a:pPr marL="438150" indent="-285750" algn="l">
              <a:lnSpc>
                <a:spcPct val="115000"/>
              </a:lnSpc>
              <a:buFont typeface="Wingdings" panose="05000000000000000000" pitchFamily="2" charset="2"/>
              <a:buChar char="§"/>
            </a:pPr>
            <a:r>
              <a:rPr lang="en-US" dirty="0">
                <a:latin typeface="Work Sans" pitchFamily="2" charset="0"/>
              </a:rPr>
              <a:t>The stock data of certain tech companies(AAPL,MSFT,AMZN,TSLA,GOOG) is collected from the internet using the yahoo finance module.</a:t>
            </a:r>
          </a:p>
          <a:p>
            <a:pPr marL="438150" indent="-285750" algn="l">
              <a:lnSpc>
                <a:spcPct val="115000"/>
              </a:lnSpc>
              <a:buFont typeface="Wingdings" panose="05000000000000000000" pitchFamily="2" charset="2"/>
              <a:buChar char="§"/>
            </a:pPr>
            <a:endParaRPr lang="en-US" dirty="0">
              <a:latin typeface="Work Sans" pitchFamily="2" charset="0"/>
            </a:endParaRPr>
          </a:p>
          <a:p>
            <a:pPr marL="438150" indent="-285750" algn="l">
              <a:lnSpc>
                <a:spcPct val="115000"/>
              </a:lnSpc>
              <a:buFont typeface="Wingdings" panose="05000000000000000000" pitchFamily="2" charset="2"/>
              <a:buChar char="§"/>
            </a:pPr>
            <a:r>
              <a:rPr lang="en-US" i="0" dirty="0">
                <a:effectLst/>
                <a:highlight>
                  <a:srgbClr val="FFFFFF"/>
                </a:highlight>
                <a:latin typeface="Work Sans" pitchFamily="2" charset="0"/>
              </a:rPr>
              <a:t>The </a:t>
            </a:r>
            <a:r>
              <a:rPr lang="en-US" i="0" dirty="0" err="1">
                <a:effectLst/>
                <a:highlight>
                  <a:srgbClr val="FFFFFF"/>
                </a:highlight>
                <a:latin typeface="Work Sans" pitchFamily="2" charset="0"/>
              </a:rPr>
              <a:t>yfinance</a:t>
            </a:r>
            <a:r>
              <a:rPr lang="en-US" i="0" dirty="0">
                <a:effectLst/>
                <a:highlight>
                  <a:srgbClr val="FFFFFF"/>
                </a:highlight>
                <a:latin typeface="Work Sans" pitchFamily="2" charset="0"/>
              </a:rPr>
              <a:t> is one of the famous modules in Python, which is used to collect online data, and with it, we can collect the financial data of Yahoo</a:t>
            </a:r>
          </a:p>
          <a:p>
            <a:pPr marL="438150" indent="-285750" algn="l">
              <a:lnSpc>
                <a:spcPct val="115000"/>
              </a:lnSpc>
              <a:buFont typeface="Wingdings" panose="05000000000000000000" pitchFamily="2" charset="2"/>
              <a:buChar char="§"/>
            </a:pPr>
            <a:endParaRPr lang="en-US" i="0" dirty="0">
              <a:effectLst/>
              <a:highlight>
                <a:srgbClr val="FFFFFF"/>
              </a:highlight>
              <a:latin typeface="Work Sans" pitchFamily="2" charset="0"/>
            </a:endParaRPr>
          </a:p>
          <a:p>
            <a:pPr marL="438150" indent="-285750" algn="l">
              <a:lnSpc>
                <a:spcPct val="115000"/>
              </a:lnSpc>
              <a:buFont typeface="Wingdings" panose="05000000000000000000" pitchFamily="2" charset="2"/>
              <a:buChar char="§"/>
            </a:pPr>
            <a:r>
              <a:rPr lang="en-US" i="0" dirty="0">
                <a:effectLst/>
                <a:highlight>
                  <a:srgbClr val="FFFFFF"/>
                </a:highlight>
                <a:latin typeface="Work Sans" pitchFamily="2" charset="0"/>
              </a:rPr>
              <a:t>.These are the variables in the </a:t>
            </a:r>
            <a:r>
              <a:rPr lang="en-US" dirty="0" err="1">
                <a:highlight>
                  <a:srgbClr val="FFFFFF"/>
                </a:highlight>
                <a:latin typeface="Work Sans" pitchFamily="2" charset="0"/>
              </a:rPr>
              <a:t>D</a:t>
            </a:r>
            <a:r>
              <a:rPr lang="en-US" i="0" dirty="0" err="1">
                <a:effectLst/>
                <a:highlight>
                  <a:srgbClr val="FFFFFF"/>
                </a:highlight>
                <a:latin typeface="Work Sans" pitchFamily="2" charset="0"/>
              </a:rPr>
              <a:t>ataFrame</a:t>
            </a:r>
            <a:r>
              <a:rPr lang="en-US" i="0" dirty="0">
                <a:effectLst/>
                <a:highlight>
                  <a:srgbClr val="FFFFFF"/>
                </a:highlight>
                <a:latin typeface="Work Sans" pitchFamily="2" charset="0"/>
              </a:rPr>
              <a:t>. </a:t>
            </a:r>
            <a:endParaRPr lang="en-US" dirty="0">
              <a:latin typeface="Work Sans" pitchFamily="2" charset="0"/>
            </a:endParaRPr>
          </a:p>
          <a:p>
            <a:pPr marL="438150" indent="-285750" algn="l">
              <a:lnSpc>
                <a:spcPct val="115000"/>
              </a:lnSpc>
              <a:buFont typeface="Wingdings" panose="05000000000000000000" pitchFamily="2" charset="2"/>
              <a:buChar char="§"/>
            </a:pPr>
            <a:endParaRPr dirty="0"/>
          </a:p>
        </p:txBody>
      </p:sp>
      <p:grpSp>
        <p:nvGrpSpPr>
          <p:cNvPr id="1557" name="Google Shape;1557;p36"/>
          <p:cNvGrpSpPr/>
          <p:nvPr/>
        </p:nvGrpSpPr>
        <p:grpSpPr>
          <a:xfrm>
            <a:off x="-53600" y="4351020"/>
            <a:ext cx="9197600" cy="1211580"/>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
        <p:nvSpPr>
          <p:cNvPr id="4" name="TextBox 3">
            <a:extLst>
              <a:ext uri="{FF2B5EF4-FFF2-40B4-BE49-F238E27FC236}">
                <a16:creationId xmlns:a16="http://schemas.microsoft.com/office/drawing/2014/main" id="{1453F241-E4A8-7486-D1AD-E24B5A2A793F}"/>
              </a:ext>
            </a:extLst>
          </p:cNvPr>
          <p:cNvSpPr txBox="1"/>
          <p:nvPr/>
        </p:nvSpPr>
        <p:spPr>
          <a:xfrm>
            <a:off x="4091940" y="215265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78D5311-C0E1-F402-3193-A08688B7601D}"/>
              </a:ext>
            </a:extLst>
          </p:cNvPr>
          <p:cNvSpPr txBox="1"/>
          <p:nvPr/>
        </p:nvSpPr>
        <p:spPr>
          <a:xfrm>
            <a:off x="2020602" y="2714224"/>
            <a:ext cx="3832498" cy="1794337"/>
          </a:xfrm>
          <a:prstGeom prst="rect">
            <a:avLst/>
          </a:prstGeom>
          <a:noFill/>
        </p:spPr>
        <p:txBody>
          <a:bodyPr wrap="square" rtlCol="0">
            <a:spAutoFit/>
          </a:bodyPr>
          <a:lstStyle/>
          <a:p>
            <a:pPr marL="152400" indent="0" algn="l">
              <a:lnSpc>
                <a:spcPct val="115000"/>
              </a:lnSpc>
            </a:pPr>
            <a:r>
              <a:rPr lang="en-US" sz="1200" b="1" dirty="0">
                <a:solidFill>
                  <a:schemeClr val="tx1"/>
                </a:solidFill>
                <a:latin typeface="Work Sans" pitchFamily="2" charset="0"/>
              </a:rPr>
              <a:t>Open                    </a:t>
            </a:r>
          </a:p>
          <a:p>
            <a:pPr marL="152400" indent="0" algn="l">
              <a:lnSpc>
                <a:spcPct val="115000"/>
              </a:lnSpc>
            </a:pPr>
            <a:r>
              <a:rPr lang="en-US" sz="1200" b="1" dirty="0">
                <a:solidFill>
                  <a:schemeClr val="tx1"/>
                </a:solidFill>
                <a:latin typeface="Work Sans" pitchFamily="2" charset="0"/>
              </a:rPr>
              <a:t>High                     </a:t>
            </a:r>
          </a:p>
          <a:p>
            <a:pPr marL="152400" indent="0" algn="l">
              <a:lnSpc>
                <a:spcPct val="115000"/>
              </a:lnSpc>
            </a:pPr>
            <a:r>
              <a:rPr lang="en-US" sz="1200" b="1" dirty="0">
                <a:solidFill>
                  <a:schemeClr val="tx1"/>
                </a:solidFill>
                <a:latin typeface="Work Sans" pitchFamily="2" charset="0"/>
              </a:rPr>
              <a:t>Low                     </a:t>
            </a:r>
          </a:p>
          <a:p>
            <a:pPr marL="152400" indent="0" algn="l">
              <a:lnSpc>
                <a:spcPct val="115000"/>
              </a:lnSpc>
            </a:pPr>
            <a:r>
              <a:rPr lang="en-US" sz="1200" b="1" dirty="0">
                <a:solidFill>
                  <a:schemeClr val="tx1"/>
                </a:solidFill>
                <a:latin typeface="Work Sans" pitchFamily="2" charset="0"/>
              </a:rPr>
              <a:t>Close                 </a:t>
            </a:r>
          </a:p>
          <a:p>
            <a:pPr marL="152400" indent="0" algn="l">
              <a:lnSpc>
                <a:spcPct val="115000"/>
              </a:lnSpc>
            </a:pPr>
            <a:r>
              <a:rPr lang="en-US" sz="1200" b="1" dirty="0">
                <a:solidFill>
                  <a:schemeClr val="tx1"/>
                </a:solidFill>
                <a:latin typeface="Work Sans" pitchFamily="2" charset="0"/>
              </a:rPr>
              <a:t>Adj Close             </a:t>
            </a:r>
          </a:p>
          <a:p>
            <a:pPr marL="152400" indent="0" algn="l">
              <a:lnSpc>
                <a:spcPct val="115000"/>
              </a:lnSpc>
            </a:pPr>
            <a:r>
              <a:rPr lang="en-US" sz="1200" b="1" dirty="0">
                <a:solidFill>
                  <a:schemeClr val="tx1"/>
                </a:solidFill>
                <a:latin typeface="Work Sans" pitchFamily="2" charset="0"/>
              </a:rPr>
              <a:t>Volume                 </a:t>
            </a:r>
          </a:p>
          <a:p>
            <a:pPr marL="152400" indent="0" algn="l">
              <a:lnSpc>
                <a:spcPct val="115000"/>
              </a:lnSpc>
            </a:pPr>
            <a:r>
              <a:rPr lang="en-US" sz="1200" b="1" dirty="0" err="1">
                <a:solidFill>
                  <a:schemeClr val="tx1"/>
                </a:solidFill>
                <a:latin typeface="Work Sans" pitchFamily="2" charset="0"/>
              </a:rPr>
              <a:t>company_name</a:t>
            </a:r>
            <a:r>
              <a:rPr lang="en-US" sz="1200" b="1" dirty="0">
                <a:solidFill>
                  <a:schemeClr val="tx1"/>
                </a:solidFill>
                <a:latin typeface="Work Sans" pitchFamily="2" charset="0"/>
              </a:rPr>
              <a:t>     </a:t>
            </a:r>
          </a:p>
          <a:p>
            <a:endParaRPr lang="en-IN" dirty="0"/>
          </a:p>
        </p:txBody>
      </p:sp>
    </p:spTree>
    <p:extLst>
      <p:ext uri="{BB962C8B-B14F-4D97-AF65-F5344CB8AC3E}">
        <p14:creationId xmlns:p14="http://schemas.microsoft.com/office/powerpoint/2010/main" val="349933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974847" y="2444769"/>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t>
            </a:r>
            <a:br>
              <a:rPr lang="en-US" dirty="0"/>
            </a:br>
            <a:r>
              <a:rPr lang="en-US" dirty="0"/>
              <a:t>Visualization</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6" name="Picture 4" descr="Data Visualization png images | Klipartz">
            <a:extLst>
              <a:ext uri="{FF2B5EF4-FFF2-40B4-BE49-F238E27FC236}">
                <a16:creationId xmlns:a16="http://schemas.microsoft.com/office/drawing/2014/main" id="{1AAED274-0986-E23E-BE63-73B360ED7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937" y="2117452"/>
            <a:ext cx="3017317" cy="253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0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pic>
        <p:nvPicPr>
          <p:cNvPr id="7" name="Picture 6">
            <a:extLst>
              <a:ext uri="{FF2B5EF4-FFF2-40B4-BE49-F238E27FC236}">
                <a16:creationId xmlns:a16="http://schemas.microsoft.com/office/drawing/2014/main" id="{FE86E8C3-B6C0-73A1-931B-B45410964A31}"/>
              </a:ext>
            </a:extLst>
          </p:cNvPr>
          <p:cNvPicPr>
            <a:picLocks noChangeAspect="1"/>
          </p:cNvPicPr>
          <p:nvPr/>
        </p:nvPicPr>
        <p:blipFill rotWithShape="1">
          <a:blip r:embed="rId3"/>
          <a:srcRect l="21166" t="20231" r="21750" b="12296"/>
          <a:stretch/>
        </p:blipFill>
        <p:spPr>
          <a:xfrm>
            <a:off x="941045" y="1165860"/>
            <a:ext cx="7319035" cy="3208020"/>
          </a:xfrm>
          <a:prstGeom prst="rect">
            <a:avLst/>
          </a:prstGeom>
        </p:spPr>
      </p:pic>
      <p:sp>
        <p:nvSpPr>
          <p:cNvPr id="9" name="Title 8">
            <a:extLst>
              <a:ext uri="{FF2B5EF4-FFF2-40B4-BE49-F238E27FC236}">
                <a16:creationId xmlns:a16="http://schemas.microsoft.com/office/drawing/2014/main" id="{9A2B9E7D-35FC-48A7-FD5B-6F47FFDF1A3E}"/>
              </a:ext>
            </a:extLst>
          </p:cNvPr>
          <p:cNvSpPr>
            <a:spLocks noGrp="1"/>
          </p:cNvSpPr>
          <p:nvPr>
            <p:ph type="title"/>
          </p:nvPr>
        </p:nvSpPr>
        <p:spPr/>
        <p:txBody>
          <a:bodyPr/>
          <a:lstStyle/>
          <a:p>
            <a:r>
              <a:rPr lang="en-US" sz="2800" dirty="0"/>
              <a:t>Closing price of each stock</a:t>
            </a:r>
            <a:br>
              <a:rPr lang="en-IN"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9" name="Title 8">
            <a:extLst>
              <a:ext uri="{FF2B5EF4-FFF2-40B4-BE49-F238E27FC236}">
                <a16:creationId xmlns:a16="http://schemas.microsoft.com/office/drawing/2014/main" id="{9A2B9E7D-35FC-48A7-FD5B-6F47FFDF1A3E}"/>
              </a:ext>
            </a:extLst>
          </p:cNvPr>
          <p:cNvSpPr>
            <a:spLocks noGrp="1"/>
          </p:cNvSpPr>
          <p:nvPr>
            <p:ph type="title"/>
          </p:nvPr>
        </p:nvSpPr>
        <p:spPr>
          <a:xfrm>
            <a:off x="637025" y="295979"/>
            <a:ext cx="7717500" cy="572700"/>
          </a:xfrm>
        </p:spPr>
        <p:txBody>
          <a:bodyPr/>
          <a:lstStyle/>
          <a:p>
            <a:r>
              <a:rPr lang="en-IN" sz="2800" dirty="0"/>
              <a:t>Sales volume for each stock</a:t>
            </a:r>
            <a:br>
              <a:rPr lang="en-IN" dirty="0"/>
            </a:br>
            <a:endParaRPr lang="en-IN" dirty="0"/>
          </a:p>
        </p:txBody>
      </p:sp>
      <p:pic>
        <p:nvPicPr>
          <p:cNvPr id="3" name="Picture 2">
            <a:extLst>
              <a:ext uri="{FF2B5EF4-FFF2-40B4-BE49-F238E27FC236}">
                <a16:creationId xmlns:a16="http://schemas.microsoft.com/office/drawing/2014/main" id="{6FA59F18-ACCC-FDCD-17F3-7AC4FD7ACE49}"/>
              </a:ext>
            </a:extLst>
          </p:cNvPr>
          <p:cNvPicPr>
            <a:picLocks noChangeAspect="1"/>
          </p:cNvPicPr>
          <p:nvPr/>
        </p:nvPicPr>
        <p:blipFill rotWithShape="1">
          <a:blip r:embed="rId3"/>
          <a:srcRect l="21333" t="19787" r="21334" b="10963"/>
          <a:stretch/>
        </p:blipFill>
        <p:spPr>
          <a:xfrm>
            <a:off x="1295400" y="1055825"/>
            <a:ext cx="6553200" cy="3424736"/>
          </a:xfrm>
          <a:prstGeom prst="rect">
            <a:avLst/>
          </a:prstGeom>
        </p:spPr>
      </p:pic>
    </p:spTree>
    <p:extLst>
      <p:ext uri="{BB962C8B-B14F-4D97-AF65-F5344CB8AC3E}">
        <p14:creationId xmlns:p14="http://schemas.microsoft.com/office/powerpoint/2010/main" val="311462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9" name="Title 8">
            <a:extLst>
              <a:ext uri="{FF2B5EF4-FFF2-40B4-BE49-F238E27FC236}">
                <a16:creationId xmlns:a16="http://schemas.microsoft.com/office/drawing/2014/main" id="{9A2B9E7D-35FC-48A7-FD5B-6F47FFDF1A3E}"/>
              </a:ext>
            </a:extLst>
          </p:cNvPr>
          <p:cNvSpPr>
            <a:spLocks noGrp="1"/>
          </p:cNvSpPr>
          <p:nvPr>
            <p:ph type="title"/>
          </p:nvPr>
        </p:nvSpPr>
        <p:spPr>
          <a:xfrm>
            <a:off x="637025" y="295979"/>
            <a:ext cx="7717500" cy="572700"/>
          </a:xfrm>
        </p:spPr>
        <p:txBody>
          <a:bodyPr/>
          <a:lstStyle/>
          <a:p>
            <a:r>
              <a:rPr lang="en-IN" dirty="0"/>
              <a:t>Stock Analysis</a:t>
            </a:r>
            <a:br>
              <a:rPr lang="en-IN" dirty="0"/>
            </a:br>
            <a:endParaRPr lang="en-IN" dirty="0"/>
          </a:p>
        </p:txBody>
      </p:sp>
      <p:pic>
        <p:nvPicPr>
          <p:cNvPr id="4" name="Picture 3">
            <a:extLst>
              <a:ext uri="{FF2B5EF4-FFF2-40B4-BE49-F238E27FC236}">
                <a16:creationId xmlns:a16="http://schemas.microsoft.com/office/drawing/2014/main" id="{4E5B3C00-FF44-D5FD-EB94-9AF2CAD12072}"/>
              </a:ext>
            </a:extLst>
          </p:cNvPr>
          <p:cNvPicPr>
            <a:picLocks noChangeAspect="1"/>
          </p:cNvPicPr>
          <p:nvPr/>
        </p:nvPicPr>
        <p:blipFill rotWithShape="1">
          <a:blip r:embed="rId3"/>
          <a:srcRect l="21416" t="21333" r="21250" b="11556"/>
          <a:stretch/>
        </p:blipFill>
        <p:spPr>
          <a:xfrm>
            <a:off x="1390650" y="1013460"/>
            <a:ext cx="6362700" cy="3451860"/>
          </a:xfrm>
          <a:prstGeom prst="rect">
            <a:avLst/>
          </a:prstGeom>
        </p:spPr>
      </p:pic>
    </p:spTree>
    <p:extLst>
      <p:ext uri="{BB962C8B-B14F-4D97-AF65-F5344CB8AC3E}">
        <p14:creationId xmlns:p14="http://schemas.microsoft.com/office/powerpoint/2010/main" val="206643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9" name="Title 8">
            <a:extLst>
              <a:ext uri="{FF2B5EF4-FFF2-40B4-BE49-F238E27FC236}">
                <a16:creationId xmlns:a16="http://schemas.microsoft.com/office/drawing/2014/main" id="{9A2B9E7D-35FC-48A7-FD5B-6F47FFDF1A3E}"/>
              </a:ext>
            </a:extLst>
          </p:cNvPr>
          <p:cNvSpPr>
            <a:spLocks noGrp="1"/>
          </p:cNvSpPr>
          <p:nvPr>
            <p:ph type="title"/>
          </p:nvPr>
        </p:nvSpPr>
        <p:spPr>
          <a:xfrm>
            <a:off x="652265" y="174059"/>
            <a:ext cx="7717500" cy="572700"/>
          </a:xfrm>
        </p:spPr>
        <p:txBody>
          <a:bodyPr/>
          <a:lstStyle/>
          <a:p>
            <a:r>
              <a:rPr lang="en-IN" dirty="0"/>
              <a:t>Risk by Expected Return</a:t>
            </a:r>
            <a:br>
              <a:rPr lang="en-IN" dirty="0"/>
            </a:br>
            <a:endParaRPr lang="en-IN" dirty="0"/>
          </a:p>
        </p:txBody>
      </p:sp>
      <p:pic>
        <p:nvPicPr>
          <p:cNvPr id="3" name="Picture 2">
            <a:extLst>
              <a:ext uri="{FF2B5EF4-FFF2-40B4-BE49-F238E27FC236}">
                <a16:creationId xmlns:a16="http://schemas.microsoft.com/office/drawing/2014/main" id="{26700F1A-F299-E308-2894-66794018817C}"/>
              </a:ext>
            </a:extLst>
          </p:cNvPr>
          <p:cNvPicPr>
            <a:picLocks noChangeAspect="1"/>
          </p:cNvPicPr>
          <p:nvPr/>
        </p:nvPicPr>
        <p:blipFill rotWithShape="1">
          <a:blip r:embed="rId3"/>
          <a:srcRect l="21499" t="20889" r="25835" b="6963"/>
          <a:stretch/>
        </p:blipFill>
        <p:spPr>
          <a:xfrm>
            <a:off x="1764030" y="868679"/>
            <a:ext cx="5615940" cy="3710940"/>
          </a:xfrm>
          <a:prstGeom prst="rect">
            <a:avLst/>
          </a:prstGeom>
        </p:spPr>
      </p:pic>
    </p:spTree>
    <p:extLst>
      <p:ext uri="{BB962C8B-B14F-4D97-AF65-F5344CB8AC3E}">
        <p14:creationId xmlns:p14="http://schemas.microsoft.com/office/powerpoint/2010/main" val="290643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810700" y="2435460"/>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Building the model</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onclusion, Planning Color Vector Icon Which Can Easily Modify or Edit  Stock Vector - Illustration of solving, edit: 169466784">
            <a:extLst>
              <a:ext uri="{FF2B5EF4-FFF2-40B4-BE49-F238E27FC236}">
                <a16:creationId xmlns:a16="http://schemas.microsoft.com/office/drawing/2014/main" id="{97FEFBDA-2F79-7615-71CC-328B84E62C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585904" y="1900934"/>
            <a:ext cx="2864770" cy="286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6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7" name="Google Shape;1487;p33"/>
          <p:cNvSpPr txBox="1">
            <a:spLocks noGrp="1"/>
          </p:cNvSpPr>
          <p:nvPr>
            <p:ph type="subTitle" idx="4"/>
          </p:nvPr>
        </p:nvSpPr>
        <p:spPr>
          <a:xfrm>
            <a:off x="1271325" y="534975"/>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Simple RNN</a:t>
            </a:r>
            <a:endParaRPr sz="2800" dirty="0"/>
          </a:p>
        </p:txBody>
      </p:sp>
      <p:sp>
        <p:nvSpPr>
          <p:cNvPr id="1489" name="Google Shape;1489;p33"/>
          <p:cNvSpPr txBox="1">
            <a:spLocks noGrp="1"/>
          </p:cNvSpPr>
          <p:nvPr>
            <p:ph type="subTitle" idx="1"/>
          </p:nvPr>
        </p:nvSpPr>
        <p:spPr>
          <a:xfrm>
            <a:off x="619860" y="1166774"/>
            <a:ext cx="4005480" cy="3085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 Sequential()</a:t>
            </a:r>
          </a:p>
          <a:p>
            <a:pPr marL="0" lvl="0" indent="0" algn="l" rtl="0">
              <a:spcBef>
                <a:spcPts val="0"/>
              </a:spcBef>
              <a:spcAft>
                <a:spcPts val="0"/>
              </a:spcAft>
              <a:buNone/>
            </a:pPr>
            <a:r>
              <a:rPr lang="en-IN" dirty="0" err="1"/>
              <a:t>model.add</a:t>
            </a:r>
            <a:r>
              <a:rPr lang="en-IN" dirty="0"/>
              <a:t>(</a:t>
            </a:r>
            <a:r>
              <a:rPr lang="en-IN" b="1" dirty="0" err="1"/>
              <a:t>SimpleRNN</a:t>
            </a:r>
            <a:r>
              <a:rPr lang="en-IN" dirty="0"/>
              <a:t>(128, </a:t>
            </a:r>
            <a:r>
              <a:rPr lang="en-IN" dirty="0" err="1"/>
              <a:t>return_sequences</a:t>
            </a:r>
            <a:r>
              <a:rPr lang="en-IN" dirty="0"/>
              <a:t>=True, </a:t>
            </a:r>
            <a:r>
              <a:rPr lang="en-IN" dirty="0" err="1"/>
              <a:t>input_shape</a:t>
            </a:r>
            <a:r>
              <a:rPr lang="en-IN" dirty="0"/>
              <a:t>=(</a:t>
            </a:r>
            <a:r>
              <a:rPr lang="en-IN" dirty="0" err="1"/>
              <a:t>x_train.shape</a:t>
            </a:r>
            <a:r>
              <a:rPr lang="en-IN" dirty="0"/>
              <a:t>[1], 1), activation='</a:t>
            </a:r>
            <a:r>
              <a:rPr lang="en-IN" dirty="0" err="1"/>
              <a:t>relu</a:t>
            </a:r>
            <a:r>
              <a:rPr lang="en-IN" dirty="0"/>
              <a:t>’))</a:t>
            </a:r>
          </a:p>
          <a:p>
            <a:pPr marL="0" lvl="0" indent="0" algn="l" rtl="0">
              <a:spcBef>
                <a:spcPts val="0"/>
              </a:spcBef>
              <a:spcAft>
                <a:spcPts val="0"/>
              </a:spcAft>
              <a:buNone/>
            </a:pPr>
            <a:r>
              <a:rPr lang="en-IN" dirty="0" err="1"/>
              <a:t>model.add</a:t>
            </a:r>
            <a:r>
              <a:rPr lang="en-IN" dirty="0"/>
              <a:t>(Dropout(0.2))  </a:t>
            </a:r>
          </a:p>
          <a:p>
            <a:pPr marL="0" lvl="0" indent="0" algn="l" rtl="0">
              <a:spcBef>
                <a:spcPts val="0"/>
              </a:spcBef>
              <a:spcAft>
                <a:spcPts val="0"/>
              </a:spcAft>
              <a:buNone/>
            </a:pPr>
            <a:r>
              <a:rPr lang="en-IN" dirty="0" err="1"/>
              <a:t>model.add</a:t>
            </a:r>
            <a:r>
              <a:rPr lang="en-IN" dirty="0"/>
              <a:t>(</a:t>
            </a:r>
            <a:r>
              <a:rPr lang="en-IN" b="1" dirty="0" err="1"/>
              <a:t>SimpleRNN</a:t>
            </a:r>
            <a:r>
              <a:rPr lang="en-IN" dirty="0"/>
              <a:t>(64,return_sequences=False, activation='</a:t>
            </a:r>
            <a:r>
              <a:rPr lang="en-IN" dirty="0" err="1"/>
              <a:t>relu</a:t>
            </a:r>
            <a:r>
              <a:rPr lang="en-IN" dirty="0"/>
              <a:t>’))</a:t>
            </a:r>
          </a:p>
          <a:p>
            <a:pPr marL="0" lvl="0" indent="0" algn="l" rtl="0">
              <a:spcBef>
                <a:spcPts val="0"/>
              </a:spcBef>
              <a:spcAft>
                <a:spcPts val="0"/>
              </a:spcAft>
              <a:buNone/>
            </a:pPr>
            <a:r>
              <a:rPr lang="en-IN" dirty="0" err="1"/>
              <a:t>model.add</a:t>
            </a:r>
            <a:r>
              <a:rPr lang="en-IN" dirty="0"/>
              <a:t>(Dropout(0.2))</a:t>
            </a:r>
          </a:p>
          <a:p>
            <a:pPr marL="0" lvl="0" indent="0" algn="l" rtl="0">
              <a:spcBef>
                <a:spcPts val="0"/>
              </a:spcBef>
              <a:spcAft>
                <a:spcPts val="0"/>
              </a:spcAft>
              <a:buNone/>
            </a:pPr>
            <a:r>
              <a:rPr lang="en-IN" dirty="0" err="1"/>
              <a:t>model.add</a:t>
            </a:r>
            <a:r>
              <a:rPr lang="en-IN" dirty="0"/>
              <a:t>(Dense(25, activation='</a:t>
            </a:r>
            <a:r>
              <a:rPr lang="en-IN" dirty="0" err="1"/>
              <a:t>relu</a:t>
            </a:r>
            <a:r>
              <a:rPr lang="en-IN" dirty="0"/>
              <a:t>’))</a:t>
            </a:r>
          </a:p>
          <a:p>
            <a:pPr marL="0" lvl="0" indent="0" algn="l" rtl="0">
              <a:spcBef>
                <a:spcPts val="0"/>
              </a:spcBef>
              <a:spcAft>
                <a:spcPts val="0"/>
              </a:spcAft>
              <a:buNone/>
            </a:pPr>
            <a:r>
              <a:rPr lang="en-IN" dirty="0" err="1"/>
              <a:t>model.add</a:t>
            </a:r>
            <a:r>
              <a:rPr lang="en-IN" dirty="0"/>
              <a:t>(Dense(1))</a:t>
            </a:r>
          </a:p>
          <a:p>
            <a:pPr marL="0" lvl="0" indent="0" algn="l" rtl="0">
              <a:spcBef>
                <a:spcPts val="0"/>
              </a:spcBef>
              <a:spcAft>
                <a:spcPts val="0"/>
              </a:spcAft>
              <a:buNone/>
            </a:pPr>
            <a:r>
              <a:rPr lang="en-IN" dirty="0" err="1"/>
              <a:t>model.compile</a:t>
            </a:r>
            <a:r>
              <a:rPr lang="en-IN" dirty="0"/>
              <a:t>(optimizer='</a:t>
            </a:r>
            <a:r>
              <a:rPr lang="en-IN" dirty="0" err="1"/>
              <a:t>adam</a:t>
            </a:r>
            <a:r>
              <a:rPr lang="en-IN" dirty="0"/>
              <a:t>', loss='</a:t>
            </a:r>
            <a:r>
              <a:rPr lang="en-IN" dirty="0" err="1"/>
              <a:t>mean_squared_error</a:t>
            </a: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RMSE :  11.953407775984201</a:t>
            </a:r>
            <a:endParaRPr b="1" dirty="0"/>
          </a:p>
        </p:txBody>
      </p:sp>
      <p:sp>
        <p:nvSpPr>
          <p:cNvPr id="1492" name="Google Shape;1492;p33"/>
          <p:cNvSpPr txBox="1">
            <a:spLocks noGrp="1"/>
          </p:cNvSpPr>
          <p:nvPr>
            <p:ph type="subTitle" idx="6"/>
          </p:nvPr>
        </p:nvSpPr>
        <p:spPr>
          <a:xfrm>
            <a:off x="5567177" y="534975"/>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LSTM</a:t>
            </a:r>
            <a:endParaRPr sz="2800" dirty="0"/>
          </a:p>
        </p:txBody>
      </p:sp>
      <p:sp>
        <p:nvSpPr>
          <p:cNvPr id="6" name="Google Shape;1489;p33">
            <a:extLst>
              <a:ext uri="{FF2B5EF4-FFF2-40B4-BE49-F238E27FC236}">
                <a16:creationId xmlns:a16="http://schemas.microsoft.com/office/drawing/2014/main" id="{564D0B26-09D0-6E71-6FC4-8C84317B99A8}"/>
              </a:ext>
            </a:extLst>
          </p:cNvPr>
          <p:cNvSpPr txBox="1">
            <a:spLocks/>
          </p:cNvSpPr>
          <p:nvPr/>
        </p:nvSpPr>
        <p:spPr>
          <a:xfrm>
            <a:off x="4948020" y="1166774"/>
            <a:ext cx="4005480" cy="3085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1pPr>
            <a:lvl2pPr marL="914400" marR="0" lvl="1"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2pPr>
            <a:lvl3pPr marL="1371600" marR="0" lvl="2"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3pPr>
            <a:lvl4pPr marL="1828800" marR="0" lvl="3"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4pPr>
            <a:lvl5pPr marL="2286000" marR="0" lvl="4"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5pPr>
            <a:lvl6pPr marL="2743200" marR="0" lvl="5"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6pPr>
            <a:lvl7pPr marL="3200400" marR="0" lvl="6"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7pPr>
            <a:lvl8pPr marL="3657600" marR="0" lvl="7"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8pPr>
            <a:lvl9pPr marL="4114800" marR="0" lvl="8" indent="-304800" algn="ctr" rtl="0" eaLnBrk="1" hangingPunct="1">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9pPr>
          </a:lstStyle>
          <a:p>
            <a:pPr marL="0" indent="0" algn="l"/>
            <a:r>
              <a:rPr lang="en-IN" dirty="0"/>
              <a:t>model = Sequential()</a:t>
            </a:r>
          </a:p>
          <a:p>
            <a:pPr marL="0" indent="0" algn="l"/>
            <a:r>
              <a:rPr lang="en-IN" dirty="0" err="1"/>
              <a:t>model.add</a:t>
            </a:r>
            <a:r>
              <a:rPr lang="en-IN" dirty="0"/>
              <a:t>(</a:t>
            </a:r>
            <a:r>
              <a:rPr lang="en-IN" b="1" dirty="0"/>
              <a:t>LSTM</a:t>
            </a:r>
            <a:r>
              <a:rPr lang="en-IN" dirty="0"/>
              <a:t>(128, </a:t>
            </a:r>
          </a:p>
          <a:p>
            <a:pPr marL="0" indent="0" algn="l"/>
            <a:r>
              <a:rPr lang="en-IN" dirty="0" err="1"/>
              <a:t>return_sequences</a:t>
            </a:r>
            <a:r>
              <a:rPr lang="en-IN" dirty="0"/>
              <a:t>=True, </a:t>
            </a:r>
            <a:r>
              <a:rPr lang="en-IN" dirty="0" err="1"/>
              <a:t>input_shape</a:t>
            </a:r>
            <a:r>
              <a:rPr lang="en-IN" dirty="0"/>
              <a:t>=(</a:t>
            </a:r>
            <a:r>
              <a:rPr lang="en-IN" dirty="0" err="1"/>
              <a:t>x_train.shape</a:t>
            </a:r>
            <a:r>
              <a:rPr lang="en-IN" dirty="0"/>
              <a:t>[1], 1), activation='</a:t>
            </a:r>
            <a:r>
              <a:rPr lang="en-IN" dirty="0" err="1"/>
              <a:t>relu</a:t>
            </a:r>
            <a:r>
              <a:rPr lang="en-IN" dirty="0"/>
              <a:t>’))</a:t>
            </a:r>
          </a:p>
          <a:p>
            <a:pPr marL="0" indent="0" algn="l"/>
            <a:r>
              <a:rPr lang="en-IN" dirty="0" err="1"/>
              <a:t>model.add</a:t>
            </a:r>
            <a:r>
              <a:rPr lang="en-IN" dirty="0"/>
              <a:t>(Dropout(0.2))  </a:t>
            </a:r>
          </a:p>
          <a:p>
            <a:pPr marL="0" indent="0" algn="l"/>
            <a:r>
              <a:rPr lang="en-IN" dirty="0" err="1"/>
              <a:t>model.add</a:t>
            </a:r>
            <a:r>
              <a:rPr lang="en-IN" dirty="0"/>
              <a:t>(</a:t>
            </a:r>
            <a:r>
              <a:rPr lang="en-IN" b="1" dirty="0"/>
              <a:t>LSTM</a:t>
            </a:r>
            <a:r>
              <a:rPr lang="en-IN" dirty="0"/>
              <a:t>(64,return_sequences=False, activation='</a:t>
            </a:r>
            <a:r>
              <a:rPr lang="en-IN" dirty="0" err="1"/>
              <a:t>relu</a:t>
            </a:r>
            <a:r>
              <a:rPr lang="en-IN" dirty="0"/>
              <a:t>’))</a:t>
            </a:r>
          </a:p>
          <a:p>
            <a:pPr marL="0" indent="0" algn="l"/>
            <a:r>
              <a:rPr lang="en-IN" dirty="0" err="1"/>
              <a:t>model.add</a:t>
            </a:r>
            <a:r>
              <a:rPr lang="en-IN" dirty="0"/>
              <a:t>(Dropout(0.2))</a:t>
            </a:r>
          </a:p>
          <a:p>
            <a:pPr marL="0" indent="0" algn="l"/>
            <a:r>
              <a:rPr lang="en-IN" dirty="0" err="1"/>
              <a:t>model.add</a:t>
            </a:r>
            <a:r>
              <a:rPr lang="en-IN" dirty="0"/>
              <a:t>(Dense(25, activation='</a:t>
            </a:r>
            <a:r>
              <a:rPr lang="en-IN" dirty="0" err="1"/>
              <a:t>relu</a:t>
            </a:r>
            <a:r>
              <a:rPr lang="en-IN" dirty="0"/>
              <a:t>’))</a:t>
            </a:r>
          </a:p>
          <a:p>
            <a:pPr marL="0" indent="0" algn="l"/>
            <a:r>
              <a:rPr lang="en-IN" dirty="0" err="1"/>
              <a:t>model.add</a:t>
            </a:r>
            <a:r>
              <a:rPr lang="en-IN" dirty="0"/>
              <a:t>(Dense(1))</a:t>
            </a:r>
          </a:p>
          <a:p>
            <a:pPr marL="0" indent="0" algn="l"/>
            <a:r>
              <a:rPr lang="en-IN" dirty="0" err="1"/>
              <a:t>model.compile</a:t>
            </a:r>
            <a:r>
              <a:rPr lang="en-IN" dirty="0"/>
              <a:t>(optimizer='</a:t>
            </a:r>
            <a:r>
              <a:rPr lang="en-IN" dirty="0" err="1"/>
              <a:t>adam</a:t>
            </a:r>
            <a:r>
              <a:rPr lang="en-IN" dirty="0"/>
              <a:t>', loss='</a:t>
            </a:r>
            <a:r>
              <a:rPr lang="en-IN" dirty="0" err="1"/>
              <a:t>mean_squared_error</a:t>
            </a:r>
            <a:r>
              <a:rPr lang="en-IN" dirty="0"/>
              <a:t>’)</a:t>
            </a:r>
          </a:p>
          <a:p>
            <a:pPr marL="0" indent="0" algn="l"/>
            <a:endParaRPr lang="en-IN" dirty="0"/>
          </a:p>
          <a:p>
            <a:pPr marL="0" indent="0" algn="l"/>
            <a:r>
              <a:rPr lang="en-IN" b="1" dirty="0"/>
              <a:t>RMSE : 11.457054280916571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7" name="Google Shape;1487;p33"/>
          <p:cNvSpPr txBox="1">
            <a:spLocks noGrp="1"/>
          </p:cNvSpPr>
          <p:nvPr>
            <p:ph type="subTitle" idx="4"/>
          </p:nvPr>
        </p:nvSpPr>
        <p:spPr>
          <a:xfrm>
            <a:off x="1271325" y="534975"/>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Simple RNN</a:t>
            </a:r>
            <a:endParaRPr sz="2800" dirty="0"/>
          </a:p>
        </p:txBody>
      </p:sp>
      <p:sp>
        <p:nvSpPr>
          <p:cNvPr id="1492" name="Google Shape;1492;p33"/>
          <p:cNvSpPr txBox="1">
            <a:spLocks noGrp="1"/>
          </p:cNvSpPr>
          <p:nvPr>
            <p:ph type="subTitle" idx="6"/>
          </p:nvPr>
        </p:nvSpPr>
        <p:spPr>
          <a:xfrm>
            <a:off x="5567177" y="534975"/>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LSTM</a:t>
            </a:r>
            <a:endParaRPr sz="2800" dirty="0"/>
          </a:p>
        </p:txBody>
      </p:sp>
      <p:pic>
        <p:nvPicPr>
          <p:cNvPr id="5" name="Picture 4">
            <a:extLst>
              <a:ext uri="{FF2B5EF4-FFF2-40B4-BE49-F238E27FC236}">
                <a16:creationId xmlns:a16="http://schemas.microsoft.com/office/drawing/2014/main" id="{FF4C8054-5DEC-97FC-57F6-5424D0A5D05A}"/>
              </a:ext>
            </a:extLst>
          </p:cNvPr>
          <p:cNvPicPr>
            <a:picLocks noChangeAspect="1"/>
          </p:cNvPicPr>
          <p:nvPr/>
        </p:nvPicPr>
        <p:blipFill rotWithShape="1">
          <a:blip r:embed="rId3"/>
          <a:srcRect l="21333" t="42518" r="21417" b="17185"/>
          <a:stretch/>
        </p:blipFill>
        <p:spPr>
          <a:xfrm>
            <a:off x="4739640" y="1106700"/>
            <a:ext cx="4145280" cy="3114780"/>
          </a:xfrm>
          <a:prstGeom prst="rect">
            <a:avLst/>
          </a:prstGeom>
        </p:spPr>
      </p:pic>
      <p:pic>
        <p:nvPicPr>
          <p:cNvPr id="8" name="Picture 7">
            <a:extLst>
              <a:ext uri="{FF2B5EF4-FFF2-40B4-BE49-F238E27FC236}">
                <a16:creationId xmlns:a16="http://schemas.microsoft.com/office/drawing/2014/main" id="{F9298F86-8929-49A2-1B07-0B2D981024E0}"/>
              </a:ext>
            </a:extLst>
          </p:cNvPr>
          <p:cNvPicPr>
            <a:picLocks noChangeAspect="1"/>
          </p:cNvPicPr>
          <p:nvPr/>
        </p:nvPicPr>
        <p:blipFill rotWithShape="1">
          <a:blip r:embed="rId4"/>
          <a:srcRect l="21500" t="36593" r="21583" b="22850"/>
          <a:stretch/>
        </p:blipFill>
        <p:spPr>
          <a:xfrm>
            <a:off x="182880" y="1106700"/>
            <a:ext cx="4389120" cy="3114780"/>
          </a:xfrm>
          <a:prstGeom prst="rect">
            <a:avLst/>
          </a:prstGeom>
        </p:spPr>
      </p:pic>
    </p:spTree>
    <p:extLst>
      <p:ext uri="{BB962C8B-B14F-4D97-AF65-F5344CB8AC3E}">
        <p14:creationId xmlns:p14="http://schemas.microsoft.com/office/powerpoint/2010/main" val="302220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810700" y="2435460"/>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18" name="Picture 2" descr="Data Visualization png images | PNGWing">
            <a:extLst>
              <a:ext uri="{FF2B5EF4-FFF2-40B4-BE49-F238E27FC236}">
                <a16:creationId xmlns:a16="http://schemas.microsoft.com/office/drawing/2014/main" id="{73F1887A-09BB-5CEE-49E6-38282EE7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001" y="2237140"/>
            <a:ext cx="2495965" cy="23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89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2060734" y="2571750"/>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6943878-C6D1-25DC-4B1B-B3A37F899C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26027" y="2310747"/>
            <a:ext cx="3522300" cy="2428339"/>
          </a:xfrm>
          <a:prstGeom prst="rect">
            <a:avLst/>
          </a:prstGeom>
        </p:spPr>
      </p:pic>
      <p:sp>
        <p:nvSpPr>
          <p:cNvPr id="3" name="TextBox 2">
            <a:extLst>
              <a:ext uri="{FF2B5EF4-FFF2-40B4-BE49-F238E27FC236}">
                <a16:creationId xmlns:a16="http://schemas.microsoft.com/office/drawing/2014/main" id="{6223D2E2-32C2-08FB-BA01-3D25BE2A7490}"/>
              </a:ext>
            </a:extLst>
          </p:cNvPr>
          <p:cNvSpPr txBox="1"/>
          <p:nvPr/>
        </p:nvSpPr>
        <p:spPr>
          <a:xfrm>
            <a:off x="794387" y="6615569"/>
            <a:ext cx="4487622" cy="230832"/>
          </a:xfrm>
          <a:prstGeom prst="rect">
            <a:avLst/>
          </a:prstGeom>
          <a:noFill/>
        </p:spPr>
        <p:txBody>
          <a:bodyPr wrap="square" rtlCol="0">
            <a:spAutoFit/>
          </a:bodyPr>
          <a:lstStyle/>
          <a:p>
            <a:r>
              <a:rPr lang="en-IN" sz="900">
                <a:hlinkClick r:id="rId4" tooltip="https://www.picpedia.org/chalkboard/s/stock-pric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55424" y="1332896"/>
            <a:ext cx="7174953" cy="84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Upon comparing the two models, it becomes evident that LSTM outperforms Simple RNN since it  has a lower RMSE value.</a:t>
            </a:r>
            <a:endParaRPr sz="2800"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29923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53503" y="1138494"/>
            <a:ext cx="7174953" cy="84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Arial" panose="020B0604020202020204" pitchFamily="34" charset="0"/>
                <a:ea typeface="Arial" panose="020B0604020202020204" pitchFamily="34" charset="0"/>
              </a:rPr>
              <a:t>This project is made to help individuals make better decisions while investing in Mutual Funds as per their own risk appetite and also the ratings provided for each schemes to make informed decisions. The dashboards/reports created using the Visualization tool gives us a better understanding of the Mutual Fund Industry in India</a:t>
            </a:r>
            <a:endParaRPr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pic>
        <p:nvPicPr>
          <p:cNvPr id="4098" name="Picture 2" descr="Orange Alcohol Ink Background For Thank You Card Template Download on  Pngtree | Thank you cards, Alcohol ink, Ramadan background">
            <a:extLst>
              <a:ext uri="{FF2B5EF4-FFF2-40B4-BE49-F238E27FC236}">
                <a16:creationId xmlns:a16="http://schemas.microsoft.com/office/drawing/2014/main" id="{DFE63EC8-A3A8-189E-1194-D8B30F7BA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0" y="0"/>
            <a:ext cx="9272608"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1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1119294" y="773329"/>
            <a:ext cx="4147963" cy="844814"/>
          </a:xfrm>
          <a:prstGeom prst="rect">
            <a:avLst/>
          </a:prstGeom>
        </p:spPr>
        <p:txBody>
          <a:bodyPr spcFirstLastPara="1" wrap="square" lIns="91425" tIns="91425" rIns="91425" bIns="91425" anchor="t" anchorCtr="0">
            <a:noAutofit/>
          </a:bodyPr>
          <a:lstStyle/>
          <a:p>
            <a:pPr marL="0" indent="0" algn="l"/>
            <a:r>
              <a:rPr lang="en-US" sz="1800" dirty="0">
                <a:effectLst/>
                <a:latin typeface="Arial" panose="020B0604020202020204" pitchFamily="34" charset="0"/>
                <a:ea typeface="Arial" panose="020B0604020202020204" pitchFamily="34" charset="0"/>
              </a:rPr>
              <a:t>A stock market prediction is an attempt to forecast the future value of an individual stock, a particular sector or the market, or the market as a whole. These forecasts generally use fundamental analysis of a company or economy, or technical analysis of charts, or a combination of the two.</a:t>
            </a:r>
            <a:endParaRPr lang="en-IN" sz="1800" dirty="0">
              <a:effectLst/>
              <a:latin typeface="Arial" panose="020B0604020202020204" pitchFamily="34" charset="0"/>
              <a:ea typeface="Arial" panose="020B0604020202020204" pitchFamily="34" charset="0"/>
            </a:endParaRPr>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
        <p:nvSpPr>
          <p:cNvPr id="2" name="AutoShape 2" descr="Stock Price Prediction using Machine Learning with Source Code">
            <a:extLst>
              <a:ext uri="{FF2B5EF4-FFF2-40B4-BE49-F238E27FC236}">
                <a16:creationId xmlns:a16="http://schemas.microsoft.com/office/drawing/2014/main" id="{A0F5CF69-CE40-8CAC-2C9C-E0DF39EBC43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Stock Price Prediction using Machine Learning with Source Code">
            <a:extLst>
              <a:ext uri="{FF2B5EF4-FFF2-40B4-BE49-F238E27FC236}">
                <a16:creationId xmlns:a16="http://schemas.microsoft.com/office/drawing/2014/main" id="{55A76253-0387-4B40-1B8A-E399D60BB081}"/>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2" descr="Stock Price Prediction using Machine Learning with Source Code">
            <a:extLst>
              <a:ext uri="{FF2B5EF4-FFF2-40B4-BE49-F238E27FC236}">
                <a16:creationId xmlns:a16="http://schemas.microsoft.com/office/drawing/2014/main" id="{8298F7BF-1F99-DF73-CD60-32A02D9965DA}"/>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6" name="Picture 14" descr="77,822 Stock Price Up Icons - Free in ...">
            <a:extLst>
              <a:ext uri="{FF2B5EF4-FFF2-40B4-BE49-F238E27FC236}">
                <a16:creationId xmlns:a16="http://schemas.microsoft.com/office/drawing/2014/main" id="{2AEFC9B6-6D99-6BA4-001A-9033C54DE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837" y="855010"/>
            <a:ext cx="2686059" cy="2686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40508" y="2399206"/>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2034886" y="2526462"/>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Aim :</a:t>
            </a:r>
            <a:endParaRPr dirty="0"/>
          </a:p>
        </p:txBody>
      </p:sp>
      <p:sp>
        <p:nvSpPr>
          <p:cNvPr id="1447" name="Google Shape;1447;p31"/>
          <p:cNvSpPr txBox="1">
            <a:spLocks noGrp="1"/>
          </p:cNvSpPr>
          <p:nvPr>
            <p:ph type="title" idx="2"/>
          </p:nvPr>
        </p:nvSpPr>
        <p:spPr>
          <a:xfrm>
            <a:off x="580733" y="2635306"/>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554;p36">
            <a:extLst>
              <a:ext uri="{FF2B5EF4-FFF2-40B4-BE49-F238E27FC236}">
                <a16:creationId xmlns:a16="http://schemas.microsoft.com/office/drawing/2014/main" id="{84062EE9-2C16-34B7-6C05-B568D09B12F1}"/>
              </a:ext>
            </a:extLst>
          </p:cNvPr>
          <p:cNvSpPr txBox="1">
            <a:spLocks/>
          </p:cNvSpPr>
          <p:nvPr/>
        </p:nvSpPr>
        <p:spPr>
          <a:xfrm>
            <a:off x="559110" y="3804592"/>
            <a:ext cx="9589772" cy="1199969"/>
          </a:xfrm>
          <a:prstGeom prst="rect">
            <a:avLst/>
          </a:prstGeom>
          <a:noFill/>
          <a:ln>
            <a:noFill/>
          </a:ln>
        </p:spPr>
        <p:txBody>
          <a:bodyPr spcFirstLastPara="1" wrap="square" lIns="91425" tIns="91425" rIns="91425" bIns="91425" anchor="t" anchorCtr="0">
            <a:noAutofit/>
          </a:bodyPr>
          <a:lstStyle/>
          <a:p>
            <a:pPr marL="285750" indent="-285750" algn="l">
              <a:buClrTx/>
              <a:buFont typeface="Arial" panose="020B0604020202020204" pitchFamily="34" charset="0"/>
              <a:buChar char="•"/>
            </a:pPr>
            <a:endParaRPr lang="en-IN" sz="1600" dirty="0">
              <a:solidFill>
                <a:sysClr val="windowText" lastClr="000000"/>
              </a:solidFill>
              <a:latin typeface="Arial" panose="020B0604020202020204" pitchFamily="34" charset="0"/>
              <a:ea typeface="Arial" panose="020B0604020202020204" pitchFamily="34" charset="0"/>
            </a:endParaRPr>
          </a:p>
        </p:txBody>
      </p:sp>
      <p:pic>
        <p:nvPicPr>
          <p:cNvPr id="5122" name="Picture 2" descr="Aims And Objectives PNG Images With ...">
            <a:extLst>
              <a:ext uri="{FF2B5EF4-FFF2-40B4-BE49-F238E27FC236}">
                <a16:creationId xmlns:a16="http://schemas.microsoft.com/office/drawing/2014/main" id="{83792649-62D9-39C1-BEC1-D283728BA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261" y="1964107"/>
            <a:ext cx="3780759" cy="28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2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1079925" y="1231525"/>
            <a:ext cx="7174953" cy="844814"/>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0" indent="0" algn="l"/>
            <a:r>
              <a:rPr lang="en-US" sz="1800" dirty="0">
                <a:effectLst/>
                <a:latin typeface="Arial" panose="020B0604020202020204" pitchFamily="34" charset="0"/>
                <a:ea typeface="Arial" panose="020B0604020202020204" pitchFamily="34" charset="0"/>
              </a:rPr>
              <a:t>This project focuses on the analysis and prediction of stock data for major tech companies using the stock prices of  Apple (AAPL), Google (GOOG), Microsoft (MSFT), Amazon (AMZN), and Tesla (TSLA). The data used us the historical stock information of each stock, various metrics, and advanced machine learning techniques. This project aims to provide valuable insights for investors.</a:t>
            </a:r>
            <a:endParaRPr lang="en-IN" sz="1800" dirty="0">
              <a:effectLst/>
              <a:latin typeface="Arial" panose="020B0604020202020204" pitchFamily="34" charset="0"/>
              <a:ea typeface="Arial" panose="020B0604020202020204" pitchFamily="34" charset="0"/>
            </a:endParaRPr>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pic>
        <p:nvPicPr>
          <p:cNvPr id="6152" name="Picture 8" descr="Logo, google, g icon - Free download on ...">
            <a:extLst>
              <a:ext uri="{FF2B5EF4-FFF2-40B4-BE49-F238E27FC236}">
                <a16:creationId xmlns:a16="http://schemas.microsoft.com/office/drawing/2014/main" id="{08F411CF-B5C2-4425-D0A6-B7F7A6646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85" y="340884"/>
            <a:ext cx="884509" cy="88450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icrosoft Logo Png - Free Transparent PNG Logos">
            <a:extLst>
              <a:ext uri="{FF2B5EF4-FFF2-40B4-BE49-F238E27FC236}">
                <a16:creationId xmlns:a16="http://schemas.microsoft.com/office/drawing/2014/main" id="{9FB4202B-B5B1-E271-1459-A98C34B11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440" y="372158"/>
            <a:ext cx="792789" cy="659173"/>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Apple Logo PNG Transparent Images - PNG All">
            <a:extLst>
              <a:ext uri="{FF2B5EF4-FFF2-40B4-BE49-F238E27FC236}">
                <a16:creationId xmlns:a16="http://schemas.microsoft.com/office/drawing/2014/main" id="{B370D092-D7AB-7073-1490-C1384C708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734" y="216726"/>
            <a:ext cx="1419606" cy="1008667"/>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Tesla logo PNG transparent image download, size: 1600x1600px">
            <a:extLst>
              <a:ext uri="{FF2B5EF4-FFF2-40B4-BE49-F238E27FC236}">
                <a16:creationId xmlns:a16="http://schemas.microsoft.com/office/drawing/2014/main" id="{E4E52454-58E7-694A-C813-008FE07ED6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2357" y="405569"/>
            <a:ext cx="900389" cy="752868"/>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3B8EC89B-E7D3-5C0D-2181-6003DD8495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740" y="405569"/>
            <a:ext cx="927327" cy="92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0" y="500938"/>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2045297" y="2348098"/>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Structure</a:t>
            </a:r>
            <a:endParaRPr dirty="0"/>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449" name="Google Shape;1449;p31"/>
          <p:cNvSpPr/>
          <p:nvPr/>
        </p:nvSpPr>
        <p:spPr>
          <a:xfrm>
            <a:off x="-552" y="463414"/>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0" y="1725148"/>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Importance of Data">
            <a:extLst>
              <a:ext uri="{FF2B5EF4-FFF2-40B4-BE49-F238E27FC236}">
                <a16:creationId xmlns:a16="http://schemas.microsoft.com/office/drawing/2014/main" id="{EE06C890-F1A8-5FA0-AEF9-8A9EA557A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718" y="2134603"/>
            <a:ext cx="2616067" cy="261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653672" y="760950"/>
            <a:ext cx="8166872" cy="3303966"/>
          </a:xfrm>
          <a:prstGeom prst="rect">
            <a:avLst/>
          </a:prstGeom>
        </p:spPr>
        <p:txBody>
          <a:bodyPr spcFirstLastPara="1" wrap="square" lIns="91425" tIns="91425" rIns="91425" bIns="91425" anchor="t" anchorCtr="0">
            <a:noAutofit/>
          </a:bodyPr>
          <a:lstStyle/>
          <a:p>
            <a:pPr marL="0" indent="0" algn="l"/>
            <a:r>
              <a:rPr lang="en-US" sz="1600" dirty="0">
                <a:effectLst/>
                <a:latin typeface="Arial" panose="020B0604020202020204" pitchFamily="34" charset="0"/>
                <a:ea typeface="Arial" panose="020B0604020202020204" pitchFamily="34" charset="0"/>
              </a:rPr>
              <a:t>The project is structured into several key sections, each addressing specific aspects of stock analysis</a:t>
            </a:r>
            <a:r>
              <a:rPr lang="en-US" sz="1400" dirty="0">
                <a:effectLst/>
                <a:latin typeface="Arial" panose="020B0604020202020204" pitchFamily="34" charset="0"/>
                <a:ea typeface="Arial" panose="020B0604020202020204" pitchFamily="34" charset="0"/>
              </a:rPr>
              <a:t>:</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b="1" dirty="0">
                <a:effectLst/>
                <a:latin typeface="Arial" panose="020B0604020202020204" pitchFamily="34" charset="0"/>
                <a:ea typeface="Arial" panose="020B0604020202020204" pitchFamily="34" charset="0"/>
              </a:rPr>
              <a:t>1. Data Collection:</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dirty="0">
                <a:effectLst/>
                <a:latin typeface="Arial" panose="020B0604020202020204" pitchFamily="34" charset="0"/>
                <a:ea typeface="Arial" panose="020B0604020202020204" pitchFamily="34" charset="0"/>
              </a:rPr>
              <a:t>Utilize the Yahoo Finance API to fetch historical stock data for the selected companies.</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b="1" dirty="0">
                <a:effectLst/>
                <a:latin typeface="Arial" panose="020B0604020202020204" pitchFamily="34" charset="0"/>
                <a:ea typeface="Arial" panose="020B0604020202020204" pitchFamily="34" charset="0"/>
              </a:rPr>
              <a:t>2. Data Analysis and Visualization:</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dirty="0">
                <a:effectLst/>
                <a:latin typeface="Arial" panose="020B0604020202020204" pitchFamily="34" charset="0"/>
                <a:ea typeface="Arial" panose="020B0604020202020204" pitchFamily="34" charset="0"/>
              </a:rPr>
              <a:t>Conduct exploratory data analysis (EDA) to understand stock characteristics.</a:t>
            </a:r>
          </a:p>
          <a:p>
            <a:pPr marL="0" indent="0" algn="l"/>
            <a:r>
              <a:rPr lang="en-US" sz="1400" dirty="0">
                <a:effectLst/>
                <a:latin typeface="Arial" panose="020B0604020202020204" pitchFamily="34" charset="0"/>
                <a:ea typeface="Arial" panose="020B0604020202020204" pitchFamily="34" charset="0"/>
              </a:rPr>
              <a:t>Visualize key metrics, trends, and relationships using matplotlib and seaborn.</a:t>
            </a:r>
          </a:p>
          <a:p>
            <a:pPr marL="0" indent="0" algn="l"/>
            <a:endParaRPr lang="en-US" sz="1400" dirty="0">
              <a:effectLst/>
              <a:latin typeface="Arial" panose="020B0604020202020204" pitchFamily="34" charset="0"/>
              <a:ea typeface="Arial" panose="020B0604020202020204" pitchFamily="34" charset="0"/>
            </a:endParaRPr>
          </a:p>
          <a:p>
            <a:pPr marL="0" indent="0" algn="l"/>
            <a:endParaRPr lang="en-US" sz="1400" dirty="0">
              <a:effectLst/>
              <a:latin typeface="Arial" panose="020B0604020202020204" pitchFamily="34" charset="0"/>
              <a:ea typeface="Arial" panose="020B0604020202020204" pitchFamily="34" charset="0"/>
            </a:endParaRPr>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2660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705682" y="393478"/>
            <a:ext cx="8166872" cy="3303966"/>
          </a:xfrm>
          <a:prstGeom prst="rect">
            <a:avLst/>
          </a:prstGeom>
        </p:spPr>
        <p:txBody>
          <a:bodyPr spcFirstLastPara="1" wrap="square" lIns="91425" tIns="91425" rIns="91425" bIns="91425" anchor="t" anchorCtr="0">
            <a:noAutofit/>
          </a:bodyPr>
          <a:lstStyle/>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b="1" dirty="0">
                <a:effectLst/>
                <a:latin typeface="Arial" panose="020B0604020202020204" pitchFamily="34" charset="0"/>
                <a:ea typeface="Arial" panose="020B0604020202020204" pitchFamily="34" charset="0"/>
              </a:rPr>
              <a:t>3. Moving Averages and Technical Indicators:</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dirty="0">
                <a:effectLst/>
                <a:latin typeface="Arial" panose="020B0604020202020204" pitchFamily="34" charset="0"/>
                <a:ea typeface="Arial" panose="020B0604020202020204" pitchFamily="34" charset="0"/>
              </a:rPr>
              <a:t>Calculate and visualize moving averages (10, 20, and 50 days) to identify trends.</a:t>
            </a:r>
          </a:p>
          <a:p>
            <a:pPr marL="0" indent="0" algn="l"/>
            <a:r>
              <a:rPr lang="en-US" sz="1400" dirty="0">
                <a:effectLst/>
                <a:latin typeface="Arial" panose="020B0604020202020204" pitchFamily="34" charset="0"/>
                <a:ea typeface="Arial" panose="020B0604020202020204" pitchFamily="34" charset="0"/>
              </a:rPr>
              <a:t>Compute the Relative Strength Index (RSI) to gauge overbought or oversold conditions</a:t>
            </a:r>
          </a:p>
          <a:p>
            <a:pPr marL="0" indent="0" algn="l"/>
            <a:endParaRPr lang="en-US" sz="1400" b="1" dirty="0">
              <a:effectLst/>
              <a:latin typeface="Arial" panose="020B0604020202020204" pitchFamily="34" charset="0"/>
              <a:ea typeface="Arial" panose="020B0604020202020204" pitchFamily="34" charset="0"/>
            </a:endParaRPr>
          </a:p>
          <a:p>
            <a:pPr marL="0" indent="0" algn="l"/>
            <a:r>
              <a:rPr lang="en-US" sz="1400" b="1" dirty="0">
                <a:effectLst/>
                <a:latin typeface="Arial" panose="020B0604020202020204" pitchFamily="34" charset="0"/>
                <a:ea typeface="Arial" panose="020B0604020202020204" pitchFamily="34" charset="0"/>
              </a:rPr>
              <a:t>4. Risk Assessment:</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dirty="0">
                <a:effectLst/>
                <a:latin typeface="Arial" panose="020B0604020202020204" pitchFamily="34" charset="0"/>
                <a:ea typeface="Arial" panose="020B0604020202020204" pitchFamily="34" charset="0"/>
              </a:rPr>
              <a:t>Evaluate the risk associated with each stock using historical volatility metrics.</a:t>
            </a:r>
          </a:p>
          <a:p>
            <a:pPr marL="0" indent="0" algn="l"/>
            <a:r>
              <a:rPr lang="en-US" sz="1400" dirty="0">
                <a:effectLst/>
                <a:latin typeface="Arial" panose="020B0604020202020204" pitchFamily="34" charset="0"/>
                <a:ea typeface="Arial" panose="020B0604020202020204" pitchFamily="34" charset="0"/>
              </a:rPr>
              <a:t>Generate scatter plots to visualize the risk-return trade-off.</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b="1" dirty="0">
                <a:effectLst/>
                <a:latin typeface="Arial" panose="020B0604020202020204" pitchFamily="34" charset="0"/>
                <a:ea typeface="Arial" panose="020B0604020202020204" pitchFamily="34" charset="0"/>
              </a:rPr>
              <a:t>5. Stock Price Prediction using LSTM and Simple RNN:</a:t>
            </a:r>
          </a:p>
          <a:p>
            <a:pPr marL="0" indent="0" algn="l"/>
            <a:endParaRPr lang="en-US" sz="1400" dirty="0">
              <a:effectLst/>
              <a:latin typeface="Arial" panose="020B0604020202020204" pitchFamily="34" charset="0"/>
              <a:ea typeface="Arial" panose="020B0604020202020204" pitchFamily="34" charset="0"/>
            </a:endParaRPr>
          </a:p>
          <a:p>
            <a:pPr marL="0" indent="0" algn="l"/>
            <a:r>
              <a:rPr lang="en-US" sz="1400" dirty="0">
                <a:effectLst/>
                <a:latin typeface="Arial" panose="020B0604020202020204" pitchFamily="34" charset="0"/>
                <a:ea typeface="Arial" panose="020B0604020202020204" pitchFamily="34" charset="0"/>
              </a:rPr>
              <a:t>Implement an LSTM neural network and Simple RNN for predicting the future closing price of Tesla (TSLA).</a:t>
            </a:r>
          </a:p>
          <a:p>
            <a:pPr marL="0" indent="0" algn="l"/>
            <a:r>
              <a:rPr lang="en-US" sz="1400" dirty="0">
                <a:effectLst/>
                <a:latin typeface="Arial" panose="020B0604020202020204" pitchFamily="34" charset="0"/>
                <a:ea typeface="Arial" panose="020B0604020202020204" pitchFamily="34" charset="0"/>
              </a:rPr>
              <a:t>Fine-tune hyperparameters and to assess the model's performance.</a:t>
            </a:r>
          </a:p>
        </p:txBody>
      </p:sp>
      <p:grpSp>
        <p:nvGrpSpPr>
          <p:cNvPr id="1557" name="Google Shape;1557;p36"/>
          <p:cNvGrpSpPr/>
          <p:nvPr/>
        </p:nvGrpSpPr>
        <p:grpSpPr>
          <a:xfrm>
            <a:off x="-26800" y="408357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36490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273296" y="2492392"/>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809754" y="2484001"/>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a:t>
            </a:r>
            <a:endParaRPr dirty="0"/>
          </a:p>
        </p:txBody>
      </p:sp>
      <p:sp>
        <p:nvSpPr>
          <p:cNvPr id="1447" name="Google Shape;1447;p31"/>
          <p:cNvSpPr txBox="1">
            <a:spLocks noGrp="1"/>
          </p:cNvSpPr>
          <p:nvPr>
            <p:ph type="title" idx="2"/>
          </p:nvPr>
        </p:nvSpPr>
        <p:spPr>
          <a:xfrm>
            <a:off x="155138"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2" name="Picture 4">
            <a:extLst>
              <a:ext uri="{FF2B5EF4-FFF2-40B4-BE49-F238E27FC236}">
                <a16:creationId xmlns:a16="http://schemas.microsoft.com/office/drawing/2014/main" id="{F57958F6-4F54-4596-8762-0A5FF26C7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808" y="2278784"/>
            <a:ext cx="252762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75289"/>
      </p:ext>
    </p:extLst>
  </p:cSld>
  <p:clrMapOvr>
    <a:masterClrMapping/>
  </p:clrMapOvr>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Mutual Funds</Template>
  <TotalTime>225</TotalTime>
  <Words>745</Words>
  <Application>Microsoft Office PowerPoint</Application>
  <PresentationFormat>On-screen Show (16:9)</PresentationFormat>
  <Paragraphs>91</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PT Sans</vt:lpstr>
      <vt:lpstr>Kanit Medium</vt:lpstr>
      <vt:lpstr>Arial</vt:lpstr>
      <vt:lpstr>Raleway</vt:lpstr>
      <vt:lpstr>Work Sans</vt:lpstr>
      <vt:lpstr>Nunito Light</vt:lpstr>
      <vt:lpstr>Wingdings</vt:lpstr>
      <vt:lpstr>Investing in the Stock Market Pitch Deck by Slidesgo</vt:lpstr>
      <vt:lpstr>Stock Price Prediction</vt:lpstr>
      <vt:lpstr>Introduction</vt:lpstr>
      <vt:lpstr>PowerPoint Presentation</vt:lpstr>
      <vt:lpstr>Aim :</vt:lpstr>
      <vt:lpstr>PowerPoint Presentation</vt:lpstr>
      <vt:lpstr>Project Structure</vt:lpstr>
      <vt:lpstr>PowerPoint Presentation</vt:lpstr>
      <vt:lpstr>PowerPoint Presentation</vt:lpstr>
      <vt:lpstr>About</vt:lpstr>
      <vt:lpstr>PowerPoint Presentation</vt:lpstr>
      <vt:lpstr>Data  Visualization</vt:lpstr>
      <vt:lpstr>Closing price of each stock </vt:lpstr>
      <vt:lpstr>Sales volume for each stock </vt:lpstr>
      <vt:lpstr>Stock Analysis </vt:lpstr>
      <vt:lpstr>Risk by Expected Return </vt:lpstr>
      <vt:lpstr>Building the model</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Prachi Chavan</dc:creator>
  <cp:lastModifiedBy>Prachi Chavan</cp:lastModifiedBy>
  <cp:revision>12</cp:revision>
  <dcterms:created xsi:type="dcterms:W3CDTF">2024-04-18T15:45:39Z</dcterms:created>
  <dcterms:modified xsi:type="dcterms:W3CDTF">2024-04-19T06:28:45Z</dcterms:modified>
</cp:coreProperties>
</file>