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4DDFAF-C1E2-41BE-8404-61FFD6F90284}" type="doc">
      <dgm:prSet loTypeId="urn:microsoft.com/office/officeart/2005/8/layout/chevron1" loCatId="process" qsTypeId="urn:microsoft.com/office/officeart/2005/8/quickstyle/simple1" qsCatId="simple" csTypeId="urn:microsoft.com/office/officeart/2005/8/colors/accent1_2" csCatId="accent1" phldr="1"/>
      <dgm:spPr/>
    </dgm:pt>
    <dgm:pt modelId="{B494E01F-EB42-4261-A45A-01646E592F28}">
      <dgm:prSet phldrT="[Text]"/>
      <dgm:spPr/>
      <dgm:t>
        <a:bodyPr/>
        <a:lstStyle/>
        <a:p>
          <a:r>
            <a:rPr lang="en-US" dirty="0" smtClean="0"/>
            <a:t>Data Cleaning</a:t>
          </a:r>
          <a:endParaRPr lang="en-US" dirty="0"/>
        </a:p>
      </dgm:t>
    </dgm:pt>
    <dgm:pt modelId="{03AA0664-C882-40C8-ABF4-D46E30168648}" type="parTrans" cxnId="{95CB46B9-51D5-44AB-8C0A-A10C90767340}">
      <dgm:prSet/>
      <dgm:spPr/>
      <dgm:t>
        <a:bodyPr/>
        <a:lstStyle/>
        <a:p>
          <a:endParaRPr lang="en-US"/>
        </a:p>
      </dgm:t>
    </dgm:pt>
    <dgm:pt modelId="{850D06AF-6AB1-439A-82DA-AE64C1D1F700}" type="sibTrans" cxnId="{95CB46B9-51D5-44AB-8C0A-A10C90767340}">
      <dgm:prSet/>
      <dgm:spPr/>
      <dgm:t>
        <a:bodyPr/>
        <a:lstStyle/>
        <a:p>
          <a:endParaRPr lang="en-US"/>
        </a:p>
      </dgm:t>
    </dgm:pt>
    <dgm:pt modelId="{6C49B8D2-C401-4486-ADEC-7FFE30367486}">
      <dgm:prSet phldrT="[Text]"/>
      <dgm:spPr/>
      <dgm:t>
        <a:bodyPr/>
        <a:lstStyle/>
        <a:p>
          <a:r>
            <a:rPr lang="en-US" dirty="0" smtClean="0"/>
            <a:t>Data standardization</a:t>
          </a:r>
          <a:endParaRPr lang="en-US" dirty="0"/>
        </a:p>
      </dgm:t>
    </dgm:pt>
    <dgm:pt modelId="{756A30A3-7E56-409C-9506-A67CB088F26F}" type="parTrans" cxnId="{73420577-9790-4AB2-A36E-169DB17DCC83}">
      <dgm:prSet/>
      <dgm:spPr/>
      <dgm:t>
        <a:bodyPr/>
        <a:lstStyle/>
        <a:p>
          <a:endParaRPr lang="en-US"/>
        </a:p>
      </dgm:t>
    </dgm:pt>
    <dgm:pt modelId="{1860B66B-B843-4AC7-A601-B563017BCD73}" type="sibTrans" cxnId="{73420577-9790-4AB2-A36E-169DB17DCC83}">
      <dgm:prSet/>
      <dgm:spPr/>
      <dgm:t>
        <a:bodyPr/>
        <a:lstStyle/>
        <a:p>
          <a:endParaRPr lang="en-US"/>
        </a:p>
      </dgm:t>
    </dgm:pt>
    <dgm:pt modelId="{E10C68AF-0CA1-436F-9FE7-E566D7C9538A}">
      <dgm:prSet phldrT="[Text]"/>
      <dgm:spPr/>
      <dgm:t>
        <a:bodyPr/>
        <a:lstStyle/>
        <a:p>
          <a:r>
            <a:rPr lang="en-US" dirty="0" err="1" smtClean="0"/>
            <a:t>Uni</a:t>
          </a:r>
          <a:r>
            <a:rPr lang="en-US" dirty="0" smtClean="0"/>
            <a:t>-variant analysis</a:t>
          </a:r>
          <a:endParaRPr lang="en-US" dirty="0"/>
        </a:p>
      </dgm:t>
    </dgm:pt>
    <dgm:pt modelId="{92FB354E-C43F-4531-9CD1-943852F5004B}" type="parTrans" cxnId="{3CC86876-A4C3-458E-A717-8116E8B7982A}">
      <dgm:prSet/>
      <dgm:spPr/>
      <dgm:t>
        <a:bodyPr/>
        <a:lstStyle/>
        <a:p>
          <a:endParaRPr lang="en-US"/>
        </a:p>
      </dgm:t>
    </dgm:pt>
    <dgm:pt modelId="{4DC369A2-14C8-4FE4-801A-6F9A5275DF59}" type="sibTrans" cxnId="{3CC86876-A4C3-458E-A717-8116E8B7982A}">
      <dgm:prSet/>
      <dgm:spPr/>
      <dgm:t>
        <a:bodyPr/>
        <a:lstStyle/>
        <a:p>
          <a:endParaRPr lang="en-US"/>
        </a:p>
      </dgm:t>
    </dgm:pt>
    <dgm:pt modelId="{6E731F59-49EC-4861-8D13-A70802C406DF}">
      <dgm:prSet phldrT="[Text]"/>
      <dgm:spPr/>
      <dgm:t>
        <a:bodyPr/>
        <a:lstStyle/>
        <a:p>
          <a:r>
            <a:rPr lang="en-US" dirty="0" smtClean="0"/>
            <a:t>Bi-Variant Analysis</a:t>
          </a:r>
          <a:endParaRPr lang="en-US" dirty="0"/>
        </a:p>
      </dgm:t>
    </dgm:pt>
    <dgm:pt modelId="{DE569A68-E344-4439-9075-3321884E3D6C}" type="parTrans" cxnId="{ED61D92D-E60F-450E-AC42-216042F36B9B}">
      <dgm:prSet/>
      <dgm:spPr/>
      <dgm:t>
        <a:bodyPr/>
        <a:lstStyle/>
        <a:p>
          <a:endParaRPr lang="en-US"/>
        </a:p>
      </dgm:t>
    </dgm:pt>
    <dgm:pt modelId="{C8DC91A6-4FD8-48CB-8426-410DDA870EA9}" type="sibTrans" cxnId="{ED61D92D-E60F-450E-AC42-216042F36B9B}">
      <dgm:prSet/>
      <dgm:spPr/>
      <dgm:t>
        <a:bodyPr/>
        <a:lstStyle/>
        <a:p>
          <a:endParaRPr lang="en-US"/>
        </a:p>
      </dgm:t>
    </dgm:pt>
    <dgm:pt modelId="{E471B728-462A-4733-8C41-509528C0E781}">
      <dgm:prSet phldrT="[Text]"/>
      <dgm:spPr/>
      <dgm:t>
        <a:bodyPr/>
        <a:lstStyle/>
        <a:p>
          <a:r>
            <a:rPr lang="en-US" dirty="0" smtClean="0"/>
            <a:t>Multi-Variant Analysis</a:t>
          </a:r>
          <a:endParaRPr lang="en-US" dirty="0"/>
        </a:p>
      </dgm:t>
    </dgm:pt>
    <dgm:pt modelId="{C0F2D76A-65F9-4287-8525-65C384837439}" type="parTrans" cxnId="{E7AA55AF-68D5-476A-984F-D462542B5E93}">
      <dgm:prSet/>
      <dgm:spPr/>
      <dgm:t>
        <a:bodyPr/>
        <a:lstStyle/>
        <a:p>
          <a:endParaRPr lang="en-US"/>
        </a:p>
      </dgm:t>
    </dgm:pt>
    <dgm:pt modelId="{AD4AE81F-91C5-4FBC-BECE-275ED00A954B}" type="sibTrans" cxnId="{E7AA55AF-68D5-476A-984F-D462542B5E93}">
      <dgm:prSet/>
      <dgm:spPr/>
      <dgm:t>
        <a:bodyPr/>
        <a:lstStyle/>
        <a:p>
          <a:endParaRPr lang="en-US"/>
        </a:p>
      </dgm:t>
    </dgm:pt>
    <dgm:pt modelId="{C63EF0FC-2C7E-47B1-9A2F-3571C641E4FE}" type="pres">
      <dgm:prSet presAssocID="{FA4DDFAF-C1E2-41BE-8404-61FFD6F90284}" presName="Name0" presStyleCnt="0">
        <dgm:presLayoutVars>
          <dgm:dir/>
          <dgm:animLvl val="lvl"/>
          <dgm:resizeHandles val="exact"/>
        </dgm:presLayoutVars>
      </dgm:prSet>
      <dgm:spPr/>
    </dgm:pt>
    <dgm:pt modelId="{169A2061-45FB-42AD-9303-2580DBD7A75F}" type="pres">
      <dgm:prSet presAssocID="{B494E01F-EB42-4261-A45A-01646E592F28}" presName="parTxOnly" presStyleLbl="node1" presStyleIdx="0" presStyleCnt="5">
        <dgm:presLayoutVars>
          <dgm:chMax val="0"/>
          <dgm:chPref val="0"/>
          <dgm:bulletEnabled val="1"/>
        </dgm:presLayoutVars>
      </dgm:prSet>
      <dgm:spPr/>
      <dgm:t>
        <a:bodyPr/>
        <a:lstStyle/>
        <a:p>
          <a:endParaRPr lang="en-US"/>
        </a:p>
      </dgm:t>
    </dgm:pt>
    <dgm:pt modelId="{799898A2-E7B6-46D8-8776-5DA11043DCBF}" type="pres">
      <dgm:prSet presAssocID="{850D06AF-6AB1-439A-82DA-AE64C1D1F700}" presName="parTxOnlySpace" presStyleCnt="0"/>
      <dgm:spPr/>
    </dgm:pt>
    <dgm:pt modelId="{BA6F5747-E754-4DFE-975B-25DA82827EE0}" type="pres">
      <dgm:prSet presAssocID="{6C49B8D2-C401-4486-ADEC-7FFE30367486}" presName="parTxOnly" presStyleLbl="node1" presStyleIdx="1" presStyleCnt="5">
        <dgm:presLayoutVars>
          <dgm:chMax val="0"/>
          <dgm:chPref val="0"/>
          <dgm:bulletEnabled val="1"/>
        </dgm:presLayoutVars>
      </dgm:prSet>
      <dgm:spPr/>
      <dgm:t>
        <a:bodyPr/>
        <a:lstStyle/>
        <a:p>
          <a:endParaRPr lang="en-US"/>
        </a:p>
      </dgm:t>
    </dgm:pt>
    <dgm:pt modelId="{95A6FBB1-1D6B-4A88-96F4-85510BE87303}" type="pres">
      <dgm:prSet presAssocID="{1860B66B-B843-4AC7-A601-B563017BCD73}" presName="parTxOnlySpace" presStyleCnt="0"/>
      <dgm:spPr/>
    </dgm:pt>
    <dgm:pt modelId="{17F6A5BC-E945-43CC-B665-C66C6F75E3F9}" type="pres">
      <dgm:prSet presAssocID="{E10C68AF-0CA1-436F-9FE7-E566D7C9538A}" presName="parTxOnly" presStyleLbl="node1" presStyleIdx="2" presStyleCnt="5">
        <dgm:presLayoutVars>
          <dgm:chMax val="0"/>
          <dgm:chPref val="0"/>
          <dgm:bulletEnabled val="1"/>
        </dgm:presLayoutVars>
      </dgm:prSet>
      <dgm:spPr/>
      <dgm:t>
        <a:bodyPr/>
        <a:lstStyle/>
        <a:p>
          <a:endParaRPr lang="en-US"/>
        </a:p>
      </dgm:t>
    </dgm:pt>
    <dgm:pt modelId="{647B4BED-6851-40F7-B1AF-F357A4764B83}" type="pres">
      <dgm:prSet presAssocID="{4DC369A2-14C8-4FE4-801A-6F9A5275DF59}" presName="parTxOnlySpace" presStyleCnt="0"/>
      <dgm:spPr/>
    </dgm:pt>
    <dgm:pt modelId="{9DAEC71F-EE37-490A-99CE-F59DB65CFDA9}" type="pres">
      <dgm:prSet presAssocID="{6E731F59-49EC-4861-8D13-A70802C406DF}" presName="parTxOnly" presStyleLbl="node1" presStyleIdx="3" presStyleCnt="5">
        <dgm:presLayoutVars>
          <dgm:chMax val="0"/>
          <dgm:chPref val="0"/>
          <dgm:bulletEnabled val="1"/>
        </dgm:presLayoutVars>
      </dgm:prSet>
      <dgm:spPr/>
      <dgm:t>
        <a:bodyPr/>
        <a:lstStyle/>
        <a:p>
          <a:endParaRPr lang="en-US"/>
        </a:p>
      </dgm:t>
    </dgm:pt>
    <dgm:pt modelId="{71406C81-D5E9-430C-B3F6-ED1CEEC758D2}" type="pres">
      <dgm:prSet presAssocID="{C8DC91A6-4FD8-48CB-8426-410DDA870EA9}" presName="parTxOnlySpace" presStyleCnt="0"/>
      <dgm:spPr/>
    </dgm:pt>
    <dgm:pt modelId="{28D7948C-C6AC-4C11-B965-81BAA26CF8B1}" type="pres">
      <dgm:prSet presAssocID="{E471B728-462A-4733-8C41-509528C0E781}" presName="parTxOnly" presStyleLbl="node1" presStyleIdx="4" presStyleCnt="5">
        <dgm:presLayoutVars>
          <dgm:chMax val="0"/>
          <dgm:chPref val="0"/>
          <dgm:bulletEnabled val="1"/>
        </dgm:presLayoutVars>
      </dgm:prSet>
      <dgm:spPr/>
      <dgm:t>
        <a:bodyPr/>
        <a:lstStyle/>
        <a:p>
          <a:endParaRPr lang="en-US"/>
        </a:p>
      </dgm:t>
    </dgm:pt>
  </dgm:ptLst>
  <dgm:cxnLst>
    <dgm:cxn modelId="{B17CFE18-06BF-41FC-9C72-FCDE263B8D2E}" type="presOf" srcId="{6C49B8D2-C401-4486-ADEC-7FFE30367486}" destId="{BA6F5747-E754-4DFE-975B-25DA82827EE0}" srcOrd="0" destOrd="0" presId="urn:microsoft.com/office/officeart/2005/8/layout/chevron1"/>
    <dgm:cxn modelId="{95CB46B9-51D5-44AB-8C0A-A10C90767340}" srcId="{FA4DDFAF-C1E2-41BE-8404-61FFD6F90284}" destId="{B494E01F-EB42-4261-A45A-01646E592F28}" srcOrd="0" destOrd="0" parTransId="{03AA0664-C882-40C8-ABF4-D46E30168648}" sibTransId="{850D06AF-6AB1-439A-82DA-AE64C1D1F700}"/>
    <dgm:cxn modelId="{9219B2F8-4480-4F44-A62C-C66B669F81C9}" type="presOf" srcId="{E471B728-462A-4733-8C41-509528C0E781}" destId="{28D7948C-C6AC-4C11-B965-81BAA26CF8B1}" srcOrd="0" destOrd="0" presId="urn:microsoft.com/office/officeart/2005/8/layout/chevron1"/>
    <dgm:cxn modelId="{96628164-E387-4B69-9A14-37600C2FEEDA}" type="presOf" srcId="{6E731F59-49EC-4861-8D13-A70802C406DF}" destId="{9DAEC71F-EE37-490A-99CE-F59DB65CFDA9}" srcOrd="0" destOrd="0" presId="urn:microsoft.com/office/officeart/2005/8/layout/chevron1"/>
    <dgm:cxn modelId="{ED61D92D-E60F-450E-AC42-216042F36B9B}" srcId="{FA4DDFAF-C1E2-41BE-8404-61FFD6F90284}" destId="{6E731F59-49EC-4861-8D13-A70802C406DF}" srcOrd="3" destOrd="0" parTransId="{DE569A68-E344-4439-9075-3321884E3D6C}" sibTransId="{C8DC91A6-4FD8-48CB-8426-410DDA870EA9}"/>
    <dgm:cxn modelId="{E7AA55AF-68D5-476A-984F-D462542B5E93}" srcId="{FA4DDFAF-C1E2-41BE-8404-61FFD6F90284}" destId="{E471B728-462A-4733-8C41-509528C0E781}" srcOrd="4" destOrd="0" parTransId="{C0F2D76A-65F9-4287-8525-65C384837439}" sibTransId="{AD4AE81F-91C5-4FBC-BECE-275ED00A954B}"/>
    <dgm:cxn modelId="{73420577-9790-4AB2-A36E-169DB17DCC83}" srcId="{FA4DDFAF-C1E2-41BE-8404-61FFD6F90284}" destId="{6C49B8D2-C401-4486-ADEC-7FFE30367486}" srcOrd="1" destOrd="0" parTransId="{756A30A3-7E56-409C-9506-A67CB088F26F}" sibTransId="{1860B66B-B843-4AC7-A601-B563017BCD73}"/>
    <dgm:cxn modelId="{E8F88E07-89D4-433D-AF67-9B017A2224DB}" type="presOf" srcId="{FA4DDFAF-C1E2-41BE-8404-61FFD6F90284}" destId="{C63EF0FC-2C7E-47B1-9A2F-3571C641E4FE}" srcOrd="0" destOrd="0" presId="urn:microsoft.com/office/officeart/2005/8/layout/chevron1"/>
    <dgm:cxn modelId="{158CFADE-BD93-4EAD-954C-EC0BDD6D6408}" type="presOf" srcId="{B494E01F-EB42-4261-A45A-01646E592F28}" destId="{169A2061-45FB-42AD-9303-2580DBD7A75F}" srcOrd="0" destOrd="0" presId="urn:microsoft.com/office/officeart/2005/8/layout/chevron1"/>
    <dgm:cxn modelId="{9D64BB11-5103-441C-8A7C-42194248E7D7}" type="presOf" srcId="{E10C68AF-0CA1-436F-9FE7-E566D7C9538A}" destId="{17F6A5BC-E945-43CC-B665-C66C6F75E3F9}" srcOrd="0" destOrd="0" presId="urn:microsoft.com/office/officeart/2005/8/layout/chevron1"/>
    <dgm:cxn modelId="{3CC86876-A4C3-458E-A717-8116E8B7982A}" srcId="{FA4DDFAF-C1E2-41BE-8404-61FFD6F90284}" destId="{E10C68AF-0CA1-436F-9FE7-E566D7C9538A}" srcOrd="2" destOrd="0" parTransId="{92FB354E-C43F-4531-9CD1-943852F5004B}" sibTransId="{4DC369A2-14C8-4FE4-801A-6F9A5275DF59}"/>
    <dgm:cxn modelId="{9C04AA7B-85C4-408D-9AD9-095578B616C1}" type="presParOf" srcId="{C63EF0FC-2C7E-47B1-9A2F-3571C641E4FE}" destId="{169A2061-45FB-42AD-9303-2580DBD7A75F}" srcOrd="0" destOrd="0" presId="urn:microsoft.com/office/officeart/2005/8/layout/chevron1"/>
    <dgm:cxn modelId="{DBF37EB5-240B-4A8F-A999-900414B154DA}" type="presParOf" srcId="{C63EF0FC-2C7E-47B1-9A2F-3571C641E4FE}" destId="{799898A2-E7B6-46D8-8776-5DA11043DCBF}" srcOrd="1" destOrd="0" presId="urn:microsoft.com/office/officeart/2005/8/layout/chevron1"/>
    <dgm:cxn modelId="{F10CFE15-112B-4D96-B90C-13CA28E9BFFD}" type="presParOf" srcId="{C63EF0FC-2C7E-47B1-9A2F-3571C641E4FE}" destId="{BA6F5747-E754-4DFE-975B-25DA82827EE0}" srcOrd="2" destOrd="0" presId="urn:microsoft.com/office/officeart/2005/8/layout/chevron1"/>
    <dgm:cxn modelId="{2CE2250A-EFB2-471A-B0AE-E1D37B5ED98F}" type="presParOf" srcId="{C63EF0FC-2C7E-47B1-9A2F-3571C641E4FE}" destId="{95A6FBB1-1D6B-4A88-96F4-85510BE87303}" srcOrd="3" destOrd="0" presId="urn:microsoft.com/office/officeart/2005/8/layout/chevron1"/>
    <dgm:cxn modelId="{406148C4-E22A-445E-A606-4C342A051AF1}" type="presParOf" srcId="{C63EF0FC-2C7E-47B1-9A2F-3571C641E4FE}" destId="{17F6A5BC-E945-43CC-B665-C66C6F75E3F9}" srcOrd="4" destOrd="0" presId="urn:microsoft.com/office/officeart/2005/8/layout/chevron1"/>
    <dgm:cxn modelId="{E3AC0061-3349-43CD-B16D-A08495D69B20}" type="presParOf" srcId="{C63EF0FC-2C7E-47B1-9A2F-3571C641E4FE}" destId="{647B4BED-6851-40F7-B1AF-F357A4764B83}" srcOrd="5" destOrd="0" presId="urn:microsoft.com/office/officeart/2005/8/layout/chevron1"/>
    <dgm:cxn modelId="{793EA270-D37C-42C0-9CAB-048EBF9E76CB}" type="presParOf" srcId="{C63EF0FC-2C7E-47B1-9A2F-3571C641E4FE}" destId="{9DAEC71F-EE37-490A-99CE-F59DB65CFDA9}" srcOrd="6" destOrd="0" presId="urn:microsoft.com/office/officeart/2005/8/layout/chevron1"/>
    <dgm:cxn modelId="{47F16CF8-13BF-43CC-9715-7BA2FBBD8B7C}" type="presParOf" srcId="{C63EF0FC-2C7E-47B1-9A2F-3571C641E4FE}" destId="{71406C81-D5E9-430C-B3F6-ED1CEEC758D2}" srcOrd="7" destOrd="0" presId="urn:microsoft.com/office/officeart/2005/8/layout/chevron1"/>
    <dgm:cxn modelId="{D1A57D90-F833-4712-921B-54A687B293EB}" type="presParOf" srcId="{C63EF0FC-2C7E-47B1-9A2F-3571C641E4FE}" destId="{28D7948C-C6AC-4C11-B965-81BAA26CF8B1}"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A2061-45FB-42AD-9303-2580DBD7A75F}">
      <dsp:nvSpPr>
        <dsp:cNvPr id="0" name=""/>
        <dsp:cNvSpPr/>
      </dsp:nvSpPr>
      <dsp:spPr>
        <a:xfrm>
          <a:off x="2567" y="1199868"/>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Data Cleaning</a:t>
          </a:r>
          <a:endParaRPr lang="en-US" sz="1600" kern="1200" dirty="0"/>
        </a:p>
      </dsp:txBody>
      <dsp:txXfrm>
        <a:off x="459544" y="1199868"/>
        <a:ext cx="1370930" cy="913953"/>
      </dsp:txXfrm>
    </dsp:sp>
    <dsp:sp modelId="{BA6F5747-E754-4DFE-975B-25DA82827EE0}">
      <dsp:nvSpPr>
        <dsp:cNvPr id="0" name=""/>
        <dsp:cNvSpPr/>
      </dsp:nvSpPr>
      <dsp:spPr>
        <a:xfrm>
          <a:off x="2058962" y="1199868"/>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Data standardization</a:t>
          </a:r>
          <a:endParaRPr lang="en-US" sz="1600" kern="1200" dirty="0"/>
        </a:p>
      </dsp:txBody>
      <dsp:txXfrm>
        <a:off x="2515939" y="1199868"/>
        <a:ext cx="1370930" cy="913953"/>
      </dsp:txXfrm>
    </dsp:sp>
    <dsp:sp modelId="{17F6A5BC-E945-43CC-B665-C66C6F75E3F9}">
      <dsp:nvSpPr>
        <dsp:cNvPr id="0" name=""/>
        <dsp:cNvSpPr/>
      </dsp:nvSpPr>
      <dsp:spPr>
        <a:xfrm>
          <a:off x="4115358" y="1199868"/>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err="1" smtClean="0"/>
            <a:t>Uni</a:t>
          </a:r>
          <a:r>
            <a:rPr lang="en-US" sz="1600" kern="1200" dirty="0" smtClean="0"/>
            <a:t>-variant analysis</a:t>
          </a:r>
          <a:endParaRPr lang="en-US" sz="1600" kern="1200" dirty="0"/>
        </a:p>
      </dsp:txBody>
      <dsp:txXfrm>
        <a:off x="4572335" y="1199868"/>
        <a:ext cx="1370930" cy="913953"/>
      </dsp:txXfrm>
    </dsp:sp>
    <dsp:sp modelId="{9DAEC71F-EE37-490A-99CE-F59DB65CFDA9}">
      <dsp:nvSpPr>
        <dsp:cNvPr id="0" name=""/>
        <dsp:cNvSpPr/>
      </dsp:nvSpPr>
      <dsp:spPr>
        <a:xfrm>
          <a:off x="6171753" y="1199868"/>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Bi-Variant Analysis</a:t>
          </a:r>
          <a:endParaRPr lang="en-US" sz="1600" kern="1200" dirty="0"/>
        </a:p>
      </dsp:txBody>
      <dsp:txXfrm>
        <a:off x="6628730" y="1199868"/>
        <a:ext cx="1370930" cy="913953"/>
      </dsp:txXfrm>
    </dsp:sp>
    <dsp:sp modelId="{28D7948C-C6AC-4C11-B965-81BAA26CF8B1}">
      <dsp:nvSpPr>
        <dsp:cNvPr id="0" name=""/>
        <dsp:cNvSpPr/>
      </dsp:nvSpPr>
      <dsp:spPr>
        <a:xfrm>
          <a:off x="8228148" y="1199868"/>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Multi-Variant Analysis</a:t>
          </a:r>
          <a:endParaRPr lang="en-US" sz="1600" kern="1200" dirty="0"/>
        </a:p>
      </dsp:txBody>
      <dsp:txXfrm>
        <a:off x="8685125" y="1199868"/>
        <a:ext cx="1370930" cy="91395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BE627A-7EBF-46F0-99CC-59DE5046D783}" type="datetimeFigureOut">
              <a:rPr lang="en-US" smtClean="0"/>
              <a:t>22-May-24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41D8E-0C92-4D85-A6A8-41BAA748FFC5}" type="slidenum">
              <a:rPr lang="en-US" smtClean="0"/>
              <a:t>‹#›</a:t>
            </a:fld>
            <a:endParaRPr lang="en-US"/>
          </a:p>
        </p:txBody>
      </p:sp>
    </p:spTree>
    <p:extLst>
      <p:ext uri="{BB962C8B-B14F-4D97-AF65-F5344CB8AC3E}">
        <p14:creationId xmlns:p14="http://schemas.microsoft.com/office/powerpoint/2010/main" val="1300101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BE627A-7EBF-46F0-99CC-59DE5046D783}" type="datetimeFigureOut">
              <a:rPr lang="en-US" smtClean="0"/>
              <a:t>22-May-24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41D8E-0C92-4D85-A6A8-41BAA748FFC5}" type="slidenum">
              <a:rPr lang="en-US" smtClean="0"/>
              <a:t>‹#›</a:t>
            </a:fld>
            <a:endParaRPr lang="en-US"/>
          </a:p>
        </p:txBody>
      </p:sp>
    </p:spTree>
    <p:extLst>
      <p:ext uri="{BB962C8B-B14F-4D97-AF65-F5344CB8AC3E}">
        <p14:creationId xmlns:p14="http://schemas.microsoft.com/office/powerpoint/2010/main" val="409559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BE627A-7EBF-46F0-99CC-59DE5046D783}" type="datetimeFigureOut">
              <a:rPr lang="en-US" smtClean="0"/>
              <a:t>22-May-24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41D8E-0C92-4D85-A6A8-41BAA748FFC5}" type="slidenum">
              <a:rPr lang="en-US" smtClean="0"/>
              <a:t>‹#›</a:t>
            </a:fld>
            <a:endParaRPr lang="en-US"/>
          </a:p>
        </p:txBody>
      </p:sp>
    </p:spTree>
    <p:extLst>
      <p:ext uri="{BB962C8B-B14F-4D97-AF65-F5344CB8AC3E}">
        <p14:creationId xmlns:p14="http://schemas.microsoft.com/office/powerpoint/2010/main" val="2728268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BE627A-7EBF-46F0-99CC-59DE5046D783}" type="datetimeFigureOut">
              <a:rPr lang="en-US" smtClean="0"/>
              <a:t>22-May-24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41D8E-0C92-4D85-A6A8-41BAA748FFC5}" type="slidenum">
              <a:rPr lang="en-US" smtClean="0"/>
              <a:t>‹#›</a:t>
            </a:fld>
            <a:endParaRPr lang="en-US"/>
          </a:p>
        </p:txBody>
      </p:sp>
    </p:spTree>
    <p:extLst>
      <p:ext uri="{BB962C8B-B14F-4D97-AF65-F5344CB8AC3E}">
        <p14:creationId xmlns:p14="http://schemas.microsoft.com/office/powerpoint/2010/main" val="1292354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BE627A-7EBF-46F0-99CC-59DE5046D783}" type="datetimeFigureOut">
              <a:rPr lang="en-US" smtClean="0"/>
              <a:t>22-May-24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41D8E-0C92-4D85-A6A8-41BAA748FFC5}" type="slidenum">
              <a:rPr lang="en-US" smtClean="0"/>
              <a:t>‹#›</a:t>
            </a:fld>
            <a:endParaRPr lang="en-US"/>
          </a:p>
        </p:txBody>
      </p:sp>
    </p:spTree>
    <p:extLst>
      <p:ext uri="{BB962C8B-B14F-4D97-AF65-F5344CB8AC3E}">
        <p14:creationId xmlns:p14="http://schemas.microsoft.com/office/powerpoint/2010/main" val="2319748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BE627A-7EBF-46F0-99CC-59DE5046D783}" type="datetimeFigureOut">
              <a:rPr lang="en-US" smtClean="0"/>
              <a:t>22-May-24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41D8E-0C92-4D85-A6A8-41BAA748FFC5}" type="slidenum">
              <a:rPr lang="en-US" smtClean="0"/>
              <a:t>‹#›</a:t>
            </a:fld>
            <a:endParaRPr lang="en-US"/>
          </a:p>
        </p:txBody>
      </p:sp>
    </p:spTree>
    <p:extLst>
      <p:ext uri="{BB962C8B-B14F-4D97-AF65-F5344CB8AC3E}">
        <p14:creationId xmlns:p14="http://schemas.microsoft.com/office/powerpoint/2010/main" val="1886653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BE627A-7EBF-46F0-99CC-59DE5046D783}" type="datetimeFigureOut">
              <a:rPr lang="en-US" smtClean="0"/>
              <a:t>22-May-24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041D8E-0C92-4D85-A6A8-41BAA748FFC5}" type="slidenum">
              <a:rPr lang="en-US" smtClean="0"/>
              <a:t>‹#›</a:t>
            </a:fld>
            <a:endParaRPr lang="en-US"/>
          </a:p>
        </p:txBody>
      </p:sp>
    </p:spTree>
    <p:extLst>
      <p:ext uri="{BB962C8B-B14F-4D97-AF65-F5344CB8AC3E}">
        <p14:creationId xmlns:p14="http://schemas.microsoft.com/office/powerpoint/2010/main" val="1431102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BE627A-7EBF-46F0-99CC-59DE5046D783}" type="datetimeFigureOut">
              <a:rPr lang="en-US" smtClean="0"/>
              <a:t>22-May-24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041D8E-0C92-4D85-A6A8-41BAA748FFC5}" type="slidenum">
              <a:rPr lang="en-US" smtClean="0"/>
              <a:t>‹#›</a:t>
            </a:fld>
            <a:endParaRPr lang="en-US"/>
          </a:p>
        </p:txBody>
      </p:sp>
    </p:spTree>
    <p:extLst>
      <p:ext uri="{BB962C8B-B14F-4D97-AF65-F5344CB8AC3E}">
        <p14:creationId xmlns:p14="http://schemas.microsoft.com/office/powerpoint/2010/main" val="409691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BE627A-7EBF-46F0-99CC-59DE5046D783}" type="datetimeFigureOut">
              <a:rPr lang="en-US" smtClean="0"/>
              <a:t>22-May-24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041D8E-0C92-4D85-A6A8-41BAA748FFC5}" type="slidenum">
              <a:rPr lang="en-US" smtClean="0"/>
              <a:t>‹#›</a:t>
            </a:fld>
            <a:endParaRPr lang="en-US"/>
          </a:p>
        </p:txBody>
      </p:sp>
    </p:spTree>
    <p:extLst>
      <p:ext uri="{BB962C8B-B14F-4D97-AF65-F5344CB8AC3E}">
        <p14:creationId xmlns:p14="http://schemas.microsoft.com/office/powerpoint/2010/main" val="43367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BE627A-7EBF-46F0-99CC-59DE5046D783}" type="datetimeFigureOut">
              <a:rPr lang="en-US" smtClean="0"/>
              <a:t>22-May-24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41D8E-0C92-4D85-A6A8-41BAA748FFC5}" type="slidenum">
              <a:rPr lang="en-US" smtClean="0"/>
              <a:t>‹#›</a:t>
            </a:fld>
            <a:endParaRPr lang="en-US"/>
          </a:p>
        </p:txBody>
      </p:sp>
    </p:spTree>
    <p:extLst>
      <p:ext uri="{BB962C8B-B14F-4D97-AF65-F5344CB8AC3E}">
        <p14:creationId xmlns:p14="http://schemas.microsoft.com/office/powerpoint/2010/main" val="2590936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BE627A-7EBF-46F0-99CC-59DE5046D783}" type="datetimeFigureOut">
              <a:rPr lang="en-US" smtClean="0"/>
              <a:t>22-May-24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41D8E-0C92-4D85-A6A8-41BAA748FFC5}" type="slidenum">
              <a:rPr lang="en-US" smtClean="0"/>
              <a:t>‹#›</a:t>
            </a:fld>
            <a:endParaRPr lang="en-US"/>
          </a:p>
        </p:txBody>
      </p:sp>
    </p:spTree>
    <p:extLst>
      <p:ext uri="{BB962C8B-B14F-4D97-AF65-F5344CB8AC3E}">
        <p14:creationId xmlns:p14="http://schemas.microsoft.com/office/powerpoint/2010/main" val="341364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BE627A-7EBF-46F0-99CC-59DE5046D783}" type="datetimeFigureOut">
              <a:rPr lang="en-US" smtClean="0"/>
              <a:t>22-May-24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041D8E-0C92-4D85-A6A8-41BAA748FFC5}" type="slidenum">
              <a:rPr lang="en-US" smtClean="0"/>
              <a:t>‹#›</a:t>
            </a:fld>
            <a:endParaRPr lang="en-US"/>
          </a:p>
        </p:txBody>
      </p:sp>
    </p:spTree>
    <p:extLst>
      <p:ext uri="{BB962C8B-B14F-4D97-AF65-F5344CB8AC3E}">
        <p14:creationId xmlns:p14="http://schemas.microsoft.com/office/powerpoint/2010/main" val="392836088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 statement</a:t>
            </a:r>
            <a:endParaRPr lang="en-US" dirty="0"/>
          </a:p>
        </p:txBody>
      </p:sp>
      <p:sp>
        <p:nvSpPr>
          <p:cNvPr id="5" name="Content Placeholder 4"/>
          <p:cNvSpPr>
            <a:spLocks noGrp="1"/>
          </p:cNvSpPr>
          <p:nvPr>
            <p:ph idx="1"/>
          </p:nvPr>
        </p:nvSpPr>
        <p:spPr/>
        <p:txBody>
          <a:bodyPr>
            <a:normAutofit/>
          </a:bodyPr>
          <a:lstStyle/>
          <a:p>
            <a:pPr marL="0" indent="0">
              <a:buNone/>
            </a:pPr>
            <a:r>
              <a:rPr lang="en-US" sz="2000" dirty="0"/>
              <a:t>Financial institutions, including banks and credit unions, provide loans to individuals and businesses with the expectation of timely repayment. However, loan default, where borrowers fail to meet the repayment obligations, poses a significant risk to these institutions. High default rates can lead to substantial financial </a:t>
            </a:r>
            <a:r>
              <a:rPr lang="en-US" sz="2000" dirty="0" smtClean="0"/>
              <a:t>losses.</a:t>
            </a:r>
          </a:p>
          <a:p>
            <a:pPr marL="0" indent="0">
              <a:buNone/>
            </a:pPr>
            <a:endParaRPr lang="en-US" sz="2000" dirty="0"/>
          </a:p>
          <a:p>
            <a:pPr marL="0" indent="0">
              <a:buNone/>
            </a:pPr>
            <a:r>
              <a:rPr lang="en-US" dirty="0" smtClean="0"/>
              <a:t>Business Objectives</a:t>
            </a:r>
          </a:p>
          <a:p>
            <a:pPr marL="0" indent="0">
              <a:buNone/>
            </a:pPr>
            <a:r>
              <a:rPr lang="en-US" sz="2000" dirty="0" smtClean="0"/>
              <a:t>When borrower refuses to pay or runs away with the money owed causes credit loss to company. Main goal is to identify these risky loan applicants, then such loans can be reduced thereby cutting down the amount of credit loss. Identification of such loan defaulters early in the loan lifecycle to mitigate risks and reduce financial losses using EDA is the aim of this case study.</a:t>
            </a:r>
            <a:endParaRPr lang="en-US" sz="2000" dirty="0"/>
          </a:p>
        </p:txBody>
      </p:sp>
    </p:spTree>
    <p:extLst>
      <p:ext uri="{BB962C8B-B14F-4D97-AF65-F5344CB8AC3E}">
        <p14:creationId xmlns:p14="http://schemas.microsoft.com/office/powerpoint/2010/main" val="2313839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507711" y="2162129"/>
            <a:ext cx="5588289" cy="3955951"/>
          </a:xfrm>
          <a:prstGeom prst="rect">
            <a:avLst/>
          </a:prstGeom>
        </p:spPr>
      </p:pic>
      <p:pic>
        <p:nvPicPr>
          <p:cNvPr id="5" name="Picture 4"/>
          <p:cNvPicPr>
            <a:picLocks noChangeAspect="1"/>
          </p:cNvPicPr>
          <p:nvPr/>
        </p:nvPicPr>
        <p:blipFill>
          <a:blip r:embed="rId3"/>
          <a:stretch>
            <a:fillRect/>
          </a:stretch>
        </p:blipFill>
        <p:spPr>
          <a:xfrm>
            <a:off x="6096000" y="2030605"/>
            <a:ext cx="5370772" cy="4218998"/>
          </a:xfrm>
          <a:prstGeom prst="rect">
            <a:avLst/>
          </a:prstGeom>
        </p:spPr>
      </p:pic>
    </p:spTree>
    <p:extLst>
      <p:ext uri="{BB962C8B-B14F-4D97-AF65-F5344CB8AC3E}">
        <p14:creationId xmlns:p14="http://schemas.microsoft.com/office/powerpoint/2010/main" val="589023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 Multivariate Analysis </a:t>
            </a:r>
            <a:endParaRPr lang="en-US" dirty="0"/>
          </a:p>
        </p:txBody>
      </p:sp>
      <p:pic>
        <p:nvPicPr>
          <p:cNvPr id="5" name="Picture 4"/>
          <p:cNvPicPr>
            <a:picLocks noChangeAspect="1"/>
          </p:cNvPicPr>
          <p:nvPr/>
        </p:nvPicPr>
        <p:blipFill>
          <a:blip r:embed="rId2"/>
          <a:stretch>
            <a:fillRect/>
          </a:stretch>
        </p:blipFill>
        <p:spPr>
          <a:xfrm>
            <a:off x="692141" y="2004290"/>
            <a:ext cx="4896291" cy="4018251"/>
          </a:xfrm>
          <a:prstGeom prst="rect">
            <a:avLst/>
          </a:prstGeom>
        </p:spPr>
      </p:pic>
      <p:sp>
        <p:nvSpPr>
          <p:cNvPr id="6" name="Rectangle 5"/>
          <p:cNvSpPr/>
          <p:nvPr/>
        </p:nvSpPr>
        <p:spPr>
          <a:xfrm>
            <a:off x="314037" y="6012977"/>
            <a:ext cx="5560290" cy="646331"/>
          </a:xfrm>
          <a:prstGeom prst="rect">
            <a:avLst/>
          </a:prstGeom>
        </p:spPr>
        <p:txBody>
          <a:bodyPr wrap="square">
            <a:spAutoFit/>
          </a:bodyPr>
          <a:lstStyle/>
          <a:p>
            <a:r>
              <a:rPr lang="en-US" dirty="0" smtClean="0"/>
              <a:t>Applicants with high interest rate and low Annual income have high chance of defaulters.</a:t>
            </a:r>
            <a:endParaRPr lang="en-US" dirty="0"/>
          </a:p>
        </p:txBody>
      </p:sp>
      <p:pic>
        <p:nvPicPr>
          <p:cNvPr id="7" name="Picture 6"/>
          <p:cNvPicPr>
            <a:picLocks noChangeAspect="1"/>
          </p:cNvPicPr>
          <p:nvPr/>
        </p:nvPicPr>
        <p:blipFill>
          <a:blip r:embed="rId3"/>
          <a:stretch>
            <a:fillRect/>
          </a:stretch>
        </p:blipFill>
        <p:spPr>
          <a:xfrm>
            <a:off x="6693124" y="1690688"/>
            <a:ext cx="5221784" cy="4096451"/>
          </a:xfrm>
          <a:prstGeom prst="rect">
            <a:avLst/>
          </a:prstGeom>
        </p:spPr>
      </p:pic>
      <p:sp>
        <p:nvSpPr>
          <p:cNvPr id="8" name="Rectangle 7"/>
          <p:cNvSpPr/>
          <p:nvPr/>
        </p:nvSpPr>
        <p:spPr>
          <a:xfrm>
            <a:off x="6927273" y="5922926"/>
            <a:ext cx="5144654" cy="646331"/>
          </a:xfrm>
          <a:prstGeom prst="rect">
            <a:avLst/>
          </a:prstGeom>
        </p:spPr>
        <p:txBody>
          <a:bodyPr wrap="square">
            <a:spAutoFit/>
          </a:bodyPr>
          <a:lstStyle/>
          <a:p>
            <a:r>
              <a:rPr lang="en-US" dirty="0" smtClean="0"/>
              <a:t>Applicants with high loan amount and high interest rate have high chance of defaulters.</a:t>
            </a:r>
            <a:endParaRPr lang="en-US" dirty="0"/>
          </a:p>
        </p:txBody>
      </p:sp>
    </p:spTree>
    <p:extLst>
      <p:ext uri="{BB962C8B-B14F-4D97-AF65-F5344CB8AC3E}">
        <p14:creationId xmlns:p14="http://schemas.microsoft.com/office/powerpoint/2010/main" val="31336328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434109" y="1784927"/>
            <a:ext cx="5853545" cy="3858492"/>
          </a:xfrm>
          <a:prstGeom prst="rect">
            <a:avLst/>
          </a:prstGeom>
        </p:spPr>
      </p:pic>
      <p:sp>
        <p:nvSpPr>
          <p:cNvPr id="5" name="Rectangle 4"/>
          <p:cNvSpPr/>
          <p:nvPr/>
        </p:nvSpPr>
        <p:spPr>
          <a:xfrm>
            <a:off x="591127" y="5824103"/>
            <a:ext cx="5430982" cy="923330"/>
          </a:xfrm>
          <a:prstGeom prst="rect">
            <a:avLst/>
          </a:prstGeom>
        </p:spPr>
        <p:txBody>
          <a:bodyPr wrap="square">
            <a:spAutoFit/>
          </a:bodyPr>
          <a:lstStyle/>
          <a:p>
            <a:r>
              <a:rPr lang="en-US" dirty="0" smtClean="0"/>
              <a:t>Applicants with annual income range 3k to 31k and loan amount 28k to 35k are more </a:t>
            </a:r>
            <a:r>
              <a:rPr lang="en-US" dirty="0" err="1" smtClean="0"/>
              <a:t>likey</a:t>
            </a:r>
            <a:r>
              <a:rPr lang="en-US" dirty="0" smtClean="0"/>
              <a:t> to </a:t>
            </a:r>
            <a:r>
              <a:rPr lang="en-US" dirty="0" err="1" smtClean="0"/>
              <a:t>deafulters</a:t>
            </a:r>
            <a:r>
              <a:rPr lang="en-US" dirty="0" smtClean="0"/>
              <a:t>.</a:t>
            </a:r>
          </a:p>
          <a:p>
            <a:r>
              <a:rPr lang="en-US" dirty="0" smtClean="0"/>
              <a:t>Large amount of loan have high chance of default.</a:t>
            </a:r>
            <a:endParaRPr lang="en-US" dirty="0"/>
          </a:p>
        </p:txBody>
      </p:sp>
      <p:pic>
        <p:nvPicPr>
          <p:cNvPr id="6" name="Picture 5"/>
          <p:cNvPicPr>
            <a:picLocks noChangeAspect="1"/>
          </p:cNvPicPr>
          <p:nvPr/>
        </p:nvPicPr>
        <p:blipFill>
          <a:blip r:embed="rId3"/>
          <a:stretch>
            <a:fillRect/>
          </a:stretch>
        </p:blipFill>
        <p:spPr>
          <a:xfrm>
            <a:off x="6387005" y="1784928"/>
            <a:ext cx="5804995" cy="4039176"/>
          </a:xfrm>
          <a:prstGeom prst="rect">
            <a:avLst/>
          </a:prstGeom>
        </p:spPr>
      </p:pic>
      <p:sp>
        <p:nvSpPr>
          <p:cNvPr id="7" name="Rectangle 6"/>
          <p:cNvSpPr/>
          <p:nvPr/>
        </p:nvSpPr>
        <p:spPr>
          <a:xfrm>
            <a:off x="6460896" y="5685603"/>
            <a:ext cx="6096000" cy="1200329"/>
          </a:xfrm>
          <a:prstGeom prst="rect">
            <a:avLst/>
          </a:prstGeom>
        </p:spPr>
        <p:txBody>
          <a:bodyPr>
            <a:spAutoFit/>
          </a:bodyPr>
          <a:lstStyle/>
          <a:p>
            <a:r>
              <a:rPr lang="en-US" dirty="0" smtClean="0"/>
              <a:t>Loan amount slightly increases with increase in Employment length. Applicants with 10 years of</a:t>
            </a:r>
          </a:p>
          <a:p>
            <a:r>
              <a:rPr lang="en-US" dirty="0" smtClean="0"/>
              <a:t>employment length have high amount of loan and For defaulters it is more compare to fully paid.</a:t>
            </a:r>
            <a:endParaRPr lang="en-US" dirty="0"/>
          </a:p>
        </p:txBody>
      </p:sp>
    </p:spTree>
    <p:extLst>
      <p:ext uri="{BB962C8B-B14F-4D97-AF65-F5344CB8AC3E}">
        <p14:creationId xmlns:p14="http://schemas.microsoft.com/office/powerpoint/2010/main" val="4289903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Result</a:t>
            </a:r>
            <a:endParaRPr lang="en-US" dirty="0"/>
          </a:p>
        </p:txBody>
      </p:sp>
      <p:sp>
        <p:nvSpPr>
          <p:cNvPr id="5" name="Rectangle 4"/>
          <p:cNvSpPr/>
          <p:nvPr/>
        </p:nvSpPr>
        <p:spPr>
          <a:xfrm>
            <a:off x="628074" y="1527106"/>
            <a:ext cx="11000508" cy="4801314"/>
          </a:xfrm>
          <a:prstGeom prst="rect">
            <a:avLst/>
          </a:prstGeom>
        </p:spPr>
        <p:txBody>
          <a:bodyPr wrap="square">
            <a:spAutoFit/>
          </a:bodyPr>
          <a:lstStyle/>
          <a:p>
            <a:pPr marL="742950" lvl="1" indent="-285750">
              <a:buFont typeface="Wingdings" panose="05000000000000000000" pitchFamily="2" charset="2"/>
              <a:buChar char="Ø"/>
            </a:pPr>
            <a:r>
              <a:rPr lang="en-US" dirty="0" smtClean="0"/>
              <a:t>Major Driving factors which can be used to find out or predict default customers and avoiding Credit</a:t>
            </a:r>
          </a:p>
          <a:p>
            <a:r>
              <a:rPr lang="en-US" dirty="0" smtClean="0"/>
              <a:t>              Loss.</a:t>
            </a:r>
          </a:p>
          <a:p>
            <a:endParaRPr lang="en-US" dirty="0" smtClean="0"/>
          </a:p>
          <a:p>
            <a:pPr marL="1200150" lvl="2" indent="-285750">
              <a:buFont typeface="Arial" panose="020B0604020202020204" pitchFamily="34" charset="0"/>
              <a:buChar char="•"/>
            </a:pPr>
            <a:r>
              <a:rPr lang="en-US" dirty="0" smtClean="0"/>
              <a:t>Grade</a:t>
            </a:r>
          </a:p>
          <a:p>
            <a:pPr marL="1200150" lvl="2" indent="-285750">
              <a:buFont typeface="Arial" panose="020B0604020202020204" pitchFamily="34" charset="0"/>
              <a:buChar char="•"/>
            </a:pPr>
            <a:r>
              <a:rPr lang="en-US" dirty="0" smtClean="0"/>
              <a:t>Annual Income</a:t>
            </a:r>
          </a:p>
          <a:p>
            <a:pPr marL="1200150" lvl="2" indent="-285750">
              <a:buFont typeface="Arial" panose="020B0604020202020204" pitchFamily="34" charset="0"/>
              <a:buChar char="•"/>
            </a:pPr>
            <a:r>
              <a:rPr lang="en-US" dirty="0" smtClean="0"/>
              <a:t>Verification Status</a:t>
            </a:r>
          </a:p>
          <a:p>
            <a:endParaRPr lang="en-US" dirty="0" smtClean="0"/>
          </a:p>
          <a:p>
            <a:pPr marL="742950" lvl="1" indent="-285750">
              <a:buFont typeface="Wingdings" panose="05000000000000000000" pitchFamily="2" charset="2"/>
              <a:buChar char="Ø"/>
            </a:pPr>
            <a:r>
              <a:rPr lang="en-US" dirty="0" smtClean="0"/>
              <a:t>Home Ownership, Interest rate ,Term, </a:t>
            </a:r>
            <a:r>
              <a:rPr lang="en-US" dirty="0" err="1" smtClean="0"/>
              <a:t>Delt</a:t>
            </a:r>
            <a:r>
              <a:rPr lang="en-US" dirty="0" smtClean="0"/>
              <a:t> 2 years also impact analysis of default customers.</a:t>
            </a:r>
          </a:p>
          <a:p>
            <a:endParaRPr lang="en-US" dirty="0" smtClean="0"/>
          </a:p>
          <a:p>
            <a:pPr marL="742950" lvl="1" indent="-285750">
              <a:buFont typeface="Wingdings" panose="05000000000000000000" pitchFamily="2" charset="2"/>
              <a:buChar char="Ø"/>
            </a:pPr>
            <a:r>
              <a:rPr lang="en-US" dirty="0" smtClean="0"/>
              <a:t>Consideration for default customers are:</a:t>
            </a:r>
          </a:p>
          <a:p>
            <a:pPr lvl="1"/>
            <a:endParaRPr lang="en-US" dirty="0" smtClean="0"/>
          </a:p>
          <a:p>
            <a:pPr marL="1200150" lvl="2" indent="-285750">
              <a:buFont typeface="Arial" panose="020B0604020202020204" pitchFamily="34" charset="0"/>
              <a:buChar char="•"/>
            </a:pPr>
            <a:r>
              <a:rPr lang="en-US" dirty="0" smtClean="0"/>
              <a:t>Customers with low annual income(3k to 31k) and high interest rate(21% to 25%) with loan amount of 28k to</a:t>
            </a:r>
          </a:p>
          <a:p>
            <a:pPr lvl="2"/>
            <a:r>
              <a:rPr lang="en-US" dirty="0"/>
              <a:t> </a:t>
            </a:r>
            <a:r>
              <a:rPr lang="en-US" dirty="0" smtClean="0"/>
              <a:t>     35k </a:t>
            </a:r>
          </a:p>
          <a:p>
            <a:pPr marL="1200150" lvl="2" indent="-285750">
              <a:buFont typeface="Arial" panose="020B0604020202020204" pitchFamily="34" charset="0"/>
              <a:buChar char="•"/>
            </a:pPr>
            <a:r>
              <a:rPr lang="en-US" dirty="0" smtClean="0"/>
              <a:t>Customers with low Grade like F,G and high interest rate 20% to 24%.</a:t>
            </a:r>
          </a:p>
          <a:p>
            <a:pPr marL="1200150" lvl="2" indent="-285750">
              <a:buFont typeface="Arial" panose="020B0604020202020204" pitchFamily="34" charset="0"/>
              <a:buChar char="•"/>
            </a:pPr>
            <a:r>
              <a:rPr lang="en-US" dirty="0" smtClean="0"/>
              <a:t>Customers not having their own property and are rented or mortgage and having 10 years of working</a:t>
            </a:r>
          </a:p>
          <a:p>
            <a:pPr marL="1200150" lvl="2" indent="-285750">
              <a:buFont typeface="Arial" panose="020B0604020202020204" pitchFamily="34" charset="0"/>
              <a:buChar char="•"/>
            </a:pPr>
            <a:r>
              <a:rPr lang="en-US" dirty="0" smtClean="0"/>
              <a:t>experience.</a:t>
            </a:r>
            <a:endParaRPr lang="en-US" dirty="0"/>
          </a:p>
        </p:txBody>
      </p:sp>
    </p:spTree>
    <p:extLst>
      <p:ext uri="{BB962C8B-B14F-4D97-AF65-F5344CB8AC3E}">
        <p14:creationId xmlns:p14="http://schemas.microsoft.com/office/powerpoint/2010/main" val="310694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t>
            </a:r>
            <a:endParaRPr lang="en-US" dirty="0"/>
          </a:p>
        </p:txBody>
      </p:sp>
      <p:sp>
        <p:nvSpPr>
          <p:cNvPr id="3" name="Content Placeholder 2"/>
          <p:cNvSpPr>
            <a:spLocks noGrp="1"/>
          </p:cNvSpPr>
          <p:nvPr>
            <p:ph idx="1"/>
          </p:nvPr>
        </p:nvSpPr>
        <p:spPr/>
        <p:txBody>
          <a:bodyPr/>
          <a:lstStyle/>
          <a:p>
            <a:pPr marL="0" indent="0">
              <a:buNone/>
            </a:pPr>
            <a:r>
              <a:rPr lang="en-US" dirty="0" smtClean="0"/>
              <a:t>There are three types of loan status in data set.</a:t>
            </a:r>
          </a:p>
          <a:p>
            <a:r>
              <a:rPr lang="en-US" dirty="0" smtClean="0"/>
              <a:t>Current</a:t>
            </a:r>
          </a:p>
          <a:p>
            <a:r>
              <a:rPr lang="en-US" dirty="0" smtClean="0"/>
              <a:t>Charge off</a:t>
            </a:r>
          </a:p>
          <a:p>
            <a:r>
              <a:rPr lang="en-US" dirty="0" smtClean="0"/>
              <a:t>Fully paid</a:t>
            </a:r>
          </a:p>
          <a:p>
            <a:pPr marL="0" indent="0">
              <a:buNone/>
            </a:pPr>
            <a:endParaRPr lang="en-US" dirty="0" smtClean="0"/>
          </a:p>
          <a:p>
            <a:pPr marL="0" indent="0">
              <a:buNone/>
            </a:pPr>
            <a:r>
              <a:rPr lang="en-US" dirty="0" smtClean="0"/>
              <a:t>Note - Assuming the current loan status will not impact the analysis</a:t>
            </a:r>
            <a:endParaRPr lang="en-US" dirty="0"/>
          </a:p>
        </p:txBody>
      </p:sp>
    </p:spTree>
    <p:extLst>
      <p:ext uri="{BB962C8B-B14F-4D97-AF65-F5344CB8AC3E}">
        <p14:creationId xmlns:p14="http://schemas.microsoft.com/office/powerpoint/2010/main" val="713483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7457103"/>
              </p:ext>
            </p:extLst>
          </p:nvPr>
        </p:nvGraphicFramePr>
        <p:xfrm>
          <a:off x="1032164" y="2761673"/>
          <a:ext cx="10515600" cy="3313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803564" y="2068945"/>
            <a:ext cx="10492509" cy="369332"/>
          </a:xfrm>
          <a:prstGeom prst="rect">
            <a:avLst/>
          </a:prstGeom>
          <a:noFill/>
        </p:spPr>
        <p:txBody>
          <a:bodyPr wrap="square" rtlCol="0">
            <a:spAutoFit/>
          </a:bodyPr>
          <a:lstStyle/>
          <a:p>
            <a:r>
              <a:rPr lang="en-US" dirty="0" smtClean="0"/>
              <a:t>We have followed the below steps for EDA on loan application data set to find the pattern for defaulters</a:t>
            </a:r>
            <a:endParaRPr lang="en-US" dirty="0"/>
          </a:p>
        </p:txBody>
      </p:sp>
    </p:spTree>
    <p:extLst>
      <p:ext uri="{BB962C8B-B14F-4D97-AF65-F5344CB8AC3E}">
        <p14:creationId xmlns:p14="http://schemas.microsoft.com/office/powerpoint/2010/main" val="1102173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Content Placeholder 2"/>
          <p:cNvSpPr>
            <a:spLocks noGrp="1"/>
          </p:cNvSpPr>
          <p:nvPr>
            <p:ph idx="1"/>
          </p:nvPr>
        </p:nvSpPr>
        <p:spPr/>
        <p:txBody>
          <a:bodyPr/>
          <a:lstStyle/>
          <a:p>
            <a:r>
              <a:rPr lang="en-US" dirty="0" smtClean="0"/>
              <a:t>Removed all the columns with null values.</a:t>
            </a:r>
          </a:p>
          <a:p>
            <a:r>
              <a:rPr lang="en-US" dirty="0" smtClean="0"/>
              <a:t>Remove the duplicate records </a:t>
            </a:r>
          </a:p>
          <a:p>
            <a:r>
              <a:rPr lang="en-US" dirty="0" smtClean="0"/>
              <a:t>Impute null with most occurring value in column</a:t>
            </a:r>
          </a:p>
          <a:p>
            <a:r>
              <a:rPr lang="en-US" dirty="0" smtClean="0"/>
              <a:t>Standardize the values of </a:t>
            </a:r>
            <a:r>
              <a:rPr lang="en-US" dirty="0" err="1" smtClean="0"/>
              <a:t>emp_length</a:t>
            </a:r>
            <a:r>
              <a:rPr lang="en-US" dirty="0" smtClean="0"/>
              <a:t> &amp; interest rate.</a:t>
            </a:r>
          </a:p>
          <a:p>
            <a:pPr marL="0" indent="0">
              <a:buNone/>
            </a:pPr>
            <a:endParaRPr lang="en-US" dirty="0" smtClean="0"/>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921466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a:t>
            </a:r>
            <a:r>
              <a:rPr lang="en-US" dirty="0" smtClean="0"/>
              <a:t>-Variant Analysis</a:t>
            </a:r>
            <a:endParaRPr lang="en-US" dirty="0"/>
          </a:p>
        </p:txBody>
      </p:sp>
      <p:sp>
        <p:nvSpPr>
          <p:cNvPr id="3" name="Content Placeholder 2"/>
          <p:cNvSpPr>
            <a:spLocks noGrp="1"/>
          </p:cNvSpPr>
          <p:nvPr>
            <p:ph idx="1"/>
          </p:nvPr>
        </p:nvSpPr>
        <p:spPr>
          <a:xfrm>
            <a:off x="677334" y="1671062"/>
            <a:ext cx="8596668" cy="3880773"/>
          </a:xfrm>
        </p:spPr>
        <p:txBody>
          <a:bodyPr>
            <a:normAutofit fontScale="77500" lnSpcReduction="20000"/>
          </a:bodyPr>
          <a:lstStyle/>
          <a:p>
            <a:r>
              <a:rPr lang="en-US" dirty="0" smtClean="0"/>
              <a:t>Numerical columns analysis</a:t>
            </a:r>
          </a:p>
          <a:p>
            <a:pPr>
              <a:buFont typeface="+mj-lt"/>
              <a:buAutoNum type="arabicPeriod"/>
            </a:pPr>
            <a:r>
              <a:rPr lang="en-US" dirty="0"/>
              <a:t> </a:t>
            </a:r>
            <a:r>
              <a:rPr lang="en-US" dirty="0" smtClean="0"/>
              <a:t>    Loan amount &amp; funded amount vary from 500 to 35000</a:t>
            </a:r>
          </a:p>
          <a:p>
            <a:pPr>
              <a:buFont typeface="+mj-lt"/>
              <a:buAutoNum type="arabicPeriod"/>
            </a:pPr>
            <a:r>
              <a:rPr lang="en-US" dirty="0"/>
              <a:t> </a:t>
            </a:r>
            <a:r>
              <a:rPr lang="en-US" dirty="0" smtClean="0"/>
              <a:t>    Maximum borrowers have loan amount in the range 5000 to 110000</a:t>
            </a:r>
          </a:p>
          <a:p>
            <a:pPr>
              <a:buFont typeface="+mj-lt"/>
              <a:buAutoNum type="arabicPeriod"/>
            </a:pPr>
            <a:r>
              <a:rPr lang="en-US" dirty="0"/>
              <a:t> </a:t>
            </a:r>
            <a:r>
              <a:rPr lang="en-US" dirty="0" smtClean="0"/>
              <a:t>    Maximum borrowers have the 10 years of working experience </a:t>
            </a:r>
          </a:p>
          <a:p>
            <a:pPr>
              <a:buFont typeface="+mj-lt"/>
              <a:buAutoNum type="arabicPeriod"/>
            </a:pPr>
            <a:r>
              <a:rPr lang="en-US" dirty="0"/>
              <a:t> </a:t>
            </a:r>
            <a:r>
              <a:rPr lang="en-US" dirty="0" smtClean="0"/>
              <a:t>    Interest rate range is 5% to 24% </a:t>
            </a:r>
          </a:p>
          <a:p>
            <a:pPr marL="0" indent="0">
              <a:buNone/>
            </a:pPr>
            <a:endParaRPr lang="en-US" dirty="0" smtClean="0"/>
          </a:p>
          <a:p>
            <a:r>
              <a:rPr lang="en-US" dirty="0" smtClean="0"/>
              <a:t>Categorical column analysis</a:t>
            </a:r>
          </a:p>
          <a:p>
            <a:pPr>
              <a:buFont typeface="+mj-lt"/>
              <a:buAutoNum type="arabicPeriod"/>
            </a:pPr>
            <a:r>
              <a:rPr lang="en-US" dirty="0"/>
              <a:t> </a:t>
            </a:r>
            <a:r>
              <a:rPr lang="en-US" dirty="0" smtClean="0"/>
              <a:t>    Grade have the values A,B,C,D,E,F,G</a:t>
            </a:r>
          </a:p>
          <a:p>
            <a:pPr>
              <a:buFont typeface="+mj-lt"/>
              <a:buAutoNum type="arabicPeriod"/>
            </a:pPr>
            <a:r>
              <a:rPr lang="en-US" dirty="0"/>
              <a:t> </a:t>
            </a:r>
            <a:r>
              <a:rPr lang="en-US" dirty="0" smtClean="0"/>
              <a:t>    Home ownership have the values rent, mortgage, own,other,none </a:t>
            </a:r>
          </a:p>
        </p:txBody>
      </p:sp>
    </p:spTree>
    <p:extLst>
      <p:ext uri="{BB962C8B-B14F-4D97-AF65-F5344CB8AC3E}">
        <p14:creationId xmlns:p14="http://schemas.microsoft.com/office/powerpoint/2010/main" val="1473592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080" y="157019"/>
            <a:ext cx="8596668" cy="720436"/>
          </a:xfrm>
        </p:spPr>
        <p:txBody>
          <a:bodyPr/>
          <a:lstStyle/>
          <a:p>
            <a:r>
              <a:rPr lang="en-US" dirty="0" smtClean="0"/>
              <a:t>Visualization : Bi-Variant Analysis</a:t>
            </a:r>
            <a:endParaRPr lang="en-US" dirty="0"/>
          </a:p>
        </p:txBody>
      </p:sp>
      <p:pic>
        <p:nvPicPr>
          <p:cNvPr id="7" name="Picture 6"/>
          <p:cNvPicPr>
            <a:picLocks noChangeAspect="1"/>
          </p:cNvPicPr>
          <p:nvPr/>
        </p:nvPicPr>
        <p:blipFill>
          <a:blip r:embed="rId2"/>
          <a:stretch>
            <a:fillRect/>
          </a:stretch>
        </p:blipFill>
        <p:spPr>
          <a:xfrm>
            <a:off x="795132" y="2039483"/>
            <a:ext cx="8515123" cy="4194697"/>
          </a:xfrm>
          <a:prstGeom prst="rect">
            <a:avLst/>
          </a:prstGeom>
        </p:spPr>
      </p:pic>
      <p:sp>
        <p:nvSpPr>
          <p:cNvPr id="8" name="TextBox 7"/>
          <p:cNvSpPr txBox="1"/>
          <p:nvPr/>
        </p:nvSpPr>
        <p:spPr>
          <a:xfrm>
            <a:off x="511080" y="877455"/>
            <a:ext cx="8596668" cy="646331"/>
          </a:xfrm>
          <a:prstGeom prst="rect">
            <a:avLst/>
          </a:prstGeom>
          <a:noFill/>
        </p:spPr>
        <p:txBody>
          <a:bodyPr wrap="square" rtlCol="0">
            <a:spAutoFit/>
          </a:bodyPr>
          <a:lstStyle/>
          <a:p>
            <a:r>
              <a:rPr lang="en-US" dirty="0" smtClean="0"/>
              <a:t>Purpose:</a:t>
            </a:r>
          </a:p>
          <a:p>
            <a:r>
              <a:rPr lang="en-US" dirty="0"/>
              <a:t>Loans are taken mostly for debt </a:t>
            </a:r>
            <a:r>
              <a:rPr lang="en-US" dirty="0" smtClean="0"/>
              <a:t>consolidation followed </a:t>
            </a:r>
            <a:r>
              <a:rPr lang="en-US" dirty="0"/>
              <a:t>by credit card payment</a:t>
            </a:r>
            <a:r>
              <a:rPr lang="en-US" dirty="0" smtClean="0"/>
              <a:t>.</a:t>
            </a:r>
            <a:endParaRPr lang="en-US" dirty="0"/>
          </a:p>
        </p:txBody>
      </p:sp>
    </p:spTree>
    <p:extLst>
      <p:ext uri="{BB962C8B-B14F-4D97-AF65-F5344CB8AC3E}">
        <p14:creationId xmlns:p14="http://schemas.microsoft.com/office/powerpoint/2010/main" val="3949700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89" y="-69273"/>
            <a:ext cx="8596668" cy="1320800"/>
          </a:xfrm>
        </p:spPr>
        <p:txBody>
          <a:bodyPr/>
          <a:lstStyle/>
          <a:p>
            <a:r>
              <a:rPr lang="en-US" dirty="0" smtClean="0"/>
              <a:t>Grade</a:t>
            </a:r>
            <a:endParaRPr lang="en-US" dirty="0"/>
          </a:p>
        </p:txBody>
      </p:sp>
      <p:pic>
        <p:nvPicPr>
          <p:cNvPr id="5" name="Picture 4"/>
          <p:cNvPicPr>
            <a:picLocks noChangeAspect="1"/>
          </p:cNvPicPr>
          <p:nvPr/>
        </p:nvPicPr>
        <p:blipFill>
          <a:blip r:embed="rId2"/>
          <a:stretch>
            <a:fillRect/>
          </a:stretch>
        </p:blipFill>
        <p:spPr>
          <a:xfrm>
            <a:off x="858984" y="2076179"/>
            <a:ext cx="5100869" cy="3497407"/>
          </a:xfrm>
          <a:prstGeom prst="rect">
            <a:avLst/>
          </a:prstGeom>
        </p:spPr>
      </p:pic>
      <p:sp>
        <p:nvSpPr>
          <p:cNvPr id="6" name="Rectangle 5"/>
          <p:cNvSpPr/>
          <p:nvPr/>
        </p:nvSpPr>
        <p:spPr>
          <a:xfrm>
            <a:off x="6428509" y="3230166"/>
            <a:ext cx="6096000" cy="923330"/>
          </a:xfrm>
          <a:prstGeom prst="rect">
            <a:avLst/>
          </a:prstGeom>
        </p:spPr>
        <p:txBody>
          <a:bodyPr>
            <a:spAutoFit/>
          </a:bodyPr>
          <a:lstStyle/>
          <a:p>
            <a:r>
              <a:rPr lang="en-US" dirty="0" smtClean="0"/>
              <a:t>Interest rate increases with increase in Grade Order(A,B,C,D,E,F). Grade A has lowest interest rate while</a:t>
            </a:r>
          </a:p>
          <a:p>
            <a:r>
              <a:rPr lang="en-US" dirty="0" smtClean="0"/>
              <a:t>Grade G has highest interest rate.</a:t>
            </a:r>
            <a:endParaRPr lang="en-US" dirty="0"/>
          </a:p>
        </p:txBody>
      </p:sp>
      <p:sp>
        <p:nvSpPr>
          <p:cNvPr id="7" name="TextBox 6"/>
          <p:cNvSpPr txBox="1"/>
          <p:nvPr/>
        </p:nvSpPr>
        <p:spPr>
          <a:xfrm>
            <a:off x="1958109" y="1479187"/>
            <a:ext cx="4886036" cy="369332"/>
          </a:xfrm>
          <a:prstGeom prst="rect">
            <a:avLst/>
          </a:prstGeom>
          <a:noFill/>
        </p:spPr>
        <p:txBody>
          <a:bodyPr wrap="square" rtlCol="0">
            <a:spAutoFit/>
          </a:bodyPr>
          <a:lstStyle/>
          <a:p>
            <a:r>
              <a:rPr lang="en-US" dirty="0" smtClean="0"/>
              <a:t>Grade/Interest Rate</a:t>
            </a:r>
            <a:endParaRPr lang="en-US" dirty="0"/>
          </a:p>
        </p:txBody>
      </p:sp>
    </p:spTree>
    <p:extLst>
      <p:ext uri="{BB962C8B-B14F-4D97-AF65-F5344CB8AC3E}">
        <p14:creationId xmlns:p14="http://schemas.microsoft.com/office/powerpoint/2010/main" val="1512974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4158673" cy="1325563"/>
          </a:xfrm>
        </p:spPr>
        <p:txBody>
          <a:bodyPr>
            <a:normAutofit/>
          </a:bodyPr>
          <a:lstStyle/>
          <a:p>
            <a:r>
              <a:rPr lang="en-US" sz="2400" dirty="0" smtClean="0"/>
              <a:t>Impact of Home Ownership on defaulters</a:t>
            </a:r>
            <a:endParaRPr lang="en-US" sz="2400" dirty="0"/>
          </a:p>
        </p:txBody>
      </p:sp>
      <p:pic>
        <p:nvPicPr>
          <p:cNvPr id="4" name="Content Placeholder 3"/>
          <p:cNvPicPr>
            <a:picLocks noGrp="1" noChangeAspect="1"/>
          </p:cNvPicPr>
          <p:nvPr>
            <p:ph idx="1"/>
          </p:nvPr>
        </p:nvPicPr>
        <p:blipFill>
          <a:blip r:embed="rId2"/>
          <a:stretch>
            <a:fillRect/>
          </a:stretch>
        </p:blipFill>
        <p:spPr>
          <a:xfrm>
            <a:off x="317126" y="1899516"/>
            <a:ext cx="5400183" cy="3789603"/>
          </a:xfrm>
          <a:prstGeom prst="rect">
            <a:avLst/>
          </a:prstGeom>
        </p:spPr>
      </p:pic>
      <p:sp>
        <p:nvSpPr>
          <p:cNvPr id="5" name="Rectangle 4"/>
          <p:cNvSpPr/>
          <p:nvPr/>
        </p:nvSpPr>
        <p:spPr>
          <a:xfrm>
            <a:off x="471054" y="5821325"/>
            <a:ext cx="6096000" cy="646331"/>
          </a:xfrm>
          <a:prstGeom prst="rect">
            <a:avLst/>
          </a:prstGeom>
        </p:spPr>
        <p:txBody>
          <a:bodyPr>
            <a:spAutoFit/>
          </a:bodyPr>
          <a:lstStyle/>
          <a:p>
            <a:r>
              <a:rPr lang="en-US" dirty="0" smtClean="0"/>
              <a:t>Default loan are more for applicants which don't have their own house and are rented or Mortgage.</a:t>
            </a:r>
            <a:endParaRPr lang="en-US" dirty="0"/>
          </a:p>
        </p:txBody>
      </p:sp>
      <p:sp>
        <p:nvSpPr>
          <p:cNvPr id="6" name="Rectangle 5"/>
          <p:cNvSpPr/>
          <p:nvPr/>
        </p:nvSpPr>
        <p:spPr>
          <a:xfrm>
            <a:off x="7381503" y="843240"/>
            <a:ext cx="2970813" cy="369332"/>
          </a:xfrm>
          <a:prstGeom prst="rect">
            <a:avLst/>
          </a:prstGeom>
        </p:spPr>
        <p:txBody>
          <a:bodyPr wrap="none">
            <a:spAutoFit/>
          </a:bodyPr>
          <a:lstStyle/>
          <a:p>
            <a:r>
              <a:rPr lang="en-US" dirty="0" smtClean="0"/>
              <a:t>Interest Rate with Loan status</a:t>
            </a:r>
            <a:endParaRPr lang="en-US" dirty="0"/>
          </a:p>
        </p:txBody>
      </p:sp>
      <p:pic>
        <p:nvPicPr>
          <p:cNvPr id="7" name="Picture 6"/>
          <p:cNvPicPr>
            <a:picLocks noChangeAspect="1"/>
          </p:cNvPicPr>
          <p:nvPr/>
        </p:nvPicPr>
        <p:blipFill>
          <a:blip r:embed="rId3"/>
          <a:stretch>
            <a:fillRect/>
          </a:stretch>
        </p:blipFill>
        <p:spPr>
          <a:xfrm>
            <a:off x="6567054" y="1690688"/>
            <a:ext cx="5031958" cy="3810432"/>
          </a:xfrm>
          <a:prstGeom prst="rect">
            <a:avLst/>
          </a:prstGeom>
        </p:spPr>
      </p:pic>
      <p:sp>
        <p:nvSpPr>
          <p:cNvPr id="8" name="Rectangle 7"/>
          <p:cNvSpPr/>
          <p:nvPr/>
        </p:nvSpPr>
        <p:spPr>
          <a:xfrm>
            <a:off x="6710854" y="5821325"/>
            <a:ext cx="5180329" cy="369332"/>
          </a:xfrm>
          <a:prstGeom prst="rect">
            <a:avLst/>
          </a:prstGeom>
        </p:spPr>
        <p:txBody>
          <a:bodyPr wrap="none">
            <a:spAutoFit/>
          </a:bodyPr>
          <a:lstStyle/>
          <a:p>
            <a:r>
              <a:rPr lang="en-US" dirty="0" smtClean="0"/>
              <a:t>Majority of default customers have high interest rate.</a:t>
            </a:r>
            <a:endParaRPr lang="en-US" dirty="0"/>
          </a:p>
        </p:txBody>
      </p:sp>
    </p:spTree>
    <p:extLst>
      <p:ext uri="{BB962C8B-B14F-4D97-AF65-F5344CB8AC3E}">
        <p14:creationId xmlns:p14="http://schemas.microsoft.com/office/powerpoint/2010/main" val="1808632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a:xfrm>
            <a:off x="1000510" y="1825625"/>
            <a:ext cx="2321598" cy="369332"/>
          </a:xfrm>
          <a:prstGeom prst="rect">
            <a:avLst/>
          </a:prstGeom>
        </p:spPr>
        <p:txBody>
          <a:bodyPr wrap="none">
            <a:spAutoFit/>
          </a:bodyPr>
          <a:lstStyle/>
          <a:p>
            <a:r>
              <a:rPr lang="en-US" dirty="0" smtClean="0"/>
              <a:t>Last 6 Months Inquires</a:t>
            </a:r>
            <a:endParaRPr lang="en-US" dirty="0"/>
          </a:p>
        </p:txBody>
      </p:sp>
      <p:pic>
        <p:nvPicPr>
          <p:cNvPr id="6" name="Picture 5"/>
          <p:cNvPicPr>
            <a:picLocks noChangeAspect="1"/>
          </p:cNvPicPr>
          <p:nvPr/>
        </p:nvPicPr>
        <p:blipFill>
          <a:blip r:embed="rId2"/>
          <a:stretch>
            <a:fillRect/>
          </a:stretch>
        </p:blipFill>
        <p:spPr>
          <a:xfrm>
            <a:off x="544947" y="2329895"/>
            <a:ext cx="4581236" cy="3465222"/>
          </a:xfrm>
          <a:prstGeom prst="rect">
            <a:avLst/>
          </a:prstGeom>
        </p:spPr>
      </p:pic>
      <p:sp>
        <p:nvSpPr>
          <p:cNvPr id="7" name="Rectangle 6"/>
          <p:cNvSpPr/>
          <p:nvPr/>
        </p:nvSpPr>
        <p:spPr>
          <a:xfrm>
            <a:off x="396688" y="6064992"/>
            <a:ext cx="5247206" cy="369332"/>
          </a:xfrm>
          <a:prstGeom prst="rect">
            <a:avLst/>
          </a:prstGeom>
        </p:spPr>
        <p:txBody>
          <a:bodyPr wrap="none">
            <a:spAutoFit/>
          </a:bodyPr>
          <a:lstStyle/>
          <a:p>
            <a:r>
              <a:rPr lang="en-US" dirty="0" smtClean="0"/>
              <a:t>Majority of defaulters have 0 </a:t>
            </a:r>
            <a:r>
              <a:rPr lang="en-US" dirty="0" err="1" smtClean="0"/>
              <a:t>inquries</a:t>
            </a:r>
            <a:r>
              <a:rPr lang="en-US" dirty="0" smtClean="0"/>
              <a:t> in last 6 months</a:t>
            </a:r>
            <a:endParaRPr lang="en-US" dirty="0"/>
          </a:p>
        </p:txBody>
      </p:sp>
      <p:pic>
        <p:nvPicPr>
          <p:cNvPr id="8" name="Picture 7"/>
          <p:cNvPicPr>
            <a:picLocks noChangeAspect="1"/>
          </p:cNvPicPr>
          <p:nvPr/>
        </p:nvPicPr>
        <p:blipFill>
          <a:blip r:embed="rId3"/>
          <a:stretch>
            <a:fillRect/>
          </a:stretch>
        </p:blipFill>
        <p:spPr>
          <a:xfrm>
            <a:off x="6346084" y="2329895"/>
            <a:ext cx="5007716" cy="3849132"/>
          </a:xfrm>
          <a:prstGeom prst="rect">
            <a:avLst/>
          </a:prstGeom>
        </p:spPr>
      </p:pic>
      <p:sp>
        <p:nvSpPr>
          <p:cNvPr id="9" name="Rectangle 8"/>
          <p:cNvSpPr/>
          <p:nvPr/>
        </p:nvSpPr>
        <p:spPr>
          <a:xfrm>
            <a:off x="6911591" y="1825625"/>
            <a:ext cx="3876702" cy="369332"/>
          </a:xfrm>
          <a:prstGeom prst="rect">
            <a:avLst/>
          </a:prstGeom>
        </p:spPr>
        <p:txBody>
          <a:bodyPr wrap="none">
            <a:spAutoFit/>
          </a:bodyPr>
          <a:lstStyle/>
          <a:p>
            <a:r>
              <a:rPr lang="en-US" smtClean="0"/>
              <a:t>Relative co-relation </a:t>
            </a:r>
            <a:r>
              <a:rPr lang="en-US" dirty="0" smtClean="0"/>
              <a:t>between variables.</a:t>
            </a:r>
            <a:endParaRPr lang="en-US" dirty="0"/>
          </a:p>
        </p:txBody>
      </p:sp>
    </p:spTree>
    <p:extLst>
      <p:ext uri="{BB962C8B-B14F-4D97-AF65-F5344CB8AC3E}">
        <p14:creationId xmlns:p14="http://schemas.microsoft.com/office/powerpoint/2010/main" val="3595325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615</TotalTime>
  <Words>594</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Problem statement</vt:lpstr>
      <vt:lpstr>Assumptions </vt:lpstr>
      <vt:lpstr>Approach </vt:lpstr>
      <vt:lpstr>Data Cleaning</vt:lpstr>
      <vt:lpstr>Uni-Variant Analysis</vt:lpstr>
      <vt:lpstr>Visualization : Bi-Variant Analysis</vt:lpstr>
      <vt:lpstr>Grade</vt:lpstr>
      <vt:lpstr>Impact of Home Ownership on defaulters</vt:lpstr>
      <vt:lpstr>PowerPoint Presentation</vt:lpstr>
      <vt:lpstr>PowerPoint Presentation</vt:lpstr>
      <vt:lpstr>Visualization : Multivariate Analysis </vt:lpstr>
      <vt:lpstr>PowerPoint Presentation</vt:lpstr>
      <vt:lpstr>Final Result</vt:lpstr>
    </vt:vector>
  </TitlesOfParts>
  <Company>Fokker Technologies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Shivashankar Bhise</dc:creator>
  <cp:lastModifiedBy>Shivashankar Bhise</cp:lastModifiedBy>
  <cp:revision>19</cp:revision>
  <dcterms:created xsi:type="dcterms:W3CDTF">2024-05-21T17:42:34Z</dcterms:created>
  <dcterms:modified xsi:type="dcterms:W3CDTF">2024-05-22T14:44:40Z</dcterms:modified>
</cp:coreProperties>
</file>